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5" r:id="rId2"/>
    <p:sldMasterId id="2147483687" r:id="rId3"/>
  </p:sldMasterIdLst>
  <p:notesMasterIdLst>
    <p:notesMasterId r:id="rId65"/>
  </p:notesMasterIdLst>
  <p:handoutMasterIdLst>
    <p:handoutMasterId r:id="rId66"/>
  </p:handoutMasterIdLst>
  <p:sldIdLst>
    <p:sldId id="256" r:id="rId4"/>
    <p:sldId id="928" r:id="rId5"/>
    <p:sldId id="929" r:id="rId6"/>
    <p:sldId id="1114" r:id="rId7"/>
    <p:sldId id="1115" r:id="rId8"/>
    <p:sldId id="1116" r:id="rId9"/>
    <p:sldId id="1117" r:id="rId10"/>
    <p:sldId id="1118" r:id="rId11"/>
    <p:sldId id="1119" r:id="rId12"/>
    <p:sldId id="1120" r:id="rId13"/>
    <p:sldId id="1121" r:id="rId14"/>
    <p:sldId id="1122" r:id="rId15"/>
    <p:sldId id="1123" r:id="rId16"/>
    <p:sldId id="1124" r:id="rId17"/>
    <p:sldId id="1125" r:id="rId18"/>
    <p:sldId id="1126" r:id="rId19"/>
    <p:sldId id="1127" r:id="rId20"/>
    <p:sldId id="1128" r:id="rId21"/>
    <p:sldId id="1129" r:id="rId22"/>
    <p:sldId id="1130" r:id="rId23"/>
    <p:sldId id="1131" r:id="rId24"/>
    <p:sldId id="1132" r:id="rId25"/>
    <p:sldId id="1133" r:id="rId26"/>
    <p:sldId id="1134" r:id="rId27"/>
    <p:sldId id="1135" r:id="rId28"/>
    <p:sldId id="1136" r:id="rId29"/>
    <p:sldId id="1137" r:id="rId30"/>
    <p:sldId id="1138" r:id="rId31"/>
    <p:sldId id="1139" r:id="rId32"/>
    <p:sldId id="1140" r:id="rId33"/>
    <p:sldId id="1141" r:id="rId34"/>
    <p:sldId id="1142" r:id="rId35"/>
    <p:sldId id="1143" r:id="rId36"/>
    <p:sldId id="1144" r:id="rId37"/>
    <p:sldId id="1146" r:id="rId38"/>
    <p:sldId id="1147" r:id="rId39"/>
    <p:sldId id="1148" r:id="rId40"/>
    <p:sldId id="1149" r:id="rId41"/>
    <p:sldId id="1150" r:id="rId42"/>
    <p:sldId id="1151" r:id="rId43"/>
    <p:sldId id="1152" r:id="rId44"/>
    <p:sldId id="1153" r:id="rId45"/>
    <p:sldId id="1154" r:id="rId46"/>
    <p:sldId id="1155" r:id="rId47"/>
    <p:sldId id="1156" r:id="rId48"/>
    <p:sldId id="1157" r:id="rId49"/>
    <p:sldId id="1158" r:id="rId50"/>
    <p:sldId id="1159" r:id="rId51"/>
    <p:sldId id="1160" r:id="rId52"/>
    <p:sldId id="1161" r:id="rId53"/>
    <p:sldId id="1162" r:id="rId54"/>
    <p:sldId id="1163" r:id="rId55"/>
    <p:sldId id="1164" r:id="rId56"/>
    <p:sldId id="1165" r:id="rId57"/>
    <p:sldId id="1166" r:id="rId58"/>
    <p:sldId id="1167" r:id="rId59"/>
    <p:sldId id="1168" r:id="rId60"/>
    <p:sldId id="1169" r:id="rId61"/>
    <p:sldId id="1170" r:id="rId62"/>
    <p:sldId id="1171" r:id="rId63"/>
    <p:sldId id="1172" r:id="rId64"/>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LOMONP" initials="S" lastIdx="10" clrIdx="0"/>
  <p:cmAuthor id="1" name="LocalAdmin" initials="L" lastIdx="4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C6FCF"/>
    <a:srgbClr val="C03932"/>
    <a:srgbClr val="002060"/>
    <a:srgbClr val="FEDEE5"/>
    <a:srgbClr val="FDC3CF"/>
    <a:srgbClr val="FF99CC"/>
    <a:srgbClr val="D0ACD4"/>
    <a:srgbClr val="B5CD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566" autoAdjust="0"/>
    <p:restoredTop sz="85589" autoAdjust="0"/>
  </p:normalViewPr>
  <p:slideViewPr>
    <p:cSldViewPr>
      <p:cViewPr varScale="1">
        <p:scale>
          <a:sx n="92" d="100"/>
          <a:sy n="92" d="100"/>
        </p:scale>
        <p:origin x="-1356" y="-102"/>
      </p:cViewPr>
      <p:guideLst>
        <p:guide orient="horz" pos="2160"/>
        <p:guide pos="2880"/>
      </p:guideLst>
    </p:cSldViewPr>
  </p:slideViewPr>
  <p:outlineViewPr>
    <p:cViewPr>
      <p:scale>
        <a:sx n="33" d="100"/>
        <a:sy n="33" d="100"/>
      </p:scale>
      <p:origin x="294" y="280326"/>
    </p:cViewPr>
  </p:outlineViewPr>
  <p:notesTextViewPr>
    <p:cViewPr>
      <p:scale>
        <a:sx n="1" d="1"/>
        <a:sy n="1" d="1"/>
      </p:scale>
      <p:origin x="0" y="0"/>
    </p:cViewPr>
  </p:notesTextViewPr>
  <p:sorterViewPr>
    <p:cViewPr>
      <p:scale>
        <a:sx n="70" d="100"/>
        <a:sy n="70" d="100"/>
      </p:scale>
      <p:origin x="0" y="2766"/>
    </p:cViewPr>
  </p:sorterViewPr>
  <p:notesViewPr>
    <p:cSldViewPr>
      <p:cViewPr>
        <p:scale>
          <a:sx n="110" d="100"/>
          <a:sy n="110" d="100"/>
        </p:scale>
        <p:origin x="-1530" y="2712"/>
      </p:cViewPr>
      <p:guideLst>
        <p:guide orient="horz" pos="2909"/>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commentAuthors" Target="commentAuthor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invertIfNegative val="0"/>
          <c:dLbls>
            <c:dLbl>
              <c:idx val="6"/>
              <c:delete val="1"/>
            </c:dLbl>
            <c:dLblPos val="outEnd"/>
            <c:showLegendKey val="0"/>
            <c:showVal val="1"/>
            <c:showCatName val="0"/>
            <c:showSerName val="0"/>
            <c:showPercent val="0"/>
            <c:showBubbleSize val="0"/>
            <c:showLeaderLines val="0"/>
          </c:dLbls>
          <c:cat>
            <c:strRef>
              <c:f>Sheet1!$A$2:$A$8</c:f>
              <c:strCache>
                <c:ptCount val="7"/>
                <c:pt idx="0">
                  <c:v>Naproxen</c:v>
                </c:pt>
                <c:pt idx="1">
                  <c:v>Ibuprofen</c:v>
                </c:pt>
                <c:pt idx="2">
                  <c:v>Diclofenac</c:v>
                </c:pt>
                <c:pt idx="3">
                  <c:v>Celecoxib</c:v>
                </c:pt>
                <c:pt idx="4">
                  <c:v>Etoricoxib</c:v>
                </c:pt>
                <c:pt idx="5">
                  <c:v>Rofecoxib</c:v>
                </c:pt>
                <c:pt idx="6">
                  <c:v>Lumiracoxib</c:v>
                </c:pt>
              </c:strCache>
            </c:strRef>
          </c:cat>
          <c:val>
            <c:numRef>
              <c:f>Sheet1!$B$2:$B$8</c:f>
              <c:numCache>
                <c:formatCode>General</c:formatCode>
                <c:ptCount val="7"/>
                <c:pt idx="0">
                  <c:v>1.22</c:v>
                </c:pt>
                <c:pt idx="6">
                  <c:v>0</c:v>
                </c:pt>
              </c:numCache>
            </c:numRef>
          </c:val>
        </c:ser>
        <c:ser>
          <c:idx val="1"/>
          <c:order val="1"/>
          <c:tx>
            <c:strRef>
              <c:f>Sheet1!$C$1</c:f>
              <c:strCache>
                <c:ptCount val="1"/>
                <c:pt idx="0">
                  <c:v>Series 2</c:v>
                </c:pt>
              </c:strCache>
            </c:strRef>
          </c:tx>
          <c:invertIfNegative val="0"/>
          <c:dPt>
            <c:idx val="1"/>
            <c:invertIfNegative val="0"/>
            <c:bubble3D val="0"/>
            <c:spPr>
              <a:solidFill>
                <a:schemeClr val="accent1">
                  <a:lumMod val="40000"/>
                  <a:lumOff val="60000"/>
                </a:schemeClr>
              </a:solidFill>
            </c:spPr>
          </c:dPt>
          <c:dLbls>
            <c:dLblPos val="outEnd"/>
            <c:showLegendKey val="0"/>
            <c:showVal val="1"/>
            <c:showCatName val="0"/>
            <c:showSerName val="0"/>
            <c:showPercent val="0"/>
            <c:showBubbleSize val="0"/>
            <c:showLeaderLines val="0"/>
          </c:dLbls>
          <c:cat>
            <c:strRef>
              <c:f>Sheet1!$A$2:$A$8</c:f>
              <c:strCache>
                <c:ptCount val="7"/>
                <c:pt idx="0">
                  <c:v>Naproxen</c:v>
                </c:pt>
                <c:pt idx="1">
                  <c:v>Ibuprofen</c:v>
                </c:pt>
                <c:pt idx="2">
                  <c:v>Diclofenac</c:v>
                </c:pt>
                <c:pt idx="3">
                  <c:v>Celecoxib</c:v>
                </c:pt>
                <c:pt idx="4">
                  <c:v>Etoricoxib</c:v>
                </c:pt>
                <c:pt idx="5">
                  <c:v>Rofecoxib</c:v>
                </c:pt>
                <c:pt idx="6">
                  <c:v>Lumiracoxib</c:v>
                </c:pt>
              </c:strCache>
            </c:strRef>
          </c:cat>
          <c:val>
            <c:numRef>
              <c:f>Sheet1!$C$2:$C$8</c:f>
              <c:numCache>
                <c:formatCode>General</c:formatCode>
                <c:ptCount val="7"/>
                <c:pt idx="1">
                  <c:v>2.2599999999999998</c:v>
                </c:pt>
              </c:numCache>
            </c:numRef>
          </c:val>
        </c:ser>
        <c:ser>
          <c:idx val="2"/>
          <c:order val="2"/>
          <c:tx>
            <c:strRef>
              <c:f>Sheet1!$D$1</c:f>
              <c:strCache>
                <c:ptCount val="1"/>
                <c:pt idx="0">
                  <c:v>Series 3</c:v>
                </c:pt>
              </c:strCache>
            </c:strRef>
          </c:tx>
          <c:invertIfNegative val="0"/>
          <c:dPt>
            <c:idx val="2"/>
            <c:invertIfNegative val="0"/>
            <c:bubble3D val="0"/>
            <c:spPr>
              <a:solidFill>
                <a:schemeClr val="accent1">
                  <a:lumMod val="50000"/>
                </a:schemeClr>
              </a:solidFill>
            </c:spPr>
          </c:dPt>
          <c:dLbls>
            <c:dLbl>
              <c:idx val="2"/>
              <c:layout/>
              <c:tx>
                <c:rich>
                  <a:bodyPr/>
                  <a:lstStyle/>
                  <a:p>
                    <a:r>
                      <a:rPr lang="en-US" dirty="0" smtClean="0"/>
                      <a:t>1.60</a:t>
                    </a:r>
                    <a:endParaRPr lang="en-US" dirty="0"/>
                  </a:p>
                </c:rich>
              </c:tx>
              <c:dLblPos val="outEnd"/>
              <c:showLegendKey val="0"/>
              <c:showVal val="1"/>
              <c:showCatName val="0"/>
              <c:showSerName val="0"/>
              <c:showPercent val="0"/>
              <c:showBubbleSize val="0"/>
            </c:dLbl>
            <c:dLblPos val="outEnd"/>
            <c:showLegendKey val="0"/>
            <c:showVal val="1"/>
            <c:showCatName val="0"/>
            <c:showSerName val="0"/>
            <c:showPercent val="0"/>
            <c:showBubbleSize val="0"/>
            <c:showLeaderLines val="0"/>
          </c:dLbls>
          <c:cat>
            <c:strRef>
              <c:f>Sheet1!$A$2:$A$8</c:f>
              <c:strCache>
                <c:ptCount val="7"/>
                <c:pt idx="0">
                  <c:v>Naproxen</c:v>
                </c:pt>
                <c:pt idx="1">
                  <c:v>Ibuprofen</c:v>
                </c:pt>
                <c:pt idx="2">
                  <c:v>Diclofenac</c:v>
                </c:pt>
                <c:pt idx="3">
                  <c:v>Celecoxib</c:v>
                </c:pt>
                <c:pt idx="4">
                  <c:v>Etoricoxib</c:v>
                </c:pt>
                <c:pt idx="5">
                  <c:v>Rofecoxib</c:v>
                </c:pt>
                <c:pt idx="6">
                  <c:v>Lumiracoxib</c:v>
                </c:pt>
              </c:strCache>
            </c:strRef>
          </c:cat>
          <c:val>
            <c:numRef>
              <c:f>Sheet1!$D$2:$D$8</c:f>
              <c:numCache>
                <c:formatCode>General</c:formatCode>
                <c:ptCount val="7"/>
                <c:pt idx="2">
                  <c:v>1.6</c:v>
                </c:pt>
              </c:numCache>
            </c:numRef>
          </c:val>
        </c:ser>
        <c:ser>
          <c:idx val="3"/>
          <c:order val="3"/>
          <c:tx>
            <c:strRef>
              <c:f>Sheet1!$E$1</c:f>
              <c:strCache>
                <c:ptCount val="1"/>
                <c:pt idx="0">
                  <c:v>Series 4</c:v>
                </c:pt>
              </c:strCache>
            </c:strRef>
          </c:tx>
          <c:invertIfNegative val="0"/>
          <c:dLbls>
            <c:dLblPos val="outEnd"/>
            <c:showLegendKey val="0"/>
            <c:showVal val="1"/>
            <c:showCatName val="0"/>
            <c:showSerName val="0"/>
            <c:showPercent val="0"/>
            <c:showBubbleSize val="0"/>
            <c:showLeaderLines val="0"/>
          </c:dLbls>
          <c:cat>
            <c:strRef>
              <c:f>Sheet1!$A$2:$A$8</c:f>
              <c:strCache>
                <c:ptCount val="7"/>
                <c:pt idx="0">
                  <c:v>Naproxen</c:v>
                </c:pt>
                <c:pt idx="1">
                  <c:v>Ibuprofen</c:v>
                </c:pt>
                <c:pt idx="2">
                  <c:v>Diclofenac</c:v>
                </c:pt>
                <c:pt idx="3">
                  <c:v>Celecoxib</c:v>
                </c:pt>
                <c:pt idx="4">
                  <c:v>Etoricoxib</c:v>
                </c:pt>
                <c:pt idx="5">
                  <c:v>Rofecoxib</c:v>
                </c:pt>
                <c:pt idx="6">
                  <c:v>Lumiracoxib</c:v>
                </c:pt>
              </c:strCache>
            </c:strRef>
          </c:cat>
          <c:val>
            <c:numRef>
              <c:f>Sheet1!$E$2:$E$8</c:f>
              <c:numCache>
                <c:formatCode>General</c:formatCode>
                <c:ptCount val="7"/>
                <c:pt idx="3">
                  <c:v>1.43</c:v>
                </c:pt>
              </c:numCache>
            </c:numRef>
          </c:val>
        </c:ser>
        <c:ser>
          <c:idx val="4"/>
          <c:order val="4"/>
          <c:tx>
            <c:strRef>
              <c:f>Sheet1!$F$1</c:f>
              <c:strCache>
                <c:ptCount val="1"/>
                <c:pt idx="0">
                  <c:v>Series 5</c:v>
                </c:pt>
              </c:strCache>
            </c:strRef>
          </c:tx>
          <c:invertIfNegative val="0"/>
          <c:dPt>
            <c:idx val="4"/>
            <c:invertIfNegative val="0"/>
            <c:bubble3D val="0"/>
            <c:spPr>
              <a:solidFill>
                <a:schemeClr val="accent4">
                  <a:lumMod val="40000"/>
                  <a:lumOff val="60000"/>
                </a:schemeClr>
              </a:solidFill>
            </c:spPr>
          </c:dPt>
          <c:dLbls>
            <c:dLblPos val="outEnd"/>
            <c:showLegendKey val="0"/>
            <c:showVal val="1"/>
            <c:showCatName val="0"/>
            <c:showSerName val="0"/>
            <c:showPercent val="0"/>
            <c:showBubbleSize val="0"/>
            <c:showLeaderLines val="0"/>
          </c:dLbls>
          <c:cat>
            <c:strRef>
              <c:f>Sheet1!$A$2:$A$8</c:f>
              <c:strCache>
                <c:ptCount val="7"/>
                <c:pt idx="0">
                  <c:v>Naproxen</c:v>
                </c:pt>
                <c:pt idx="1">
                  <c:v>Ibuprofen</c:v>
                </c:pt>
                <c:pt idx="2">
                  <c:v>Diclofenac</c:v>
                </c:pt>
                <c:pt idx="3">
                  <c:v>Celecoxib</c:v>
                </c:pt>
                <c:pt idx="4">
                  <c:v>Etoricoxib</c:v>
                </c:pt>
                <c:pt idx="5">
                  <c:v>Rofecoxib</c:v>
                </c:pt>
                <c:pt idx="6">
                  <c:v>Lumiracoxib</c:v>
                </c:pt>
              </c:strCache>
            </c:strRef>
          </c:cat>
          <c:val>
            <c:numRef>
              <c:f>Sheet1!$F$2:$F$8</c:f>
              <c:numCache>
                <c:formatCode>General</c:formatCode>
                <c:ptCount val="7"/>
                <c:pt idx="4">
                  <c:v>1.53</c:v>
                </c:pt>
              </c:numCache>
            </c:numRef>
          </c:val>
        </c:ser>
        <c:ser>
          <c:idx val="5"/>
          <c:order val="5"/>
          <c:tx>
            <c:strRef>
              <c:f>Sheet1!$G$1</c:f>
              <c:strCache>
                <c:ptCount val="1"/>
                <c:pt idx="0">
                  <c:v>Series 6</c:v>
                </c:pt>
              </c:strCache>
            </c:strRef>
          </c:tx>
          <c:spPr>
            <a:solidFill>
              <a:schemeClr val="accent4">
                <a:lumMod val="60000"/>
                <a:lumOff val="40000"/>
              </a:schemeClr>
            </a:solidFill>
          </c:spPr>
          <c:invertIfNegative val="0"/>
          <c:dLbls>
            <c:dLblPos val="outEnd"/>
            <c:showLegendKey val="0"/>
            <c:showVal val="1"/>
            <c:showCatName val="0"/>
            <c:showSerName val="0"/>
            <c:showPercent val="0"/>
            <c:showBubbleSize val="0"/>
            <c:showLeaderLines val="0"/>
          </c:dLbls>
          <c:cat>
            <c:strRef>
              <c:f>Sheet1!$A$2:$A$8</c:f>
              <c:strCache>
                <c:ptCount val="7"/>
                <c:pt idx="0">
                  <c:v>Naproxen</c:v>
                </c:pt>
                <c:pt idx="1">
                  <c:v>Ibuprofen</c:v>
                </c:pt>
                <c:pt idx="2">
                  <c:v>Diclofenac</c:v>
                </c:pt>
                <c:pt idx="3">
                  <c:v>Celecoxib</c:v>
                </c:pt>
                <c:pt idx="4">
                  <c:v>Etoricoxib</c:v>
                </c:pt>
                <c:pt idx="5">
                  <c:v>Rofecoxib</c:v>
                </c:pt>
                <c:pt idx="6">
                  <c:v>Lumiracoxib</c:v>
                </c:pt>
              </c:strCache>
            </c:strRef>
          </c:cat>
          <c:val>
            <c:numRef>
              <c:f>Sheet1!$G$2:$G$8</c:f>
              <c:numCache>
                <c:formatCode>General</c:formatCode>
                <c:ptCount val="7"/>
                <c:pt idx="5">
                  <c:v>1.44</c:v>
                </c:pt>
              </c:numCache>
            </c:numRef>
          </c:val>
        </c:ser>
        <c:ser>
          <c:idx val="6"/>
          <c:order val="6"/>
          <c:tx>
            <c:strRef>
              <c:f>Sheet1!$H$1</c:f>
              <c:strCache>
                <c:ptCount val="1"/>
                <c:pt idx="0">
                  <c:v>Series 7</c:v>
                </c:pt>
              </c:strCache>
            </c:strRef>
          </c:tx>
          <c:spPr>
            <a:solidFill>
              <a:schemeClr val="accent4">
                <a:lumMod val="50000"/>
              </a:schemeClr>
            </a:solidFill>
          </c:spPr>
          <c:invertIfNegative val="0"/>
          <c:dLbls>
            <c:dLblPos val="outEnd"/>
            <c:showLegendKey val="0"/>
            <c:showVal val="1"/>
            <c:showCatName val="0"/>
            <c:showSerName val="0"/>
            <c:showPercent val="0"/>
            <c:showBubbleSize val="0"/>
            <c:showLeaderLines val="0"/>
          </c:dLbls>
          <c:cat>
            <c:strRef>
              <c:f>Sheet1!$A$2:$A$8</c:f>
              <c:strCache>
                <c:ptCount val="7"/>
                <c:pt idx="0">
                  <c:v>Naproxen</c:v>
                </c:pt>
                <c:pt idx="1">
                  <c:v>Ibuprofen</c:v>
                </c:pt>
                <c:pt idx="2">
                  <c:v>Diclofenac</c:v>
                </c:pt>
                <c:pt idx="3">
                  <c:v>Celecoxib</c:v>
                </c:pt>
                <c:pt idx="4">
                  <c:v>Etoricoxib</c:v>
                </c:pt>
                <c:pt idx="5">
                  <c:v>Rofecoxib</c:v>
                </c:pt>
                <c:pt idx="6">
                  <c:v>Lumiracoxib</c:v>
                </c:pt>
              </c:strCache>
            </c:strRef>
          </c:cat>
          <c:val>
            <c:numRef>
              <c:f>Sheet1!$H$2:$H$8</c:f>
              <c:numCache>
                <c:formatCode>General</c:formatCode>
                <c:ptCount val="7"/>
                <c:pt idx="6">
                  <c:v>2.04</c:v>
                </c:pt>
              </c:numCache>
            </c:numRef>
          </c:val>
        </c:ser>
        <c:dLbls>
          <c:showLegendKey val="0"/>
          <c:showVal val="0"/>
          <c:showCatName val="0"/>
          <c:showSerName val="0"/>
          <c:showPercent val="0"/>
          <c:showBubbleSize val="0"/>
        </c:dLbls>
        <c:gapWidth val="34"/>
        <c:overlap val="100"/>
        <c:axId val="196669824"/>
        <c:axId val="196671360"/>
      </c:barChart>
      <c:catAx>
        <c:axId val="196669824"/>
        <c:scaling>
          <c:orientation val="minMax"/>
        </c:scaling>
        <c:delete val="0"/>
        <c:axPos val="b"/>
        <c:majorTickMark val="out"/>
        <c:minorTickMark val="none"/>
        <c:tickLblPos val="nextTo"/>
        <c:crossAx val="196671360"/>
        <c:crosses val="autoZero"/>
        <c:auto val="1"/>
        <c:lblAlgn val="ctr"/>
        <c:lblOffset val="100"/>
        <c:noMultiLvlLbl val="0"/>
      </c:catAx>
      <c:valAx>
        <c:axId val="196671360"/>
        <c:scaling>
          <c:orientation val="minMax"/>
        </c:scaling>
        <c:delete val="0"/>
        <c:axPos val="l"/>
        <c:title>
          <c:tx>
            <c:rich>
              <a:bodyPr rot="-5400000" vert="horz"/>
              <a:lstStyle/>
              <a:p>
                <a:pPr>
                  <a:defRPr/>
                </a:pPr>
                <a:r>
                  <a:rPr lang="es-MX" dirty="0" smtClean="0"/>
                  <a:t>Proporción de la tasa para el resultado cardiovascular compuesto </a:t>
                </a:r>
                <a:r>
                  <a:rPr lang="en-US" dirty="0" smtClean="0"/>
                  <a:t/>
                </a:r>
                <a:br>
                  <a:rPr lang="en-US" dirty="0" smtClean="0"/>
                </a:br>
                <a:r>
                  <a:rPr lang="en-US" dirty="0" smtClean="0"/>
                  <a:t>vs. placebo</a:t>
                </a:r>
                <a:endParaRPr lang="en-US" dirty="0"/>
              </a:p>
            </c:rich>
          </c:tx>
          <c:layout/>
          <c:overlay val="0"/>
        </c:title>
        <c:numFmt formatCode="General" sourceLinked="1"/>
        <c:majorTickMark val="out"/>
        <c:minorTickMark val="none"/>
        <c:tickLblPos val="nextTo"/>
        <c:crossAx val="1966698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_rels/data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D8E040-AAEA-4539-8EAF-BE7B724B5931}" type="doc">
      <dgm:prSet loTypeId="urn:microsoft.com/office/officeart/2005/8/layout/cycle8" loCatId="cycle" qsTypeId="urn:microsoft.com/office/officeart/2005/8/quickstyle/simple1" qsCatId="simple" csTypeId="urn:microsoft.com/office/officeart/2005/8/colors/accent1_2" csCatId="accent1" phldr="1"/>
      <dgm:spPr/>
    </dgm:pt>
    <dgm:pt modelId="{32B1C42C-2EF8-4714-AF8F-B1DAF506BCBC}">
      <dgm:prSet phldrT="[Text]" custT="1"/>
      <dgm:spPr>
        <a:blipFill rotWithShape="0">
          <a:blip xmlns:r="http://schemas.openxmlformats.org/officeDocument/2006/relationships" r:embed="rId1"/>
          <a:stretch>
            <a:fillRect/>
          </a:stretch>
        </a:blipFill>
        <a:ln>
          <a:noFill/>
        </a:ln>
      </dgm:spPr>
      <dgm:t>
        <a:bodyPr/>
        <a:lstStyle/>
        <a:p>
          <a:r>
            <a:rPr lang="es-MX" sz="1700" b="1" noProof="0" dirty="0" smtClean="0">
              <a:latin typeface="Arial" pitchFamily="34" charset="0"/>
              <a:cs typeface="Arial" pitchFamily="34" charset="0"/>
            </a:rPr>
            <a:t>Paciente</a:t>
          </a:r>
          <a:endParaRPr lang="es-MX" sz="1700" b="1" noProof="0" dirty="0">
            <a:latin typeface="Arial" pitchFamily="34" charset="0"/>
            <a:cs typeface="Arial" pitchFamily="34" charset="0"/>
          </a:endParaRPr>
        </a:p>
      </dgm:t>
    </dgm:pt>
    <dgm:pt modelId="{8AD64DAA-6CCB-4768-ABD9-C1A861824988}" type="parTrans" cxnId="{59221642-16B6-429C-887F-CB6C7BEE8F31}">
      <dgm:prSet/>
      <dgm:spPr/>
      <dgm:t>
        <a:bodyPr/>
        <a:lstStyle/>
        <a:p>
          <a:endParaRPr lang="es-MX" noProof="0"/>
        </a:p>
      </dgm:t>
    </dgm:pt>
    <dgm:pt modelId="{BD70CBAF-E792-4A5B-B1B7-186558576B8E}" type="sibTrans" cxnId="{59221642-16B6-429C-887F-CB6C7BEE8F31}">
      <dgm:prSet/>
      <dgm:spPr/>
      <dgm:t>
        <a:bodyPr/>
        <a:lstStyle/>
        <a:p>
          <a:endParaRPr lang="es-MX" noProof="0"/>
        </a:p>
      </dgm:t>
    </dgm:pt>
    <dgm:pt modelId="{A798E4C4-A650-4A1B-B0E6-C4F9F6FB0A3B}">
      <dgm:prSet phldrT="[Text]" custT="1"/>
      <dgm:spPr>
        <a:blipFill rotWithShape="0">
          <a:blip xmlns:r="http://schemas.openxmlformats.org/officeDocument/2006/relationships" r:embed="rId2"/>
          <a:stretch>
            <a:fillRect/>
          </a:stretch>
        </a:blipFill>
        <a:ln>
          <a:noFill/>
        </a:ln>
      </dgm:spPr>
      <dgm:t>
        <a:bodyPr/>
        <a:lstStyle/>
        <a:p>
          <a:r>
            <a:rPr lang="es-MX" sz="1700" b="1" noProof="0" dirty="0" smtClean="0">
              <a:solidFill>
                <a:srgbClr val="FFFFFF"/>
              </a:solidFill>
              <a:latin typeface="Arial" pitchFamily="34" charset="0"/>
              <a:ea typeface="NSimSun"/>
              <a:cs typeface="Arial" pitchFamily="34" charset="0"/>
            </a:rPr>
            <a:t>Médico general ±</a:t>
          </a:r>
          <a:r>
            <a:rPr lang="es-MX" sz="1700" b="1" noProof="0" dirty="0" smtClean="0">
              <a:solidFill>
                <a:srgbClr val="FFFFFF"/>
              </a:solidFill>
              <a:latin typeface="Arial" pitchFamily="34" charset="0"/>
              <a:cs typeface="Arial" pitchFamily="34" charset="0"/>
            </a:rPr>
            <a:t>otros profesionales de la salud</a:t>
          </a:r>
          <a:endParaRPr lang="es-MX" sz="1700" b="1" noProof="0" dirty="0">
            <a:solidFill>
              <a:srgbClr val="FFFFFF"/>
            </a:solidFill>
            <a:latin typeface="Arial" pitchFamily="34" charset="0"/>
            <a:cs typeface="Arial" pitchFamily="34" charset="0"/>
          </a:endParaRPr>
        </a:p>
      </dgm:t>
    </dgm:pt>
    <dgm:pt modelId="{C632213C-82C1-4A8F-B0AA-516085761E44}" type="parTrans" cxnId="{92FBDB16-AAF8-4D9F-91D4-0A6493417D31}">
      <dgm:prSet/>
      <dgm:spPr/>
      <dgm:t>
        <a:bodyPr/>
        <a:lstStyle/>
        <a:p>
          <a:endParaRPr lang="es-MX" noProof="0"/>
        </a:p>
      </dgm:t>
    </dgm:pt>
    <dgm:pt modelId="{13816082-9DA2-4828-B96B-D691A58A0E80}" type="sibTrans" cxnId="{92FBDB16-AAF8-4D9F-91D4-0A6493417D31}">
      <dgm:prSet/>
      <dgm:spPr/>
      <dgm:t>
        <a:bodyPr/>
        <a:lstStyle/>
        <a:p>
          <a:endParaRPr lang="es-MX" noProof="0"/>
        </a:p>
      </dgm:t>
    </dgm:pt>
    <dgm:pt modelId="{C86AAA3A-F2AF-4492-8C33-28098688E836}">
      <dgm:prSet phldrT="[Text]" custT="1"/>
      <dgm:spPr>
        <a:blipFill rotWithShape="0">
          <a:blip xmlns:r="http://schemas.openxmlformats.org/officeDocument/2006/relationships" r:embed="rId3"/>
          <a:stretch>
            <a:fillRect/>
          </a:stretch>
        </a:blipFill>
        <a:ln>
          <a:noFill/>
        </a:ln>
      </dgm:spPr>
      <dgm:t>
        <a:bodyPr/>
        <a:lstStyle/>
        <a:p>
          <a:r>
            <a:rPr lang="es-MX" sz="1700" b="1" noProof="0" dirty="0" smtClean="0">
              <a:solidFill>
                <a:schemeClr val="tx1"/>
              </a:solidFill>
              <a:latin typeface="Arial" pitchFamily="34" charset="0"/>
              <a:cs typeface="Arial" pitchFamily="34" charset="0"/>
            </a:rPr>
            <a:t>Familia</a:t>
          </a:r>
          <a:endParaRPr lang="es-MX" sz="1700" b="1" noProof="0" dirty="0">
            <a:solidFill>
              <a:schemeClr val="tx1"/>
            </a:solidFill>
            <a:latin typeface="Arial" pitchFamily="34" charset="0"/>
            <a:cs typeface="Arial" pitchFamily="34" charset="0"/>
          </a:endParaRPr>
        </a:p>
      </dgm:t>
    </dgm:pt>
    <dgm:pt modelId="{A65DFFFE-E917-4FCB-8E32-38C8616C931F}" type="parTrans" cxnId="{EA4E56AD-1968-43F6-892F-0704FF83D2C2}">
      <dgm:prSet/>
      <dgm:spPr/>
      <dgm:t>
        <a:bodyPr/>
        <a:lstStyle/>
        <a:p>
          <a:endParaRPr lang="es-MX" noProof="0"/>
        </a:p>
      </dgm:t>
    </dgm:pt>
    <dgm:pt modelId="{06411EA7-3E4F-4136-8F4B-7FD0EA925976}" type="sibTrans" cxnId="{EA4E56AD-1968-43F6-892F-0704FF83D2C2}">
      <dgm:prSet/>
      <dgm:spPr/>
      <dgm:t>
        <a:bodyPr/>
        <a:lstStyle/>
        <a:p>
          <a:endParaRPr lang="es-MX" noProof="0"/>
        </a:p>
      </dgm:t>
    </dgm:pt>
    <dgm:pt modelId="{7494E1AE-FA4E-4B0B-9BA9-FF6E05889256}" type="pres">
      <dgm:prSet presAssocID="{60D8E040-AAEA-4539-8EAF-BE7B724B5931}" presName="compositeShape" presStyleCnt="0">
        <dgm:presLayoutVars>
          <dgm:chMax val="7"/>
          <dgm:dir/>
          <dgm:resizeHandles val="exact"/>
        </dgm:presLayoutVars>
      </dgm:prSet>
      <dgm:spPr/>
    </dgm:pt>
    <dgm:pt modelId="{ACF64120-9478-418C-BE6A-5F9E988BBC8E}" type="pres">
      <dgm:prSet presAssocID="{60D8E040-AAEA-4539-8EAF-BE7B724B5931}" presName="wedge1" presStyleLbl="node1" presStyleIdx="0" presStyleCnt="3"/>
      <dgm:spPr/>
      <dgm:t>
        <a:bodyPr/>
        <a:lstStyle/>
        <a:p>
          <a:endParaRPr lang="en-CA"/>
        </a:p>
      </dgm:t>
    </dgm:pt>
    <dgm:pt modelId="{9E6312B0-BBCE-43A8-B9BE-56829F426184}" type="pres">
      <dgm:prSet presAssocID="{60D8E040-AAEA-4539-8EAF-BE7B724B5931}" presName="dummy1a" presStyleCnt="0"/>
      <dgm:spPr/>
    </dgm:pt>
    <dgm:pt modelId="{03DCC4BC-03BC-44DE-AA71-C1D08E608DF3}" type="pres">
      <dgm:prSet presAssocID="{60D8E040-AAEA-4539-8EAF-BE7B724B5931}" presName="dummy1b" presStyleCnt="0"/>
      <dgm:spPr/>
    </dgm:pt>
    <dgm:pt modelId="{4EBFDBF1-1E20-4C8D-963F-E16D92DB3764}" type="pres">
      <dgm:prSet presAssocID="{60D8E040-AAEA-4539-8EAF-BE7B724B5931}" presName="wedge1Tx" presStyleLbl="node1" presStyleIdx="0" presStyleCnt="3">
        <dgm:presLayoutVars>
          <dgm:chMax val="0"/>
          <dgm:chPref val="0"/>
          <dgm:bulletEnabled val="1"/>
        </dgm:presLayoutVars>
      </dgm:prSet>
      <dgm:spPr/>
      <dgm:t>
        <a:bodyPr/>
        <a:lstStyle/>
        <a:p>
          <a:endParaRPr lang="en-CA"/>
        </a:p>
      </dgm:t>
    </dgm:pt>
    <dgm:pt modelId="{EB5FAA46-1A17-4D0F-AB5F-3A9E0F73120D}" type="pres">
      <dgm:prSet presAssocID="{60D8E040-AAEA-4539-8EAF-BE7B724B5931}" presName="wedge2" presStyleLbl="node1" presStyleIdx="1" presStyleCnt="3"/>
      <dgm:spPr/>
      <dgm:t>
        <a:bodyPr/>
        <a:lstStyle/>
        <a:p>
          <a:endParaRPr lang="en-CA"/>
        </a:p>
      </dgm:t>
    </dgm:pt>
    <dgm:pt modelId="{CB88A2ED-7D74-4A75-94FF-92066FCA810F}" type="pres">
      <dgm:prSet presAssocID="{60D8E040-AAEA-4539-8EAF-BE7B724B5931}" presName="dummy2a" presStyleCnt="0"/>
      <dgm:spPr/>
    </dgm:pt>
    <dgm:pt modelId="{A30687E0-0B50-4185-8799-1D50C2AFA9AA}" type="pres">
      <dgm:prSet presAssocID="{60D8E040-AAEA-4539-8EAF-BE7B724B5931}" presName="dummy2b" presStyleCnt="0"/>
      <dgm:spPr/>
    </dgm:pt>
    <dgm:pt modelId="{DF2AE1F4-41CD-4C79-8F11-487F5FDF3DE7}" type="pres">
      <dgm:prSet presAssocID="{60D8E040-AAEA-4539-8EAF-BE7B724B5931}" presName="wedge2Tx" presStyleLbl="node1" presStyleIdx="1" presStyleCnt="3">
        <dgm:presLayoutVars>
          <dgm:chMax val="0"/>
          <dgm:chPref val="0"/>
          <dgm:bulletEnabled val="1"/>
        </dgm:presLayoutVars>
      </dgm:prSet>
      <dgm:spPr/>
      <dgm:t>
        <a:bodyPr/>
        <a:lstStyle/>
        <a:p>
          <a:endParaRPr lang="en-CA"/>
        </a:p>
      </dgm:t>
    </dgm:pt>
    <dgm:pt modelId="{61A7554E-1AE7-4DCD-BACD-FB3D9DDCF987}" type="pres">
      <dgm:prSet presAssocID="{60D8E040-AAEA-4539-8EAF-BE7B724B5931}" presName="wedge3" presStyleLbl="node1" presStyleIdx="2" presStyleCnt="3"/>
      <dgm:spPr/>
      <dgm:t>
        <a:bodyPr/>
        <a:lstStyle/>
        <a:p>
          <a:endParaRPr lang="en-CA"/>
        </a:p>
      </dgm:t>
    </dgm:pt>
    <dgm:pt modelId="{B82A1AB6-3DBE-44B7-A7CA-56918DF57FB4}" type="pres">
      <dgm:prSet presAssocID="{60D8E040-AAEA-4539-8EAF-BE7B724B5931}" presName="dummy3a" presStyleCnt="0"/>
      <dgm:spPr/>
    </dgm:pt>
    <dgm:pt modelId="{E33DC807-4F5D-4AB9-8F5E-974DFEDCC429}" type="pres">
      <dgm:prSet presAssocID="{60D8E040-AAEA-4539-8EAF-BE7B724B5931}" presName="dummy3b" presStyleCnt="0"/>
      <dgm:spPr/>
    </dgm:pt>
    <dgm:pt modelId="{B0E38CBC-4E9C-4505-8EBB-B37E7616AC30}" type="pres">
      <dgm:prSet presAssocID="{60D8E040-AAEA-4539-8EAF-BE7B724B5931}" presName="wedge3Tx" presStyleLbl="node1" presStyleIdx="2" presStyleCnt="3">
        <dgm:presLayoutVars>
          <dgm:chMax val="0"/>
          <dgm:chPref val="0"/>
          <dgm:bulletEnabled val="1"/>
        </dgm:presLayoutVars>
      </dgm:prSet>
      <dgm:spPr/>
      <dgm:t>
        <a:bodyPr/>
        <a:lstStyle/>
        <a:p>
          <a:endParaRPr lang="en-CA"/>
        </a:p>
      </dgm:t>
    </dgm:pt>
    <dgm:pt modelId="{AD1DC1F7-FF0E-4D7A-8AEC-1419FEBA6C54}" type="pres">
      <dgm:prSet presAssocID="{BD70CBAF-E792-4A5B-B1B7-186558576B8E}" presName="arrowWedge1" presStyleLbl="fgSibTrans2D1" presStyleIdx="0" presStyleCnt="3"/>
      <dgm:spPr>
        <a:solidFill>
          <a:srgbClr val="DDBB30"/>
        </a:solidFill>
        <a:ln>
          <a:noFill/>
        </a:ln>
      </dgm:spPr>
      <dgm:t>
        <a:bodyPr/>
        <a:lstStyle/>
        <a:p>
          <a:endParaRPr lang="en-CA"/>
        </a:p>
      </dgm:t>
    </dgm:pt>
    <dgm:pt modelId="{2D535F75-FA3F-454C-8E03-BA9B9799CD8F}" type="pres">
      <dgm:prSet presAssocID="{13816082-9DA2-4828-B96B-D691A58A0E80}" presName="arrowWedge2" presStyleLbl="fgSibTrans2D1" presStyleIdx="1" presStyleCnt="3"/>
      <dgm:spPr>
        <a:solidFill>
          <a:srgbClr val="DDBB30"/>
        </a:solidFill>
        <a:ln>
          <a:noFill/>
        </a:ln>
      </dgm:spPr>
    </dgm:pt>
    <dgm:pt modelId="{431E6CCA-2E84-458C-AAF6-6F6981E85804}" type="pres">
      <dgm:prSet presAssocID="{06411EA7-3E4F-4136-8F4B-7FD0EA925976}" presName="arrowWedge3" presStyleLbl="fgSibTrans2D1" presStyleIdx="2" presStyleCnt="3"/>
      <dgm:spPr>
        <a:solidFill>
          <a:schemeClr val="accent3"/>
        </a:solidFill>
        <a:ln>
          <a:noFill/>
        </a:ln>
      </dgm:spPr>
    </dgm:pt>
  </dgm:ptLst>
  <dgm:cxnLst>
    <dgm:cxn modelId="{1E160B04-2B9D-4B5B-AF9A-881E53AB3040}" type="presOf" srcId="{A798E4C4-A650-4A1B-B0E6-C4F9F6FB0A3B}" destId="{EB5FAA46-1A17-4D0F-AB5F-3A9E0F73120D}" srcOrd="0" destOrd="0" presId="urn:microsoft.com/office/officeart/2005/8/layout/cycle8"/>
    <dgm:cxn modelId="{41BEE385-CCE5-44CA-9EF2-FC13D7B03EDA}" type="presOf" srcId="{A798E4C4-A650-4A1B-B0E6-C4F9F6FB0A3B}" destId="{DF2AE1F4-41CD-4C79-8F11-487F5FDF3DE7}" srcOrd="1" destOrd="0" presId="urn:microsoft.com/office/officeart/2005/8/layout/cycle8"/>
    <dgm:cxn modelId="{59221642-16B6-429C-887F-CB6C7BEE8F31}" srcId="{60D8E040-AAEA-4539-8EAF-BE7B724B5931}" destId="{32B1C42C-2EF8-4714-AF8F-B1DAF506BCBC}" srcOrd="0" destOrd="0" parTransId="{8AD64DAA-6CCB-4768-ABD9-C1A861824988}" sibTransId="{BD70CBAF-E792-4A5B-B1B7-186558576B8E}"/>
    <dgm:cxn modelId="{2CC46901-89FA-4AB2-AD11-F97413B7BE8C}" type="presOf" srcId="{60D8E040-AAEA-4539-8EAF-BE7B724B5931}" destId="{7494E1AE-FA4E-4B0B-9BA9-FF6E05889256}" srcOrd="0" destOrd="0" presId="urn:microsoft.com/office/officeart/2005/8/layout/cycle8"/>
    <dgm:cxn modelId="{16C8F457-8F0A-461B-B2C9-7EE5A6EE4F31}" type="presOf" srcId="{32B1C42C-2EF8-4714-AF8F-B1DAF506BCBC}" destId="{ACF64120-9478-418C-BE6A-5F9E988BBC8E}" srcOrd="0" destOrd="0" presId="urn:microsoft.com/office/officeart/2005/8/layout/cycle8"/>
    <dgm:cxn modelId="{DF486854-182D-4F92-A054-3C46359CDA69}" type="presOf" srcId="{C86AAA3A-F2AF-4492-8C33-28098688E836}" destId="{61A7554E-1AE7-4DCD-BACD-FB3D9DDCF987}" srcOrd="0" destOrd="0" presId="urn:microsoft.com/office/officeart/2005/8/layout/cycle8"/>
    <dgm:cxn modelId="{950B1BBC-2B2F-42A6-921D-68483327A408}" type="presOf" srcId="{C86AAA3A-F2AF-4492-8C33-28098688E836}" destId="{B0E38CBC-4E9C-4505-8EBB-B37E7616AC30}" srcOrd="1" destOrd="0" presId="urn:microsoft.com/office/officeart/2005/8/layout/cycle8"/>
    <dgm:cxn modelId="{92FBDB16-AAF8-4D9F-91D4-0A6493417D31}" srcId="{60D8E040-AAEA-4539-8EAF-BE7B724B5931}" destId="{A798E4C4-A650-4A1B-B0E6-C4F9F6FB0A3B}" srcOrd="1" destOrd="0" parTransId="{C632213C-82C1-4A8F-B0AA-516085761E44}" sibTransId="{13816082-9DA2-4828-B96B-D691A58A0E80}"/>
    <dgm:cxn modelId="{BA048401-A91C-49A1-A7BB-EA4E7E934EED}" type="presOf" srcId="{32B1C42C-2EF8-4714-AF8F-B1DAF506BCBC}" destId="{4EBFDBF1-1E20-4C8D-963F-E16D92DB3764}" srcOrd="1" destOrd="0" presId="urn:microsoft.com/office/officeart/2005/8/layout/cycle8"/>
    <dgm:cxn modelId="{EA4E56AD-1968-43F6-892F-0704FF83D2C2}" srcId="{60D8E040-AAEA-4539-8EAF-BE7B724B5931}" destId="{C86AAA3A-F2AF-4492-8C33-28098688E836}" srcOrd="2" destOrd="0" parTransId="{A65DFFFE-E917-4FCB-8E32-38C8616C931F}" sibTransId="{06411EA7-3E4F-4136-8F4B-7FD0EA925976}"/>
    <dgm:cxn modelId="{0CA03CE8-6F95-4297-B766-4AFB094805FE}" type="presParOf" srcId="{7494E1AE-FA4E-4B0B-9BA9-FF6E05889256}" destId="{ACF64120-9478-418C-BE6A-5F9E988BBC8E}" srcOrd="0" destOrd="0" presId="urn:microsoft.com/office/officeart/2005/8/layout/cycle8"/>
    <dgm:cxn modelId="{CB342A18-CEE9-41CE-A7D2-F352897E6E91}" type="presParOf" srcId="{7494E1AE-FA4E-4B0B-9BA9-FF6E05889256}" destId="{9E6312B0-BBCE-43A8-B9BE-56829F426184}" srcOrd="1" destOrd="0" presId="urn:microsoft.com/office/officeart/2005/8/layout/cycle8"/>
    <dgm:cxn modelId="{D1D0809C-3510-43B9-B8C7-04DF204B52E5}" type="presParOf" srcId="{7494E1AE-FA4E-4B0B-9BA9-FF6E05889256}" destId="{03DCC4BC-03BC-44DE-AA71-C1D08E608DF3}" srcOrd="2" destOrd="0" presId="urn:microsoft.com/office/officeart/2005/8/layout/cycle8"/>
    <dgm:cxn modelId="{CDD90C99-488D-4965-AB36-B9F21AB5B45E}" type="presParOf" srcId="{7494E1AE-FA4E-4B0B-9BA9-FF6E05889256}" destId="{4EBFDBF1-1E20-4C8D-963F-E16D92DB3764}" srcOrd="3" destOrd="0" presId="urn:microsoft.com/office/officeart/2005/8/layout/cycle8"/>
    <dgm:cxn modelId="{66C75AB7-9608-49E8-BE65-1E0149E3BFBF}" type="presParOf" srcId="{7494E1AE-FA4E-4B0B-9BA9-FF6E05889256}" destId="{EB5FAA46-1A17-4D0F-AB5F-3A9E0F73120D}" srcOrd="4" destOrd="0" presId="urn:microsoft.com/office/officeart/2005/8/layout/cycle8"/>
    <dgm:cxn modelId="{8689E969-5134-44CB-A246-2EA510217798}" type="presParOf" srcId="{7494E1AE-FA4E-4B0B-9BA9-FF6E05889256}" destId="{CB88A2ED-7D74-4A75-94FF-92066FCA810F}" srcOrd="5" destOrd="0" presId="urn:microsoft.com/office/officeart/2005/8/layout/cycle8"/>
    <dgm:cxn modelId="{4FE32D2C-EE4F-437F-B03F-FB2106335C1F}" type="presParOf" srcId="{7494E1AE-FA4E-4B0B-9BA9-FF6E05889256}" destId="{A30687E0-0B50-4185-8799-1D50C2AFA9AA}" srcOrd="6" destOrd="0" presId="urn:microsoft.com/office/officeart/2005/8/layout/cycle8"/>
    <dgm:cxn modelId="{A43922D3-9DAD-40FC-AB6F-0E7E7A2B48B4}" type="presParOf" srcId="{7494E1AE-FA4E-4B0B-9BA9-FF6E05889256}" destId="{DF2AE1F4-41CD-4C79-8F11-487F5FDF3DE7}" srcOrd="7" destOrd="0" presId="urn:microsoft.com/office/officeart/2005/8/layout/cycle8"/>
    <dgm:cxn modelId="{C813E12F-EC6B-4528-B0A9-6FBE799F42E6}" type="presParOf" srcId="{7494E1AE-FA4E-4B0B-9BA9-FF6E05889256}" destId="{61A7554E-1AE7-4DCD-BACD-FB3D9DDCF987}" srcOrd="8" destOrd="0" presId="urn:microsoft.com/office/officeart/2005/8/layout/cycle8"/>
    <dgm:cxn modelId="{784B92B6-57F6-4ABD-9ED1-F731B74DA9A3}" type="presParOf" srcId="{7494E1AE-FA4E-4B0B-9BA9-FF6E05889256}" destId="{B82A1AB6-3DBE-44B7-A7CA-56918DF57FB4}" srcOrd="9" destOrd="0" presId="urn:microsoft.com/office/officeart/2005/8/layout/cycle8"/>
    <dgm:cxn modelId="{5D65C3E6-9C62-4523-88E8-3B112EDB94F9}" type="presParOf" srcId="{7494E1AE-FA4E-4B0B-9BA9-FF6E05889256}" destId="{E33DC807-4F5D-4AB9-8F5E-974DFEDCC429}" srcOrd="10" destOrd="0" presId="urn:microsoft.com/office/officeart/2005/8/layout/cycle8"/>
    <dgm:cxn modelId="{C0F75A14-D314-431F-91F5-3619A495F660}" type="presParOf" srcId="{7494E1AE-FA4E-4B0B-9BA9-FF6E05889256}" destId="{B0E38CBC-4E9C-4505-8EBB-B37E7616AC30}" srcOrd="11" destOrd="0" presId="urn:microsoft.com/office/officeart/2005/8/layout/cycle8"/>
    <dgm:cxn modelId="{A12A0655-5B0D-41AB-9EA2-9AC0862825B3}" type="presParOf" srcId="{7494E1AE-FA4E-4B0B-9BA9-FF6E05889256}" destId="{AD1DC1F7-FF0E-4D7A-8AEC-1419FEBA6C54}" srcOrd="12" destOrd="0" presId="urn:microsoft.com/office/officeart/2005/8/layout/cycle8"/>
    <dgm:cxn modelId="{80664EBA-828E-4229-83EF-26A7373B4B9D}" type="presParOf" srcId="{7494E1AE-FA4E-4B0B-9BA9-FF6E05889256}" destId="{2D535F75-FA3F-454C-8E03-BA9B9799CD8F}" srcOrd="13" destOrd="0" presId="urn:microsoft.com/office/officeart/2005/8/layout/cycle8"/>
    <dgm:cxn modelId="{DB5A0EB8-DA0A-486F-A56A-DE1504511A83}" type="presParOf" srcId="{7494E1AE-FA4E-4B0B-9BA9-FF6E05889256}" destId="{431E6CCA-2E84-458C-AAF6-6F6981E85804}"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6F2276-A178-4F66-B3C3-43370842A2D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CA"/>
        </a:p>
      </dgm:t>
    </dgm:pt>
    <dgm:pt modelId="{AEF54607-BCF5-47FE-8B5D-720115F8DCCD}">
      <dgm:prSet phldrT="[Text]"/>
      <dgm:spPr>
        <a:solidFill>
          <a:schemeClr val="accent1"/>
        </a:solidFill>
        <a:ln>
          <a:noFill/>
        </a:ln>
      </dgm:spPr>
      <dgm:t>
        <a:bodyPr/>
        <a:lstStyle/>
        <a:p>
          <a:r>
            <a:rPr lang="es-MX" noProof="0" dirty="0" smtClean="0"/>
            <a:t>Falta de Apego General:</a:t>
          </a:r>
        </a:p>
        <a:p>
          <a:r>
            <a:rPr lang="es-MX" noProof="0" dirty="0" smtClean="0"/>
            <a:t>36-81%</a:t>
          </a:r>
          <a:endParaRPr lang="es-MX" noProof="0" dirty="0"/>
        </a:p>
      </dgm:t>
    </dgm:pt>
    <dgm:pt modelId="{3A1F0A60-99DA-4EED-B8AD-A876A2E99907}" type="parTrans" cxnId="{82D10C8F-A7DB-4213-B43A-EE80CC403B66}">
      <dgm:prSet/>
      <dgm:spPr/>
      <dgm:t>
        <a:bodyPr/>
        <a:lstStyle/>
        <a:p>
          <a:endParaRPr lang="es-MX" noProof="0"/>
        </a:p>
      </dgm:t>
    </dgm:pt>
    <dgm:pt modelId="{F0284E07-4C95-4443-AEFC-0A6FA4AB8E09}" type="sibTrans" cxnId="{82D10C8F-A7DB-4213-B43A-EE80CC403B66}">
      <dgm:prSet/>
      <dgm:spPr/>
      <dgm:t>
        <a:bodyPr/>
        <a:lstStyle/>
        <a:p>
          <a:endParaRPr lang="es-MX" noProof="0"/>
        </a:p>
      </dgm:t>
    </dgm:pt>
    <dgm:pt modelId="{25DCC141-725B-4411-B4F7-C0CCCEC60804}">
      <dgm:prSet phldrT="[Text]"/>
      <dgm:spPr>
        <a:ln>
          <a:noFill/>
        </a:ln>
      </dgm:spPr>
      <dgm:t>
        <a:bodyPr/>
        <a:lstStyle/>
        <a:p>
          <a:r>
            <a:rPr lang="es-MX" noProof="0" dirty="0" smtClean="0"/>
            <a:t>Uso exagerado:</a:t>
          </a:r>
        </a:p>
        <a:p>
          <a:r>
            <a:rPr lang="es-MX" noProof="0" dirty="0" smtClean="0"/>
            <a:t>3-75%</a:t>
          </a:r>
          <a:endParaRPr lang="es-MX" noProof="0" dirty="0"/>
        </a:p>
      </dgm:t>
    </dgm:pt>
    <dgm:pt modelId="{EA80E74D-6456-4808-B601-C615B6A96EBA}" type="parTrans" cxnId="{67384CE6-C5DD-4B5C-8AF4-0A8424E423E1}">
      <dgm:prSet/>
      <dgm:spPr>
        <a:ln>
          <a:solidFill>
            <a:schemeClr val="accent1"/>
          </a:solidFill>
        </a:ln>
      </dgm:spPr>
      <dgm:t>
        <a:bodyPr/>
        <a:lstStyle/>
        <a:p>
          <a:endParaRPr lang="es-MX" noProof="0" dirty="0"/>
        </a:p>
      </dgm:t>
    </dgm:pt>
    <dgm:pt modelId="{A4284BF0-3DB3-4AD7-8005-2C731F06E60E}" type="sibTrans" cxnId="{67384CE6-C5DD-4B5C-8AF4-0A8424E423E1}">
      <dgm:prSet/>
      <dgm:spPr/>
      <dgm:t>
        <a:bodyPr/>
        <a:lstStyle/>
        <a:p>
          <a:endParaRPr lang="es-MX" noProof="0"/>
        </a:p>
      </dgm:t>
    </dgm:pt>
    <dgm:pt modelId="{A61B4C7A-2B52-41FD-97A2-534316C45DC8}">
      <dgm:prSet phldrT="[Text]"/>
      <dgm:spPr>
        <a:ln>
          <a:noFill/>
        </a:ln>
      </dgm:spPr>
      <dgm:t>
        <a:bodyPr/>
        <a:lstStyle/>
        <a:p>
          <a:r>
            <a:rPr lang="es-MX" noProof="0" dirty="0" smtClean="0"/>
            <a:t>Uso insuficiente:</a:t>
          </a:r>
        </a:p>
        <a:p>
          <a:r>
            <a:rPr lang="es-MX" noProof="0" dirty="0" smtClean="0"/>
            <a:t>2-51%</a:t>
          </a:r>
          <a:endParaRPr lang="es-MX" noProof="0" dirty="0"/>
        </a:p>
      </dgm:t>
    </dgm:pt>
    <dgm:pt modelId="{1A010518-92B6-4E52-8807-123B2A9DAF36}" type="parTrans" cxnId="{BF06E259-1B91-40A1-825F-EC1E18CEDFE5}">
      <dgm:prSet/>
      <dgm:spPr/>
      <dgm:t>
        <a:bodyPr/>
        <a:lstStyle/>
        <a:p>
          <a:endParaRPr lang="es-MX" noProof="0" dirty="0"/>
        </a:p>
      </dgm:t>
    </dgm:pt>
    <dgm:pt modelId="{2142520E-C92A-4957-BD6A-538A0E9B111F}" type="sibTrans" cxnId="{BF06E259-1B91-40A1-825F-EC1E18CEDFE5}">
      <dgm:prSet/>
      <dgm:spPr/>
      <dgm:t>
        <a:bodyPr/>
        <a:lstStyle/>
        <a:p>
          <a:endParaRPr lang="es-MX" noProof="0"/>
        </a:p>
      </dgm:t>
    </dgm:pt>
    <dgm:pt modelId="{F584EFC7-27A0-4F5E-936C-8A6FFDAC8733}">
      <dgm:prSet phldrT="[Text]"/>
      <dgm:spPr>
        <a:ln>
          <a:noFill/>
        </a:ln>
      </dgm:spPr>
      <dgm:t>
        <a:bodyPr/>
        <a:lstStyle/>
        <a:p>
          <a:r>
            <a:rPr lang="es-MX" noProof="0" dirty="0" smtClean="0"/>
            <a:t>Uso Incorrecto:</a:t>
          </a:r>
        </a:p>
        <a:p>
          <a:r>
            <a:rPr lang="es-MX" noProof="0" dirty="0" smtClean="0"/>
            <a:t>13-32%</a:t>
          </a:r>
          <a:endParaRPr lang="es-MX" noProof="0" dirty="0"/>
        </a:p>
      </dgm:t>
    </dgm:pt>
    <dgm:pt modelId="{0DDF6D2D-775E-4144-9238-77832D422916}" type="parTrans" cxnId="{983D19B1-1186-4264-B314-0638435440F3}">
      <dgm:prSet/>
      <dgm:spPr>
        <a:ln>
          <a:solidFill>
            <a:srgbClr val="0C6FCF"/>
          </a:solidFill>
        </a:ln>
      </dgm:spPr>
      <dgm:t>
        <a:bodyPr/>
        <a:lstStyle/>
        <a:p>
          <a:endParaRPr lang="es-MX" noProof="0" dirty="0"/>
        </a:p>
      </dgm:t>
    </dgm:pt>
    <dgm:pt modelId="{DCAC32CF-90E8-4121-946D-B2C1E90681FD}" type="sibTrans" cxnId="{983D19B1-1186-4264-B314-0638435440F3}">
      <dgm:prSet/>
      <dgm:spPr/>
      <dgm:t>
        <a:bodyPr/>
        <a:lstStyle/>
        <a:p>
          <a:endParaRPr lang="es-MX" noProof="0"/>
        </a:p>
      </dgm:t>
    </dgm:pt>
    <dgm:pt modelId="{DA0FCE00-3DAA-4EF8-9423-C68197F2F842}" type="pres">
      <dgm:prSet presAssocID="{B96F2276-A178-4F66-B3C3-43370842A2DF}" presName="hierChild1" presStyleCnt="0">
        <dgm:presLayoutVars>
          <dgm:orgChart val="1"/>
          <dgm:chPref val="1"/>
          <dgm:dir/>
          <dgm:animOne val="branch"/>
          <dgm:animLvl val="lvl"/>
          <dgm:resizeHandles/>
        </dgm:presLayoutVars>
      </dgm:prSet>
      <dgm:spPr/>
      <dgm:t>
        <a:bodyPr/>
        <a:lstStyle/>
        <a:p>
          <a:endParaRPr lang="en-CA"/>
        </a:p>
      </dgm:t>
    </dgm:pt>
    <dgm:pt modelId="{60DB0989-E473-4AAD-A730-596378918AC1}" type="pres">
      <dgm:prSet presAssocID="{AEF54607-BCF5-47FE-8B5D-720115F8DCCD}" presName="hierRoot1" presStyleCnt="0">
        <dgm:presLayoutVars>
          <dgm:hierBranch val="init"/>
        </dgm:presLayoutVars>
      </dgm:prSet>
      <dgm:spPr/>
    </dgm:pt>
    <dgm:pt modelId="{89E7EB29-CF52-4D17-BBB2-B7B0448638C5}" type="pres">
      <dgm:prSet presAssocID="{AEF54607-BCF5-47FE-8B5D-720115F8DCCD}" presName="rootComposite1" presStyleCnt="0"/>
      <dgm:spPr/>
    </dgm:pt>
    <dgm:pt modelId="{626E3FF4-D711-44A1-A912-AA190A10A845}" type="pres">
      <dgm:prSet presAssocID="{AEF54607-BCF5-47FE-8B5D-720115F8DCCD}" presName="rootText1" presStyleLbl="node0" presStyleIdx="0" presStyleCnt="1">
        <dgm:presLayoutVars>
          <dgm:chPref val="3"/>
        </dgm:presLayoutVars>
      </dgm:prSet>
      <dgm:spPr/>
      <dgm:t>
        <a:bodyPr/>
        <a:lstStyle/>
        <a:p>
          <a:endParaRPr lang="en-CA"/>
        </a:p>
      </dgm:t>
    </dgm:pt>
    <dgm:pt modelId="{E83522FD-13FA-4B1C-A792-0F126BFE31AF}" type="pres">
      <dgm:prSet presAssocID="{AEF54607-BCF5-47FE-8B5D-720115F8DCCD}" presName="rootConnector1" presStyleLbl="node1" presStyleIdx="0" presStyleCnt="0"/>
      <dgm:spPr/>
      <dgm:t>
        <a:bodyPr/>
        <a:lstStyle/>
        <a:p>
          <a:endParaRPr lang="en-CA"/>
        </a:p>
      </dgm:t>
    </dgm:pt>
    <dgm:pt modelId="{0B2D59D9-BD5F-4650-B512-ADD9F526E698}" type="pres">
      <dgm:prSet presAssocID="{AEF54607-BCF5-47FE-8B5D-720115F8DCCD}" presName="hierChild2" presStyleCnt="0"/>
      <dgm:spPr/>
    </dgm:pt>
    <dgm:pt modelId="{252E52F0-BFC7-4DDA-9D4B-0EEDCED8E14E}" type="pres">
      <dgm:prSet presAssocID="{EA80E74D-6456-4808-B601-C615B6A96EBA}" presName="Name37" presStyleLbl="parChTrans1D2" presStyleIdx="0" presStyleCnt="3"/>
      <dgm:spPr/>
      <dgm:t>
        <a:bodyPr/>
        <a:lstStyle/>
        <a:p>
          <a:endParaRPr lang="en-CA"/>
        </a:p>
      </dgm:t>
    </dgm:pt>
    <dgm:pt modelId="{7731C09F-CDA5-4551-803D-772F74D2A7AF}" type="pres">
      <dgm:prSet presAssocID="{25DCC141-725B-4411-B4F7-C0CCCEC60804}" presName="hierRoot2" presStyleCnt="0">
        <dgm:presLayoutVars>
          <dgm:hierBranch val="init"/>
        </dgm:presLayoutVars>
      </dgm:prSet>
      <dgm:spPr/>
    </dgm:pt>
    <dgm:pt modelId="{9A23E64E-92D0-4BEC-8FE3-BC9E3B00018A}" type="pres">
      <dgm:prSet presAssocID="{25DCC141-725B-4411-B4F7-C0CCCEC60804}" presName="rootComposite" presStyleCnt="0"/>
      <dgm:spPr/>
    </dgm:pt>
    <dgm:pt modelId="{11CCE27E-C59D-4D35-B7E6-217537F65105}" type="pres">
      <dgm:prSet presAssocID="{25DCC141-725B-4411-B4F7-C0CCCEC60804}" presName="rootText" presStyleLbl="node2" presStyleIdx="0" presStyleCnt="3">
        <dgm:presLayoutVars>
          <dgm:chPref val="3"/>
        </dgm:presLayoutVars>
      </dgm:prSet>
      <dgm:spPr/>
      <dgm:t>
        <a:bodyPr/>
        <a:lstStyle/>
        <a:p>
          <a:endParaRPr lang="en-CA"/>
        </a:p>
      </dgm:t>
    </dgm:pt>
    <dgm:pt modelId="{D9A5253C-3415-47BF-A5F0-60B1B7F4DA83}" type="pres">
      <dgm:prSet presAssocID="{25DCC141-725B-4411-B4F7-C0CCCEC60804}" presName="rootConnector" presStyleLbl="node2" presStyleIdx="0" presStyleCnt="3"/>
      <dgm:spPr/>
      <dgm:t>
        <a:bodyPr/>
        <a:lstStyle/>
        <a:p>
          <a:endParaRPr lang="en-CA"/>
        </a:p>
      </dgm:t>
    </dgm:pt>
    <dgm:pt modelId="{457C14B4-5589-402C-9FE8-A09141A021B6}" type="pres">
      <dgm:prSet presAssocID="{25DCC141-725B-4411-B4F7-C0CCCEC60804}" presName="hierChild4" presStyleCnt="0"/>
      <dgm:spPr/>
    </dgm:pt>
    <dgm:pt modelId="{0AB9E46D-DE71-4E86-B889-DBF52B7B4143}" type="pres">
      <dgm:prSet presAssocID="{25DCC141-725B-4411-B4F7-C0CCCEC60804}" presName="hierChild5" presStyleCnt="0"/>
      <dgm:spPr/>
    </dgm:pt>
    <dgm:pt modelId="{DD1234BF-D49B-48AD-B773-E83EE9F4AD4B}" type="pres">
      <dgm:prSet presAssocID="{1A010518-92B6-4E52-8807-123B2A9DAF36}" presName="Name37" presStyleLbl="parChTrans1D2" presStyleIdx="1" presStyleCnt="3"/>
      <dgm:spPr/>
      <dgm:t>
        <a:bodyPr/>
        <a:lstStyle/>
        <a:p>
          <a:endParaRPr lang="en-CA"/>
        </a:p>
      </dgm:t>
    </dgm:pt>
    <dgm:pt modelId="{F14B0670-B707-4DE4-BBF9-58B52BEC8D2F}" type="pres">
      <dgm:prSet presAssocID="{A61B4C7A-2B52-41FD-97A2-534316C45DC8}" presName="hierRoot2" presStyleCnt="0">
        <dgm:presLayoutVars>
          <dgm:hierBranch val="init"/>
        </dgm:presLayoutVars>
      </dgm:prSet>
      <dgm:spPr/>
    </dgm:pt>
    <dgm:pt modelId="{DFA1E778-73BE-4827-89EC-A6ECCCBE2CC3}" type="pres">
      <dgm:prSet presAssocID="{A61B4C7A-2B52-41FD-97A2-534316C45DC8}" presName="rootComposite" presStyleCnt="0"/>
      <dgm:spPr/>
    </dgm:pt>
    <dgm:pt modelId="{5EBAEE58-3236-4E3F-A680-31D72A85F104}" type="pres">
      <dgm:prSet presAssocID="{A61B4C7A-2B52-41FD-97A2-534316C45DC8}" presName="rootText" presStyleLbl="node2" presStyleIdx="1" presStyleCnt="3">
        <dgm:presLayoutVars>
          <dgm:chPref val="3"/>
        </dgm:presLayoutVars>
      </dgm:prSet>
      <dgm:spPr/>
      <dgm:t>
        <a:bodyPr/>
        <a:lstStyle/>
        <a:p>
          <a:endParaRPr lang="en-CA"/>
        </a:p>
      </dgm:t>
    </dgm:pt>
    <dgm:pt modelId="{8971D02A-2E57-4417-9A0F-8D3CB98E22BF}" type="pres">
      <dgm:prSet presAssocID="{A61B4C7A-2B52-41FD-97A2-534316C45DC8}" presName="rootConnector" presStyleLbl="node2" presStyleIdx="1" presStyleCnt="3"/>
      <dgm:spPr/>
      <dgm:t>
        <a:bodyPr/>
        <a:lstStyle/>
        <a:p>
          <a:endParaRPr lang="en-CA"/>
        </a:p>
      </dgm:t>
    </dgm:pt>
    <dgm:pt modelId="{9176F7D0-7B13-460D-A2F9-28EED334D216}" type="pres">
      <dgm:prSet presAssocID="{A61B4C7A-2B52-41FD-97A2-534316C45DC8}" presName="hierChild4" presStyleCnt="0"/>
      <dgm:spPr/>
    </dgm:pt>
    <dgm:pt modelId="{B4D6B4D0-8FEB-42AF-9A58-5850EA4C0F5A}" type="pres">
      <dgm:prSet presAssocID="{A61B4C7A-2B52-41FD-97A2-534316C45DC8}" presName="hierChild5" presStyleCnt="0"/>
      <dgm:spPr/>
    </dgm:pt>
    <dgm:pt modelId="{3AA6B4A4-0D83-4974-8233-E12DCACC7F9E}" type="pres">
      <dgm:prSet presAssocID="{0DDF6D2D-775E-4144-9238-77832D422916}" presName="Name37" presStyleLbl="parChTrans1D2" presStyleIdx="2" presStyleCnt="3"/>
      <dgm:spPr/>
      <dgm:t>
        <a:bodyPr/>
        <a:lstStyle/>
        <a:p>
          <a:endParaRPr lang="en-CA"/>
        </a:p>
      </dgm:t>
    </dgm:pt>
    <dgm:pt modelId="{89F0D118-48DB-4CAA-967F-A4D2D62021D6}" type="pres">
      <dgm:prSet presAssocID="{F584EFC7-27A0-4F5E-936C-8A6FFDAC8733}" presName="hierRoot2" presStyleCnt="0">
        <dgm:presLayoutVars>
          <dgm:hierBranch val="init"/>
        </dgm:presLayoutVars>
      </dgm:prSet>
      <dgm:spPr/>
    </dgm:pt>
    <dgm:pt modelId="{48EF005B-C94F-4963-A6B5-D1A3C49D4755}" type="pres">
      <dgm:prSet presAssocID="{F584EFC7-27A0-4F5E-936C-8A6FFDAC8733}" presName="rootComposite" presStyleCnt="0"/>
      <dgm:spPr/>
    </dgm:pt>
    <dgm:pt modelId="{9CAAE387-AFD5-4C7A-832D-FE2844148E0F}" type="pres">
      <dgm:prSet presAssocID="{F584EFC7-27A0-4F5E-936C-8A6FFDAC8733}" presName="rootText" presStyleLbl="node2" presStyleIdx="2" presStyleCnt="3">
        <dgm:presLayoutVars>
          <dgm:chPref val="3"/>
        </dgm:presLayoutVars>
      </dgm:prSet>
      <dgm:spPr/>
      <dgm:t>
        <a:bodyPr/>
        <a:lstStyle/>
        <a:p>
          <a:endParaRPr lang="en-CA"/>
        </a:p>
      </dgm:t>
    </dgm:pt>
    <dgm:pt modelId="{0F3CE50F-D1A5-4B83-9825-0F55F55FD9DB}" type="pres">
      <dgm:prSet presAssocID="{F584EFC7-27A0-4F5E-936C-8A6FFDAC8733}" presName="rootConnector" presStyleLbl="node2" presStyleIdx="2" presStyleCnt="3"/>
      <dgm:spPr/>
      <dgm:t>
        <a:bodyPr/>
        <a:lstStyle/>
        <a:p>
          <a:endParaRPr lang="en-CA"/>
        </a:p>
      </dgm:t>
    </dgm:pt>
    <dgm:pt modelId="{5EEF215E-B529-496E-952A-9703E1A9FD12}" type="pres">
      <dgm:prSet presAssocID="{F584EFC7-27A0-4F5E-936C-8A6FFDAC8733}" presName="hierChild4" presStyleCnt="0"/>
      <dgm:spPr/>
    </dgm:pt>
    <dgm:pt modelId="{B70742C3-FF80-4498-88FC-A10D82E3D75C}" type="pres">
      <dgm:prSet presAssocID="{F584EFC7-27A0-4F5E-936C-8A6FFDAC8733}" presName="hierChild5" presStyleCnt="0"/>
      <dgm:spPr/>
    </dgm:pt>
    <dgm:pt modelId="{8A8BC163-6AD0-4ACD-869D-887269FAA972}" type="pres">
      <dgm:prSet presAssocID="{AEF54607-BCF5-47FE-8B5D-720115F8DCCD}" presName="hierChild3" presStyleCnt="0"/>
      <dgm:spPr/>
    </dgm:pt>
  </dgm:ptLst>
  <dgm:cxnLst>
    <dgm:cxn modelId="{8B09A7F9-6E2B-49D5-8C65-DEC8EC8C8350}" type="presOf" srcId="{AEF54607-BCF5-47FE-8B5D-720115F8DCCD}" destId="{E83522FD-13FA-4B1C-A792-0F126BFE31AF}" srcOrd="1" destOrd="0" presId="urn:microsoft.com/office/officeart/2005/8/layout/orgChart1"/>
    <dgm:cxn modelId="{DD913B92-9B9D-434E-9B1A-1CF232E31CA5}" type="presOf" srcId="{F584EFC7-27A0-4F5E-936C-8A6FFDAC8733}" destId="{0F3CE50F-D1A5-4B83-9825-0F55F55FD9DB}" srcOrd="1" destOrd="0" presId="urn:microsoft.com/office/officeart/2005/8/layout/orgChart1"/>
    <dgm:cxn modelId="{82D10C8F-A7DB-4213-B43A-EE80CC403B66}" srcId="{B96F2276-A178-4F66-B3C3-43370842A2DF}" destId="{AEF54607-BCF5-47FE-8B5D-720115F8DCCD}" srcOrd="0" destOrd="0" parTransId="{3A1F0A60-99DA-4EED-B8AD-A876A2E99907}" sibTransId="{F0284E07-4C95-4443-AEFC-0A6FA4AB8E09}"/>
    <dgm:cxn modelId="{BA8137B6-B050-41AC-9534-18B97EBD894B}" type="presOf" srcId="{0DDF6D2D-775E-4144-9238-77832D422916}" destId="{3AA6B4A4-0D83-4974-8233-E12DCACC7F9E}" srcOrd="0" destOrd="0" presId="urn:microsoft.com/office/officeart/2005/8/layout/orgChart1"/>
    <dgm:cxn modelId="{79AB8327-9599-4688-ADBF-AC163F6C79E0}" type="presOf" srcId="{A61B4C7A-2B52-41FD-97A2-534316C45DC8}" destId="{5EBAEE58-3236-4E3F-A680-31D72A85F104}" srcOrd="0" destOrd="0" presId="urn:microsoft.com/office/officeart/2005/8/layout/orgChart1"/>
    <dgm:cxn modelId="{E6BEF8AA-6366-45DF-A001-B1AA06A2BF65}" type="presOf" srcId="{25DCC141-725B-4411-B4F7-C0CCCEC60804}" destId="{D9A5253C-3415-47BF-A5F0-60B1B7F4DA83}" srcOrd="1" destOrd="0" presId="urn:microsoft.com/office/officeart/2005/8/layout/orgChart1"/>
    <dgm:cxn modelId="{983D19B1-1186-4264-B314-0638435440F3}" srcId="{AEF54607-BCF5-47FE-8B5D-720115F8DCCD}" destId="{F584EFC7-27A0-4F5E-936C-8A6FFDAC8733}" srcOrd="2" destOrd="0" parTransId="{0DDF6D2D-775E-4144-9238-77832D422916}" sibTransId="{DCAC32CF-90E8-4121-946D-B2C1E90681FD}"/>
    <dgm:cxn modelId="{2C3BA6CE-47EE-480B-9DB3-C4CD94DACC2E}" type="presOf" srcId="{EA80E74D-6456-4808-B601-C615B6A96EBA}" destId="{252E52F0-BFC7-4DDA-9D4B-0EEDCED8E14E}" srcOrd="0" destOrd="0" presId="urn:microsoft.com/office/officeart/2005/8/layout/orgChart1"/>
    <dgm:cxn modelId="{447167E6-5D10-4450-BECE-96D70F3E5C44}" type="presOf" srcId="{AEF54607-BCF5-47FE-8B5D-720115F8DCCD}" destId="{626E3FF4-D711-44A1-A912-AA190A10A845}" srcOrd="0" destOrd="0" presId="urn:microsoft.com/office/officeart/2005/8/layout/orgChart1"/>
    <dgm:cxn modelId="{BF06E259-1B91-40A1-825F-EC1E18CEDFE5}" srcId="{AEF54607-BCF5-47FE-8B5D-720115F8DCCD}" destId="{A61B4C7A-2B52-41FD-97A2-534316C45DC8}" srcOrd="1" destOrd="0" parTransId="{1A010518-92B6-4E52-8807-123B2A9DAF36}" sibTransId="{2142520E-C92A-4957-BD6A-538A0E9B111F}"/>
    <dgm:cxn modelId="{520BCEC2-A1D5-476B-A673-5D35D909E9E9}" type="presOf" srcId="{A61B4C7A-2B52-41FD-97A2-534316C45DC8}" destId="{8971D02A-2E57-4417-9A0F-8D3CB98E22BF}" srcOrd="1" destOrd="0" presId="urn:microsoft.com/office/officeart/2005/8/layout/orgChart1"/>
    <dgm:cxn modelId="{F1F71E80-DE1A-4CBD-B531-DD6C3C5C1D7C}" type="presOf" srcId="{25DCC141-725B-4411-B4F7-C0CCCEC60804}" destId="{11CCE27E-C59D-4D35-B7E6-217537F65105}" srcOrd="0" destOrd="0" presId="urn:microsoft.com/office/officeart/2005/8/layout/orgChart1"/>
    <dgm:cxn modelId="{A4564E7F-E48E-4DB3-8556-E7310DCDFE16}" type="presOf" srcId="{F584EFC7-27A0-4F5E-936C-8A6FFDAC8733}" destId="{9CAAE387-AFD5-4C7A-832D-FE2844148E0F}" srcOrd="0" destOrd="0" presId="urn:microsoft.com/office/officeart/2005/8/layout/orgChart1"/>
    <dgm:cxn modelId="{67384CE6-C5DD-4B5C-8AF4-0A8424E423E1}" srcId="{AEF54607-BCF5-47FE-8B5D-720115F8DCCD}" destId="{25DCC141-725B-4411-B4F7-C0CCCEC60804}" srcOrd="0" destOrd="0" parTransId="{EA80E74D-6456-4808-B601-C615B6A96EBA}" sibTransId="{A4284BF0-3DB3-4AD7-8005-2C731F06E60E}"/>
    <dgm:cxn modelId="{18425E70-37E3-42FF-B0A2-1C48897CEEDB}" type="presOf" srcId="{1A010518-92B6-4E52-8807-123B2A9DAF36}" destId="{DD1234BF-D49B-48AD-B773-E83EE9F4AD4B}" srcOrd="0" destOrd="0" presId="urn:microsoft.com/office/officeart/2005/8/layout/orgChart1"/>
    <dgm:cxn modelId="{C1290D1C-E230-48A4-B7A7-43DCBEC8E261}" type="presOf" srcId="{B96F2276-A178-4F66-B3C3-43370842A2DF}" destId="{DA0FCE00-3DAA-4EF8-9423-C68197F2F842}" srcOrd="0" destOrd="0" presId="urn:microsoft.com/office/officeart/2005/8/layout/orgChart1"/>
    <dgm:cxn modelId="{F4E3B3E1-8850-49D1-BEDA-551972B92A98}" type="presParOf" srcId="{DA0FCE00-3DAA-4EF8-9423-C68197F2F842}" destId="{60DB0989-E473-4AAD-A730-596378918AC1}" srcOrd="0" destOrd="0" presId="urn:microsoft.com/office/officeart/2005/8/layout/orgChart1"/>
    <dgm:cxn modelId="{2049B51E-B4F6-4CEB-8A7D-97D9AD883316}" type="presParOf" srcId="{60DB0989-E473-4AAD-A730-596378918AC1}" destId="{89E7EB29-CF52-4D17-BBB2-B7B0448638C5}" srcOrd="0" destOrd="0" presId="urn:microsoft.com/office/officeart/2005/8/layout/orgChart1"/>
    <dgm:cxn modelId="{706AF7AC-4DC3-4C87-BD78-2FD306BBDEAF}" type="presParOf" srcId="{89E7EB29-CF52-4D17-BBB2-B7B0448638C5}" destId="{626E3FF4-D711-44A1-A912-AA190A10A845}" srcOrd="0" destOrd="0" presId="urn:microsoft.com/office/officeart/2005/8/layout/orgChart1"/>
    <dgm:cxn modelId="{6F39E87E-6857-46BA-B822-46810A7DE316}" type="presParOf" srcId="{89E7EB29-CF52-4D17-BBB2-B7B0448638C5}" destId="{E83522FD-13FA-4B1C-A792-0F126BFE31AF}" srcOrd="1" destOrd="0" presId="urn:microsoft.com/office/officeart/2005/8/layout/orgChart1"/>
    <dgm:cxn modelId="{615F8FDD-FFC5-40E3-B47E-436553DA93FB}" type="presParOf" srcId="{60DB0989-E473-4AAD-A730-596378918AC1}" destId="{0B2D59D9-BD5F-4650-B512-ADD9F526E698}" srcOrd="1" destOrd="0" presId="urn:microsoft.com/office/officeart/2005/8/layout/orgChart1"/>
    <dgm:cxn modelId="{684875C2-DDB2-4067-B2D6-2802C5D7D99D}" type="presParOf" srcId="{0B2D59D9-BD5F-4650-B512-ADD9F526E698}" destId="{252E52F0-BFC7-4DDA-9D4B-0EEDCED8E14E}" srcOrd="0" destOrd="0" presId="urn:microsoft.com/office/officeart/2005/8/layout/orgChart1"/>
    <dgm:cxn modelId="{E0F6BA9F-6F07-4D3D-9FE9-E90399A5B56F}" type="presParOf" srcId="{0B2D59D9-BD5F-4650-B512-ADD9F526E698}" destId="{7731C09F-CDA5-4551-803D-772F74D2A7AF}" srcOrd="1" destOrd="0" presId="urn:microsoft.com/office/officeart/2005/8/layout/orgChart1"/>
    <dgm:cxn modelId="{5AE9227E-610E-48E8-93F3-731C796E4F85}" type="presParOf" srcId="{7731C09F-CDA5-4551-803D-772F74D2A7AF}" destId="{9A23E64E-92D0-4BEC-8FE3-BC9E3B00018A}" srcOrd="0" destOrd="0" presId="urn:microsoft.com/office/officeart/2005/8/layout/orgChart1"/>
    <dgm:cxn modelId="{C0577A58-2FF8-41EE-B682-8A4EB1F5C846}" type="presParOf" srcId="{9A23E64E-92D0-4BEC-8FE3-BC9E3B00018A}" destId="{11CCE27E-C59D-4D35-B7E6-217537F65105}" srcOrd="0" destOrd="0" presId="urn:microsoft.com/office/officeart/2005/8/layout/orgChart1"/>
    <dgm:cxn modelId="{3F7B3938-C294-481B-9ECC-6A20526DBABD}" type="presParOf" srcId="{9A23E64E-92D0-4BEC-8FE3-BC9E3B00018A}" destId="{D9A5253C-3415-47BF-A5F0-60B1B7F4DA83}" srcOrd="1" destOrd="0" presId="urn:microsoft.com/office/officeart/2005/8/layout/orgChart1"/>
    <dgm:cxn modelId="{7E74035F-90F0-49C7-A7EB-7D99390250AA}" type="presParOf" srcId="{7731C09F-CDA5-4551-803D-772F74D2A7AF}" destId="{457C14B4-5589-402C-9FE8-A09141A021B6}" srcOrd="1" destOrd="0" presId="urn:microsoft.com/office/officeart/2005/8/layout/orgChart1"/>
    <dgm:cxn modelId="{4EDAC641-45D2-4DC8-8C9E-75073CFA85B1}" type="presParOf" srcId="{7731C09F-CDA5-4551-803D-772F74D2A7AF}" destId="{0AB9E46D-DE71-4E86-B889-DBF52B7B4143}" srcOrd="2" destOrd="0" presId="urn:microsoft.com/office/officeart/2005/8/layout/orgChart1"/>
    <dgm:cxn modelId="{88BCD66B-824D-47FE-81BC-02F8F05AE9C5}" type="presParOf" srcId="{0B2D59D9-BD5F-4650-B512-ADD9F526E698}" destId="{DD1234BF-D49B-48AD-B773-E83EE9F4AD4B}" srcOrd="2" destOrd="0" presId="urn:microsoft.com/office/officeart/2005/8/layout/orgChart1"/>
    <dgm:cxn modelId="{70213741-1DCE-4B80-B5DA-A8AB99A9AC7E}" type="presParOf" srcId="{0B2D59D9-BD5F-4650-B512-ADD9F526E698}" destId="{F14B0670-B707-4DE4-BBF9-58B52BEC8D2F}" srcOrd="3" destOrd="0" presId="urn:microsoft.com/office/officeart/2005/8/layout/orgChart1"/>
    <dgm:cxn modelId="{AEFDE558-1007-4A94-91F7-A4D810F5F2C5}" type="presParOf" srcId="{F14B0670-B707-4DE4-BBF9-58B52BEC8D2F}" destId="{DFA1E778-73BE-4827-89EC-A6ECCCBE2CC3}" srcOrd="0" destOrd="0" presId="urn:microsoft.com/office/officeart/2005/8/layout/orgChart1"/>
    <dgm:cxn modelId="{EBDC32F6-7F9A-4055-A8FE-AC9985A6917C}" type="presParOf" srcId="{DFA1E778-73BE-4827-89EC-A6ECCCBE2CC3}" destId="{5EBAEE58-3236-4E3F-A680-31D72A85F104}" srcOrd="0" destOrd="0" presId="urn:microsoft.com/office/officeart/2005/8/layout/orgChart1"/>
    <dgm:cxn modelId="{C1A52EFD-262D-4709-982D-C05F34409834}" type="presParOf" srcId="{DFA1E778-73BE-4827-89EC-A6ECCCBE2CC3}" destId="{8971D02A-2E57-4417-9A0F-8D3CB98E22BF}" srcOrd="1" destOrd="0" presId="urn:microsoft.com/office/officeart/2005/8/layout/orgChart1"/>
    <dgm:cxn modelId="{F5D27EBB-70BB-4C68-8294-6D0037DE0633}" type="presParOf" srcId="{F14B0670-B707-4DE4-BBF9-58B52BEC8D2F}" destId="{9176F7D0-7B13-460D-A2F9-28EED334D216}" srcOrd="1" destOrd="0" presId="urn:microsoft.com/office/officeart/2005/8/layout/orgChart1"/>
    <dgm:cxn modelId="{1BB65905-5B37-48E3-8E7F-7A075BF5A876}" type="presParOf" srcId="{F14B0670-B707-4DE4-BBF9-58B52BEC8D2F}" destId="{B4D6B4D0-8FEB-42AF-9A58-5850EA4C0F5A}" srcOrd="2" destOrd="0" presId="urn:microsoft.com/office/officeart/2005/8/layout/orgChart1"/>
    <dgm:cxn modelId="{B4D6AC99-9D6E-4AE2-A55E-720C0CF5E24B}" type="presParOf" srcId="{0B2D59D9-BD5F-4650-B512-ADD9F526E698}" destId="{3AA6B4A4-0D83-4974-8233-E12DCACC7F9E}" srcOrd="4" destOrd="0" presId="urn:microsoft.com/office/officeart/2005/8/layout/orgChart1"/>
    <dgm:cxn modelId="{0F63CE4B-37B2-4728-B048-637712F3F795}" type="presParOf" srcId="{0B2D59D9-BD5F-4650-B512-ADD9F526E698}" destId="{89F0D118-48DB-4CAA-967F-A4D2D62021D6}" srcOrd="5" destOrd="0" presId="urn:microsoft.com/office/officeart/2005/8/layout/orgChart1"/>
    <dgm:cxn modelId="{71A19C3E-7B6B-4B02-B41E-90BB26C5804B}" type="presParOf" srcId="{89F0D118-48DB-4CAA-967F-A4D2D62021D6}" destId="{48EF005B-C94F-4963-A6B5-D1A3C49D4755}" srcOrd="0" destOrd="0" presId="urn:microsoft.com/office/officeart/2005/8/layout/orgChart1"/>
    <dgm:cxn modelId="{2FD22BFC-8C89-410B-9E50-B315587DFDD0}" type="presParOf" srcId="{48EF005B-C94F-4963-A6B5-D1A3C49D4755}" destId="{9CAAE387-AFD5-4C7A-832D-FE2844148E0F}" srcOrd="0" destOrd="0" presId="urn:microsoft.com/office/officeart/2005/8/layout/orgChart1"/>
    <dgm:cxn modelId="{D0F6CDDE-EB19-4A29-990E-80B15880049E}" type="presParOf" srcId="{48EF005B-C94F-4963-A6B5-D1A3C49D4755}" destId="{0F3CE50F-D1A5-4B83-9825-0F55F55FD9DB}" srcOrd="1" destOrd="0" presId="urn:microsoft.com/office/officeart/2005/8/layout/orgChart1"/>
    <dgm:cxn modelId="{F2D0B57E-C549-4D5B-B675-2BD9F4C005DF}" type="presParOf" srcId="{89F0D118-48DB-4CAA-967F-A4D2D62021D6}" destId="{5EEF215E-B529-496E-952A-9703E1A9FD12}" srcOrd="1" destOrd="0" presId="urn:microsoft.com/office/officeart/2005/8/layout/orgChart1"/>
    <dgm:cxn modelId="{113BA45A-FC2E-4827-B690-3D8526040959}" type="presParOf" srcId="{89F0D118-48DB-4CAA-967F-A4D2D62021D6}" destId="{B70742C3-FF80-4498-88FC-A10D82E3D75C}" srcOrd="2" destOrd="0" presId="urn:microsoft.com/office/officeart/2005/8/layout/orgChart1"/>
    <dgm:cxn modelId="{5244E908-46FC-4684-9CBC-A470896171AC}" type="presParOf" srcId="{60DB0989-E473-4AAD-A730-596378918AC1}" destId="{8A8BC163-6AD0-4ACD-869D-887269FAA972}"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0C470D-5ACF-48B2-BD2D-31D15EC813EA}" type="doc">
      <dgm:prSet loTypeId="urn:microsoft.com/office/officeart/2011/layout/RadialPictureList" loCatId="picture" qsTypeId="urn:microsoft.com/office/officeart/2005/8/quickstyle/simple1" qsCatId="simple" csTypeId="urn:microsoft.com/office/officeart/2005/8/colors/accent1_2" csCatId="accent1" phldr="1"/>
      <dgm:spPr/>
      <dgm:t>
        <a:bodyPr/>
        <a:lstStyle/>
        <a:p>
          <a:endParaRPr lang="en-CA"/>
        </a:p>
      </dgm:t>
    </dgm:pt>
    <dgm:pt modelId="{4E1E84BB-AFFA-4008-9661-C3BC3A594CCB}">
      <dgm:prSet phldrT="[Text]" custT="1"/>
      <dgm:spPr>
        <a:solidFill>
          <a:schemeClr val="accent1"/>
        </a:solidFill>
        <a:ln>
          <a:noFill/>
        </a:ln>
      </dgm:spPr>
      <dgm:t>
        <a:bodyPr/>
        <a:lstStyle/>
        <a:p>
          <a:r>
            <a:rPr lang="es-MX" sz="2000" noProof="0" dirty="0" smtClean="0"/>
            <a:t>Reconocer los sesgos</a:t>
          </a:r>
          <a:endParaRPr lang="es-MX" sz="2000" noProof="0" dirty="0"/>
        </a:p>
      </dgm:t>
    </dgm:pt>
    <dgm:pt modelId="{937087C4-DCA5-4683-8E20-E548A9ACA5B3}" type="parTrans" cxnId="{7148AA23-C706-4D22-A599-C35BC88ECAAC}">
      <dgm:prSet/>
      <dgm:spPr/>
      <dgm:t>
        <a:bodyPr/>
        <a:lstStyle/>
        <a:p>
          <a:endParaRPr lang="es-MX" noProof="0"/>
        </a:p>
      </dgm:t>
    </dgm:pt>
    <dgm:pt modelId="{CC1D61D0-4EF1-47D1-AB21-EB2A059E95E2}" type="sibTrans" cxnId="{7148AA23-C706-4D22-A599-C35BC88ECAAC}">
      <dgm:prSet/>
      <dgm:spPr/>
      <dgm:t>
        <a:bodyPr/>
        <a:lstStyle/>
        <a:p>
          <a:endParaRPr lang="es-MX" noProof="0"/>
        </a:p>
      </dgm:t>
    </dgm:pt>
    <dgm:pt modelId="{FB69AB2D-CF9A-4828-993C-B2D66A680D94}">
      <dgm:prSet phldrT="[Text]"/>
      <dgm:spPr/>
      <dgm:t>
        <a:bodyPr/>
        <a:lstStyle/>
        <a:p>
          <a:r>
            <a:rPr lang="es-MX" noProof="0" dirty="0" smtClean="0"/>
            <a:t> </a:t>
          </a:r>
          <a:endParaRPr lang="es-MX" noProof="0" dirty="0"/>
        </a:p>
      </dgm:t>
    </dgm:pt>
    <dgm:pt modelId="{8306C344-B95D-42F2-8440-4C75F7C8FEEA}" type="parTrans" cxnId="{84E8B0FE-F256-4831-B60E-62B1179A71E3}">
      <dgm:prSet/>
      <dgm:spPr/>
      <dgm:t>
        <a:bodyPr/>
        <a:lstStyle/>
        <a:p>
          <a:endParaRPr lang="es-MX" noProof="0"/>
        </a:p>
      </dgm:t>
    </dgm:pt>
    <dgm:pt modelId="{6ECC2B9E-9789-4A74-8A7F-43F434C7FF8B}" type="sibTrans" cxnId="{84E8B0FE-F256-4831-B60E-62B1179A71E3}">
      <dgm:prSet/>
      <dgm:spPr/>
      <dgm:t>
        <a:bodyPr/>
        <a:lstStyle/>
        <a:p>
          <a:endParaRPr lang="es-MX" noProof="0"/>
        </a:p>
      </dgm:t>
    </dgm:pt>
    <dgm:pt modelId="{59232987-94E3-47F5-8145-C7BCF2E1A02F}">
      <dgm:prSet phldrT="[Text]"/>
      <dgm:spPr/>
      <dgm:t>
        <a:bodyPr/>
        <a:lstStyle/>
        <a:p>
          <a:r>
            <a:rPr lang="es-MX" noProof="0" dirty="0" smtClean="0"/>
            <a:t> </a:t>
          </a:r>
          <a:endParaRPr lang="es-MX" noProof="0" dirty="0"/>
        </a:p>
      </dgm:t>
    </dgm:pt>
    <dgm:pt modelId="{7AA72ED5-17A1-43B0-B02A-93473A701DE1}" type="parTrans" cxnId="{CA4FD775-C257-4BDE-B524-A36F36B0DEA1}">
      <dgm:prSet/>
      <dgm:spPr/>
      <dgm:t>
        <a:bodyPr/>
        <a:lstStyle/>
        <a:p>
          <a:endParaRPr lang="es-MX" noProof="0"/>
        </a:p>
      </dgm:t>
    </dgm:pt>
    <dgm:pt modelId="{5A4787A7-B953-46A5-B187-7852A1F9627E}" type="sibTrans" cxnId="{CA4FD775-C257-4BDE-B524-A36F36B0DEA1}">
      <dgm:prSet/>
      <dgm:spPr/>
      <dgm:t>
        <a:bodyPr/>
        <a:lstStyle/>
        <a:p>
          <a:endParaRPr lang="es-MX" noProof="0"/>
        </a:p>
      </dgm:t>
    </dgm:pt>
    <dgm:pt modelId="{DC62E26F-6140-4368-8DB8-A31B101ED607}">
      <dgm:prSet phldrT="[Text]"/>
      <dgm:spPr/>
      <dgm:t>
        <a:bodyPr/>
        <a:lstStyle/>
        <a:p>
          <a:r>
            <a:rPr lang="es-MX" noProof="0" dirty="0" smtClean="0"/>
            <a:t> </a:t>
          </a:r>
          <a:endParaRPr lang="es-MX" noProof="0" dirty="0"/>
        </a:p>
      </dgm:t>
    </dgm:pt>
    <dgm:pt modelId="{FAC62620-05C7-404A-B291-8E314258A78C}" type="parTrans" cxnId="{052E2291-CB19-4DF7-8FC0-7FB7960216B8}">
      <dgm:prSet/>
      <dgm:spPr/>
      <dgm:t>
        <a:bodyPr/>
        <a:lstStyle/>
        <a:p>
          <a:endParaRPr lang="es-MX" noProof="0"/>
        </a:p>
      </dgm:t>
    </dgm:pt>
    <dgm:pt modelId="{4BBC365E-8381-4A02-B7AE-D18FB7A252F4}" type="sibTrans" cxnId="{052E2291-CB19-4DF7-8FC0-7FB7960216B8}">
      <dgm:prSet/>
      <dgm:spPr/>
      <dgm:t>
        <a:bodyPr/>
        <a:lstStyle/>
        <a:p>
          <a:endParaRPr lang="es-MX" noProof="0"/>
        </a:p>
      </dgm:t>
    </dgm:pt>
    <dgm:pt modelId="{90C40A43-20DE-4738-A1BE-068D7810A6D7}" type="pres">
      <dgm:prSet presAssocID="{600C470D-5ACF-48B2-BD2D-31D15EC813EA}" presName="Name0" presStyleCnt="0">
        <dgm:presLayoutVars>
          <dgm:chMax val="1"/>
          <dgm:chPref val="1"/>
          <dgm:dir/>
          <dgm:resizeHandles/>
        </dgm:presLayoutVars>
      </dgm:prSet>
      <dgm:spPr/>
      <dgm:t>
        <a:bodyPr/>
        <a:lstStyle/>
        <a:p>
          <a:endParaRPr lang="en-CA"/>
        </a:p>
      </dgm:t>
    </dgm:pt>
    <dgm:pt modelId="{AF0098E2-BE1F-47AC-967F-6B750B59EFB3}" type="pres">
      <dgm:prSet presAssocID="{4E1E84BB-AFFA-4008-9661-C3BC3A594CCB}" presName="Parent" presStyleLbl="node1" presStyleIdx="0" presStyleCnt="2" custLinFactNeighborX="1089" custLinFactNeighborY="-2234">
        <dgm:presLayoutVars>
          <dgm:chMax val="4"/>
          <dgm:chPref val="3"/>
        </dgm:presLayoutVars>
      </dgm:prSet>
      <dgm:spPr/>
      <dgm:t>
        <a:bodyPr/>
        <a:lstStyle/>
        <a:p>
          <a:endParaRPr lang="en-CA"/>
        </a:p>
      </dgm:t>
    </dgm:pt>
    <dgm:pt modelId="{6A44D646-4D49-43CD-8F39-4C3B89D99D3C}" type="pres">
      <dgm:prSet presAssocID="{FB69AB2D-CF9A-4828-993C-B2D66A680D94}" presName="Accent" presStyleLbl="node1" presStyleIdx="1" presStyleCnt="2"/>
      <dgm:spPr>
        <a:solidFill>
          <a:srgbClr val="0C6FCF"/>
        </a:solidFill>
        <a:ln>
          <a:noFill/>
        </a:ln>
      </dgm:spPr>
      <dgm:t>
        <a:bodyPr/>
        <a:lstStyle/>
        <a:p>
          <a:endParaRPr lang="fr-FR"/>
        </a:p>
      </dgm:t>
    </dgm:pt>
    <dgm:pt modelId="{DDB917B9-CE9D-456A-87CF-240F8FBA3B11}" type="pres">
      <dgm:prSet presAssocID="{FB69AB2D-CF9A-4828-993C-B2D66A680D94}" presName="Image1" presStyleLbl="fgImgPlace1" presStyleIdx="0" presStyleCnt="3"/>
      <dgm:spPr>
        <a:blipFill rotWithShape="1">
          <a:blip xmlns:r="http://schemas.openxmlformats.org/officeDocument/2006/relationships" r:embed="rId1"/>
          <a:stretch>
            <a:fillRect/>
          </a:stretch>
        </a:blipFill>
        <a:ln>
          <a:noFill/>
        </a:ln>
      </dgm:spPr>
      <dgm:t>
        <a:bodyPr/>
        <a:lstStyle/>
        <a:p>
          <a:endParaRPr lang="fr-FR"/>
        </a:p>
      </dgm:t>
    </dgm:pt>
    <dgm:pt modelId="{49A058DE-2217-41D7-B1F1-F84AEF004521}" type="pres">
      <dgm:prSet presAssocID="{FB69AB2D-CF9A-4828-993C-B2D66A680D94}" presName="Child1" presStyleLbl="revTx" presStyleIdx="0" presStyleCnt="3">
        <dgm:presLayoutVars>
          <dgm:chMax val="0"/>
          <dgm:chPref val="0"/>
          <dgm:bulletEnabled val="1"/>
        </dgm:presLayoutVars>
      </dgm:prSet>
      <dgm:spPr/>
      <dgm:t>
        <a:bodyPr/>
        <a:lstStyle/>
        <a:p>
          <a:endParaRPr lang="en-CA"/>
        </a:p>
      </dgm:t>
    </dgm:pt>
    <dgm:pt modelId="{90B9A3EB-77C5-4065-B7B8-32B3A3560A11}" type="pres">
      <dgm:prSet presAssocID="{59232987-94E3-47F5-8145-C7BCF2E1A02F}" presName="Image2" presStyleCnt="0"/>
      <dgm:spPr/>
    </dgm:pt>
    <dgm:pt modelId="{A026DB5C-00ED-4F4A-8405-6987D47C3BC8}" type="pres">
      <dgm:prSet presAssocID="{59232987-94E3-47F5-8145-C7BCF2E1A02F}" presName="Image" presStyleLbl="fgImgPlace1" presStyleIdx="1" presStyleCnt="3" custScaleX="125139" custScaleY="129229" custLinFactNeighborX="610" custLinFactNeighborY="13763"/>
      <dgm:spPr>
        <a:blipFill rotWithShape="1">
          <a:blip xmlns:r="http://schemas.openxmlformats.org/officeDocument/2006/relationships" r:embed="rId2"/>
          <a:stretch>
            <a:fillRect/>
          </a:stretch>
        </a:blipFill>
        <a:ln>
          <a:noFill/>
        </a:ln>
        <a:effectLst/>
      </dgm:spPr>
      <dgm:t>
        <a:bodyPr/>
        <a:lstStyle/>
        <a:p>
          <a:endParaRPr lang="fr-FR"/>
        </a:p>
      </dgm:t>
    </dgm:pt>
    <dgm:pt modelId="{0C74511B-42BC-49EA-BAB3-9FCCFCC2CF9A}" type="pres">
      <dgm:prSet presAssocID="{59232987-94E3-47F5-8145-C7BCF2E1A02F}" presName="Child2" presStyleLbl="revTx" presStyleIdx="1" presStyleCnt="3">
        <dgm:presLayoutVars>
          <dgm:chMax val="0"/>
          <dgm:chPref val="0"/>
          <dgm:bulletEnabled val="1"/>
        </dgm:presLayoutVars>
      </dgm:prSet>
      <dgm:spPr/>
      <dgm:t>
        <a:bodyPr/>
        <a:lstStyle/>
        <a:p>
          <a:endParaRPr lang="en-CA"/>
        </a:p>
      </dgm:t>
    </dgm:pt>
    <dgm:pt modelId="{6FBBA17F-7F3A-4CAD-8659-0E405C572E84}" type="pres">
      <dgm:prSet presAssocID="{DC62E26F-6140-4368-8DB8-A31B101ED607}" presName="Image3" presStyleCnt="0"/>
      <dgm:spPr/>
    </dgm:pt>
    <dgm:pt modelId="{8D4F2543-715A-4785-8C80-0195BAF2F6B5}" type="pres">
      <dgm:prSet presAssocID="{DC62E26F-6140-4368-8DB8-A31B101ED607}" presName="Image" presStyleLbl="fgImgPlace1" presStyleIdx="2" presStyleCnt="3"/>
      <dgm:spPr>
        <a:blipFill rotWithShape="1">
          <a:blip xmlns:r="http://schemas.openxmlformats.org/officeDocument/2006/relationships" r:embed="rId3"/>
          <a:stretch>
            <a:fillRect/>
          </a:stretch>
        </a:blipFill>
        <a:ln>
          <a:noFill/>
        </a:ln>
      </dgm:spPr>
      <dgm:t>
        <a:bodyPr/>
        <a:lstStyle/>
        <a:p>
          <a:endParaRPr lang="fr-FR"/>
        </a:p>
      </dgm:t>
    </dgm:pt>
    <dgm:pt modelId="{C2B396DD-1152-4952-96C1-826FB90B6013}" type="pres">
      <dgm:prSet presAssocID="{DC62E26F-6140-4368-8DB8-A31B101ED607}" presName="Child3" presStyleLbl="revTx" presStyleIdx="2" presStyleCnt="3">
        <dgm:presLayoutVars>
          <dgm:chMax val="0"/>
          <dgm:chPref val="0"/>
          <dgm:bulletEnabled val="1"/>
        </dgm:presLayoutVars>
      </dgm:prSet>
      <dgm:spPr/>
      <dgm:t>
        <a:bodyPr/>
        <a:lstStyle/>
        <a:p>
          <a:endParaRPr lang="en-CA"/>
        </a:p>
      </dgm:t>
    </dgm:pt>
  </dgm:ptLst>
  <dgm:cxnLst>
    <dgm:cxn modelId="{87239D8B-5B3E-4F14-867A-54F1EE33C81A}" type="presOf" srcId="{FB69AB2D-CF9A-4828-993C-B2D66A680D94}" destId="{49A058DE-2217-41D7-B1F1-F84AEF004521}" srcOrd="0" destOrd="0" presId="urn:microsoft.com/office/officeart/2011/layout/RadialPictureList"/>
    <dgm:cxn modelId="{052E2291-CB19-4DF7-8FC0-7FB7960216B8}" srcId="{4E1E84BB-AFFA-4008-9661-C3BC3A594CCB}" destId="{DC62E26F-6140-4368-8DB8-A31B101ED607}" srcOrd="2" destOrd="0" parTransId="{FAC62620-05C7-404A-B291-8E314258A78C}" sibTransId="{4BBC365E-8381-4A02-B7AE-D18FB7A252F4}"/>
    <dgm:cxn modelId="{1F007A22-E882-4746-ACC1-F967BD0684EE}" type="presOf" srcId="{600C470D-5ACF-48B2-BD2D-31D15EC813EA}" destId="{90C40A43-20DE-4738-A1BE-068D7810A6D7}" srcOrd="0" destOrd="0" presId="urn:microsoft.com/office/officeart/2011/layout/RadialPictureList"/>
    <dgm:cxn modelId="{CA4FD775-C257-4BDE-B524-A36F36B0DEA1}" srcId="{4E1E84BB-AFFA-4008-9661-C3BC3A594CCB}" destId="{59232987-94E3-47F5-8145-C7BCF2E1A02F}" srcOrd="1" destOrd="0" parTransId="{7AA72ED5-17A1-43B0-B02A-93473A701DE1}" sibTransId="{5A4787A7-B953-46A5-B187-7852A1F9627E}"/>
    <dgm:cxn modelId="{24C79195-72BB-4459-8F61-926F2F9635E7}" type="presOf" srcId="{DC62E26F-6140-4368-8DB8-A31B101ED607}" destId="{C2B396DD-1152-4952-96C1-826FB90B6013}" srcOrd="0" destOrd="0" presId="urn:microsoft.com/office/officeart/2011/layout/RadialPictureList"/>
    <dgm:cxn modelId="{764376F8-086E-4649-8DEC-EFB2239028BB}" type="presOf" srcId="{4E1E84BB-AFFA-4008-9661-C3BC3A594CCB}" destId="{AF0098E2-BE1F-47AC-967F-6B750B59EFB3}" srcOrd="0" destOrd="0" presId="urn:microsoft.com/office/officeart/2011/layout/RadialPictureList"/>
    <dgm:cxn modelId="{7148AA23-C706-4D22-A599-C35BC88ECAAC}" srcId="{600C470D-5ACF-48B2-BD2D-31D15EC813EA}" destId="{4E1E84BB-AFFA-4008-9661-C3BC3A594CCB}" srcOrd="0" destOrd="0" parTransId="{937087C4-DCA5-4683-8E20-E548A9ACA5B3}" sibTransId="{CC1D61D0-4EF1-47D1-AB21-EB2A059E95E2}"/>
    <dgm:cxn modelId="{84E8B0FE-F256-4831-B60E-62B1179A71E3}" srcId="{4E1E84BB-AFFA-4008-9661-C3BC3A594CCB}" destId="{FB69AB2D-CF9A-4828-993C-B2D66A680D94}" srcOrd="0" destOrd="0" parTransId="{8306C344-B95D-42F2-8440-4C75F7C8FEEA}" sibTransId="{6ECC2B9E-9789-4A74-8A7F-43F434C7FF8B}"/>
    <dgm:cxn modelId="{E3C4E515-CBE7-4FF5-8E30-7CDB3536FA6A}" type="presOf" srcId="{59232987-94E3-47F5-8145-C7BCF2E1A02F}" destId="{0C74511B-42BC-49EA-BAB3-9FCCFCC2CF9A}" srcOrd="0" destOrd="0" presId="urn:microsoft.com/office/officeart/2011/layout/RadialPictureList"/>
    <dgm:cxn modelId="{24A7D1BE-7B2E-4624-A291-227A765588D9}" type="presParOf" srcId="{90C40A43-20DE-4738-A1BE-068D7810A6D7}" destId="{AF0098E2-BE1F-47AC-967F-6B750B59EFB3}" srcOrd="0" destOrd="0" presId="urn:microsoft.com/office/officeart/2011/layout/RadialPictureList"/>
    <dgm:cxn modelId="{8CDBABDA-A034-42F1-AB04-3237D478ED92}" type="presParOf" srcId="{90C40A43-20DE-4738-A1BE-068D7810A6D7}" destId="{6A44D646-4D49-43CD-8F39-4C3B89D99D3C}" srcOrd="1" destOrd="0" presId="urn:microsoft.com/office/officeart/2011/layout/RadialPictureList"/>
    <dgm:cxn modelId="{DD9C08F9-03BC-4F02-98E1-61842691FE27}" type="presParOf" srcId="{90C40A43-20DE-4738-A1BE-068D7810A6D7}" destId="{DDB917B9-CE9D-456A-87CF-240F8FBA3B11}" srcOrd="2" destOrd="0" presId="urn:microsoft.com/office/officeart/2011/layout/RadialPictureList"/>
    <dgm:cxn modelId="{AFC72F5B-2FCB-459D-B1B7-1C6C336C4D44}" type="presParOf" srcId="{90C40A43-20DE-4738-A1BE-068D7810A6D7}" destId="{49A058DE-2217-41D7-B1F1-F84AEF004521}" srcOrd="3" destOrd="0" presId="urn:microsoft.com/office/officeart/2011/layout/RadialPictureList"/>
    <dgm:cxn modelId="{79E698B1-5322-4FBF-B4DE-789BFC563012}" type="presParOf" srcId="{90C40A43-20DE-4738-A1BE-068D7810A6D7}" destId="{90B9A3EB-77C5-4065-B7B8-32B3A3560A11}" srcOrd="4" destOrd="0" presId="urn:microsoft.com/office/officeart/2011/layout/RadialPictureList"/>
    <dgm:cxn modelId="{23ED212D-0CA9-4A72-A0C6-DC318FC9A7C9}" type="presParOf" srcId="{90B9A3EB-77C5-4065-B7B8-32B3A3560A11}" destId="{A026DB5C-00ED-4F4A-8405-6987D47C3BC8}" srcOrd="0" destOrd="0" presId="urn:microsoft.com/office/officeart/2011/layout/RadialPictureList"/>
    <dgm:cxn modelId="{D45571E0-F437-4992-BAF3-CB2578CF3DFD}" type="presParOf" srcId="{90C40A43-20DE-4738-A1BE-068D7810A6D7}" destId="{0C74511B-42BC-49EA-BAB3-9FCCFCC2CF9A}" srcOrd="5" destOrd="0" presId="urn:microsoft.com/office/officeart/2011/layout/RadialPictureList"/>
    <dgm:cxn modelId="{9CEFCDF5-BCE5-4578-A55A-825F372B4FAA}" type="presParOf" srcId="{90C40A43-20DE-4738-A1BE-068D7810A6D7}" destId="{6FBBA17F-7F3A-4CAD-8659-0E405C572E84}" srcOrd="6" destOrd="0" presId="urn:microsoft.com/office/officeart/2011/layout/RadialPictureList"/>
    <dgm:cxn modelId="{771956D6-BDBB-4D7E-841B-A2C8E22124CB}" type="presParOf" srcId="{6FBBA17F-7F3A-4CAD-8659-0E405C572E84}" destId="{8D4F2543-715A-4785-8C80-0195BAF2F6B5}" srcOrd="0" destOrd="0" presId="urn:microsoft.com/office/officeart/2011/layout/RadialPictureList"/>
    <dgm:cxn modelId="{F88066F2-1859-45DA-9418-67E0414A1B9A}" type="presParOf" srcId="{90C40A43-20DE-4738-A1BE-068D7810A6D7}" destId="{C2B396DD-1152-4952-96C1-826FB90B6013}" srcOrd="7" destOrd="0" presId="urn:microsoft.com/office/officeart/2011/layout/Radial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404C504-911E-4954-8383-D23DF650DAB5}"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CA"/>
        </a:p>
      </dgm:t>
    </dgm:pt>
    <dgm:pt modelId="{34FC86BA-75D9-4EC2-A3A9-EDC016F0FBD0}">
      <dgm:prSet phldrT="[Text]" custT="1"/>
      <dgm:spPr>
        <a:solidFill>
          <a:schemeClr val="accent1"/>
        </a:solidFill>
        <a:ln>
          <a:noFill/>
        </a:ln>
      </dgm:spPr>
      <dgm:t>
        <a:bodyPr/>
        <a:lstStyle/>
        <a:p>
          <a:r>
            <a:rPr lang="es-MX" sz="2400" noProof="0" dirty="0" smtClean="0"/>
            <a:t>Hacer una pregunta abierta sobre la toma de medicinas</a:t>
          </a:r>
          <a:endParaRPr lang="es-MX" sz="2400" noProof="0" dirty="0"/>
        </a:p>
      </dgm:t>
    </dgm:pt>
    <dgm:pt modelId="{4F087F10-5EB8-4345-AB48-B7BF9601CFB2}" type="parTrans" cxnId="{DFA97356-ABDE-4BA3-BA49-026B4FF7B4D2}">
      <dgm:prSet/>
      <dgm:spPr/>
      <dgm:t>
        <a:bodyPr/>
        <a:lstStyle/>
        <a:p>
          <a:endParaRPr lang="es-MX" noProof="0"/>
        </a:p>
      </dgm:t>
    </dgm:pt>
    <dgm:pt modelId="{CFF1D25F-7414-4130-8B34-2B78F544F881}" type="sibTrans" cxnId="{DFA97356-ABDE-4BA3-BA49-026B4FF7B4D2}">
      <dgm:prSet/>
      <dgm:spPr/>
      <dgm:t>
        <a:bodyPr/>
        <a:lstStyle/>
        <a:p>
          <a:endParaRPr lang="es-MX" noProof="0"/>
        </a:p>
      </dgm:t>
    </dgm:pt>
    <dgm:pt modelId="{78058856-F59F-481F-BF85-3951D3861696}">
      <dgm:prSet phldrT="[Text]" custT="1"/>
      <dgm:spPr>
        <a:ln>
          <a:noFill/>
        </a:ln>
      </dgm:spPr>
      <dgm:t>
        <a:bodyPr/>
        <a:lstStyle/>
        <a:p>
          <a:r>
            <a:rPr lang="es-MX" sz="2400" noProof="0" dirty="0" smtClean="0"/>
            <a:t>Normalizar y universalizar la falta de apego para revertir el ambiente crítico</a:t>
          </a:r>
          <a:endParaRPr lang="es-MX" sz="2400" noProof="0" dirty="0"/>
        </a:p>
      </dgm:t>
    </dgm:pt>
    <dgm:pt modelId="{81922AF1-ECE8-442C-A356-8C9D6B00B223}" type="parTrans" cxnId="{B5E1825A-F36D-4C4A-A197-4265DDB63559}">
      <dgm:prSet/>
      <dgm:spPr/>
      <dgm:t>
        <a:bodyPr/>
        <a:lstStyle/>
        <a:p>
          <a:endParaRPr lang="es-MX" noProof="0"/>
        </a:p>
      </dgm:t>
    </dgm:pt>
    <dgm:pt modelId="{D18656AD-F517-4DAB-B528-6712D9A81FDE}" type="sibTrans" cxnId="{B5E1825A-F36D-4C4A-A197-4265DDB63559}">
      <dgm:prSet/>
      <dgm:spPr/>
      <dgm:t>
        <a:bodyPr/>
        <a:lstStyle/>
        <a:p>
          <a:endParaRPr lang="es-MX" noProof="0"/>
        </a:p>
      </dgm:t>
    </dgm:pt>
    <dgm:pt modelId="{4B2D03C1-9960-4081-AE2C-E4C8580FA3AC}">
      <dgm:prSet phldrT="[Text]" custT="1"/>
      <dgm:spPr>
        <a:ln>
          <a:noFill/>
        </a:ln>
      </dgm:spPr>
      <dgm:t>
        <a:bodyPr/>
        <a:lstStyle/>
        <a:p>
          <a:r>
            <a:rPr lang="es-MX" sz="2400" noProof="0" dirty="0" smtClean="0">
              <a:solidFill>
                <a:schemeClr val="tx1"/>
              </a:solidFill>
            </a:rPr>
            <a:t>Explicar claramente el rol de la información precisa sobre el apego en la toma de decisiones médicas</a:t>
          </a:r>
          <a:endParaRPr lang="es-MX" sz="2400" noProof="0" dirty="0"/>
        </a:p>
      </dgm:t>
    </dgm:pt>
    <dgm:pt modelId="{6217C51F-36E9-4873-A92E-BC2C72D234E0}" type="parTrans" cxnId="{22B4D6E9-4F0D-4D30-A16C-3D06C1B05668}">
      <dgm:prSet/>
      <dgm:spPr/>
      <dgm:t>
        <a:bodyPr/>
        <a:lstStyle/>
        <a:p>
          <a:endParaRPr lang="es-MX" noProof="0"/>
        </a:p>
      </dgm:t>
    </dgm:pt>
    <dgm:pt modelId="{FB6544C9-4F21-4339-B830-1C17C2F5FEDE}" type="sibTrans" cxnId="{22B4D6E9-4F0D-4D30-A16C-3D06C1B05668}">
      <dgm:prSet/>
      <dgm:spPr/>
      <dgm:t>
        <a:bodyPr/>
        <a:lstStyle/>
        <a:p>
          <a:endParaRPr lang="es-MX" noProof="0"/>
        </a:p>
      </dgm:t>
    </dgm:pt>
    <dgm:pt modelId="{4F2064BE-18FA-43CC-954C-C50686C0A91C}">
      <dgm:prSet phldrT="[Text]" custT="1"/>
      <dgm:spPr>
        <a:ln>
          <a:noFill/>
        </a:ln>
      </dgm:spPr>
      <dgm:t>
        <a:bodyPr/>
        <a:lstStyle/>
        <a:p>
          <a:r>
            <a:rPr lang="es-MX" sz="2400" noProof="0" dirty="0" smtClean="0"/>
            <a:t>No preguntar sobre “olvidar” u “omitir” dosis hasta que los 3 primeros pasos hayan sentado las bases</a:t>
          </a:r>
        </a:p>
      </dgm:t>
    </dgm:pt>
    <dgm:pt modelId="{24530D09-B8B6-47FA-A1F1-9EDEEEEDF692}" type="parTrans" cxnId="{3D2ED895-2A8B-44DA-8166-C2C593336D9F}">
      <dgm:prSet/>
      <dgm:spPr/>
      <dgm:t>
        <a:bodyPr/>
        <a:lstStyle/>
        <a:p>
          <a:endParaRPr lang="es-MX" noProof="0"/>
        </a:p>
      </dgm:t>
    </dgm:pt>
    <dgm:pt modelId="{487C1109-D3AB-423C-BB1F-D9FBB7D6D3F2}" type="sibTrans" cxnId="{3D2ED895-2A8B-44DA-8166-C2C593336D9F}">
      <dgm:prSet/>
      <dgm:spPr/>
      <dgm:t>
        <a:bodyPr/>
        <a:lstStyle/>
        <a:p>
          <a:endParaRPr lang="es-MX" noProof="0"/>
        </a:p>
      </dgm:t>
    </dgm:pt>
    <dgm:pt modelId="{E5D80726-6C4E-4A56-A6BC-9C9715351C3B}" type="pres">
      <dgm:prSet presAssocID="{C404C504-911E-4954-8383-D23DF650DAB5}" presName="Name0" presStyleCnt="0">
        <dgm:presLayoutVars>
          <dgm:dir/>
          <dgm:animLvl val="lvl"/>
          <dgm:resizeHandles val="exact"/>
        </dgm:presLayoutVars>
      </dgm:prSet>
      <dgm:spPr/>
      <dgm:t>
        <a:bodyPr/>
        <a:lstStyle/>
        <a:p>
          <a:endParaRPr lang="en-CA"/>
        </a:p>
      </dgm:t>
    </dgm:pt>
    <dgm:pt modelId="{1FEC5BC9-7FFC-4053-9A92-956D3A50DEE9}" type="pres">
      <dgm:prSet presAssocID="{4F2064BE-18FA-43CC-954C-C50686C0A91C}" presName="boxAndChildren" presStyleCnt="0"/>
      <dgm:spPr/>
    </dgm:pt>
    <dgm:pt modelId="{24F4BBEE-68D9-41BD-8F8B-A81821F89AE7}" type="pres">
      <dgm:prSet presAssocID="{4F2064BE-18FA-43CC-954C-C50686C0A91C}" presName="parentTextBox" presStyleLbl="node1" presStyleIdx="0" presStyleCnt="4"/>
      <dgm:spPr/>
      <dgm:t>
        <a:bodyPr/>
        <a:lstStyle/>
        <a:p>
          <a:endParaRPr lang="en-CA"/>
        </a:p>
      </dgm:t>
    </dgm:pt>
    <dgm:pt modelId="{B9D0A51B-9C9F-4630-ADFE-58C42B05C020}" type="pres">
      <dgm:prSet presAssocID="{FB6544C9-4F21-4339-B830-1C17C2F5FEDE}" presName="sp" presStyleCnt="0"/>
      <dgm:spPr/>
    </dgm:pt>
    <dgm:pt modelId="{C0D03A03-7B3A-44D0-B696-D57336DA7C53}" type="pres">
      <dgm:prSet presAssocID="{4B2D03C1-9960-4081-AE2C-E4C8580FA3AC}" presName="arrowAndChildren" presStyleCnt="0"/>
      <dgm:spPr/>
    </dgm:pt>
    <dgm:pt modelId="{CAD78256-C1C9-4F89-8277-5D795B11EDFE}" type="pres">
      <dgm:prSet presAssocID="{4B2D03C1-9960-4081-AE2C-E4C8580FA3AC}" presName="parentTextArrow" presStyleLbl="node1" presStyleIdx="1" presStyleCnt="4"/>
      <dgm:spPr/>
      <dgm:t>
        <a:bodyPr/>
        <a:lstStyle/>
        <a:p>
          <a:endParaRPr lang="en-CA"/>
        </a:p>
      </dgm:t>
    </dgm:pt>
    <dgm:pt modelId="{B40BBF02-9091-4177-82F8-D5B1AE7DC9DC}" type="pres">
      <dgm:prSet presAssocID="{D18656AD-F517-4DAB-B528-6712D9A81FDE}" presName="sp" presStyleCnt="0"/>
      <dgm:spPr/>
    </dgm:pt>
    <dgm:pt modelId="{165EF084-B5B9-4C86-B421-7C5AE75D87A1}" type="pres">
      <dgm:prSet presAssocID="{78058856-F59F-481F-BF85-3951D3861696}" presName="arrowAndChildren" presStyleCnt="0"/>
      <dgm:spPr/>
    </dgm:pt>
    <dgm:pt modelId="{A66872D7-391C-4C77-B1D7-FF3E94CCD908}" type="pres">
      <dgm:prSet presAssocID="{78058856-F59F-481F-BF85-3951D3861696}" presName="parentTextArrow" presStyleLbl="node1" presStyleIdx="2" presStyleCnt="4"/>
      <dgm:spPr/>
      <dgm:t>
        <a:bodyPr/>
        <a:lstStyle/>
        <a:p>
          <a:endParaRPr lang="en-CA"/>
        </a:p>
      </dgm:t>
    </dgm:pt>
    <dgm:pt modelId="{2CECDA8C-B8E8-42D4-BFDE-B25D0E3D61B4}" type="pres">
      <dgm:prSet presAssocID="{CFF1D25F-7414-4130-8B34-2B78F544F881}" presName="sp" presStyleCnt="0"/>
      <dgm:spPr/>
    </dgm:pt>
    <dgm:pt modelId="{647132DF-80BD-4C9F-B9CB-48E6EB02380D}" type="pres">
      <dgm:prSet presAssocID="{34FC86BA-75D9-4EC2-A3A9-EDC016F0FBD0}" presName="arrowAndChildren" presStyleCnt="0"/>
      <dgm:spPr/>
    </dgm:pt>
    <dgm:pt modelId="{419D30EB-5D4D-4AAA-8172-15067D6BD4DC}" type="pres">
      <dgm:prSet presAssocID="{34FC86BA-75D9-4EC2-A3A9-EDC016F0FBD0}" presName="parentTextArrow" presStyleLbl="node1" presStyleIdx="3" presStyleCnt="4"/>
      <dgm:spPr/>
      <dgm:t>
        <a:bodyPr/>
        <a:lstStyle/>
        <a:p>
          <a:endParaRPr lang="en-CA"/>
        </a:p>
      </dgm:t>
    </dgm:pt>
  </dgm:ptLst>
  <dgm:cxnLst>
    <dgm:cxn modelId="{9112665C-15B3-45CB-82D2-EB3F517F43BF}" type="presOf" srcId="{4F2064BE-18FA-43CC-954C-C50686C0A91C}" destId="{24F4BBEE-68D9-41BD-8F8B-A81821F89AE7}" srcOrd="0" destOrd="0" presId="urn:microsoft.com/office/officeart/2005/8/layout/process4"/>
    <dgm:cxn modelId="{B5E1825A-F36D-4C4A-A197-4265DDB63559}" srcId="{C404C504-911E-4954-8383-D23DF650DAB5}" destId="{78058856-F59F-481F-BF85-3951D3861696}" srcOrd="1" destOrd="0" parTransId="{81922AF1-ECE8-442C-A356-8C9D6B00B223}" sibTransId="{D18656AD-F517-4DAB-B528-6712D9A81FDE}"/>
    <dgm:cxn modelId="{1109331A-5D3B-4FFB-BFF1-153DC0D41F55}" type="presOf" srcId="{34FC86BA-75D9-4EC2-A3A9-EDC016F0FBD0}" destId="{419D30EB-5D4D-4AAA-8172-15067D6BD4DC}" srcOrd="0" destOrd="0" presId="urn:microsoft.com/office/officeart/2005/8/layout/process4"/>
    <dgm:cxn modelId="{DFA97356-ABDE-4BA3-BA49-026B4FF7B4D2}" srcId="{C404C504-911E-4954-8383-D23DF650DAB5}" destId="{34FC86BA-75D9-4EC2-A3A9-EDC016F0FBD0}" srcOrd="0" destOrd="0" parTransId="{4F087F10-5EB8-4345-AB48-B7BF9601CFB2}" sibTransId="{CFF1D25F-7414-4130-8B34-2B78F544F881}"/>
    <dgm:cxn modelId="{3D2ED895-2A8B-44DA-8166-C2C593336D9F}" srcId="{C404C504-911E-4954-8383-D23DF650DAB5}" destId="{4F2064BE-18FA-43CC-954C-C50686C0A91C}" srcOrd="3" destOrd="0" parTransId="{24530D09-B8B6-47FA-A1F1-9EDEEEEDF692}" sibTransId="{487C1109-D3AB-423C-BB1F-D9FBB7D6D3F2}"/>
    <dgm:cxn modelId="{55A98479-1E46-4B1E-A3EE-020D79CF8902}" type="presOf" srcId="{C404C504-911E-4954-8383-D23DF650DAB5}" destId="{E5D80726-6C4E-4A56-A6BC-9C9715351C3B}" srcOrd="0" destOrd="0" presId="urn:microsoft.com/office/officeart/2005/8/layout/process4"/>
    <dgm:cxn modelId="{22B4D6E9-4F0D-4D30-A16C-3D06C1B05668}" srcId="{C404C504-911E-4954-8383-D23DF650DAB5}" destId="{4B2D03C1-9960-4081-AE2C-E4C8580FA3AC}" srcOrd="2" destOrd="0" parTransId="{6217C51F-36E9-4873-A92E-BC2C72D234E0}" sibTransId="{FB6544C9-4F21-4339-B830-1C17C2F5FEDE}"/>
    <dgm:cxn modelId="{7554D115-A859-481C-9513-638C1F3F8761}" type="presOf" srcId="{78058856-F59F-481F-BF85-3951D3861696}" destId="{A66872D7-391C-4C77-B1D7-FF3E94CCD908}" srcOrd="0" destOrd="0" presId="urn:microsoft.com/office/officeart/2005/8/layout/process4"/>
    <dgm:cxn modelId="{6A0F1EE9-36BD-4286-B1D4-E778ABE8535B}" type="presOf" srcId="{4B2D03C1-9960-4081-AE2C-E4C8580FA3AC}" destId="{CAD78256-C1C9-4F89-8277-5D795B11EDFE}" srcOrd="0" destOrd="0" presId="urn:microsoft.com/office/officeart/2005/8/layout/process4"/>
    <dgm:cxn modelId="{8B1769EB-F9B9-439B-811D-A96E2BDC8EFC}" type="presParOf" srcId="{E5D80726-6C4E-4A56-A6BC-9C9715351C3B}" destId="{1FEC5BC9-7FFC-4053-9A92-956D3A50DEE9}" srcOrd="0" destOrd="0" presId="urn:microsoft.com/office/officeart/2005/8/layout/process4"/>
    <dgm:cxn modelId="{9A2518B0-9C36-457D-9475-DF1D0DD1B6FB}" type="presParOf" srcId="{1FEC5BC9-7FFC-4053-9A92-956D3A50DEE9}" destId="{24F4BBEE-68D9-41BD-8F8B-A81821F89AE7}" srcOrd="0" destOrd="0" presId="urn:microsoft.com/office/officeart/2005/8/layout/process4"/>
    <dgm:cxn modelId="{80CF802B-BFDA-4314-8323-D80DC202E26E}" type="presParOf" srcId="{E5D80726-6C4E-4A56-A6BC-9C9715351C3B}" destId="{B9D0A51B-9C9F-4630-ADFE-58C42B05C020}" srcOrd="1" destOrd="0" presId="urn:microsoft.com/office/officeart/2005/8/layout/process4"/>
    <dgm:cxn modelId="{BAC05428-C69B-400C-8964-8D6F1216F897}" type="presParOf" srcId="{E5D80726-6C4E-4A56-A6BC-9C9715351C3B}" destId="{C0D03A03-7B3A-44D0-B696-D57336DA7C53}" srcOrd="2" destOrd="0" presId="urn:microsoft.com/office/officeart/2005/8/layout/process4"/>
    <dgm:cxn modelId="{8B9BAD26-930E-414C-BDD1-E7AD38D604E3}" type="presParOf" srcId="{C0D03A03-7B3A-44D0-B696-D57336DA7C53}" destId="{CAD78256-C1C9-4F89-8277-5D795B11EDFE}" srcOrd="0" destOrd="0" presId="urn:microsoft.com/office/officeart/2005/8/layout/process4"/>
    <dgm:cxn modelId="{8A3ACC6F-9492-4BCA-8E76-B8FD9A78551F}" type="presParOf" srcId="{E5D80726-6C4E-4A56-A6BC-9C9715351C3B}" destId="{B40BBF02-9091-4177-82F8-D5B1AE7DC9DC}" srcOrd="3" destOrd="0" presId="urn:microsoft.com/office/officeart/2005/8/layout/process4"/>
    <dgm:cxn modelId="{E8FCE771-573F-483D-A9F4-2AC24B019E06}" type="presParOf" srcId="{E5D80726-6C4E-4A56-A6BC-9C9715351C3B}" destId="{165EF084-B5B9-4C86-B421-7C5AE75D87A1}" srcOrd="4" destOrd="0" presId="urn:microsoft.com/office/officeart/2005/8/layout/process4"/>
    <dgm:cxn modelId="{BDE19F27-A3B7-4D39-B4AA-BDF2082815A0}" type="presParOf" srcId="{165EF084-B5B9-4C86-B421-7C5AE75D87A1}" destId="{A66872D7-391C-4C77-B1D7-FF3E94CCD908}" srcOrd="0" destOrd="0" presId="urn:microsoft.com/office/officeart/2005/8/layout/process4"/>
    <dgm:cxn modelId="{C05CFBFA-810B-4EB7-BF31-4A3533A6C092}" type="presParOf" srcId="{E5D80726-6C4E-4A56-A6BC-9C9715351C3B}" destId="{2CECDA8C-B8E8-42D4-BFDE-B25D0E3D61B4}" srcOrd="5" destOrd="0" presId="urn:microsoft.com/office/officeart/2005/8/layout/process4"/>
    <dgm:cxn modelId="{A9C8C091-6B8B-4930-8FE8-22AE89FDB54F}" type="presParOf" srcId="{E5D80726-6C4E-4A56-A6BC-9C9715351C3B}" destId="{647132DF-80BD-4C9F-B9CB-48E6EB02380D}" srcOrd="6" destOrd="0" presId="urn:microsoft.com/office/officeart/2005/8/layout/process4"/>
    <dgm:cxn modelId="{B512F510-6B17-4FBF-8C4E-3B2D2C537443}" type="presParOf" srcId="{647132DF-80BD-4C9F-B9CB-48E6EB02380D}" destId="{419D30EB-5D4D-4AAA-8172-15067D6BD4DC}"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F64120-9478-418C-BE6A-5F9E988BBC8E}">
      <dsp:nvSpPr>
        <dsp:cNvPr id="0" name=""/>
        <dsp:cNvSpPr/>
      </dsp:nvSpPr>
      <dsp:spPr>
        <a:xfrm>
          <a:off x="1149194" y="294187"/>
          <a:ext cx="3801808" cy="3801808"/>
        </a:xfrm>
        <a:prstGeom prst="pie">
          <a:avLst>
            <a:gd name="adj1" fmla="val 16200000"/>
            <a:gd name="adj2" fmla="val 1800000"/>
          </a:avLst>
        </a:prstGeom>
        <a:blipFill rotWithShape="0">
          <a:blip xmlns:r="http://schemas.openxmlformats.org/officeDocument/2006/relationships" r:embed="rId1"/>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MX" sz="1700" b="1" kern="1200" noProof="0" dirty="0" smtClean="0">
              <a:latin typeface="Arial" pitchFamily="34" charset="0"/>
              <a:cs typeface="Arial" pitchFamily="34" charset="0"/>
            </a:rPr>
            <a:t>Paciente</a:t>
          </a:r>
          <a:endParaRPr lang="es-MX" sz="1700" b="1" kern="1200" noProof="0" dirty="0">
            <a:latin typeface="Arial" pitchFamily="34" charset="0"/>
            <a:cs typeface="Arial" pitchFamily="34" charset="0"/>
          </a:endParaRPr>
        </a:p>
      </dsp:txBody>
      <dsp:txXfrm>
        <a:off x="3152838" y="1099809"/>
        <a:ext cx="1357788" cy="1131490"/>
      </dsp:txXfrm>
    </dsp:sp>
    <dsp:sp modelId="{EB5FAA46-1A17-4D0F-AB5F-3A9E0F73120D}">
      <dsp:nvSpPr>
        <dsp:cNvPr id="0" name=""/>
        <dsp:cNvSpPr/>
      </dsp:nvSpPr>
      <dsp:spPr>
        <a:xfrm>
          <a:off x="1070895" y="429966"/>
          <a:ext cx="3801808" cy="3801808"/>
        </a:xfrm>
        <a:prstGeom prst="pie">
          <a:avLst>
            <a:gd name="adj1" fmla="val 1800000"/>
            <a:gd name="adj2" fmla="val 9000000"/>
          </a:avLst>
        </a:prstGeom>
        <a:blipFill rotWithShape="0">
          <a:blip xmlns:r="http://schemas.openxmlformats.org/officeDocument/2006/relationships" r:embed="rId2"/>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MX" sz="1700" b="1" kern="1200" noProof="0" dirty="0" smtClean="0">
              <a:solidFill>
                <a:srgbClr val="FFFFFF"/>
              </a:solidFill>
              <a:latin typeface="Arial" pitchFamily="34" charset="0"/>
              <a:ea typeface="NSimSun"/>
              <a:cs typeface="Arial" pitchFamily="34" charset="0"/>
            </a:rPr>
            <a:t>Médico general ±</a:t>
          </a:r>
          <a:r>
            <a:rPr lang="es-MX" sz="1700" b="1" kern="1200" noProof="0" dirty="0" smtClean="0">
              <a:solidFill>
                <a:srgbClr val="FFFFFF"/>
              </a:solidFill>
              <a:latin typeface="Arial" pitchFamily="34" charset="0"/>
              <a:cs typeface="Arial" pitchFamily="34" charset="0"/>
            </a:rPr>
            <a:t>otros profesionales de la salud</a:t>
          </a:r>
          <a:endParaRPr lang="es-MX" sz="1700" b="1" kern="1200" noProof="0" dirty="0">
            <a:solidFill>
              <a:srgbClr val="FFFFFF"/>
            </a:solidFill>
            <a:latin typeface="Arial" pitchFamily="34" charset="0"/>
            <a:cs typeface="Arial" pitchFamily="34" charset="0"/>
          </a:endParaRPr>
        </a:p>
      </dsp:txBody>
      <dsp:txXfrm>
        <a:off x="1976088" y="2896616"/>
        <a:ext cx="2036683" cy="995711"/>
      </dsp:txXfrm>
    </dsp:sp>
    <dsp:sp modelId="{61A7554E-1AE7-4DCD-BACD-FB3D9DDCF987}">
      <dsp:nvSpPr>
        <dsp:cNvPr id="0" name=""/>
        <dsp:cNvSpPr/>
      </dsp:nvSpPr>
      <dsp:spPr>
        <a:xfrm>
          <a:off x="992596" y="294187"/>
          <a:ext cx="3801808" cy="3801808"/>
        </a:xfrm>
        <a:prstGeom prst="pie">
          <a:avLst>
            <a:gd name="adj1" fmla="val 9000000"/>
            <a:gd name="adj2" fmla="val 16200000"/>
          </a:avLst>
        </a:prstGeom>
        <a:blipFill rotWithShape="0">
          <a:blip xmlns:r="http://schemas.openxmlformats.org/officeDocument/2006/relationships" r:embed="rId3"/>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MX" sz="1700" b="1" kern="1200" noProof="0" dirty="0" smtClean="0">
              <a:solidFill>
                <a:schemeClr val="tx1"/>
              </a:solidFill>
              <a:latin typeface="Arial" pitchFamily="34" charset="0"/>
              <a:cs typeface="Arial" pitchFamily="34" charset="0"/>
            </a:rPr>
            <a:t>Familia</a:t>
          </a:r>
          <a:endParaRPr lang="es-MX" sz="1700" b="1" kern="1200" noProof="0" dirty="0">
            <a:solidFill>
              <a:schemeClr val="tx1"/>
            </a:solidFill>
            <a:latin typeface="Arial" pitchFamily="34" charset="0"/>
            <a:cs typeface="Arial" pitchFamily="34" charset="0"/>
          </a:endParaRPr>
        </a:p>
      </dsp:txBody>
      <dsp:txXfrm>
        <a:off x="1432972" y="1099809"/>
        <a:ext cx="1357788" cy="1131490"/>
      </dsp:txXfrm>
    </dsp:sp>
    <dsp:sp modelId="{AD1DC1F7-FF0E-4D7A-8AEC-1419FEBA6C54}">
      <dsp:nvSpPr>
        <dsp:cNvPr id="0" name=""/>
        <dsp:cNvSpPr/>
      </dsp:nvSpPr>
      <dsp:spPr>
        <a:xfrm>
          <a:off x="914158" y="58837"/>
          <a:ext cx="4272509" cy="4272509"/>
        </a:xfrm>
        <a:prstGeom prst="circularArrow">
          <a:avLst>
            <a:gd name="adj1" fmla="val 5085"/>
            <a:gd name="adj2" fmla="val 327528"/>
            <a:gd name="adj3" fmla="val 1472472"/>
            <a:gd name="adj4" fmla="val 16199432"/>
            <a:gd name="adj5" fmla="val 5932"/>
          </a:avLst>
        </a:prstGeom>
        <a:solidFill>
          <a:srgbClr val="DDBB30"/>
        </a:solidFill>
        <a:ln>
          <a:noFill/>
        </a:ln>
        <a:effectLst/>
      </dsp:spPr>
      <dsp:style>
        <a:lnRef idx="0">
          <a:scrgbClr r="0" g="0" b="0"/>
        </a:lnRef>
        <a:fillRef idx="1">
          <a:scrgbClr r="0" g="0" b="0"/>
        </a:fillRef>
        <a:effectRef idx="0">
          <a:scrgbClr r="0" g="0" b="0"/>
        </a:effectRef>
        <a:fontRef idx="minor">
          <a:schemeClr val="lt1"/>
        </a:fontRef>
      </dsp:style>
    </dsp:sp>
    <dsp:sp modelId="{2D535F75-FA3F-454C-8E03-BA9B9799CD8F}">
      <dsp:nvSpPr>
        <dsp:cNvPr id="0" name=""/>
        <dsp:cNvSpPr/>
      </dsp:nvSpPr>
      <dsp:spPr>
        <a:xfrm>
          <a:off x="835545" y="194376"/>
          <a:ext cx="4272509" cy="4272509"/>
        </a:xfrm>
        <a:prstGeom prst="circularArrow">
          <a:avLst>
            <a:gd name="adj1" fmla="val 5085"/>
            <a:gd name="adj2" fmla="val 327528"/>
            <a:gd name="adj3" fmla="val 8671970"/>
            <a:gd name="adj4" fmla="val 1800502"/>
            <a:gd name="adj5" fmla="val 5932"/>
          </a:avLst>
        </a:prstGeom>
        <a:solidFill>
          <a:srgbClr val="DDBB30"/>
        </a:solidFill>
        <a:ln>
          <a:noFill/>
        </a:ln>
        <a:effectLst/>
      </dsp:spPr>
      <dsp:style>
        <a:lnRef idx="0">
          <a:scrgbClr r="0" g="0" b="0"/>
        </a:lnRef>
        <a:fillRef idx="1">
          <a:scrgbClr r="0" g="0" b="0"/>
        </a:fillRef>
        <a:effectRef idx="0">
          <a:scrgbClr r="0" g="0" b="0"/>
        </a:effectRef>
        <a:fontRef idx="minor">
          <a:schemeClr val="lt1"/>
        </a:fontRef>
      </dsp:style>
    </dsp:sp>
    <dsp:sp modelId="{431E6CCA-2E84-458C-AAF6-6F6981E85804}">
      <dsp:nvSpPr>
        <dsp:cNvPr id="0" name=""/>
        <dsp:cNvSpPr/>
      </dsp:nvSpPr>
      <dsp:spPr>
        <a:xfrm>
          <a:off x="756932" y="58837"/>
          <a:ext cx="4272509" cy="4272509"/>
        </a:xfrm>
        <a:prstGeom prst="circularArrow">
          <a:avLst>
            <a:gd name="adj1" fmla="val 5085"/>
            <a:gd name="adj2" fmla="val 327528"/>
            <a:gd name="adj3" fmla="val 15873039"/>
            <a:gd name="adj4" fmla="val 9000000"/>
            <a:gd name="adj5" fmla="val 5932"/>
          </a:avLst>
        </a:prstGeom>
        <a:solidFill>
          <a:schemeClr val="accent3"/>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A6B4A4-0D83-4974-8233-E12DCACC7F9E}">
      <dsp:nvSpPr>
        <dsp:cNvPr id="0" name=""/>
        <dsp:cNvSpPr/>
      </dsp:nvSpPr>
      <dsp:spPr>
        <a:xfrm>
          <a:off x="4114799" y="2010352"/>
          <a:ext cx="2911251" cy="505258"/>
        </a:xfrm>
        <a:custGeom>
          <a:avLst/>
          <a:gdLst/>
          <a:ahLst/>
          <a:cxnLst/>
          <a:rect l="0" t="0" r="0" b="0"/>
          <a:pathLst>
            <a:path>
              <a:moveTo>
                <a:pt x="0" y="0"/>
              </a:moveTo>
              <a:lnTo>
                <a:pt x="0" y="252629"/>
              </a:lnTo>
              <a:lnTo>
                <a:pt x="2911251" y="252629"/>
              </a:lnTo>
              <a:lnTo>
                <a:pt x="2911251" y="505258"/>
              </a:lnTo>
            </a:path>
          </a:pathLst>
        </a:custGeom>
        <a:noFill/>
        <a:ln w="25400" cap="flat" cmpd="sng" algn="ctr">
          <a:solidFill>
            <a:srgbClr val="0C6FCF"/>
          </a:solidFill>
          <a:prstDash val="solid"/>
        </a:ln>
        <a:effectLst/>
      </dsp:spPr>
      <dsp:style>
        <a:lnRef idx="2">
          <a:scrgbClr r="0" g="0" b="0"/>
        </a:lnRef>
        <a:fillRef idx="0">
          <a:scrgbClr r="0" g="0" b="0"/>
        </a:fillRef>
        <a:effectRef idx="0">
          <a:scrgbClr r="0" g="0" b="0"/>
        </a:effectRef>
        <a:fontRef idx="minor"/>
      </dsp:style>
    </dsp:sp>
    <dsp:sp modelId="{DD1234BF-D49B-48AD-B773-E83EE9F4AD4B}">
      <dsp:nvSpPr>
        <dsp:cNvPr id="0" name=""/>
        <dsp:cNvSpPr/>
      </dsp:nvSpPr>
      <dsp:spPr>
        <a:xfrm>
          <a:off x="4069079" y="2010352"/>
          <a:ext cx="91440" cy="505258"/>
        </a:xfrm>
        <a:custGeom>
          <a:avLst/>
          <a:gdLst/>
          <a:ahLst/>
          <a:cxnLst/>
          <a:rect l="0" t="0" r="0" b="0"/>
          <a:pathLst>
            <a:path>
              <a:moveTo>
                <a:pt x="45720" y="0"/>
              </a:moveTo>
              <a:lnTo>
                <a:pt x="45720" y="5052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2E52F0-BFC7-4DDA-9D4B-0EEDCED8E14E}">
      <dsp:nvSpPr>
        <dsp:cNvPr id="0" name=""/>
        <dsp:cNvSpPr/>
      </dsp:nvSpPr>
      <dsp:spPr>
        <a:xfrm>
          <a:off x="1203548" y="2010352"/>
          <a:ext cx="2911251" cy="505258"/>
        </a:xfrm>
        <a:custGeom>
          <a:avLst/>
          <a:gdLst/>
          <a:ahLst/>
          <a:cxnLst/>
          <a:rect l="0" t="0" r="0" b="0"/>
          <a:pathLst>
            <a:path>
              <a:moveTo>
                <a:pt x="2911251" y="0"/>
              </a:moveTo>
              <a:lnTo>
                <a:pt x="2911251" y="252629"/>
              </a:lnTo>
              <a:lnTo>
                <a:pt x="0" y="252629"/>
              </a:lnTo>
              <a:lnTo>
                <a:pt x="0" y="505258"/>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626E3FF4-D711-44A1-A912-AA190A10A845}">
      <dsp:nvSpPr>
        <dsp:cNvPr id="0" name=""/>
        <dsp:cNvSpPr/>
      </dsp:nvSpPr>
      <dsp:spPr>
        <a:xfrm>
          <a:off x="2911803" y="807355"/>
          <a:ext cx="2405992" cy="1202996"/>
        </a:xfrm>
        <a:prstGeom prst="rec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MX" sz="2400" kern="1200" noProof="0" dirty="0" smtClean="0"/>
            <a:t>Falta de Apego General:</a:t>
          </a:r>
        </a:p>
        <a:p>
          <a:pPr lvl="0" algn="ctr" defTabSz="1066800">
            <a:lnSpc>
              <a:spcPct val="90000"/>
            </a:lnSpc>
            <a:spcBef>
              <a:spcPct val="0"/>
            </a:spcBef>
            <a:spcAft>
              <a:spcPct val="35000"/>
            </a:spcAft>
          </a:pPr>
          <a:r>
            <a:rPr lang="es-MX" sz="2400" kern="1200" noProof="0" dirty="0" smtClean="0"/>
            <a:t>36-81%</a:t>
          </a:r>
          <a:endParaRPr lang="es-MX" sz="2400" kern="1200" noProof="0" dirty="0"/>
        </a:p>
      </dsp:txBody>
      <dsp:txXfrm>
        <a:off x="2911803" y="807355"/>
        <a:ext cx="2405992" cy="1202996"/>
      </dsp:txXfrm>
    </dsp:sp>
    <dsp:sp modelId="{11CCE27E-C59D-4D35-B7E6-217537F65105}">
      <dsp:nvSpPr>
        <dsp:cNvPr id="0" name=""/>
        <dsp:cNvSpPr/>
      </dsp:nvSpPr>
      <dsp:spPr>
        <a:xfrm>
          <a:off x="552" y="2515610"/>
          <a:ext cx="2405992" cy="1202996"/>
        </a:xfrm>
        <a:prstGeom prst="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MX" sz="2400" kern="1200" noProof="0" dirty="0" smtClean="0"/>
            <a:t>Uso exagerado:</a:t>
          </a:r>
        </a:p>
        <a:p>
          <a:pPr lvl="0" algn="ctr" defTabSz="1066800">
            <a:lnSpc>
              <a:spcPct val="90000"/>
            </a:lnSpc>
            <a:spcBef>
              <a:spcPct val="0"/>
            </a:spcBef>
            <a:spcAft>
              <a:spcPct val="35000"/>
            </a:spcAft>
          </a:pPr>
          <a:r>
            <a:rPr lang="es-MX" sz="2400" kern="1200" noProof="0" dirty="0" smtClean="0"/>
            <a:t>3-75%</a:t>
          </a:r>
          <a:endParaRPr lang="es-MX" sz="2400" kern="1200" noProof="0" dirty="0"/>
        </a:p>
      </dsp:txBody>
      <dsp:txXfrm>
        <a:off x="552" y="2515610"/>
        <a:ext cx="2405992" cy="1202996"/>
      </dsp:txXfrm>
    </dsp:sp>
    <dsp:sp modelId="{5EBAEE58-3236-4E3F-A680-31D72A85F104}">
      <dsp:nvSpPr>
        <dsp:cNvPr id="0" name=""/>
        <dsp:cNvSpPr/>
      </dsp:nvSpPr>
      <dsp:spPr>
        <a:xfrm>
          <a:off x="2911803" y="2515610"/>
          <a:ext cx="2405992" cy="1202996"/>
        </a:xfrm>
        <a:prstGeom prst="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MX" sz="2400" kern="1200" noProof="0" dirty="0" smtClean="0"/>
            <a:t>Uso insuficiente:</a:t>
          </a:r>
        </a:p>
        <a:p>
          <a:pPr lvl="0" algn="ctr" defTabSz="1066800">
            <a:lnSpc>
              <a:spcPct val="90000"/>
            </a:lnSpc>
            <a:spcBef>
              <a:spcPct val="0"/>
            </a:spcBef>
            <a:spcAft>
              <a:spcPct val="35000"/>
            </a:spcAft>
          </a:pPr>
          <a:r>
            <a:rPr lang="es-MX" sz="2400" kern="1200" noProof="0" dirty="0" smtClean="0"/>
            <a:t>2-51%</a:t>
          </a:r>
          <a:endParaRPr lang="es-MX" sz="2400" kern="1200" noProof="0" dirty="0"/>
        </a:p>
      </dsp:txBody>
      <dsp:txXfrm>
        <a:off x="2911803" y="2515610"/>
        <a:ext cx="2405992" cy="1202996"/>
      </dsp:txXfrm>
    </dsp:sp>
    <dsp:sp modelId="{9CAAE387-AFD5-4C7A-832D-FE2844148E0F}">
      <dsp:nvSpPr>
        <dsp:cNvPr id="0" name=""/>
        <dsp:cNvSpPr/>
      </dsp:nvSpPr>
      <dsp:spPr>
        <a:xfrm>
          <a:off x="5823054" y="2515610"/>
          <a:ext cx="2405992" cy="1202996"/>
        </a:xfrm>
        <a:prstGeom prst="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MX" sz="2400" kern="1200" noProof="0" dirty="0" smtClean="0"/>
            <a:t>Uso Incorrecto:</a:t>
          </a:r>
        </a:p>
        <a:p>
          <a:pPr lvl="0" algn="ctr" defTabSz="1066800">
            <a:lnSpc>
              <a:spcPct val="90000"/>
            </a:lnSpc>
            <a:spcBef>
              <a:spcPct val="0"/>
            </a:spcBef>
            <a:spcAft>
              <a:spcPct val="35000"/>
            </a:spcAft>
          </a:pPr>
          <a:r>
            <a:rPr lang="es-MX" sz="2400" kern="1200" noProof="0" dirty="0" smtClean="0"/>
            <a:t>13-32%</a:t>
          </a:r>
          <a:endParaRPr lang="es-MX" sz="2400" kern="1200" noProof="0" dirty="0"/>
        </a:p>
      </dsp:txBody>
      <dsp:txXfrm>
        <a:off x="5823054" y="2515610"/>
        <a:ext cx="2405992" cy="12029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0098E2-BE1F-47AC-967F-6B750B59EFB3}">
      <dsp:nvSpPr>
        <dsp:cNvPr id="0" name=""/>
        <dsp:cNvSpPr/>
      </dsp:nvSpPr>
      <dsp:spPr>
        <a:xfrm>
          <a:off x="2952339" y="1152128"/>
          <a:ext cx="2158815" cy="2158922"/>
        </a:xfrm>
        <a:prstGeom prst="ellipse">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MX" sz="2000" kern="1200" noProof="0" dirty="0" smtClean="0"/>
            <a:t>Reconocer los sesgos</a:t>
          </a:r>
          <a:endParaRPr lang="es-MX" sz="2000" kern="1200" noProof="0" dirty="0"/>
        </a:p>
      </dsp:txBody>
      <dsp:txXfrm>
        <a:off x="3268490" y="1468295"/>
        <a:ext cx="1526513" cy="1526588"/>
      </dsp:txXfrm>
    </dsp:sp>
    <dsp:sp modelId="{6A44D646-4D49-43CD-8F39-4C3B89D99D3C}">
      <dsp:nvSpPr>
        <dsp:cNvPr id="0" name=""/>
        <dsp:cNvSpPr/>
      </dsp:nvSpPr>
      <dsp:spPr>
        <a:xfrm>
          <a:off x="1815559" y="0"/>
          <a:ext cx="4351815" cy="4536503"/>
        </a:xfrm>
        <a:prstGeom prst="blockArc">
          <a:avLst>
            <a:gd name="adj1" fmla="val 17527788"/>
            <a:gd name="adj2" fmla="val 4119114"/>
            <a:gd name="adj3" fmla="val 5750"/>
          </a:avLst>
        </a:prstGeom>
        <a:solidFill>
          <a:srgbClr val="0C6FC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DB917B9-CE9D-456A-87CF-240F8FBA3B11}">
      <dsp:nvSpPr>
        <dsp:cNvPr id="0" name=""/>
        <dsp:cNvSpPr/>
      </dsp:nvSpPr>
      <dsp:spPr>
        <a:xfrm>
          <a:off x="5019919" y="382427"/>
          <a:ext cx="1156485" cy="1156808"/>
        </a:xfrm>
        <a:prstGeom prst="ellipse">
          <a:avLst/>
        </a:prstGeom>
        <a:blipFill rotWithShape="1">
          <a:blip xmlns:r="http://schemas.openxmlformats.org/officeDocument/2006/relationships" r:embed="rId1"/>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49A058DE-2217-41D7-B1F1-F84AEF004521}">
      <dsp:nvSpPr>
        <dsp:cNvPr id="0" name=""/>
        <dsp:cNvSpPr/>
      </dsp:nvSpPr>
      <dsp:spPr>
        <a:xfrm>
          <a:off x="6264125" y="401026"/>
          <a:ext cx="1548000" cy="1119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r>
            <a:rPr lang="es-MX" sz="6500" kern="1200" noProof="0" dirty="0" smtClean="0"/>
            <a:t> </a:t>
          </a:r>
          <a:endParaRPr lang="es-MX" sz="6500" kern="1200" noProof="0" dirty="0"/>
        </a:p>
      </dsp:txBody>
      <dsp:txXfrm>
        <a:off x="6264125" y="401026"/>
        <a:ext cx="1548000" cy="1119609"/>
      </dsp:txXfrm>
    </dsp:sp>
    <dsp:sp modelId="{A026DB5C-00ED-4F4A-8405-6987D47C3BC8}">
      <dsp:nvSpPr>
        <dsp:cNvPr id="0" name=""/>
        <dsp:cNvSpPr/>
      </dsp:nvSpPr>
      <dsp:spPr>
        <a:xfrm>
          <a:off x="5328595" y="1688616"/>
          <a:ext cx="1447214" cy="1494932"/>
        </a:xfrm>
        <a:prstGeom prst="ellipse">
          <a:avLst/>
        </a:prstGeom>
        <a:blipFill rotWithShape="1">
          <a:blip xmlns:r="http://schemas.openxmlformats.org/officeDocument/2006/relationships" r:embed="rId2"/>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0C74511B-42BC-49EA-BAB3-9FCCFCC2CF9A}">
      <dsp:nvSpPr>
        <dsp:cNvPr id="0" name=""/>
        <dsp:cNvSpPr/>
      </dsp:nvSpPr>
      <dsp:spPr>
        <a:xfrm>
          <a:off x="6717560" y="1714798"/>
          <a:ext cx="1548000" cy="1119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r>
            <a:rPr lang="es-MX" sz="6500" kern="1200" noProof="0" dirty="0" smtClean="0"/>
            <a:t> </a:t>
          </a:r>
          <a:endParaRPr lang="es-MX" sz="6500" kern="1200" noProof="0" dirty="0"/>
        </a:p>
      </dsp:txBody>
      <dsp:txXfrm>
        <a:off x="6717560" y="1714798"/>
        <a:ext cx="1548000" cy="1119609"/>
      </dsp:txXfrm>
    </dsp:sp>
    <dsp:sp modelId="{8D4F2543-715A-4785-8C80-0195BAF2F6B5}">
      <dsp:nvSpPr>
        <dsp:cNvPr id="0" name=""/>
        <dsp:cNvSpPr/>
      </dsp:nvSpPr>
      <dsp:spPr>
        <a:xfrm>
          <a:off x="5019919" y="3033106"/>
          <a:ext cx="1156485" cy="1156808"/>
        </a:xfrm>
        <a:prstGeom prst="ellipse">
          <a:avLst/>
        </a:prstGeom>
        <a:blipFill rotWithShape="1">
          <a:blip xmlns:r="http://schemas.openxmlformats.org/officeDocument/2006/relationships" r:embed="rId3"/>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C2B396DD-1152-4952-96C1-826FB90B6013}">
      <dsp:nvSpPr>
        <dsp:cNvPr id="0" name=""/>
        <dsp:cNvSpPr/>
      </dsp:nvSpPr>
      <dsp:spPr>
        <a:xfrm>
          <a:off x="6264125" y="3056696"/>
          <a:ext cx="1548000" cy="1119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r>
            <a:rPr lang="es-MX" sz="6500" kern="1200" noProof="0" dirty="0" smtClean="0"/>
            <a:t> </a:t>
          </a:r>
          <a:endParaRPr lang="es-MX" sz="6500" kern="1200" noProof="0" dirty="0"/>
        </a:p>
      </dsp:txBody>
      <dsp:txXfrm>
        <a:off x="6264125" y="3056696"/>
        <a:ext cx="1548000" cy="11196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F4BBEE-68D9-41BD-8F8B-A81821F89AE7}">
      <dsp:nvSpPr>
        <dsp:cNvPr id="0" name=""/>
        <dsp:cNvSpPr/>
      </dsp:nvSpPr>
      <dsp:spPr>
        <a:xfrm>
          <a:off x="0" y="3712270"/>
          <a:ext cx="7355160" cy="812154"/>
        </a:xfrm>
        <a:prstGeom prst="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MX" sz="2400" kern="1200" noProof="0" dirty="0" smtClean="0"/>
            <a:t>No preguntar sobre “olvidar” u “omitir” dosis hasta que los 3 primeros pasos hayan sentado las bases</a:t>
          </a:r>
        </a:p>
      </dsp:txBody>
      <dsp:txXfrm>
        <a:off x="0" y="3712270"/>
        <a:ext cx="7355160" cy="812154"/>
      </dsp:txXfrm>
    </dsp:sp>
    <dsp:sp modelId="{CAD78256-C1C9-4F89-8277-5D795B11EDFE}">
      <dsp:nvSpPr>
        <dsp:cNvPr id="0" name=""/>
        <dsp:cNvSpPr/>
      </dsp:nvSpPr>
      <dsp:spPr>
        <a:xfrm rot="10800000">
          <a:off x="0" y="2475359"/>
          <a:ext cx="7355160" cy="1249092"/>
        </a:xfrm>
        <a:prstGeom prst="upArrowCallou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MX" sz="2400" kern="1200" noProof="0" dirty="0" smtClean="0">
              <a:solidFill>
                <a:schemeClr val="tx1"/>
              </a:solidFill>
            </a:rPr>
            <a:t>Explicar claramente el rol de la información precisa sobre el apego en la toma de decisiones médicas</a:t>
          </a:r>
          <a:endParaRPr lang="es-MX" sz="2400" kern="1200" noProof="0" dirty="0"/>
        </a:p>
      </dsp:txBody>
      <dsp:txXfrm rot="10800000">
        <a:off x="0" y="2475359"/>
        <a:ext cx="7355160" cy="811623"/>
      </dsp:txXfrm>
    </dsp:sp>
    <dsp:sp modelId="{A66872D7-391C-4C77-B1D7-FF3E94CCD908}">
      <dsp:nvSpPr>
        <dsp:cNvPr id="0" name=""/>
        <dsp:cNvSpPr/>
      </dsp:nvSpPr>
      <dsp:spPr>
        <a:xfrm rot="10800000">
          <a:off x="0" y="1238449"/>
          <a:ext cx="7355160" cy="1249092"/>
        </a:xfrm>
        <a:prstGeom prst="upArrowCallou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MX" sz="2400" kern="1200" noProof="0" dirty="0" smtClean="0"/>
            <a:t>Normalizar y universalizar la falta de apego para revertir el ambiente crítico</a:t>
          </a:r>
          <a:endParaRPr lang="es-MX" sz="2400" kern="1200" noProof="0" dirty="0"/>
        </a:p>
      </dsp:txBody>
      <dsp:txXfrm rot="10800000">
        <a:off x="0" y="1238449"/>
        <a:ext cx="7355160" cy="811623"/>
      </dsp:txXfrm>
    </dsp:sp>
    <dsp:sp modelId="{419D30EB-5D4D-4AAA-8172-15067D6BD4DC}">
      <dsp:nvSpPr>
        <dsp:cNvPr id="0" name=""/>
        <dsp:cNvSpPr/>
      </dsp:nvSpPr>
      <dsp:spPr>
        <a:xfrm rot="10800000">
          <a:off x="0" y="1538"/>
          <a:ext cx="7355160" cy="1249092"/>
        </a:xfrm>
        <a:prstGeom prst="upArrowCallou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MX" sz="2400" kern="1200" noProof="0" dirty="0" smtClean="0"/>
            <a:t>Hacer una pregunta abierta sobre la toma de medicinas</a:t>
          </a:r>
          <a:endParaRPr lang="es-MX" sz="2400" kern="1200" noProof="0" dirty="0"/>
        </a:p>
      </dsp:txBody>
      <dsp:txXfrm rot="10800000">
        <a:off x="0" y="1538"/>
        <a:ext cx="7355160" cy="811623"/>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3970938" y="0"/>
            <a:ext cx="3037840" cy="461804"/>
          </a:xfrm>
          <a:prstGeom prst="rect">
            <a:avLst/>
          </a:prstGeom>
        </p:spPr>
        <p:txBody>
          <a:bodyPr vert="horz" lIns="91440" tIns="45720" rIns="91440" bIns="45720" rtlCol="0"/>
          <a:lstStyle>
            <a:lvl1pPr algn="r">
              <a:defRPr sz="1200"/>
            </a:lvl1pPr>
          </a:lstStyle>
          <a:p>
            <a:fld id="{F5F00832-5A29-4483-88CA-12528CCA536E}" type="datetimeFigureOut">
              <a:rPr lang="en-CA" smtClean="0"/>
              <a:pPr/>
              <a:t>2015-07-06</a:t>
            </a:fld>
            <a:endParaRPr lang="en-CA" dirty="0"/>
          </a:p>
        </p:txBody>
      </p:sp>
      <p:sp>
        <p:nvSpPr>
          <p:cNvPr id="4" name="Footer Placeholder 3"/>
          <p:cNvSpPr>
            <a:spLocks noGrp="1"/>
          </p:cNvSpPr>
          <p:nvPr>
            <p:ph type="ftr" sz="quarter" idx="2"/>
          </p:nvPr>
        </p:nvSpPr>
        <p:spPr>
          <a:xfrm>
            <a:off x="0" y="8772669"/>
            <a:ext cx="3037840" cy="461804"/>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70938" y="8772669"/>
            <a:ext cx="3037840" cy="461804"/>
          </a:xfrm>
          <a:prstGeom prst="rect">
            <a:avLst/>
          </a:prstGeom>
        </p:spPr>
        <p:txBody>
          <a:bodyPr vert="horz" lIns="91440" tIns="45720" rIns="91440" bIns="45720" rtlCol="0" anchor="b"/>
          <a:lstStyle>
            <a:lvl1pPr algn="r">
              <a:defRPr sz="1200"/>
            </a:lvl1pPr>
          </a:lstStyle>
          <a:p>
            <a:fld id="{ED0853AA-3E1B-4B26-ADAC-BAEB7DFA1408}" type="slidenum">
              <a:rPr lang="en-CA" smtClean="0"/>
              <a:pPr/>
              <a:t>‹#›</a:t>
            </a:fld>
            <a:endParaRPr lang="en-CA" dirty="0"/>
          </a:p>
        </p:txBody>
      </p:sp>
    </p:spTree>
    <p:extLst>
      <p:ext uri="{BB962C8B-B14F-4D97-AF65-F5344CB8AC3E}">
        <p14:creationId xmlns:p14="http://schemas.microsoft.com/office/powerpoint/2010/main" val="7730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970938" y="0"/>
            <a:ext cx="3037840" cy="461804"/>
          </a:xfrm>
          <a:prstGeom prst="rect">
            <a:avLst/>
          </a:prstGeom>
        </p:spPr>
        <p:txBody>
          <a:bodyPr vert="horz" lIns="91440" tIns="45720" rIns="91440" bIns="45720" rtlCol="0"/>
          <a:lstStyle>
            <a:lvl1pPr algn="r">
              <a:defRPr sz="1200"/>
            </a:lvl1pPr>
          </a:lstStyle>
          <a:p>
            <a:fld id="{3AD4DE45-43F8-4E42-B6CD-72BD91879E4B}" type="datetimeFigureOut">
              <a:rPr lang="en-CA" smtClean="0"/>
              <a:pPr/>
              <a:t>2015-07-06</a:t>
            </a:fld>
            <a:endParaRPr lang="en-CA"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772669"/>
            <a:ext cx="3037840" cy="461804"/>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1440" tIns="45720" rIns="91440" bIns="45720" rtlCol="0" anchor="b"/>
          <a:lstStyle>
            <a:lvl1pPr algn="r">
              <a:defRPr sz="1200"/>
            </a:lvl1pPr>
          </a:lstStyle>
          <a:p>
            <a:fld id="{C869435C-097B-40B4-A7F6-991F06607D84}" type="slidenum">
              <a:rPr lang="en-CA" smtClean="0"/>
              <a:pPr/>
              <a:t>‹#›</a:t>
            </a:fld>
            <a:endParaRPr lang="en-CA" dirty="0"/>
          </a:p>
        </p:txBody>
      </p:sp>
    </p:spTree>
    <p:extLst>
      <p:ext uri="{BB962C8B-B14F-4D97-AF65-F5344CB8AC3E}">
        <p14:creationId xmlns:p14="http://schemas.microsoft.com/office/powerpoint/2010/main" val="3138911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gastrosource.com/11674565?itemId=11674565"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www.acpm.org/?MedAdherTT_ClinRef"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www.acpm.org/?MedAdherTT_ClinRef"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www.acpm.org/?MedAdherTT_ClinRef"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iasp-pain.org/AM/Template.cfm?Section=Wait_Times&amp;Template=/CM/ContentDisplay.cfm&amp;ContentID=13107"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869435C-097B-40B4-A7F6-991F06607D84}" type="slidenum">
              <a:rPr lang="en-CA" smtClean="0"/>
              <a:pPr/>
              <a:t>1</a:t>
            </a:fld>
            <a:endParaRPr lang="en-CA" dirty="0"/>
          </a:p>
        </p:txBody>
      </p:sp>
    </p:spTree>
    <p:extLst>
      <p:ext uri="{BB962C8B-B14F-4D97-AF65-F5344CB8AC3E}">
        <p14:creationId xmlns:p14="http://schemas.microsoft.com/office/powerpoint/2010/main" val="461731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75411242-6DB0-4571-8714-341962D27D1D}" type="slidenum">
              <a:rPr lang="en-GB" smtClean="0">
                <a:solidFill>
                  <a:prstClr val="black"/>
                </a:solidFill>
                <a:latin typeface="Arial" charset="0"/>
              </a:rPr>
              <a:pPr/>
              <a:t>10</a:t>
            </a:fld>
            <a:endParaRPr lang="en-GB" dirty="0" smtClean="0">
              <a:solidFill>
                <a:prstClr val="black"/>
              </a:solidFill>
              <a:latin typeface="Arial"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a:spcAft>
                <a:spcPts val="600"/>
              </a:spcAft>
            </a:pPr>
            <a:r>
              <a:rPr lang="es-MX" b="1" dirty="0" smtClean="0"/>
              <a:t>Notas del Conferencista</a:t>
            </a:r>
          </a:p>
          <a:p>
            <a:pPr>
              <a:spcAft>
                <a:spcPts val="600"/>
              </a:spcAft>
            </a:pPr>
            <a:r>
              <a:rPr lang="es-MX" dirty="0" smtClean="0"/>
              <a:t>El reporte de dolor del Instituto de Medicina (IOM) de 2011  sugirió que un enfoque mente-cuerpo debería ser usado al atender a los pacientes con dolor.</a:t>
            </a:r>
          </a:p>
          <a:p>
            <a:pPr>
              <a:spcAft>
                <a:spcPts val="600"/>
              </a:spcAft>
            </a:pPr>
            <a:r>
              <a:rPr lang="es-MX" dirty="0" smtClean="0"/>
              <a:t>El enfoque biopsicosocial, que combina factores físicos y emocionales para evaluar y tratar dolor crónico, ofrece una perspectiva clínica muy valiosa. Esta perspectiva mente-cuerpo es actualmente aceptada generalmente por los investigadores de dolor y los profesionales clínicos la encuentran útil en varias disciplinas.</a:t>
            </a:r>
          </a:p>
          <a:p>
            <a:pPr>
              <a:spcAft>
                <a:spcPts val="600"/>
              </a:spcAft>
            </a:pPr>
            <a:r>
              <a:rPr lang="es-MX" dirty="0" smtClean="0"/>
              <a:t>Esta slide animada menciona los componentes que podrían ser incluidos en dicho enfoque </a:t>
            </a:r>
            <a:r>
              <a:rPr lang="es-MX" baseline="0" dirty="0" smtClean="0"/>
              <a:t>multimodal de la terapia para el dolor.</a:t>
            </a:r>
          </a:p>
          <a:p>
            <a:pPr>
              <a:spcAft>
                <a:spcPts val="600"/>
              </a:spcAft>
            </a:pPr>
            <a:r>
              <a:rPr lang="es-MX" b="1" baseline="0" dirty="0" smtClean="0"/>
              <a:t>Referencias</a:t>
            </a:r>
          </a:p>
          <a:p>
            <a:pPr>
              <a:spcAft>
                <a:spcPts val="600"/>
              </a:spcAft>
              <a:defRPr/>
            </a:pPr>
            <a:r>
              <a:rPr lang="en-CA" dirty="0" smtClean="0"/>
              <a:t>Gatchel RJ </a:t>
            </a:r>
            <a:r>
              <a:rPr lang="en-CA" i="1" dirty="0" smtClean="0"/>
              <a:t>et al. </a:t>
            </a:r>
            <a:r>
              <a:rPr lang="en-CA" dirty="0" smtClean="0"/>
              <a:t>The biopsychosocial approach to chronic pain: scientific advances and future directions. </a:t>
            </a:r>
            <a:r>
              <a:rPr lang="en-CA" i="1" dirty="0" smtClean="0"/>
              <a:t>Psychol Bull </a:t>
            </a:r>
            <a:r>
              <a:rPr lang="en-CA" dirty="0" smtClean="0"/>
              <a:t>2007; 133(4):581-624.</a:t>
            </a:r>
          </a:p>
          <a:p>
            <a:pPr>
              <a:spcAft>
                <a:spcPts val="600"/>
              </a:spcAft>
              <a:defRPr/>
            </a:pPr>
            <a:r>
              <a:rPr lang="en-CA" dirty="0" smtClean="0"/>
              <a:t>Institute of Medicine. </a:t>
            </a:r>
            <a:r>
              <a:rPr lang="en-CA" i="1" dirty="0" smtClean="0"/>
              <a:t>Relieving Pain in America: A Blueprint for Transforming Prevention, Care, Education, and Research.</a:t>
            </a:r>
            <a:r>
              <a:rPr lang="en-CA" dirty="0" smtClean="0"/>
              <a:t>; National Academies Press; </a:t>
            </a:r>
            <a:br>
              <a:rPr lang="en-CA" dirty="0" smtClean="0"/>
            </a:br>
            <a:r>
              <a:rPr lang="en-CA" dirty="0" smtClean="0"/>
              <a:t>Washington, DC: 2011. </a:t>
            </a:r>
          </a:p>
          <a:p>
            <a:pPr>
              <a:spcAft>
                <a:spcPts val="600"/>
              </a:spcAft>
            </a:pPr>
            <a:r>
              <a:rPr lang="en-CA" dirty="0" smtClean="0"/>
              <a:t>Mayo Foundation for Medical Education and Research. </a:t>
            </a:r>
            <a:r>
              <a:rPr lang="en-CA" i="1" dirty="0" smtClean="0"/>
              <a:t>Comprehensive Pain Rehabilitation Center Program Guide. </a:t>
            </a:r>
            <a:r>
              <a:rPr lang="en-CA" dirty="0" smtClean="0"/>
              <a:t>Mayo Clinic; Rochester, MN: 2006. </a:t>
            </a:r>
          </a:p>
          <a:p>
            <a:pPr>
              <a:spcAft>
                <a:spcPts val="600"/>
              </a:spcAft>
            </a:pPr>
            <a:endParaRPr lang="es-MX" dirty="0" smtClean="0"/>
          </a:p>
          <a:p>
            <a:pPr>
              <a:spcAft>
                <a:spcPts val="600"/>
              </a:spcAft>
            </a:pPr>
            <a:endParaRPr lang="es-MX" dirty="0" smtClean="0"/>
          </a:p>
          <a:p>
            <a:pPr eaLnBrk="1" hangingPunct="1">
              <a:spcAft>
                <a:spcPts val="600"/>
              </a:spcAft>
            </a:pPr>
            <a:endParaRPr lang="es-MX" dirty="0"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11</a:t>
            </a:fld>
            <a:endParaRPr lang="en-CA" dirty="0">
              <a:solidFill>
                <a:prstClr val="black"/>
              </a:solidFill>
            </a:endParaRPr>
          </a:p>
        </p:txBody>
      </p:sp>
    </p:spTree>
    <p:extLst>
      <p:ext uri="{BB962C8B-B14F-4D97-AF65-F5344CB8AC3E}">
        <p14:creationId xmlns:p14="http://schemas.microsoft.com/office/powerpoint/2010/main" val="2158011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8875" y="682625"/>
            <a:ext cx="4649788" cy="3487738"/>
          </a:xfrm>
        </p:spPr>
      </p:sp>
      <p:sp>
        <p:nvSpPr>
          <p:cNvPr id="3" name="Notes Placeholder 2"/>
          <p:cNvSpPr>
            <a:spLocks noGrp="1"/>
          </p:cNvSpPr>
          <p:nvPr>
            <p:ph type="body" idx="1"/>
          </p:nvPr>
        </p:nvSpPr>
        <p:spPr/>
        <p:txBody>
          <a:bodyPr>
            <a:normAutofit/>
          </a:bodyPr>
          <a:lstStyle/>
          <a:p>
            <a:pPr>
              <a:spcAft>
                <a:spcPts val="600"/>
              </a:spcAft>
            </a:pPr>
            <a:r>
              <a:rPr lang="en-CA" b="1" dirty="0" smtClean="0"/>
              <a:t>Notas del Conferencista</a:t>
            </a:r>
          </a:p>
          <a:p>
            <a:r>
              <a:rPr lang="es-MX" dirty="0" smtClean="0"/>
              <a:t>Esta slide menciona varios ejemplos de intervenciones no-farmacológicas que se usan algunas veces para el manejo del dolor. </a:t>
            </a:r>
          </a:p>
          <a:p>
            <a:r>
              <a:rPr lang="es-MX" dirty="0" smtClean="0"/>
              <a:t>Se pueden elegir intervenciones no-farmacológicas con base en el perfil del paciente y en la disponibilidad del tratamiento. </a:t>
            </a:r>
          </a:p>
          <a:p>
            <a:pPr>
              <a:spcAft>
                <a:spcPts val="600"/>
              </a:spcAft>
            </a:pPr>
            <a:endParaRPr lang="en-CA" b="1" dirty="0" smtClean="0"/>
          </a:p>
          <a:p>
            <a:pPr>
              <a:spcAft>
                <a:spcPts val="600"/>
              </a:spcAft>
            </a:pPr>
            <a:r>
              <a:rPr lang="en-CA" b="1" dirty="0" smtClean="0"/>
              <a:t>Referencia</a:t>
            </a:r>
          </a:p>
          <a:p>
            <a:pPr>
              <a:spcAft>
                <a:spcPts val="600"/>
              </a:spcAft>
            </a:pPr>
            <a:r>
              <a:rPr lang="en-CA" dirty="0" smtClean="0"/>
              <a:t>Bennett MI, Closs SJ. Methodological issues in nonpharmacological trials for chronic pain. </a:t>
            </a:r>
            <a:r>
              <a:rPr lang="en-CA" i="1" dirty="0" smtClean="0"/>
              <a:t>Pain Clinical Updates </a:t>
            </a:r>
            <a:r>
              <a:rPr lang="en-CA" dirty="0" smtClean="0"/>
              <a:t>2010; 18(2):1-6.</a:t>
            </a:r>
          </a:p>
          <a:p>
            <a:pPr>
              <a:spcAft>
                <a:spcPts val="600"/>
              </a:spcAft>
            </a:pPr>
            <a:endParaRPr lang="en-CA" dirty="0" smtClean="0"/>
          </a:p>
          <a:p>
            <a:pPr>
              <a:spcAft>
                <a:spcPts val="600"/>
              </a:spcAft>
            </a:pPr>
            <a:endParaRPr lang="en-US" dirty="0"/>
          </a:p>
        </p:txBody>
      </p:sp>
      <p:sp>
        <p:nvSpPr>
          <p:cNvPr id="7" name="Slide Number Placeholder 6"/>
          <p:cNvSpPr>
            <a:spLocks noGrp="1"/>
          </p:cNvSpPr>
          <p:nvPr>
            <p:ph type="sldNum" sz="quarter" idx="13"/>
          </p:nvPr>
        </p:nvSpPr>
        <p:spPr/>
        <p:txBody>
          <a:bodyPr/>
          <a:lstStyle/>
          <a:p>
            <a:fld id="{F5B7A8A6-D6F3-4869-B3D3-1E2523A091C9}" type="slidenum">
              <a:rPr lang="en-US" smtClean="0">
                <a:solidFill>
                  <a:prstClr val="black"/>
                </a:solidFill>
              </a:rPr>
              <a:pPr/>
              <a:t>12</a:t>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61" name="Rectangle 7"/>
          <p:cNvSpPr>
            <a:spLocks noGrp="1" noChangeArrowheads="1"/>
          </p:cNvSpPr>
          <p:nvPr>
            <p:ph type="sldNum" sz="quarter" idx="5"/>
          </p:nvPr>
        </p:nvSpPr>
        <p:spPr>
          <a:noFill/>
        </p:spPr>
        <p:txBody>
          <a:bodyPr/>
          <a:lstStyle/>
          <a:p>
            <a:fld id="{E016C67A-C285-4EE3-B993-1426E912F968}" type="slidenum">
              <a:rPr lang="en-US" smtClean="0">
                <a:solidFill>
                  <a:prstClr val="black"/>
                </a:solidFill>
                <a:ea typeface="ヒラギノ角ゴ Pro W3"/>
                <a:cs typeface="ヒラギノ角ゴ Pro W3"/>
              </a:rPr>
              <a:pPr/>
              <a:t>13</a:t>
            </a:fld>
            <a:endParaRPr lang="en-US" dirty="0" smtClean="0">
              <a:solidFill>
                <a:prstClr val="black"/>
              </a:solidFill>
              <a:ea typeface="ヒラギノ角ゴ Pro W3"/>
              <a:cs typeface="ヒラギノ角ゴ Pro W3"/>
            </a:endParaRPr>
          </a:p>
        </p:txBody>
      </p:sp>
      <p:sp>
        <p:nvSpPr>
          <p:cNvPr id="962562" name="Rectangle 2"/>
          <p:cNvSpPr>
            <a:spLocks noGrp="1" noRot="1" noChangeAspect="1" noChangeArrowheads="1" noTextEdit="1"/>
          </p:cNvSpPr>
          <p:nvPr>
            <p:ph type="sldImg"/>
          </p:nvPr>
        </p:nvSpPr>
        <p:spPr>
          <a:ln/>
        </p:spPr>
      </p:sp>
      <p:sp>
        <p:nvSpPr>
          <p:cNvPr id="962563" name="Rectangle 3"/>
          <p:cNvSpPr>
            <a:spLocks noGrp="1" noChangeArrowheads="1"/>
          </p:cNvSpPr>
          <p:nvPr>
            <p:ph type="body" idx="1"/>
          </p:nvPr>
        </p:nvSpPr>
        <p:spPr>
          <a:xfrm>
            <a:off x="336848" y="4387136"/>
            <a:ext cx="6408712" cy="4156234"/>
          </a:xfrm>
          <a:noFill/>
          <a:ln/>
        </p:spPr>
        <p:txBody>
          <a:bodyPr/>
          <a:lstStyle/>
          <a:p>
            <a:pPr eaLnBrk="1" hangingPunct="1">
              <a:spcAft>
                <a:spcPts val="300"/>
              </a:spcAft>
            </a:pPr>
            <a:r>
              <a:rPr lang="es-MX" sz="1100" b="1" dirty="0" smtClean="0"/>
              <a:t>Notas del Conferencista</a:t>
            </a:r>
          </a:p>
          <a:p>
            <a:pPr rtl="0">
              <a:spcAft>
                <a:spcPts val="300"/>
              </a:spcAft>
            </a:pPr>
            <a:r>
              <a:rPr lang="es-MX" sz="1100" kern="1200" dirty="0" smtClean="0">
                <a:latin typeface="+mn-lt"/>
                <a:ea typeface="+mn-ea"/>
                <a:cs typeface="+mn-cs"/>
              </a:rPr>
              <a:t>La terapia psicológica ha evolucionado hacia un componente común de un plan de atención de dolor integral e interdisciplinario para d</a:t>
            </a:r>
            <a:r>
              <a:rPr lang="es-MX" sz="1100" kern="1200" baseline="0" dirty="0" smtClean="0">
                <a:latin typeface="+mn-lt"/>
                <a:ea typeface="+mn-ea"/>
                <a:cs typeface="+mn-cs"/>
              </a:rPr>
              <a:t>olor crónico.</a:t>
            </a:r>
          </a:p>
          <a:p>
            <a:pPr rtl="0">
              <a:spcAft>
                <a:spcPts val="300"/>
              </a:spcAft>
            </a:pPr>
            <a:r>
              <a:rPr lang="es-MX" sz="1100" kern="1200" baseline="0" dirty="0" smtClean="0">
                <a:latin typeface="+mn-lt"/>
                <a:ea typeface="+mn-ea"/>
                <a:cs typeface="+mn-cs"/>
              </a:rPr>
              <a:t>Las</a:t>
            </a:r>
            <a:r>
              <a:rPr lang="es-MX" sz="1100" kern="1200" dirty="0" smtClean="0">
                <a:latin typeface="+mn-lt"/>
                <a:ea typeface="+mn-ea"/>
                <a:cs typeface="+mn-cs"/>
              </a:rPr>
              <a:t> t</a:t>
            </a:r>
            <a:r>
              <a:rPr lang="es-MX" sz="1100" kern="1200" baseline="0" dirty="0" smtClean="0">
                <a:latin typeface="+mn-lt"/>
                <a:ea typeface="+mn-ea"/>
                <a:cs typeface="+mn-cs"/>
              </a:rPr>
              <a:t>erapias psicológicas pueden ser divididas en general en:</a:t>
            </a:r>
          </a:p>
          <a:p>
            <a:pPr marL="228600" indent="-228600" rtl="0">
              <a:spcAft>
                <a:spcPts val="300"/>
              </a:spcAft>
              <a:buAutoNum type="arabicParenR"/>
            </a:pPr>
            <a:r>
              <a:rPr lang="es-MX" sz="1100" kern="1200" dirty="0" smtClean="0">
                <a:latin typeface="+mn-lt"/>
                <a:ea typeface="+mn-ea"/>
                <a:cs typeface="+mn-cs"/>
              </a:rPr>
              <a:t>Auto-regulatoria: busca aumentar el sentido individual de control personal sobre los estados fisiológicos </a:t>
            </a:r>
            <a:r>
              <a:rPr lang="es-MX" sz="1100" dirty="0" smtClean="0"/>
              <a:t>y emocionales que comúnmente se cree que están fuera de nuestro control</a:t>
            </a:r>
            <a:r>
              <a:rPr lang="es-MX" sz="1100" kern="1200" dirty="0" smtClean="0">
                <a:latin typeface="+mn-lt"/>
                <a:ea typeface="+mn-ea"/>
                <a:cs typeface="+mn-cs"/>
              </a:rPr>
              <a:t>. ej:  bioretroalimentación</a:t>
            </a:r>
            <a:r>
              <a:rPr lang="es-MX" sz="1100" dirty="0" smtClean="0"/>
              <a:t>, </a:t>
            </a:r>
            <a:r>
              <a:rPr lang="es-MX" sz="1100" kern="1200" dirty="0" smtClean="0">
                <a:latin typeface="+mn-lt"/>
                <a:ea typeface="+mn-ea"/>
                <a:cs typeface="+mn-cs"/>
              </a:rPr>
              <a:t> capacitación sobre relajación, hipnosis, y circunspección </a:t>
            </a:r>
          </a:p>
          <a:p>
            <a:pPr marL="228600" indent="-228600" rtl="0">
              <a:spcAft>
                <a:spcPts val="300"/>
              </a:spcAft>
              <a:buAutoNum type="arabicParenR"/>
            </a:pPr>
            <a:r>
              <a:rPr lang="es-MX" sz="1100" kern="1200" dirty="0" smtClean="0">
                <a:latin typeface="+mn-lt"/>
                <a:ea typeface="+mn-ea"/>
                <a:cs typeface="+mn-cs"/>
              </a:rPr>
              <a:t>Conductual: basado mayormente en el modelo de condicionamiento operante de aprendizaje, ej:  terapia conductual operante, evasión del miedo</a:t>
            </a:r>
          </a:p>
          <a:p>
            <a:pPr marL="228600" indent="-228600" rtl="0">
              <a:spcAft>
                <a:spcPts val="300"/>
              </a:spcAft>
              <a:buAutoNum type="arabicParenR"/>
            </a:pPr>
            <a:r>
              <a:rPr lang="es-MX" sz="1100" kern="1200" dirty="0" smtClean="0">
                <a:latin typeface="+mn-lt"/>
                <a:ea typeface="+mn-ea"/>
                <a:cs typeface="+mn-cs"/>
              </a:rPr>
              <a:t>Cognitiva conductual: tratamientos psicoterapéuticos soportados empíricamente que ayudan a los </a:t>
            </a:r>
            <a:r>
              <a:rPr lang="es-MX" sz="1100" kern="1200" baseline="0" dirty="0" smtClean="0">
                <a:latin typeface="+mn-lt"/>
                <a:ea typeface="+mn-ea"/>
                <a:cs typeface="+mn-cs"/>
              </a:rPr>
              <a:t>pacientes a</a:t>
            </a:r>
            <a:r>
              <a:rPr lang="es-MX" sz="1100" kern="1200" dirty="0" smtClean="0">
                <a:latin typeface="+mn-lt"/>
                <a:ea typeface="+mn-ea"/>
                <a:cs typeface="+mn-cs"/>
              </a:rPr>
              <a:t> controlar mejor sus ideas, sentimientos, sensaciones, y otros eventos privados</a:t>
            </a:r>
          </a:p>
          <a:p>
            <a:pPr marL="228600" indent="-228600" rtl="0">
              <a:spcAft>
                <a:spcPts val="300"/>
              </a:spcAft>
              <a:buAutoNum type="arabicParenR"/>
            </a:pPr>
            <a:r>
              <a:rPr lang="es-MX" sz="1100" kern="1200" dirty="0" smtClean="0">
                <a:latin typeface="+mn-lt"/>
                <a:ea typeface="+mn-ea"/>
                <a:cs typeface="+mn-cs"/>
              </a:rPr>
              <a:t>Aceptación y compromiso: promueven la flexibilidad psicológica enfatizando la observación de </a:t>
            </a:r>
            <a:r>
              <a:rPr lang="es-MX" sz="1100" dirty="0" smtClean="0"/>
              <a:t>pensamientos y sentimientos y respondiendo de </a:t>
            </a:r>
            <a:r>
              <a:rPr lang="es-MX" sz="1100" kern="1200" dirty="0" smtClean="0">
                <a:latin typeface="+mn-lt"/>
                <a:ea typeface="+mn-ea"/>
                <a:cs typeface="+mn-cs"/>
              </a:rPr>
              <a:t>acuerdo con los valores centrale</a:t>
            </a:r>
            <a:r>
              <a:rPr lang="es-MX" sz="1100" dirty="0" smtClean="0"/>
              <a:t>s</a:t>
            </a:r>
            <a:endParaRPr lang="es-MX" sz="1100" kern="1200" dirty="0" smtClean="0">
              <a:latin typeface="+mn-lt"/>
              <a:ea typeface="+mn-ea"/>
              <a:cs typeface="+mn-cs"/>
            </a:endParaRPr>
          </a:p>
          <a:p>
            <a:pPr marL="228600" indent="-228600" rtl="0">
              <a:spcAft>
                <a:spcPts val="300"/>
              </a:spcAft>
              <a:buNone/>
            </a:pPr>
            <a:r>
              <a:rPr lang="es-MX" sz="1100" b="1" kern="1200" dirty="0" smtClean="0">
                <a:latin typeface="+mn-lt"/>
                <a:ea typeface="+mn-ea"/>
                <a:cs typeface="+mn-cs"/>
              </a:rPr>
              <a:t>Referencias</a:t>
            </a:r>
          </a:p>
          <a:p>
            <a:pPr marR="0" indent="-228600" fontAlgn="auto">
              <a:spcBef>
                <a:spcPts val="0"/>
              </a:spcBef>
              <a:spcAft>
                <a:spcPts val="300"/>
              </a:spcAft>
              <a:buClrTx/>
              <a:buSzTx/>
              <a:buFontTx/>
              <a:buNone/>
              <a:tabLst/>
              <a:defRPr/>
            </a:pPr>
            <a:r>
              <a:rPr lang="en-US" sz="1100" dirty="0" smtClean="0"/>
              <a:t>American Academy of Pain Management.   February 22-23, 2012). Available at:  http://www.painmed.org/annualmeeting/2012-essential-tools-course-information/.  Accessed:  12 Jun 2012.</a:t>
            </a:r>
          </a:p>
          <a:p>
            <a:pPr marR="0" indent="-228600" fontAlgn="auto">
              <a:spcBef>
                <a:spcPts val="0"/>
              </a:spcBef>
              <a:spcAft>
                <a:spcPts val="300"/>
              </a:spcAft>
              <a:buClrTx/>
              <a:buSzTx/>
              <a:buFontTx/>
              <a:buNone/>
              <a:tabLst/>
              <a:defRPr/>
            </a:pPr>
            <a:r>
              <a:rPr lang="en-CA" sz="1100" dirty="0" smtClean="0"/>
              <a:t>Kerns RD, Sellinger J, Goodin BR. Psychological treatment of chronic pain. Annu Rev Clin Psychol. 2011;7:411-34.</a:t>
            </a:r>
          </a:p>
          <a:p>
            <a:pPr marL="228600" marR="0" indent="-228600" algn="l" defTabSz="914400" rtl="0" eaLnBrk="1" fontAlgn="auto" latinLnBrk="0" hangingPunct="1">
              <a:spcBef>
                <a:spcPts val="0"/>
              </a:spcBef>
              <a:spcAft>
                <a:spcPts val="300"/>
              </a:spcAft>
              <a:buClrTx/>
              <a:buSzTx/>
              <a:buFontTx/>
              <a:buNone/>
              <a:tabLst/>
              <a:defRPr/>
            </a:pPr>
            <a:endParaRPr lang="es-MX" sz="1100" kern="1200" dirty="0" smtClean="0">
              <a:latin typeface="+mn-lt"/>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4609" name="Rectangle 7"/>
          <p:cNvSpPr>
            <a:spLocks noGrp="1" noChangeArrowheads="1"/>
          </p:cNvSpPr>
          <p:nvPr>
            <p:ph type="sldNum" sz="quarter" idx="5"/>
          </p:nvPr>
        </p:nvSpPr>
        <p:spPr>
          <a:noFill/>
        </p:spPr>
        <p:txBody>
          <a:bodyPr/>
          <a:lstStyle/>
          <a:p>
            <a:fld id="{6CACA19E-F32B-49B0-8DF9-46DBC69C0E62}" type="slidenum">
              <a:rPr lang="en-US" smtClean="0">
                <a:solidFill>
                  <a:prstClr val="black"/>
                </a:solidFill>
                <a:ea typeface="ヒラギノ角ゴ Pro W3"/>
                <a:cs typeface="ヒラギノ角ゴ Pro W3"/>
              </a:rPr>
              <a:pPr/>
              <a:t>14</a:t>
            </a:fld>
            <a:endParaRPr lang="en-US" dirty="0" smtClean="0">
              <a:solidFill>
                <a:prstClr val="black"/>
              </a:solidFill>
              <a:ea typeface="ヒラギノ角ゴ Pro W3"/>
              <a:cs typeface="ヒラギノ角ゴ Pro W3"/>
            </a:endParaRPr>
          </a:p>
        </p:txBody>
      </p:sp>
      <p:sp>
        <p:nvSpPr>
          <p:cNvPr id="964610" name="Rectangle 2"/>
          <p:cNvSpPr>
            <a:spLocks noGrp="1" noRot="1" noChangeAspect="1" noChangeArrowheads="1" noTextEdit="1"/>
          </p:cNvSpPr>
          <p:nvPr>
            <p:ph type="sldImg"/>
          </p:nvPr>
        </p:nvSpPr>
        <p:spPr>
          <a:ln/>
        </p:spPr>
      </p:sp>
      <p:sp>
        <p:nvSpPr>
          <p:cNvPr id="964611" name="Rectangle 3"/>
          <p:cNvSpPr>
            <a:spLocks noGrp="1" noChangeArrowheads="1"/>
          </p:cNvSpPr>
          <p:nvPr>
            <p:ph type="body" idx="1"/>
          </p:nvPr>
        </p:nvSpPr>
        <p:spPr>
          <a:xfrm>
            <a:off x="192832" y="4387136"/>
            <a:ext cx="6552728" cy="4156234"/>
          </a:xfrm>
          <a:noFill/>
          <a:ln/>
        </p:spPr>
        <p:txBody>
          <a:bodyPr/>
          <a:lstStyle/>
          <a:p>
            <a:pPr>
              <a:spcAft>
                <a:spcPts val="600"/>
              </a:spcAft>
            </a:pPr>
            <a:r>
              <a:rPr lang="es-MX" b="1" dirty="0" smtClean="0"/>
              <a:t>Notas del Conferencista</a:t>
            </a:r>
          </a:p>
          <a:p>
            <a:pPr marL="0" marR="0" indent="0" algn="l" defTabSz="914400" rtl="0" eaLnBrk="1" fontAlgn="auto" latinLnBrk="0" hangingPunct="1">
              <a:spcBef>
                <a:spcPts val="0"/>
              </a:spcBef>
              <a:spcAft>
                <a:spcPts val="600"/>
              </a:spcAft>
              <a:buClrTx/>
              <a:buSzTx/>
              <a:buFontTx/>
              <a:buNone/>
              <a:tabLst/>
              <a:defRPr/>
            </a:pPr>
            <a:r>
              <a:rPr lang="es-MX" sz="1200" kern="1200" dirty="0" smtClean="0">
                <a:solidFill>
                  <a:schemeClr val="tx1"/>
                </a:solidFill>
                <a:latin typeface="+mn-lt"/>
                <a:ea typeface="+mn-ea"/>
                <a:cs typeface="+mn-cs"/>
              </a:rPr>
              <a:t>El alivio del dolor y la restauración del nivel más alto de independencia funcional requiere la inclusión de una terapia física/de rehabilitación en un programa de tratamiento multidimensional. Las </a:t>
            </a:r>
            <a:r>
              <a:rPr lang="es-MX" dirty="0" smtClean="0"/>
              <a:t>terapias de rehabilitación/físicas deben ser individualizadas y adaptadas a las necesidades específicas de la persona, su anatomía y hábitos cotidianos</a:t>
            </a:r>
            <a:r>
              <a:rPr lang="es-MX" baseline="0" dirty="0" smtClean="0"/>
              <a:t>.</a:t>
            </a:r>
          </a:p>
          <a:p>
            <a:pPr eaLnBrk="1" hangingPunct="1">
              <a:spcAft>
                <a:spcPts val="600"/>
              </a:spcAft>
            </a:pPr>
            <a:r>
              <a:rPr lang="es-MX" baseline="0" dirty="0" smtClean="0"/>
              <a:t>Esta slide muestra el rango de terapias de rehabilitación/físicas</a:t>
            </a:r>
            <a:r>
              <a:rPr lang="es-MX" dirty="0" smtClean="0"/>
              <a:t> </a:t>
            </a:r>
            <a:r>
              <a:rPr lang="es-MX" baseline="0" dirty="0" smtClean="0"/>
              <a:t>que puede ser incorporadas en un régimen terapéutico.</a:t>
            </a:r>
          </a:p>
          <a:p>
            <a:pPr eaLnBrk="1" hangingPunct="1">
              <a:spcAft>
                <a:spcPts val="600"/>
              </a:spcAft>
            </a:pPr>
            <a:r>
              <a:rPr lang="es-MX" b="1" baseline="0" dirty="0" smtClean="0"/>
              <a:t>Referencia</a:t>
            </a:r>
          </a:p>
          <a:p>
            <a:pPr>
              <a:spcAft>
                <a:spcPts val="600"/>
              </a:spcAft>
            </a:pPr>
            <a:r>
              <a:rPr lang="en-CA" dirty="0" smtClean="0"/>
              <a:t>American Academy of Pain Management.  Essentials of Pain Management, Physical Rehabilitation and Modalities. (February 22-23, 2012).  Available at:  http://www.painmed.org/annualmeeting/2012-essential-tools-course-information/.  Accessed:  12 Jun 2012.</a:t>
            </a:r>
          </a:p>
          <a:p>
            <a:pPr eaLnBrk="1" hangingPunct="1">
              <a:spcAft>
                <a:spcPts val="600"/>
              </a:spcAft>
            </a:pPr>
            <a:endParaRPr lang="es-MX" baseline="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8856" y="4387136"/>
            <a:ext cx="6336704" cy="4156234"/>
          </a:xfrm>
        </p:spPr>
        <p:txBody>
          <a:bodyPr/>
          <a:lstStyle/>
          <a:p>
            <a:pPr>
              <a:spcAft>
                <a:spcPts val="600"/>
              </a:spcAft>
            </a:pPr>
            <a:r>
              <a:rPr lang="es-MX" b="1" dirty="0" smtClean="0"/>
              <a:t>Notas del Conferencista</a:t>
            </a:r>
          </a:p>
          <a:p>
            <a:pPr>
              <a:spcAft>
                <a:spcPts val="600"/>
              </a:spcAft>
            </a:pPr>
            <a:r>
              <a:rPr lang="es-MX" dirty="0" smtClean="0"/>
              <a:t>CAM combina explícitamente enfoques convencionales y complementarios.</a:t>
            </a:r>
          </a:p>
          <a:p>
            <a:pPr>
              <a:spcAft>
                <a:spcPts val="600"/>
              </a:spcAft>
            </a:pPr>
            <a:r>
              <a:rPr lang="es-MX" dirty="0" smtClean="0"/>
              <a:t>Esta slide define CAM de acuerdo con la definición de NCCAM.</a:t>
            </a:r>
            <a:endParaRPr lang="es-MX"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15</a:t>
            </a:fld>
            <a:endParaRPr lang="en-CA" dirty="0">
              <a:solidFill>
                <a:prstClr val="black"/>
              </a:solidFill>
            </a:endParaRPr>
          </a:p>
        </p:txBody>
      </p:sp>
    </p:spTree>
    <p:extLst>
      <p:ext uri="{BB962C8B-B14F-4D97-AF65-F5344CB8AC3E}">
        <p14:creationId xmlns:p14="http://schemas.microsoft.com/office/powerpoint/2010/main" val="23422754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64840" y="4257997"/>
            <a:ext cx="6552728" cy="4156234"/>
          </a:xfrm>
        </p:spPr>
        <p:txBody>
          <a:bodyPr/>
          <a:lstStyle/>
          <a:p>
            <a:pPr>
              <a:spcAft>
                <a:spcPts val="600"/>
              </a:spcAft>
            </a:pPr>
            <a:r>
              <a:rPr lang="es-MX" b="1" dirty="0" smtClean="0"/>
              <a:t>Notas del Conferencista</a:t>
            </a:r>
          </a:p>
          <a:p>
            <a:pPr>
              <a:spcAft>
                <a:spcPts val="600"/>
              </a:spcAft>
            </a:pPr>
            <a:r>
              <a:rPr lang="es-MX" b="0" dirty="0" smtClean="0"/>
              <a:t>En general, las intervenciones no farmacológicas para el manejo del dolor han sido estudiadas menos intensivamente </a:t>
            </a:r>
            <a:r>
              <a:rPr lang="es-MX" dirty="0" smtClean="0"/>
              <a:t>que sus contrapartes farmacológicas</a:t>
            </a:r>
            <a:r>
              <a:rPr lang="es-MX" b="0" baseline="0" dirty="0" smtClean="0"/>
              <a:t>.</a:t>
            </a:r>
          </a:p>
          <a:p>
            <a:pPr>
              <a:spcAft>
                <a:spcPts val="600"/>
              </a:spcAft>
            </a:pPr>
            <a:r>
              <a:rPr lang="es-MX" b="0" baseline="0" dirty="0" smtClean="0"/>
              <a:t>Esta slide proporciona un breve resumen del nivel de evidencia disponible para varios enfoques no-farmacológicos para el manejo del dolor crónico. </a:t>
            </a:r>
          </a:p>
          <a:p>
            <a:pPr>
              <a:spcAft>
                <a:spcPts val="600"/>
              </a:spcAft>
            </a:pPr>
            <a:r>
              <a:rPr lang="es-MX" b="1" baseline="0" dirty="0" smtClean="0"/>
              <a:t>Referencia</a:t>
            </a:r>
          </a:p>
          <a:p>
            <a:pPr>
              <a:spcAft>
                <a:spcPts val="600"/>
              </a:spcAft>
            </a:pPr>
            <a:r>
              <a:rPr lang="en-CA" dirty="0" smtClean="0"/>
              <a:t>National institutes of Health. </a:t>
            </a:r>
            <a:r>
              <a:rPr lang="en-CA" i="1" dirty="0" smtClean="0"/>
              <a:t>Chronic Pain and CAM: At a Glance. </a:t>
            </a:r>
            <a:r>
              <a:rPr lang="en-CA" dirty="0" smtClean="0"/>
              <a:t>Available at: http://nccam.nih.gov/health/pain/chronic.htm. Accessed: July 29, 2013.</a:t>
            </a:r>
          </a:p>
          <a:p>
            <a:pPr>
              <a:spcAft>
                <a:spcPts val="600"/>
              </a:spcAft>
            </a:pPr>
            <a:endParaRPr lang="es-MX" b="0"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16</a:t>
            </a:fld>
            <a:endParaRPr lang="en-CA" dirty="0">
              <a:solidFill>
                <a:prstClr val="black"/>
              </a:solidFill>
            </a:endParaRPr>
          </a:p>
        </p:txBody>
      </p:sp>
    </p:spTree>
    <p:extLst>
      <p:ext uri="{BB962C8B-B14F-4D97-AF65-F5344CB8AC3E}">
        <p14:creationId xmlns:p14="http://schemas.microsoft.com/office/powerpoint/2010/main" val="4644006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0273" name="Rectangle 7"/>
          <p:cNvSpPr>
            <a:spLocks noGrp="1" noChangeArrowheads="1"/>
          </p:cNvSpPr>
          <p:nvPr>
            <p:ph type="sldNum" sz="quarter" idx="5"/>
          </p:nvPr>
        </p:nvSpPr>
        <p:spPr>
          <a:noFill/>
        </p:spPr>
        <p:txBody>
          <a:bodyPr/>
          <a:lstStyle/>
          <a:p>
            <a:fld id="{EDE21F2C-DC2F-4D2A-B512-4CEAEDCEA3BF}" type="slidenum">
              <a:rPr lang="en-US" smtClean="0">
                <a:solidFill>
                  <a:prstClr val="black"/>
                </a:solidFill>
                <a:ea typeface="ヒラギノ角ゴ Pro W3"/>
                <a:cs typeface="ヒラギノ角ゴ Pro W3"/>
              </a:rPr>
              <a:pPr/>
              <a:t>17</a:t>
            </a:fld>
            <a:endParaRPr lang="en-US" dirty="0" smtClean="0">
              <a:solidFill>
                <a:prstClr val="black"/>
              </a:solidFill>
              <a:ea typeface="ヒラギノ角ゴ Pro W3"/>
              <a:cs typeface="ヒラギノ角ゴ Pro W3"/>
            </a:endParaRPr>
          </a:p>
        </p:txBody>
      </p:sp>
      <p:sp>
        <p:nvSpPr>
          <p:cNvPr id="950274" name="Rectangle 2"/>
          <p:cNvSpPr>
            <a:spLocks noGrp="1" noRot="1" noChangeAspect="1" noChangeArrowheads="1" noTextEdit="1"/>
          </p:cNvSpPr>
          <p:nvPr>
            <p:ph type="sldImg"/>
          </p:nvPr>
        </p:nvSpPr>
        <p:spPr>
          <a:ln/>
        </p:spPr>
      </p:sp>
      <p:sp>
        <p:nvSpPr>
          <p:cNvPr id="950275" name="Rectangle 3"/>
          <p:cNvSpPr>
            <a:spLocks noGrp="1" noChangeArrowheads="1"/>
          </p:cNvSpPr>
          <p:nvPr>
            <p:ph type="body" idx="1"/>
          </p:nvPr>
        </p:nvSpPr>
        <p:spPr>
          <a:xfrm>
            <a:off x="192832" y="4330005"/>
            <a:ext cx="6696744" cy="4156234"/>
          </a:xfrm>
          <a:noFill/>
          <a:ln/>
        </p:spPr>
        <p:txBody>
          <a:bodyPr/>
          <a:lstStyle/>
          <a:p>
            <a:pPr>
              <a:spcAft>
                <a:spcPts val="600"/>
              </a:spcAft>
            </a:pPr>
            <a:r>
              <a:rPr lang="es-MX" sz="1100" b="1" dirty="0" smtClean="0"/>
              <a:t>Notas del Conferencista</a:t>
            </a:r>
          </a:p>
          <a:p>
            <a:pPr marL="0" marR="0" indent="0" algn="l" defTabSz="914400" rtl="0" eaLnBrk="1" fontAlgn="auto" latinLnBrk="0" hangingPunct="1">
              <a:spcBef>
                <a:spcPts val="0"/>
              </a:spcBef>
              <a:spcAft>
                <a:spcPts val="600"/>
              </a:spcAft>
              <a:buClrTx/>
              <a:buSzTx/>
              <a:buFontTx/>
              <a:buNone/>
              <a:tabLst/>
              <a:defRPr/>
            </a:pPr>
            <a:r>
              <a:rPr lang="es-MX" sz="1100" dirty="0" smtClean="0"/>
              <a:t>Actualmente se reconoce cada vez más que existe una </a:t>
            </a:r>
            <a:r>
              <a:rPr lang="es-MX" sz="1100" baseline="0" dirty="0" smtClean="0"/>
              <a:t>interdependencia entre la mente y el cuerpo en la salud,</a:t>
            </a:r>
            <a:r>
              <a:rPr lang="es-MX" sz="1100" dirty="0" smtClean="0"/>
              <a:t> y la enfermedad, también generalmente con una fuerte influencia de los antecedentes sociales/familiares/culturales.</a:t>
            </a:r>
            <a:endParaRPr lang="es-MX" sz="1100" baseline="0" dirty="0" smtClean="0"/>
          </a:p>
          <a:p>
            <a:pPr>
              <a:spcAft>
                <a:spcPts val="600"/>
              </a:spcAft>
            </a:pPr>
            <a:r>
              <a:rPr lang="es-MX" sz="1100" dirty="0" smtClean="0"/>
              <a:t>El reporte de dolor IOM 2011 sugirió que un enfoque mente-cuerpo debería ser usado al atender a los pacientes con dolor.</a:t>
            </a:r>
          </a:p>
          <a:p>
            <a:pPr>
              <a:spcAft>
                <a:spcPts val="600"/>
              </a:spcAft>
            </a:pPr>
            <a:r>
              <a:rPr lang="es-MX" sz="1100" baseline="0" dirty="0" smtClean="0"/>
              <a:t>Debido a que el dolor es una experiencia biológica y psicosocial compleja, el manejo óptimo probablemente requerirá una combinación individualizada de enfoques fisiológicos, cognitivos,</a:t>
            </a:r>
            <a:r>
              <a:rPr lang="es-MX" sz="1100" dirty="0" smtClean="0"/>
              <a:t> psicológicos, clínicos y de auto-cuidado, es decir, </a:t>
            </a:r>
            <a:r>
              <a:rPr lang="es-MX" sz="1100" i="1" kern="1200" baseline="0" dirty="0" smtClean="0">
                <a:solidFill>
                  <a:schemeClr val="tx1"/>
                </a:solidFill>
                <a:latin typeface="+mn-lt"/>
                <a:ea typeface="+mn-ea"/>
                <a:cs typeface="+mn-cs"/>
              </a:rPr>
              <a:t>No seguir un enfoque de tratamiento biopsicosocial probablemente contribuirá a discapacidad prolongada en un número considerable de estos pacientes con dolor crónico.</a:t>
            </a:r>
            <a:r>
              <a:rPr lang="es-MX" sz="1100" i="0" kern="1200" baseline="0" dirty="0" smtClean="0">
                <a:solidFill>
                  <a:schemeClr val="tx1"/>
                </a:solidFill>
                <a:latin typeface="+mn-lt"/>
                <a:ea typeface="+mn-ea"/>
                <a:cs typeface="+mn-cs"/>
              </a:rPr>
              <a:t> De hecho, se ha visto que el enfoque biopsicosocial</a:t>
            </a:r>
            <a:r>
              <a:rPr lang="es-MX" sz="1100" i="0" kern="1200" dirty="0" smtClean="0">
                <a:solidFill>
                  <a:schemeClr val="tx1"/>
                </a:solidFill>
                <a:latin typeface="+mn-lt"/>
                <a:ea typeface="+mn-ea"/>
                <a:cs typeface="+mn-cs"/>
              </a:rPr>
              <a:t> </a:t>
            </a:r>
            <a:r>
              <a:rPr lang="es-MX" sz="1100" i="0" kern="1200" baseline="0" dirty="0" smtClean="0">
                <a:solidFill>
                  <a:schemeClr val="tx1"/>
                </a:solidFill>
                <a:latin typeface="+mn-lt"/>
                <a:ea typeface="+mn-ea"/>
                <a:cs typeface="+mn-cs"/>
              </a:rPr>
              <a:t>es útil en la medicina osteopática, reumatología y fisioterapia</a:t>
            </a:r>
            <a:r>
              <a:rPr lang="es-MX" sz="1100" kern="1200" baseline="0" dirty="0" smtClean="0">
                <a:solidFill>
                  <a:schemeClr val="tx1"/>
                </a:solidFill>
                <a:latin typeface="+mn-lt"/>
                <a:ea typeface="+mn-ea"/>
                <a:cs typeface="+mn-cs"/>
              </a:rPr>
              <a:t>; para mejorar el manejo del dolor en sujetos con esclerosis múltiple, distrofia muscular, lumbalgia, dolor de hombro inducido por ejercicio, y dolor músculo-esquelético; y para beneficiar</a:t>
            </a:r>
            <a:r>
              <a:rPr lang="es-MX" sz="1100" kern="1200" dirty="0" smtClean="0">
                <a:solidFill>
                  <a:schemeClr val="tx1"/>
                </a:solidFill>
                <a:latin typeface="+mn-lt"/>
                <a:ea typeface="+mn-ea"/>
                <a:cs typeface="+mn-cs"/>
              </a:rPr>
              <a:t> a niños y ancianos</a:t>
            </a:r>
            <a:r>
              <a:rPr lang="es-MX" sz="1100" kern="1200" baseline="0" dirty="0" smtClean="0">
                <a:solidFill>
                  <a:schemeClr val="tx1"/>
                </a:solidFill>
                <a:latin typeface="+mn-lt"/>
                <a:ea typeface="+mn-ea"/>
                <a:cs typeface="+mn-cs"/>
              </a:rPr>
              <a:t>.</a:t>
            </a:r>
            <a:endParaRPr lang="es-MX" sz="1100" i="0" kern="1200" baseline="0" dirty="0" smtClean="0">
              <a:solidFill>
                <a:schemeClr val="tx1"/>
              </a:solidFill>
              <a:latin typeface="+mn-lt"/>
              <a:ea typeface="+mn-ea"/>
              <a:cs typeface="+mn-cs"/>
            </a:endParaRPr>
          </a:p>
          <a:p>
            <a:pPr>
              <a:spcAft>
                <a:spcPts val="600"/>
              </a:spcAft>
            </a:pPr>
            <a:r>
              <a:rPr lang="es-MX" sz="1100" dirty="0" smtClean="0"/>
              <a:t>Es importante mencionar que los profesionales de la salud deben informar a los pacientes que tomará tiempo desarrollar una combinación efectiva de terapias y que el enfoque integral no garantiza el éxito</a:t>
            </a:r>
            <a:r>
              <a:rPr lang="es-MX" sz="1100" baseline="0" dirty="0" smtClean="0"/>
              <a:t>. El entusiasmo acerca de los componentes individuales</a:t>
            </a:r>
            <a:r>
              <a:rPr lang="es-MX" sz="1100" dirty="0" smtClean="0"/>
              <a:t> (nuevos) siempre debe ser considerado con cautela</a:t>
            </a:r>
            <a:r>
              <a:rPr lang="es-MX" sz="1100" baseline="0" dirty="0" smtClean="0"/>
              <a:t>.</a:t>
            </a:r>
          </a:p>
          <a:p>
            <a:pPr>
              <a:spcAft>
                <a:spcPts val="600"/>
              </a:spcAft>
            </a:pPr>
            <a:r>
              <a:rPr lang="es-MX" sz="1100" b="1" dirty="0" smtClean="0"/>
              <a:t>Referencia</a:t>
            </a:r>
          </a:p>
          <a:p>
            <a:pPr>
              <a:spcAft>
                <a:spcPts val="600"/>
              </a:spcAft>
            </a:pPr>
            <a:r>
              <a:rPr lang="en-CA" sz="1100" dirty="0" smtClean="0"/>
              <a:t>IOM (Institute of Medicine). 2011. Relieving Pain in America: A Blueprint for Transforming Prevention, Care, Education, and Research. Washington, DC: The National Academies Press.</a:t>
            </a:r>
          </a:p>
          <a:p>
            <a:pPr>
              <a:spcAft>
                <a:spcPts val="600"/>
              </a:spcAft>
            </a:pPr>
            <a:endParaRPr lang="es-MX" sz="1100"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18</a:t>
            </a:fld>
            <a:endParaRPr lang="en-CA" dirty="0">
              <a:solidFill>
                <a:prstClr val="black"/>
              </a:solidFill>
            </a:endParaRPr>
          </a:p>
        </p:txBody>
      </p:sp>
    </p:spTree>
    <p:extLst>
      <p:ext uri="{BB962C8B-B14F-4D97-AF65-F5344CB8AC3E}">
        <p14:creationId xmlns:p14="http://schemas.microsoft.com/office/powerpoint/2010/main" val="13216505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065" name="Slide Image Placeholder 1"/>
          <p:cNvSpPr>
            <a:spLocks noGrp="1" noRot="1" noChangeAspect="1"/>
          </p:cNvSpPr>
          <p:nvPr>
            <p:ph type="sldImg"/>
          </p:nvPr>
        </p:nvSpPr>
        <p:spPr>
          <a:ln/>
        </p:spPr>
      </p:sp>
      <p:sp>
        <p:nvSpPr>
          <p:cNvPr id="856066" name="Notes Placeholder 2"/>
          <p:cNvSpPr>
            <a:spLocks noGrp="1"/>
          </p:cNvSpPr>
          <p:nvPr>
            <p:ph type="body" idx="1"/>
          </p:nvPr>
        </p:nvSpPr>
        <p:spPr>
          <a:xfrm>
            <a:off x="408856" y="4387136"/>
            <a:ext cx="6480720" cy="4156234"/>
          </a:xfrm>
          <a:noFill/>
          <a:ln/>
        </p:spPr>
        <p:txBody>
          <a:bodyPr/>
          <a:lstStyle/>
          <a:p>
            <a:pPr eaLnBrk="1" hangingPunct="1">
              <a:spcAft>
                <a:spcPts val="600"/>
              </a:spcAft>
            </a:pPr>
            <a:r>
              <a:rPr lang="es-MX" b="1" dirty="0" smtClean="0"/>
              <a:t>Notas del Conferencista</a:t>
            </a:r>
          </a:p>
          <a:p>
            <a:pPr eaLnBrk="1" hangingPunct="1">
              <a:spcAft>
                <a:spcPts val="600"/>
              </a:spcAft>
            </a:pPr>
            <a:r>
              <a:rPr lang="es-MX" dirty="0" smtClean="0"/>
              <a:t>Esta slide resume los diversos analgésicos que afectan diferentes partes de la vía del dolor</a:t>
            </a:r>
            <a:r>
              <a:rPr lang="es-MX" baseline="0" dirty="0" smtClean="0"/>
              <a:t>.</a:t>
            </a:r>
          </a:p>
          <a:p>
            <a:pPr>
              <a:spcAft>
                <a:spcPts val="600"/>
              </a:spcAft>
            </a:pPr>
            <a:r>
              <a:rPr lang="es-MX" sz="1200" b="1" dirty="0" smtClean="0"/>
              <a:t>Referencias</a:t>
            </a:r>
          </a:p>
          <a:p>
            <a:pPr>
              <a:spcAft>
                <a:spcPts val="600"/>
              </a:spcAft>
            </a:pPr>
            <a:r>
              <a:rPr lang="en-CA" dirty="0" smtClean="0"/>
              <a:t>Gottschalk A </a:t>
            </a:r>
            <a:r>
              <a:rPr lang="en-CA" i="1" dirty="0" smtClean="0"/>
              <a:t>et al. </a:t>
            </a:r>
            <a:r>
              <a:rPr lang="en-CA" dirty="0" smtClean="0"/>
              <a:t>New concepts in acute pain therapy: preemptive analgesia. </a:t>
            </a:r>
            <a:br>
              <a:rPr lang="en-CA" dirty="0" smtClean="0"/>
            </a:br>
            <a:r>
              <a:rPr lang="en-CA" i="1" dirty="0" smtClean="0"/>
              <a:t>Am Fam Ph</a:t>
            </a:r>
            <a:r>
              <a:rPr lang="en-CA" dirty="0" smtClean="0"/>
              <a:t>ysician 2001; 63(10):1979-84.</a:t>
            </a:r>
          </a:p>
          <a:p>
            <a:pPr>
              <a:spcAft>
                <a:spcPts val="600"/>
              </a:spcAft>
            </a:pPr>
            <a:r>
              <a:rPr lang="en-US" dirty="0" smtClean="0"/>
              <a:t>Verdu B </a:t>
            </a:r>
            <a:r>
              <a:rPr lang="en-US" i="1" dirty="0" smtClean="0"/>
              <a:t>et al. </a:t>
            </a:r>
            <a:r>
              <a:rPr lang="en-CA" dirty="0" smtClean="0"/>
              <a:t>Antidepressants for the treatment of chronic pain. </a:t>
            </a:r>
            <a:r>
              <a:rPr lang="en-US" i="1" dirty="0" smtClean="0"/>
              <a:t>Drugs</a:t>
            </a:r>
            <a:r>
              <a:rPr lang="en-US" dirty="0" smtClean="0"/>
              <a:t> 2008; 68(18):2611-2632.</a:t>
            </a:r>
          </a:p>
          <a:p>
            <a:pPr>
              <a:spcAft>
                <a:spcPts val="600"/>
              </a:spcAft>
            </a:pPr>
            <a:endParaRPr lang="es-MX" dirty="0" smtClean="0"/>
          </a:p>
          <a:p>
            <a:pPr>
              <a:spcAft>
                <a:spcPts val="600"/>
              </a:spcAft>
            </a:pPr>
            <a:endParaRPr lang="es-MX" dirty="0" smtClean="0"/>
          </a:p>
          <a:p>
            <a:pPr>
              <a:spcAft>
                <a:spcPts val="600"/>
              </a:spcAft>
            </a:pPr>
            <a:endParaRPr lang="es-MX" sz="1200" dirty="0" smtClean="0"/>
          </a:p>
          <a:p>
            <a:pPr>
              <a:spcAft>
                <a:spcPts val="600"/>
              </a:spcAft>
            </a:pPr>
            <a:endParaRPr lang="es-MX" sz="1200" dirty="0" smtClean="0"/>
          </a:p>
          <a:p>
            <a:pPr>
              <a:spcAft>
                <a:spcPts val="600"/>
              </a:spcAft>
            </a:pPr>
            <a:endParaRPr lang="es-MX" sz="1200" dirty="0" smtClean="0"/>
          </a:p>
          <a:p>
            <a:pPr>
              <a:spcAft>
                <a:spcPts val="600"/>
              </a:spcAft>
            </a:pPr>
            <a:endParaRPr lang="es-MX" sz="1200" dirty="0" smtClean="0"/>
          </a:p>
          <a:p>
            <a:pPr eaLnBrk="1" hangingPunct="1">
              <a:spcAft>
                <a:spcPts val="600"/>
              </a:spcAft>
            </a:pPr>
            <a:endParaRPr lang="es-MX" dirty="0" smtClean="0"/>
          </a:p>
        </p:txBody>
      </p:sp>
      <p:sp>
        <p:nvSpPr>
          <p:cNvPr id="856067" name="Slide Number Placeholder 3"/>
          <p:cNvSpPr>
            <a:spLocks noGrp="1"/>
          </p:cNvSpPr>
          <p:nvPr>
            <p:ph type="sldNum" sz="quarter" idx="5"/>
          </p:nvPr>
        </p:nvSpPr>
        <p:spPr>
          <a:noFill/>
        </p:spPr>
        <p:txBody>
          <a:bodyPr/>
          <a:lstStyle/>
          <a:p>
            <a:fld id="{07524127-FCD4-4599-B68D-70DF6C1A6C1D}" type="slidenum">
              <a:rPr lang="en-US" smtClean="0">
                <a:solidFill>
                  <a:prstClr val="black"/>
                </a:solidFill>
                <a:ea typeface="ヒラギノ角ゴ Pro W3"/>
                <a:cs typeface="ヒラギノ角ゴ Pro W3"/>
              </a:rPr>
              <a:pPr/>
              <a:t>19</a:t>
            </a:fld>
            <a:endParaRPr lang="en-US" dirty="0" smtClean="0">
              <a:solidFill>
                <a:prstClr val="black"/>
              </a:solidFill>
              <a:ea typeface="ヒラギノ角ゴ Pro W3"/>
              <a:cs typeface="ヒラギノ角ゴ Pro W3"/>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b="1" dirty="0" smtClean="0"/>
              <a:t>Notas del Conferencista</a:t>
            </a:r>
          </a:p>
          <a:p>
            <a:r>
              <a:rPr lang="es-MX" dirty="0" smtClean="0"/>
              <a:t>Por favor reconoce a los miembros del Comité de Desarrollo.</a:t>
            </a:r>
            <a:endParaRPr lang="es-MX" dirty="0"/>
          </a:p>
        </p:txBody>
      </p:sp>
      <p:sp>
        <p:nvSpPr>
          <p:cNvPr id="4" name="Slide Number Placeholder 3"/>
          <p:cNvSpPr>
            <a:spLocks noGrp="1"/>
          </p:cNvSpPr>
          <p:nvPr>
            <p:ph type="sldNum" sz="quarter" idx="10"/>
          </p:nvPr>
        </p:nvSpPr>
        <p:spPr/>
        <p:txBody>
          <a:bodyPr/>
          <a:lstStyle/>
          <a:p>
            <a:fld id="{8BCA9EC6-EB43-4B91-8739-FF238D89996B}" type="slidenum">
              <a:rPr lang="fr-CA" smtClean="0">
                <a:solidFill>
                  <a:prstClr val="black"/>
                </a:solidFill>
              </a:rPr>
              <a:pPr/>
              <a:t>2</a:t>
            </a:fld>
            <a:endParaRPr lang="fr-CA" dirty="0">
              <a:solidFill>
                <a:prstClr val="black"/>
              </a:solidFill>
            </a:endParaRPr>
          </a:p>
        </p:txBody>
      </p:sp>
    </p:spTree>
    <p:extLst>
      <p:ext uri="{BB962C8B-B14F-4D97-AF65-F5344CB8AC3E}">
        <p14:creationId xmlns:p14="http://schemas.microsoft.com/office/powerpoint/2010/main" val="22354571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508B822-A49E-46BB-8019-31A81CB39AF6}" type="slidenum">
              <a:rPr lang="en-GB" smtClean="0">
                <a:solidFill>
                  <a:srgbClr val="000000"/>
                </a:solidFill>
              </a:rPr>
              <a:pPr/>
              <a:t>20</a:t>
            </a:fld>
            <a:endParaRPr lang="en-GB" dirty="0" smtClean="0">
              <a:solidFill>
                <a:srgbClr val="000000"/>
              </a:solidFill>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xfrm>
            <a:off x="701040" y="4387136"/>
            <a:ext cx="6116528" cy="4156234"/>
          </a:xfrm>
          <a:noFill/>
        </p:spPr>
        <p:txBody>
          <a:bodyPr wrap="square" numCol="1" anchor="t" anchorCtr="0" compatLnSpc="1">
            <a:prstTxWarp prst="textNoShape">
              <a:avLst/>
            </a:prstTxWarp>
          </a:bodyPr>
          <a:lstStyle/>
          <a:p>
            <a:pPr>
              <a:spcAft>
                <a:spcPts val="600"/>
              </a:spcAft>
            </a:pPr>
            <a:r>
              <a:rPr lang="es-MX" b="1" dirty="0" smtClean="0"/>
              <a:t>Notas del Conferencista</a:t>
            </a:r>
          </a:p>
          <a:p>
            <a:pPr>
              <a:spcAft>
                <a:spcPts val="600"/>
              </a:spcAft>
            </a:pPr>
            <a:r>
              <a:rPr lang="es-MX" dirty="0" smtClean="0"/>
              <a:t>Esta slide describe algunas opciones de tratamiento para dolor nociceptivo e inflamatorio indicando dónde tienen efecto estos agentes en la vía del dolor.</a:t>
            </a:r>
          </a:p>
          <a:p>
            <a:pPr>
              <a:spcAft>
                <a:spcPts val="600"/>
              </a:spcAft>
            </a:pPr>
            <a:r>
              <a:rPr lang="es-MX" b="1" dirty="0" smtClean="0"/>
              <a:t>Referencia</a:t>
            </a:r>
          </a:p>
          <a:p>
            <a:pPr>
              <a:spcAft>
                <a:spcPts val="600"/>
              </a:spcAft>
            </a:pPr>
            <a:r>
              <a:rPr lang="en-US" dirty="0" smtClean="0"/>
              <a:t>Scholz J, Woolf  CJ. Can we conquer Pain? </a:t>
            </a:r>
            <a:r>
              <a:rPr lang="en-US" i="1" dirty="0" smtClean="0"/>
              <a:t>Nat Neurosci </a:t>
            </a:r>
            <a:r>
              <a:rPr lang="en-US" dirty="0" smtClean="0"/>
              <a:t>2002; 5(Suppl):1062-7.</a:t>
            </a:r>
          </a:p>
          <a:p>
            <a:pPr>
              <a:spcAft>
                <a:spcPts val="600"/>
              </a:spcAft>
            </a:pPr>
            <a:endParaRPr lang="es-MX" dirty="0" smtClean="0"/>
          </a:p>
          <a:p>
            <a:pPr>
              <a:spcAft>
                <a:spcPts val="600"/>
              </a:spcAft>
            </a:pPr>
            <a:endParaRPr lang="es-MX"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s-MX" b="1" dirty="0" smtClean="0"/>
              <a:t>Notas del Conferencista</a:t>
            </a:r>
          </a:p>
          <a:p>
            <a:r>
              <a:rPr lang="es-MX" dirty="0" smtClean="0"/>
              <a:t>Acetaminofén es un analgésico común que fue sintetizado por primera vez hace más de un siglo. Sin embargo, a pesar de su larga historia de uso, su acción a nivel molecular aun no es clara. Aparentemente actúa centralmente a través de interacciones con el sistema ciclooxigenasa la vía endógena de opioides.</a:t>
            </a:r>
          </a:p>
          <a:p>
            <a:endParaRPr lang="es-MX" dirty="0" smtClean="0"/>
          </a:p>
          <a:p>
            <a:r>
              <a:rPr lang="es-MX" dirty="0" smtClean="0"/>
              <a:t>El sistema descendente inhibitorio serotoninérgico, la vía del óxido nítrico, y el sistema endocannabinoide.</a:t>
            </a:r>
          </a:p>
          <a:p>
            <a:endParaRPr lang="es-MX" dirty="0" smtClean="0"/>
          </a:p>
          <a:p>
            <a:r>
              <a:rPr lang="es-MX" dirty="0" smtClean="0"/>
              <a:t>Es generalmente seguro, con raros eventos de hepatotoxicidad mayormente asociados a sobredosis, intencional o accidental. Sin embargo, se debe tener cuidado en los pacientes que reciben anticoagulantes porque acetaminofén tiene un efecto anti-agregatorio.</a:t>
            </a:r>
          </a:p>
          <a:p>
            <a:endParaRPr lang="es-MX" sz="1200" b="0" i="0" u="none" strike="noStrike" kern="1200" baseline="0" dirty="0" smtClean="0">
              <a:solidFill>
                <a:schemeClr val="tx1"/>
              </a:solidFill>
              <a:latin typeface="+mn-lt"/>
              <a:ea typeface="+mn-ea"/>
              <a:cs typeface="+mn-cs"/>
            </a:endParaRPr>
          </a:p>
          <a:p>
            <a:pPr>
              <a:spcAft>
                <a:spcPts val="600"/>
              </a:spcAft>
            </a:pPr>
            <a:r>
              <a:rPr lang="es-MX" b="1" dirty="0" smtClean="0"/>
              <a:t>Referencia</a:t>
            </a:r>
            <a:endParaRPr lang="es-MX" sz="1200" b="1" i="0" u="none" strike="noStrike" kern="1200" baseline="0" dirty="0" smtClean="0">
              <a:solidFill>
                <a:schemeClr val="tx1"/>
              </a:solidFill>
            </a:endParaRPr>
          </a:p>
          <a:p>
            <a:pPr>
              <a:spcAft>
                <a:spcPts val="600"/>
              </a:spcAft>
              <a:defRPr/>
            </a:pPr>
            <a:r>
              <a:rPr lang="it-IT" dirty="0" smtClean="0"/>
              <a:t>Mattia A, Coluzzi F. </a:t>
            </a:r>
            <a:r>
              <a:rPr lang="en-CA" dirty="0" smtClean="0"/>
              <a:t>What anesthesiologists should know about paracetamol (acetaminophen). </a:t>
            </a:r>
            <a:r>
              <a:rPr lang="it-IT" i="1" dirty="0" smtClean="0"/>
              <a:t>Minerva Anestesiol</a:t>
            </a:r>
            <a:r>
              <a:rPr lang="it-IT" dirty="0" smtClean="0"/>
              <a:t> 2009; 75(11):644-53.</a:t>
            </a:r>
            <a:endParaRPr lang="en-CA" dirty="0" smtClean="0"/>
          </a:p>
          <a:p>
            <a:pPr>
              <a:spcAft>
                <a:spcPts val="600"/>
              </a:spcAft>
            </a:pPr>
            <a:endParaRPr lang="es-MX" sz="1200" b="0" i="0" u="none" strike="noStrike" kern="1200" baseline="0" dirty="0" smtClean="0">
              <a:latin typeface="+mn-lt"/>
              <a:ea typeface="+mn-ea"/>
              <a:cs typeface="+mn-cs"/>
            </a:endParaRPr>
          </a:p>
          <a:p>
            <a:pPr>
              <a:spcAft>
                <a:spcPts val="600"/>
              </a:spcAft>
            </a:pPr>
            <a:endParaRPr lang="es-MX"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21</a:t>
            </a:fld>
            <a:endParaRPr lang="en-CA" dirty="0">
              <a:solidFill>
                <a:prstClr val="black"/>
              </a:solidFill>
            </a:endParaRPr>
          </a:p>
        </p:txBody>
      </p:sp>
    </p:spTree>
    <p:extLst>
      <p:ext uri="{BB962C8B-B14F-4D97-AF65-F5344CB8AC3E}">
        <p14:creationId xmlns:p14="http://schemas.microsoft.com/office/powerpoint/2010/main" val="41090239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Notes Placeholder 2"/>
          <p:cNvSpPr>
            <a:spLocks noGrp="1"/>
          </p:cNvSpPr>
          <p:nvPr>
            <p:ph type="body" idx="1"/>
          </p:nvPr>
        </p:nvSpPr>
        <p:spPr/>
        <p:txBody>
          <a:bodyPr/>
          <a:lstStyle/>
          <a:p>
            <a:pPr>
              <a:spcAft>
                <a:spcPts val="600"/>
              </a:spcAft>
            </a:pPr>
            <a:r>
              <a:rPr lang="es-MX" b="1" dirty="0" smtClean="0"/>
              <a:t>Notas del Conferencista</a:t>
            </a:r>
          </a:p>
          <a:p>
            <a:r>
              <a:rPr lang="es-MX" dirty="0" smtClean="0"/>
              <a:t>los AINEne como los coxibs tienen un efecto analgésico inhibiendo la producción de prostaglandina a través de a inhibición de la enzima COX-2. Sin embargo, mientras los coxibs inhiben selectivamente COX-2, los AINEne también inhiben la enzima COX-1 expresada constitutivamente.</a:t>
            </a:r>
          </a:p>
          <a:p>
            <a:r>
              <a:rPr lang="es-MX" dirty="0" smtClean="0"/>
              <a:t>AINEne usados comúnmente incluyen ASA, diclofenaco, ibuprofeno y naproxeno, mientras que celecoxib y etoricoxib son coxibs.</a:t>
            </a:r>
          </a:p>
          <a:p>
            <a:pPr>
              <a:spcAft>
                <a:spcPts val="600"/>
              </a:spcAft>
            </a:pPr>
            <a:r>
              <a:rPr lang="es-MX" b="1" dirty="0" smtClean="0"/>
              <a:t>Referencia</a:t>
            </a:r>
          </a:p>
          <a:p>
            <a:pPr>
              <a:spcAft>
                <a:spcPts val="600"/>
              </a:spcAft>
            </a:pPr>
            <a:r>
              <a:rPr lang="en-US" dirty="0" smtClean="0"/>
              <a:t>Brune K. In: Kopf A, Patel NB (eds). </a:t>
            </a:r>
            <a:r>
              <a:rPr lang="en-US" i="1" dirty="0" smtClean="0"/>
              <a:t>Guide to Pain Management in Low-Resource Settings. </a:t>
            </a:r>
            <a:r>
              <a:rPr lang="en-US" dirty="0" smtClean="0"/>
              <a:t>International Association for the Study of Pain; Seattle, WA: 2010.</a:t>
            </a:r>
          </a:p>
          <a:p>
            <a:pPr>
              <a:spcAft>
                <a:spcPts val="600"/>
              </a:spcAft>
            </a:pPr>
            <a:endParaRPr lang="es-MX" dirty="0" smtClean="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22</a:t>
            </a:fld>
            <a:endParaRPr lang="en-CA" dirty="0">
              <a:solidFill>
                <a:prstClr val="black"/>
              </a:solidFill>
            </a:endParaRPr>
          </a:p>
        </p:txBody>
      </p:sp>
      <p:sp>
        <p:nvSpPr>
          <p:cNvPr id="5" name="Slide Image Placeholder 4"/>
          <p:cNvSpPr>
            <a:spLocks noGrp="1" noRot="1" noChangeAspect="1"/>
          </p:cNvSpPr>
          <p:nvPr>
            <p:ph type="sldImg"/>
          </p:nvPr>
        </p:nvSpPr>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Notes Placeholder 2"/>
          <p:cNvSpPr>
            <a:spLocks noGrp="1"/>
          </p:cNvSpPr>
          <p:nvPr>
            <p:ph type="body" idx="1"/>
          </p:nvPr>
        </p:nvSpPr>
        <p:spPr/>
        <p:txBody>
          <a:bodyPr/>
          <a:lstStyle/>
          <a:p>
            <a:pPr>
              <a:spcAft>
                <a:spcPts val="600"/>
              </a:spcAft>
            </a:pPr>
            <a:r>
              <a:rPr lang="es-MX" b="1" dirty="0" smtClean="0"/>
              <a:t>Notas del Conferencista</a:t>
            </a:r>
          </a:p>
          <a:p>
            <a:r>
              <a:rPr lang="es-MX" dirty="0" smtClean="0"/>
              <a:t>Los AINEne y los coxibs tienen efectos analgésicos periféricos y centrales.</a:t>
            </a:r>
          </a:p>
          <a:p>
            <a:r>
              <a:rPr lang="es-MX" dirty="0" smtClean="0"/>
              <a:t>El trauma periférico desencadena la producción de COX-2 tanto en la periferia como en el cuerno dorsal, lo que eventualmente estimula la producción de prostaglandinas. Las prostaglandinas en la periferia aumentan la sensibilidad al estímulo nocivo afectando el canal receptor de catión de potencial transitorio, subfamilia V, miembro 1 (TRPV1) en los nociceptores. En el cuerno dorsal, las prostaglandinas activan la proteína quinasa A (PKA), que eventualmente fosforila los canales de cloruro asociados al receptor glicina, reduciendo la probabilidad de que se abran y vuelvan a la neurona más excitable a estímulos transmitidos por glutamato. </a:t>
            </a:r>
          </a:p>
          <a:p>
            <a:r>
              <a:rPr lang="es-MX" dirty="0" smtClean="0"/>
              <a:t>Tanto los AINEne como los coxibs inhiben la producción de prostaglandina bloqueando la acción de la enzima COX-2. Sin embargo, mientras los coxibs inhiben selectivamente COX-2, los  AINEne también inhiben la enzima COX-1 expresada constitutivamente.</a:t>
            </a:r>
          </a:p>
          <a:p>
            <a:pPr>
              <a:spcAft>
                <a:spcPts val="600"/>
              </a:spcAft>
            </a:pPr>
            <a:endParaRPr lang="es-MX" dirty="0" smtClean="0"/>
          </a:p>
          <a:p>
            <a:pPr>
              <a:spcAft>
                <a:spcPts val="300"/>
              </a:spcAft>
            </a:pPr>
            <a:r>
              <a:rPr lang="es-MX" b="1" dirty="0" smtClean="0"/>
              <a:t>Referencias</a:t>
            </a:r>
          </a:p>
          <a:p>
            <a:pPr>
              <a:spcAft>
                <a:spcPts val="300"/>
              </a:spcAft>
            </a:pPr>
            <a:r>
              <a:rPr lang="en-US" dirty="0" smtClean="0">
                <a:cs typeface="Arial" pitchFamily="34" charset="0"/>
              </a:rPr>
              <a:t>Gastrosource. </a:t>
            </a:r>
            <a:r>
              <a:rPr lang="en-US" i="1" dirty="0" smtClean="0">
                <a:cs typeface="Arial" pitchFamily="34" charset="0"/>
              </a:rPr>
              <a:t>Non-steroidal Anti-inflammatory Drug (NSAID)-Associated Upper Gastrointestinal Side-Effects</a:t>
            </a:r>
            <a:r>
              <a:rPr lang="en-US" dirty="0" smtClean="0">
                <a:cs typeface="Arial" pitchFamily="34" charset="0"/>
              </a:rPr>
              <a:t>. </a:t>
            </a:r>
            <a:r>
              <a:rPr lang="en-CA" dirty="0" smtClean="0">
                <a:cs typeface="Arial" pitchFamily="34" charset="0"/>
              </a:rPr>
              <a:t>Available at:  </a:t>
            </a:r>
            <a:r>
              <a:rPr lang="en-CA" dirty="0" smtClean="0">
                <a:cs typeface="Arial" pitchFamily="34" charset="0"/>
                <a:hlinkClick r:id="rId3"/>
              </a:rPr>
              <a:t>http://www.gastrosource.com/11674565?itemId=11674565</a:t>
            </a:r>
            <a:r>
              <a:rPr lang="en-CA" dirty="0" smtClean="0">
                <a:cs typeface="Arial" pitchFamily="34" charset="0"/>
              </a:rPr>
              <a:t>. Accessed: December 4, 2010.</a:t>
            </a:r>
          </a:p>
          <a:p>
            <a:pPr>
              <a:spcAft>
                <a:spcPts val="300"/>
              </a:spcAft>
            </a:pPr>
            <a:r>
              <a:rPr lang="en-US" dirty="0" smtClean="0">
                <a:cs typeface="Arial" pitchFamily="34" charset="0"/>
              </a:rPr>
              <a:t>Vane JR, Botting RM. </a:t>
            </a:r>
            <a:r>
              <a:rPr lang="en-US" dirty="0" smtClean="0"/>
              <a:t>New insights into the mode of action of anti-inflammatory drugs.</a:t>
            </a:r>
            <a:r>
              <a:rPr lang="en-US" dirty="0" smtClean="0">
                <a:cs typeface="Arial" pitchFamily="34" charset="0"/>
              </a:rPr>
              <a:t> </a:t>
            </a:r>
            <a:r>
              <a:rPr lang="en-US" i="1" dirty="0" smtClean="0">
                <a:cs typeface="Arial" pitchFamily="34" charset="0"/>
              </a:rPr>
              <a:t>Inflamm Res</a:t>
            </a:r>
            <a:r>
              <a:rPr lang="en-US" dirty="0" smtClean="0">
                <a:cs typeface="Arial" pitchFamily="34" charset="0"/>
              </a:rPr>
              <a:t> 1995;44(1):1-10.</a:t>
            </a:r>
            <a:r>
              <a:rPr lang="en-CA" dirty="0" smtClean="0">
                <a:cs typeface="Arial" pitchFamily="34" charset="0"/>
              </a:rPr>
              <a:t> </a:t>
            </a:r>
          </a:p>
          <a:p>
            <a:pPr>
              <a:spcAft>
                <a:spcPts val="600"/>
              </a:spcAft>
            </a:pPr>
            <a:endParaRPr lang="es-MX" dirty="0" smtClean="0"/>
          </a:p>
          <a:p>
            <a:pPr>
              <a:spcAft>
                <a:spcPts val="600"/>
              </a:spcAft>
            </a:pPr>
            <a:endParaRPr lang="es-MX" dirty="0" smtClean="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23</a:t>
            </a:fld>
            <a:endParaRPr lang="en-CA" dirty="0">
              <a:solidFill>
                <a:prstClr val="black"/>
              </a:solidFill>
            </a:endParaRPr>
          </a:p>
        </p:txBody>
      </p:sp>
      <p:sp>
        <p:nvSpPr>
          <p:cNvPr id="5" name="Slide Image Placeholder 4"/>
          <p:cNvSpPr>
            <a:spLocks noGrp="1" noRot="1" noChangeAspect="1"/>
          </p:cNvSpPr>
          <p:nvPr>
            <p:ph type="sldImg"/>
          </p:nvPr>
        </p:nvSpPr>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249" name="Slide Image Placeholder 1"/>
          <p:cNvSpPr>
            <a:spLocks noGrp="1" noRot="1" noChangeAspect="1"/>
          </p:cNvSpPr>
          <p:nvPr>
            <p:ph type="sldImg"/>
          </p:nvPr>
        </p:nvSpPr>
        <p:spPr>
          <a:ln/>
        </p:spPr>
      </p:sp>
      <p:sp>
        <p:nvSpPr>
          <p:cNvPr id="3" name="Notes Placeholder 2"/>
          <p:cNvSpPr>
            <a:spLocks noGrp="1"/>
          </p:cNvSpPr>
          <p:nvPr>
            <p:ph type="body" idx="1"/>
          </p:nvPr>
        </p:nvSpPr>
        <p:spPr>
          <a:xfrm>
            <a:off x="336848" y="4387136"/>
            <a:ext cx="6480720" cy="4303954"/>
          </a:xfrm>
        </p:spPr>
        <p:txBody>
          <a:bodyPr>
            <a:noAutofit/>
          </a:bodyPr>
          <a:lstStyle/>
          <a:p>
            <a:pPr eaLnBrk="1" hangingPunct="1">
              <a:lnSpc>
                <a:spcPct val="90000"/>
              </a:lnSpc>
              <a:spcAft>
                <a:spcPts val="300"/>
              </a:spcAft>
              <a:defRPr/>
            </a:pPr>
            <a:r>
              <a:rPr lang="es-MX" sz="1050" b="1" dirty="0" smtClean="0"/>
              <a:t>Notas del Conferencista</a:t>
            </a:r>
          </a:p>
          <a:p>
            <a:pPr eaLnBrk="1" hangingPunct="1">
              <a:lnSpc>
                <a:spcPct val="90000"/>
              </a:lnSpc>
              <a:spcAft>
                <a:spcPts val="300"/>
              </a:spcAft>
              <a:defRPr/>
            </a:pPr>
            <a:r>
              <a:rPr lang="es-MX" sz="1050" dirty="0" smtClean="0"/>
              <a:t>La expresión de COX-2 en la médula espinal ocurre incluso con el bloqueo nervioso completo al sitio de inflamación.</a:t>
            </a:r>
          </a:p>
          <a:p>
            <a:pPr eaLnBrk="1" hangingPunct="1">
              <a:lnSpc>
                <a:spcPct val="90000"/>
              </a:lnSpc>
              <a:spcAft>
                <a:spcPts val="300"/>
              </a:spcAft>
              <a:defRPr/>
            </a:pPr>
            <a:r>
              <a:rPr lang="es-MX" sz="1050" dirty="0" smtClean="0"/>
              <a:t>Samad et al inyectaron carragenano en la pata trasera de ratas para inducir inflamación. Esto resultó en un aumento en IL-1beta, la expresión de COX-2 y los niveles de PGE en la médula espinal. Esto eventualmente resultó en hiperalgesia medida por medio de estimulación mecánica.</a:t>
            </a:r>
          </a:p>
          <a:p>
            <a:pPr eaLnBrk="1" hangingPunct="1">
              <a:lnSpc>
                <a:spcPct val="90000"/>
              </a:lnSpc>
              <a:spcAft>
                <a:spcPts val="300"/>
              </a:spcAft>
              <a:defRPr/>
            </a:pPr>
            <a:r>
              <a:rPr lang="es-MX" sz="1050" dirty="0" smtClean="0"/>
              <a:t>El bloqueo nervioso ciático completo (señales no de dolor enviadas a la médula espinal de la para trasera inflamada) redujo pero no limitó la cantidad de inducción de COX-2 en la médula espinal. Esto y el tiempo de espera entre la inflamación y la inducción de COX-2 (2–4 horas) sugiere que puede haber una señal humoral (Samad et al sugiere IL-6) que es capaz de cruzar la barrera hematoencefálica.</a:t>
            </a:r>
          </a:p>
          <a:p>
            <a:pPr>
              <a:lnSpc>
                <a:spcPct val="90000"/>
              </a:lnSpc>
              <a:spcAft>
                <a:spcPts val="300"/>
              </a:spcAft>
              <a:defRPr/>
            </a:pPr>
            <a:r>
              <a:rPr lang="es-MX" sz="1050" dirty="0" smtClean="0"/>
              <a:t>Se cree que el aumento en los niveles de IL-1beta en la médula espinal causa la inducción de COX-2, Sin embargo, el IL-1beta mismo es demasiado grande para cruzar la barrera hematoencefálica, de ahí la sugerencia de que IL-6 puede estar involucrado. Otros estudios han mostrado que IL-6 juega algún papel en la transducción de la señal para generar fiebre a través de la barrera hematoencefálica.</a:t>
            </a:r>
          </a:p>
          <a:p>
            <a:pPr>
              <a:lnSpc>
                <a:spcPct val="90000"/>
              </a:lnSpc>
              <a:spcAft>
                <a:spcPts val="300"/>
              </a:spcAft>
              <a:defRPr/>
            </a:pPr>
            <a:r>
              <a:rPr lang="es-MX" sz="1050" dirty="0" smtClean="0"/>
              <a:t>El bloqueo de la síntesis de IL-1beta o los receptores redujo los niveles de COX-2 y PGE2 en FCE así como la hiperalgesia. La inyección intratecal de un inhibidor de COX-2 a una dosis muy baja tuvo efectos similares. La misma dosis no tuvo ningún efecto cuando se administró intravenosamente. De acuerdo con comunicaciones privadas con Woolf, la razón para elegir dicha dosis pequeña es demostrar que la inhibición de COX-2 localmente en el FCE es responsable del efecto. Mayores dosis sistémicas podrían bloquear la señal humoral de la inflamación periférica. Es interesante pero eso es exactamente lo que necesitaríamos hacer clínicamente – bloquear COX-2 periféricamente (para reducir cualquier señal humoral a la médula espinal) y bloquear COX-2 centralmente (para detener el proceso de sensibilización directamente.)</a:t>
            </a:r>
          </a:p>
          <a:p>
            <a:pPr eaLnBrk="1" hangingPunct="1">
              <a:lnSpc>
                <a:spcPct val="90000"/>
              </a:lnSpc>
              <a:defRPr/>
            </a:pPr>
            <a:r>
              <a:rPr lang="es-MX" sz="1050" b="1" dirty="0" smtClean="0"/>
              <a:t>Referencias</a:t>
            </a:r>
          </a:p>
          <a:p>
            <a:pPr marL="228600" indent="-228600">
              <a:lnSpc>
                <a:spcPct val="90000"/>
              </a:lnSpc>
              <a:buAutoNum type="arabicPeriod"/>
              <a:defRPr/>
            </a:pPr>
            <a:r>
              <a:rPr lang="es-MX" sz="1050" dirty="0" smtClean="0"/>
              <a:t>Taiwo, et al. Brain Res 1986. 373 (1-2):81-84.</a:t>
            </a:r>
          </a:p>
          <a:p>
            <a:pPr marL="228600" indent="-228600">
              <a:lnSpc>
                <a:spcPct val="90000"/>
              </a:lnSpc>
              <a:buAutoNum type="arabicPeriod"/>
              <a:defRPr/>
            </a:pPr>
            <a:r>
              <a:rPr lang="es-MX" sz="1050" dirty="0" smtClean="0"/>
              <a:t>Ghilardi JR, et al. J Neurosci 2004;24(11):2727-32.</a:t>
            </a:r>
          </a:p>
          <a:p>
            <a:pPr marL="228600" indent="-228600">
              <a:lnSpc>
                <a:spcPct val="90000"/>
              </a:lnSpc>
              <a:buAutoNum type="arabicPeriod"/>
              <a:defRPr/>
            </a:pPr>
            <a:r>
              <a:rPr lang="es-MX" sz="1050" dirty="0" smtClean="0"/>
              <a:t>Samad TA, et al. Nature 2001;410:471-475.</a:t>
            </a:r>
          </a:p>
          <a:p>
            <a:pPr marL="228600" indent="-228600">
              <a:lnSpc>
                <a:spcPct val="90000"/>
              </a:lnSpc>
              <a:buAutoNum type="arabicPeriod"/>
              <a:defRPr/>
            </a:pPr>
            <a:r>
              <a:rPr lang="es-MX" sz="1050" dirty="0" smtClean="0"/>
              <a:t>Smith, et al. Proc Natl Acad Sci US 1998;95(22):13313-8.</a:t>
            </a:r>
          </a:p>
          <a:p>
            <a:pPr eaLnBrk="1" hangingPunct="1">
              <a:lnSpc>
                <a:spcPct val="90000"/>
              </a:lnSpc>
              <a:spcAft>
                <a:spcPts val="300"/>
              </a:spcAft>
              <a:defRPr/>
            </a:pPr>
            <a:endParaRPr lang="es-MX" sz="1050" dirty="0" smtClean="0"/>
          </a:p>
          <a:p>
            <a:pPr eaLnBrk="1" hangingPunct="1">
              <a:lnSpc>
                <a:spcPct val="90000"/>
              </a:lnSpc>
              <a:spcAft>
                <a:spcPts val="300"/>
              </a:spcAft>
              <a:defRPr/>
            </a:pPr>
            <a:endParaRPr lang="es-MX" sz="1050" dirty="0"/>
          </a:p>
        </p:txBody>
      </p:sp>
      <p:sp>
        <p:nvSpPr>
          <p:cNvPr id="821251" name="Slide Number Placeholder 3"/>
          <p:cNvSpPr>
            <a:spLocks noGrp="1"/>
          </p:cNvSpPr>
          <p:nvPr>
            <p:ph type="sldNum" sz="quarter" idx="5"/>
          </p:nvPr>
        </p:nvSpPr>
        <p:spPr>
          <a:noFill/>
        </p:spPr>
        <p:txBody>
          <a:bodyPr/>
          <a:lstStyle/>
          <a:p>
            <a:fld id="{2441436D-F1C2-4A91-8D3F-F9A3C5AF9A49}" type="slidenum">
              <a:rPr lang="en-US" smtClean="0">
                <a:solidFill>
                  <a:prstClr val="black"/>
                </a:solidFill>
                <a:ea typeface="ヒラギノ角ゴ Pro W3"/>
                <a:cs typeface="ヒラギノ角ゴ Pro W3"/>
              </a:rPr>
              <a:pPr/>
              <a:t>24</a:t>
            </a:fld>
            <a:endParaRPr lang="en-US" dirty="0" smtClean="0">
              <a:solidFill>
                <a:prstClr val="black"/>
              </a:solidFill>
              <a:ea typeface="ヒラギノ角ゴ Pro W3"/>
              <a:cs typeface="ヒラギノ角ゴ Pro W3"/>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153" name="Slide Image Placeholder 1"/>
          <p:cNvSpPr>
            <a:spLocks noGrp="1" noRot="1" noChangeAspect="1"/>
          </p:cNvSpPr>
          <p:nvPr>
            <p:ph type="sldImg"/>
          </p:nvPr>
        </p:nvSpPr>
        <p:spPr>
          <a:ln/>
        </p:spPr>
      </p:sp>
      <p:sp>
        <p:nvSpPr>
          <p:cNvPr id="817154" name="Notes Placeholder 2"/>
          <p:cNvSpPr>
            <a:spLocks noGrp="1"/>
          </p:cNvSpPr>
          <p:nvPr>
            <p:ph type="body" idx="1"/>
          </p:nvPr>
        </p:nvSpPr>
        <p:spPr>
          <a:xfrm>
            <a:off x="336848" y="4387136"/>
            <a:ext cx="6480720" cy="4156234"/>
          </a:xfrm>
          <a:noFill/>
          <a:ln/>
        </p:spPr>
        <p:txBody>
          <a:bodyPr/>
          <a:lstStyle/>
          <a:p>
            <a:pPr eaLnBrk="1" hangingPunct="1">
              <a:lnSpc>
                <a:spcPct val="90000"/>
              </a:lnSpc>
              <a:spcAft>
                <a:spcPts val="600"/>
              </a:spcAft>
            </a:pPr>
            <a:r>
              <a:rPr lang="es-MX" sz="1100" b="1" dirty="0" smtClean="0"/>
              <a:t>Notas del Conferencista</a:t>
            </a:r>
          </a:p>
          <a:p>
            <a:pPr eaLnBrk="1" hangingPunct="1">
              <a:lnSpc>
                <a:spcPct val="90000"/>
              </a:lnSpc>
              <a:spcAft>
                <a:spcPts val="600"/>
              </a:spcAft>
            </a:pPr>
            <a:r>
              <a:rPr lang="es-MX" sz="1100" b="0" dirty="0" smtClean="0"/>
              <a:t>La inflamación induce la actividad de la </a:t>
            </a:r>
            <a:r>
              <a:rPr lang="es-MX" sz="1100" dirty="0" smtClean="0"/>
              <a:t>ciclooxigenasa-2 (Cox-2) y resulta en la liberación de prostanoides.  Los prostanoides eventualmente sensibilizan a nociceptores periféricos y producen hipersensibilidad al dolor localizada.</a:t>
            </a:r>
          </a:p>
          <a:p>
            <a:pPr eaLnBrk="1" hangingPunct="1">
              <a:lnSpc>
                <a:spcPct val="90000"/>
              </a:lnSpc>
              <a:spcAft>
                <a:spcPts val="600"/>
              </a:spcAft>
            </a:pPr>
            <a:r>
              <a:rPr lang="es-MX" sz="1100" dirty="0" smtClean="0"/>
              <a:t>La producción central de interleucina-1,</a:t>
            </a:r>
            <a:r>
              <a:rPr lang="es-MX" sz="1100" baseline="0" dirty="0" smtClean="0"/>
              <a:t> como resultado de inflamación periférica, promueve la expresión central de Cox-2 y aumenta el nivel de prostaglandina E</a:t>
            </a:r>
            <a:r>
              <a:rPr lang="es-MX" sz="1100" baseline="-25000" dirty="0" smtClean="0"/>
              <a:t>2</a:t>
            </a:r>
            <a:r>
              <a:rPr lang="es-MX" sz="1100" baseline="0" dirty="0" smtClean="0"/>
              <a:t> en el fluido cerebroespinal.  Los niveles elevados de prostanoides  en el SNC (a) propagan y mantienen la hipersensibilidad periférica  promoviendo continuamente la liberación de neurotransmisor de las aferentes nociceptivas primarias y (b) activan directamente los receptores EP</a:t>
            </a:r>
            <a:r>
              <a:rPr lang="es-MX" sz="1100" baseline="-25000" dirty="0" smtClean="0"/>
              <a:t>2</a:t>
            </a:r>
            <a:r>
              <a:rPr lang="es-MX" sz="1100" baseline="0" dirty="0" smtClean="0"/>
              <a:t> </a:t>
            </a:r>
            <a:r>
              <a:rPr lang="es-MX" sz="1100" dirty="0" smtClean="0"/>
              <a:t>prostanoides centrales aumentando la </a:t>
            </a:r>
            <a:r>
              <a:rPr lang="es-MX" sz="1100" baseline="0" dirty="0" smtClean="0"/>
              <a:t>excitabilidad de las neuronas del cuerno dorsal, desencadenando la liberación de glutamato y Sustancia P que activan los receptores NMDA y NK respectivamente y causan la desinhibición de interneuronas glicinérgicas.   Esto se conoce como sensibilización central y eventualmente produce un estado de hiperalgesia secundaria o alodinia</a:t>
            </a:r>
            <a:r>
              <a:rPr lang="es-MX" sz="1100" baseline="0" dirty="0" smtClean="0">
                <a:sym typeface="Symbol"/>
              </a:rPr>
              <a:t>.</a:t>
            </a:r>
          </a:p>
          <a:p>
            <a:pPr eaLnBrk="1" hangingPunct="1">
              <a:lnSpc>
                <a:spcPct val="90000"/>
              </a:lnSpc>
              <a:spcAft>
                <a:spcPts val="300"/>
              </a:spcAft>
            </a:pPr>
            <a:r>
              <a:rPr lang="es-MX" sz="1100" b="1" dirty="0" smtClean="0"/>
              <a:t>Referencia</a:t>
            </a:r>
          </a:p>
          <a:p>
            <a:pPr marL="180975" indent="-171450">
              <a:lnSpc>
                <a:spcPct val="90000"/>
              </a:lnSpc>
              <a:spcAft>
                <a:spcPts val="300"/>
              </a:spcAft>
              <a:buFont typeface="+mj-lt"/>
              <a:buAutoNum type="arabicPeriod"/>
              <a:defRPr/>
            </a:pPr>
            <a:r>
              <a:rPr lang="en-CA" sz="1100" dirty="0" smtClean="0"/>
              <a:t>Woolf CJ, Salter MW. Neuronal plasticity: increasing the gain in pain. Science. 2000 Jun 9;288(5472):1765-9.</a:t>
            </a:r>
          </a:p>
          <a:p>
            <a:pPr marL="180975" indent="-171450">
              <a:lnSpc>
                <a:spcPct val="90000"/>
              </a:lnSpc>
              <a:spcAft>
                <a:spcPts val="300"/>
              </a:spcAft>
              <a:buFont typeface="+mj-lt"/>
              <a:buAutoNum type="arabicPeriod"/>
              <a:defRPr/>
            </a:pPr>
            <a:r>
              <a:rPr lang="en-CA" sz="1100" dirty="0" smtClean="0"/>
              <a:t>Samad TA, Moore KA, Sapirstein A, Billet S, Allchorne A, Poole S, Bonventre JV, Woolf CJ. Interleukin-1beta-mediated induction of Cox-2 in the CNS contributes to inflammatory pain hypersensitivity. Nature. 2001 Mar 22;410(6827):471-5.</a:t>
            </a:r>
          </a:p>
          <a:p>
            <a:pPr marL="180975" indent="-171450">
              <a:lnSpc>
                <a:spcPct val="90000"/>
              </a:lnSpc>
              <a:spcAft>
                <a:spcPts val="300"/>
              </a:spcAft>
              <a:buFont typeface="+mj-lt"/>
              <a:buAutoNum type="arabicPeriod"/>
              <a:defRPr/>
            </a:pPr>
            <a:r>
              <a:rPr lang="en-CA" sz="1100" dirty="0" smtClean="0"/>
              <a:t>Baba H, Kohno T, Moore KA, Woolf CJ. Direct activation of rat spinal dorsal horn neurons by prostaglandin E2. J Neurosci. 2001 Mar 1;21(5):1750-6.</a:t>
            </a:r>
          </a:p>
          <a:p>
            <a:pPr marL="180975" indent="-171450">
              <a:lnSpc>
                <a:spcPct val="90000"/>
              </a:lnSpc>
              <a:spcAft>
                <a:spcPts val="300"/>
              </a:spcAft>
              <a:buFont typeface="+mj-lt"/>
              <a:buAutoNum type="arabicPeriod"/>
              <a:defRPr/>
            </a:pPr>
            <a:r>
              <a:rPr lang="en-CA" sz="1100" dirty="0" smtClean="0"/>
              <a:t>Ahmadi S, Lippross S, Neuhuber WL, Zeilhofer HU. PGE(2) selectively blocks inhibitory glycinergic neurotransmission onto rat superficial dorsal horn neurons. Nat Neurosci. 2002 Jan;5(1):34-40.</a:t>
            </a:r>
          </a:p>
          <a:p>
            <a:pPr marL="0" marR="0" indent="0" algn="l" defTabSz="914400" rtl="0" eaLnBrk="1" fontAlgn="auto" latinLnBrk="0" hangingPunct="1">
              <a:lnSpc>
                <a:spcPct val="90000"/>
              </a:lnSpc>
              <a:spcBef>
                <a:spcPts val="0"/>
              </a:spcBef>
              <a:spcAft>
                <a:spcPts val="600"/>
              </a:spcAft>
              <a:buClrTx/>
              <a:buSzTx/>
              <a:buFontTx/>
              <a:buNone/>
              <a:tabLst/>
              <a:defRPr/>
            </a:pPr>
            <a:endParaRPr lang="es-MX" sz="1100" b="0" baseline="0" dirty="0" smtClean="0"/>
          </a:p>
        </p:txBody>
      </p:sp>
      <p:sp>
        <p:nvSpPr>
          <p:cNvPr id="817155" name="Slide Number Placeholder 3"/>
          <p:cNvSpPr>
            <a:spLocks noGrp="1"/>
          </p:cNvSpPr>
          <p:nvPr>
            <p:ph type="sldNum" sz="quarter" idx="5"/>
          </p:nvPr>
        </p:nvSpPr>
        <p:spPr>
          <a:noFill/>
        </p:spPr>
        <p:txBody>
          <a:bodyPr/>
          <a:lstStyle/>
          <a:p>
            <a:fld id="{4C2826D7-D1CC-4B00-83AE-E8A7744BFA5F}" type="slidenum">
              <a:rPr lang="en-US" smtClean="0">
                <a:solidFill>
                  <a:prstClr val="black"/>
                </a:solidFill>
                <a:ea typeface="ヒラギノ角ゴ Pro W3"/>
                <a:cs typeface="ヒラギノ角ゴ Pro W3"/>
              </a:rPr>
              <a:pPr/>
              <a:t>25</a:t>
            </a:fld>
            <a:endParaRPr lang="en-US" dirty="0" smtClean="0">
              <a:solidFill>
                <a:prstClr val="black"/>
              </a:solidFill>
              <a:ea typeface="ヒラギノ角ゴ Pro W3"/>
              <a:cs typeface="ヒラギノ角ゴ Pro W3"/>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01" name="Slide Image Placeholder 1"/>
          <p:cNvSpPr>
            <a:spLocks noGrp="1" noRot="1" noChangeAspect="1"/>
          </p:cNvSpPr>
          <p:nvPr>
            <p:ph type="sldImg"/>
          </p:nvPr>
        </p:nvSpPr>
        <p:spPr>
          <a:ln/>
        </p:spPr>
      </p:sp>
      <p:sp>
        <p:nvSpPr>
          <p:cNvPr id="819202" name="Notes Placeholder 2"/>
          <p:cNvSpPr>
            <a:spLocks noGrp="1"/>
          </p:cNvSpPr>
          <p:nvPr>
            <p:ph type="body" idx="1"/>
          </p:nvPr>
        </p:nvSpPr>
        <p:spPr>
          <a:xfrm>
            <a:off x="336848" y="4387136"/>
            <a:ext cx="6408712" cy="4156234"/>
          </a:xfrm>
          <a:noFill/>
          <a:ln/>
        </p:spPr>
        <p:txBody>
          <a:bodyPr/>
          <a:lstStyle/>
          <a:p>
            <a:pPr eaLnBrk="1" hangingPunct="1">
              <a:lnSpc>
                <a:spcPct val="90000"/>
              </a:lnSpc>
              <a:spcAft>
                <a:spcPts val="300"/>
              </a:spcAft>
            </a:pPr>
            <a:r>
              <a:rPr lang="es-MX" sz="1100" b="1" dirty="0" smtClean="0"/>
              <a:t>Notas del Conferencista</a:t>
            </a:r>
          </a:p>
          <a:p>
            <a:pPr>
              <a:lnSpc>
                <a:spcPct val="90000"/>
              </a:lnSpc>
              <a:spcAft>
                <a:spcPts val="300"/>
              </a:spcAft>
            </a:pPr>
            <a:r>
              <a:rPr lang="es-MX" sz="1100" dirty="0" smtClean="0"/>
              <a:t>La inflamación induce la actividad de la ciclooxigenasa-2 (Cox-2) y resulta en la liberación de prostanoides.  Los prostanoides eventualmente sensibilizan a nociceptores periféricos y producen hipersensibilidad al dolor localizada.</a:t>
            </a:r>
          </a:p>
          <a:p>
            <a:pPr>
              <a:lnSpc>
                <a:spcPct val="90000"/>
              </a:lnSpc>
              <a:spcAft>
                <a:spcPts val="300"/>
              </a:spcAft>
            </a:pPr>
            <a:r>
              <a:rPr lang="es-MX" sz="1100" dirty="0" smtClean="0"/>
              <a:t>La producción central de interleucina-1, como resultado de inflamación periférica, promueve la expresión central de Cox-2 y aumenta el nivel de prostaglandina E</a:t>
            </a:r>
            <a:r>
              <a:rPr lang="es-MX" sz="1100" baseline="-25000" dirty="0" smtClean="0"/>
              <a:t>2</a:t>
            </a:r>
            <a:r>
              <a:rPr lang="es-MX" sz="1100" dirty="0" smtClean="0"/>
              <a:t> en el fluido cerebroespinal.  Los niveles elevados de prostanoides  en el SNC (a) propagan y mantienen la hipersensibilidad periférica  promoviendo continuamente la liberación de neurotransmisor de las aferentes nociceptivas primarias y (b) activan directamente los receptores EP</a:t>
            </a:r>
            <a:r>
              <a:rPr lang="es-MX" sz="1100" baseline="-25000" dirty="0" smtClean="0"/>
              <a:t>2</a:t>
            </a:r>
            <a:r>
              <a:rPr lang="es-MX" sz="1100" dirty="0" smtClean="0"/>
              <a:t> prostanoides centrales aumentando la excitabilidad de las neuronas del cuerno dorsal, desencadenando la liberación de glutamato y Sustancia P que activan los receptores NMDA y NK respectivamente y causan la desinhibición de interneuronas glicinérgicas.   Esto se conoce como sensibilización central y eventualmente produce un estado de hiperalgesia secundaria o alodinia</a:t>
            </a:r>
            <a:r>
              <a:rPr lang="es-MX" sz="1100" baseline="0" dirty="0" smtClean="0">
                <a:sym typeface="Symbol"/>
              </a:rPr>
              <a:t>.</a:t>
            </a:r>
          </a:p>
          <a:p>
            <a:pPr>
              <a:lnSpc>
                <a:spcPct val="90000"/>
              </a:lnSpc>
              <a:spcAft>
                <a:spcPts val="300"/>
              </a:spcAft>
            </a:pPr>
            <a:endParaRPr lang="es-MX" sz="1100" baseline="0" dirty="0" smtClean="0">
              <a:sym typeface="Symbol"/>
            </a:endParaRPr>
          </a:p>
          <a:p>
            <a:pPr eaLnBrk="1" hangingPunct="1">
              <a:lnSpc>
                <a:spcPct val="90000"/>
              </a:lnSpc>
              <a:spcAft>
                <a:spcPts val="300"/>
              </a:spcAft>
            </a:pPr>
            <a:r>
              <a:rPr lang="es-MX" sz="1100" b="1" dirty="0" smtClean="0"/>
              <a:t>Referencias</a:t>
            </a:r>
          </a:p>
          <a:p>
            <a:pPr>
              <a:lnSpc>
                <a:spcPct val="90000"/>
              </a:lnSpc>
              <a:spcAft>
                <a:spcPts val="300"/>
              </a:spcAft>
              <a:defRPr/>
            </a:pPr>
            <a:r>
              <a:rPr lang="en-CA" sz="1100" dirty="0" smtClean="0"/>
              <a:t>1. Woolf CJ, Salter MW. Neuronal plasticity: increasing the gain in pain. Science. 2000 Jun 9;288(5472):1765-9.</a:t>
            </a:r>
          </a:p>
          <a:p>
            <a:pPr>
              <a:lnSpc>
                <a:spcPct val="90000"/>
              </a:lnSpc>
              <a:spcAft>
                <a:spcPts val="300"/>
              </a:spcAft>
              <a:defRPr/>
            </a:pPr>
            <a:r>
              <a:rPr lang="en-CA" sz="1100" dirty="0" smtClean="0"/>
              <a:t>2. Samad TA, Moore KA, Sapirstein A, Billet S, Allchorne A, Poole S, Bonventre JV, Woolf CJ. Interleukin-1beta-mediated induction of Cox-2 in the CNS contributes to inflammatory pain hypersensitivity. Nature. 2001 Mar 22;410(6827):471-5.</a:t>
            </a:r>
          </a:p>
          <a:p>
            <a:pPr>
              <a:lnSpc>
                <a:spcPct val="90000"/>
              </a:lnSpc>
              <a:spcAft>
                <a:spcPts val="300"/>
              </a:spcAft>
              <a:defRPr/>
            </a:pPr>
            <a:r>
              <a:rPr lang="en-CA" sz="1100" dirty="0" smtClean="0"/>
              <a:t>3. Baba H, Kohno T, Moore KA, Woolf CJ. Direct activation of rat spinal dorsal horn neurons by prostaglandin E2. J Neurosci. 2001 Mar 1;21(5):1750-6.</a:t>
            </a:r>
          </a:p>
          <a:p>
            <a:pPr>
              <a:lnSpc>
                <a:spcPct val="90000"/>
              </a:lnSpc>
              <a:spcAft>
                <a:spcPts val="300"/>
              </a:spcAft>
              <a:defRPr/>
            </a:pPr>
            <a:r>
              <a:rPr lang="en-CA" sz="1100" dirty="0" smtClean="0"/>
              <a:t>4. Ahmadi S, Lippross S, Neuhuber WL, Zeilhofer HU. PGE(2) selectively blocks inhibitory glycinergic neurotransmission onto rat superficial dorsal horn neurons. Nat Neurosci. 2002 Jan;5(1):34-40.</a:t>
            </a:r>
          </a:p>
          <a:p>
            <a:pPr eaLnBrk="1" hangingPunct="1"/>
            <a:endParaRPr lang="es-MX" sz="1100" dirty="0" smtClean="0"/>
          </a:p>
        </p:txBody>
      </p:sp>
      <p:sp>
        <p:nvSpPr>
          <p:cNvPr id="819203" name="Slide Number Placeholder 3"/>
          <p:cNvSpPr>
            <a:spLocks noGrp="1"/>
          </p:cNvSpPr>
          <p:nvPr>
            <p:ph type="sldNum" sz="quarter" idx="5"/>
          </p:nvPr>
        </p:nvSpPr>
        <p:spPr>
          <a:noFill/>
        </p:spPr>
        <p:txBody>
          <a:bodyPr/>
          <a:lstStyle/>
          <a:p>
            <a:fld id="{4CBEC2CD-BB16-4767-B8B9-5B7F3D53B10D}" type="slidenum">
              <a:rPr lang="en-US" smtClean="0">
                <a:solidFill>
                  <a:prstClr val="black"/>
                </a:solidFill>
                <a:ea typeface="ヒラギノ角ゴ Pro W3"/>
                <a:cs typeface="ヒラギノ角ゴ Pro W3"/>
              </a:rPr>
              <a:pPr/>
              <a:t>26</a:t>
            </a:fld>
            <a:endParaRPr lang="en-US" dirty="0" smtClean="0">
              <a:solidFill>
                <a:prstClr val="black"/>
              </a:solidFill>
              <a:ea typeface="ヒラギノ角ゴ Pro W3"/>
              <a:cs typeface="ヒラギノ角ゴ Pro W3"/>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297" name="Rectangle 5"/>
          <p:cNvSpPr>
            <a:spLocks noGrp="1" noChangeArrowheads="1"/>
          </p:cNvSpPr>
          <p:nvPr>
            <p:ph type="sldNum" sz="quarter" idx="5"/>
          </p:nvPr>
        </p:nvSpPr>
        <p:spPr>
          <a:noFill/>
        </p:spPr>
        <p:txBody>
          <a:bodyPr/>
          <a:lstStyle/>
          <a:p>
            <a:fld id="{03D15179-3499-44E2-BC53-8DCB0750A097}" type="slidenum">
              <a:rPr lang="en-US" smtClean="0">
                <a:solidFill>
                  <a:prstClr val="black"/>
                </a:solidFill>
                <a:ea typeface="ヒラギノ角ゴ Pro W3"/>
                <a:cs typeface="ヒラギノ角ゴ Pro W3"/>
              </a:rPr>
              <a:pPr/>
              <a:t>27</a:t>
            </a:fld>
            <a:endParaRPr lang="en-US" dirty="0" smtClean="0">
              <a:solidFill>
                <a:prstClr val="black"/>
              </a:solidFill>
              <a:ea typeface="ヒラギノ角ゴ Pro W3"/>
              <a:cs typeface="ヒラギノ角ゴ Pro W3"/>
            </a:endParaRPr>
          </a:p>
        </p:txBody>
      </p:sp>
      <p:sp>
        <p:nvSpPr>
          <p:cNvPr id="823298" name="Rectangle 2"/>
          <p:cNvSpPr>
            <a:spLocks noGrp="1" noRot="1" noChangeAspect="1" noChangeArrowheads="1" noTextEdit="1"/>
          </p:cNvSpPr>
          <p:nvPr>
            <p:ph type="sldImg"/>
          </p:nvPr>
        </p:nvSpPr>
        <p:spPr>
          <a:ln/>
        </p:spPr>
      </p:sp>
      <p:sp>
        <p:nvSpPr>
          <p:cNvPr id="823299" name="Rectangle 3"/>
          <p:cNvSpPr>
            <a:spLocks noGrp="1" noChangeArrowheads="1"/>
          </p:cNvSpPr>
          <p:nvPr>
            <p:ph type="body" idx="1"/>
          </p:nvPr>
        </p:nvSpPr>
        <p:spPr>
          <a:xfrm>
            <a:off x="264840" y="4387136"/>
            <a:ext cx="6480720" cy="4156234"/>
          </a:xfrm>
          <a:noFill/>
          <a:ln/>
        </p:spPr>
        <p:txBody>
          <a:bodyPr/>
          <a:lstStyle/>
          <a:p>
            <a:pPr eaLnBrk="1" hangingPunct="1">
              <a:spcAft>
                <a:spcPts val="600"/>
              </a:spcAft>
            </a:pPr>
            <a:r>
              <a:rPr lang="es-MX" b="1" dirty="0" smtClean="0"/>
              <a:t>Notas del Conferencista</a:t>
            </a:r>
          </a:p>
          <a:p>
            <a:pPr eaLnBrk="1" hangingPunct="1">
              <a:spcAft>
                <a:spcPts val="600"/>
              </a:spcAft>
            </a:pPr>
            <a:r>
              <a:rPr lang="es-MX" dirty="0" smtClean="0"/>
              <a:t>La inflamación en la periferia (mediada por COX-2) resulta en sensibilización periférica así como en la señalización de inducción central de COX-2 y sensibilización.</a:t>
            </a:r>
          </a:p>
          <a:p>
            <a:pPr eaLnBrk="1" hangingPunct="1">
              <a:spcAft>
                <a:spcPts val="600"/>
              </a:spcAft>
            </a:pPr>
            <a:r>
              <a:rPr lang="es-MX" dirty="0" smtClean="0"/>
              <a:t>Es así que, la mejor estrategia analgésica sería bloquear COX-2 tanto en la periferia y en el SNC tempranamente para minimizar cualquier sensibilización.</a:t>
            </a:r>
          </a:p>
          <a:p>
            <a:pPr eaLnBrk="1" hangingPunct="1">
              <a:spcAft>
                <a:spcPts val="600"/>
              </a:spcAft>
            </a:pPr>
            <a:r>
              <a:rPr lang="es-MX" dirty="0" smtClean="0"/>
              <a:t>Debido a que la señalización para la inducción de COX-2 tanto centralmente como en la periferia tiende a persistir con la inflamación, el bloqueo de COX-2 debe continuar hasta que la inflamación periférica se resuelva.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Notes Placeholder 2"/>
          <p:cNvSpPr>
            <a:spLocks noGrp="1"/>
          </p:cNvSpPr>
          <p:nvPr>
            <p:ph type="body" idx="1"/>
          </p:nvPr>
        </p:nvSpPr>
        <p:spPr bwMode="auto">
          <a:xfrm>
            <a:off x="408856" y="4387136"/>
            <a:ext cx="6336704" cy="41562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00"/>
              </a:spcAft>
            </a:pPr>
            <a:r>
              <a:rPr lang="es-MX" b="1" dirty="0" smtClean="0"/>
              <a:t>Notas del Conferencista</a:t>
            </a:r>
          </a:p>
          <a:p>
            <a:pPr>
              <a:spcAft>
                <a:spcPts val="600"/>
              </a:spcAft>
            </a:pPr>
            <a:r>
              <a:rPr lang="es-MX" dirty="0" smtClean="0"/>
              <a:t>Esta slide describe algunos efectos adversos asociados con AINEne y coxibs. </a:t>
            </a:r>
          </a:p>
          <a:p>
            <a:pPr>
              <a:spcAft>
                <a:spcPts val="600"/>
              </a:spcAft>
            </a:pPr>
            <a:r>
              <a:rPr lang="es-MX" b="1" dirty="0" smtClean="0"/>
              <a:t>Referencias</a:t>
            </a:r>
          </a:p>
          <a:p>
            <a:pPr>
              <a:spcAft>
                <a:spcPts val="600"/>
              </a:spcAft>
            </a:pPr>
            <a:r>
              <a:rPr lang="tr-TR" dirty="0" smtClean="0"/>
              <a:t>Clemett D, Goa KL. </a:t>
            </a:r>
            <a:r>
              <a:rPr lang="en-CA" dirty="0" smtClean="0"/>
              <a:t>Celecoxib: a review of its use in osteoarthritis, rheumatoid arthritis and acute pain. </a:t>
            </a:r>
            <a:r>
              <a:rPr lang="tr-TR" i="1" dirty="0" smtClean="0"/>
              <a:t>Drugs</a:t>
            </a:r>
            <a:r>
              <a:rPr lang="tr-TR" dirty="0" smtClean="0"/>
              <a:t> 2000; 59(4):957-80</a:t>
            </a:r>
            <a:r>
              <a:rPr lang="en-CA" dirty="0" smtClean="0"/>
              <a:t>.</a:t>
            </a:r>
          </a:p>
          <a:p>
            <a:pPr>
              <a:spcAft>
                <a:spcPts val="600"/>
              </a:spcAft>
            </a:pPr>
            <a:r>
              <a:rPr lang="tr-TR" dirty="0" smtClean="0"/>
              <a:t>Grosser T </a:t>
            </a:r>
            <a:r>
              <a:rPr lang="tr-TR" i="1" dirty="0" smtClean="0"/>
              <a:t>et al. </a:t>
            </a:r>
            <a:r>
              <a:rPr lang="tr-TR" dirty="0" smtClean="0"/>
              <a:t>In: Brunton L et al (eds). </a:t>
            </a:r>
            <a:r>
              <a:rPr lang="tr-TR" i="1" dirty="0" smtClean="0"/>
              <a:t>Goodman and Gilman’s The Pharmacological Basis of Therapeutics. </a:t>
            </a:r>
            <a:r>
              <a:rPr lang="tr-TR" dirty="0" smtClean="0"/>
              <a:t>12th ed. (online version). McGraw-Hill; New York, NY: 2010.</a:t>
            </a:r>
          </a:p>
          <a:p>
            <a:pPr>
              <a:spcAft>
                <a:spcPts val="600"/>
              </a:spcAft>
            </a:pPr>
            <a:endParaRPr lang="es-MX" dirty="0" smtClean="0"/>
          </a:p>
        </p:txBody>
      </p:sp>
      <p:sp>
        <p:nvSpPr>
          <p:cNvPr id="190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039EC7A9-1EF5-4F33-BFD9-2D022170B42F}" type="slidenum">
              <a:rPr lang="en-US">
                <a:solidFill>
                  <a:prstClr val="black"/>
                </a:solidFill>
                <a:latin typeface="Calibri" pitchFamily="34" charset="0"/>
              </a:rPr>
              <a:pPr eaLnBrk="1" hangingPunct="1"/>
              <a:t>28</a:t>
            </a:fld>
            <a:endParaRPr lang="en-US" dirty="0">
              <a:solidFill>
                <a:prstClr val="black"/>
              </a:solidFill>
              <a:latin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24A15105-A3D8-4389-959A-BED06B162D02}" type="slidenum">
              <a:rPr lang="en-CA" altLang="zh-CN">
                <a:solidFill>
                  <a:prstClr val="black"/>
                </a:solidFill>
                <a:latin typeface="Calibri" pitchFamily="34" charset="0"/>
              </a:rPr>
              <a:pPr eaLnBrk="1" hangingPunct="1"/>
              <a:t>29</a:t>
            </a:fld>
            <a:endParaRPr lang="en-CA" altLang="zh-CN" dirty="0">
              <a:solidFill>
                <a:prstClr val="black"/>
              </a:solidFill>
              <a:latin typeface="Calibri" pitchFamily="34" charset="0"/>
            </a:endParaRPr>
          </a:p>
        </p:txBody>
      </p:sp>
      <p:sp>
        <p:nvSpPr>
          <p:cNvPr id="152579" name="Rectangle 2"/>
          <p:cNvSpPr>
            <a:spLocks noGrp="1" noRot="1" noChangeAspect="1" noChangeArrowheads="1" noTextEdit="1"/>
          </p:cNvSpPr>
          <p:nvPr>
            <p:ph type="sldImg"/>
          </p:nvPr>
        </p:nvSpPr>
        <p:spPr bwMode="auto">
          <a:xfrm>
            <a:off x="1196975" y="692150"/>
            <a:ext cx="46196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80" name="Rectangle 3"/>
          <p:cNvSpPr>
            <a:spLocks noGrp="1" noChangeArrowheads="1"/>
          </p:cNvSpPr>
          <p:nvPr>
            <p:ph type="body" idx="1"/>
          </p:nvPr>
        </p:nvSpPr>
        <p:spPr bwMode="auto">
          <a:xfrm>
            <a:off x="264840" y="4364111"/>
            <a:ext cx="6480719" cy="464484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00"/>
              </a:spcAft>
            </a:pPr>
            <a:r>
              <a:rPr lang="es-MX" sz="1200" b="1" dirty="0" smtClean="0"/>
              <a:t>Notas del Conferencista</a:t>
            </a:r>
          </a:p>
          <a:p>
            <a:pPr>
              <a:spcAft>
                <a:spcPts val="600"/>
              </a:spcAft>
            </a:pPr>
            <a:r>
              <a:rPr lang="es-MX" altLang="zh-CN" sz="1200" dirty="0" smtClean="0"/>
              <a:t>El objetivo de este estudio fue analizar la evidencia disponible sobre la seguridad cardiovascular safety de los AINEne y coxibs. Se extrajeron datos de todos los estudios controlados aleatorizados a gran escala que compararon cualquier droga antiinflamatoria no-esteroidea (AINE) con otros AINEs o con un placebo. El resultado primario fue infarto del miocardio. Los resultados secundarios incluyeron accidente vascular cerebral, muerte por enfermedad cardiovascular, y muerte por cualquier causa. Los criterios de evaluación compuestos (combinados) fueron infarto del miocardio no-fatal, accidente vascular cerebral no-fatal , o muerte cardiovascular en comparación con el placebo.</a:t>
            </a:r>
          </a:p>
          <a:p>
            <a:pPr>
              <a:spcAft>
                <a:spcPts val="600"/>
              </a:spcAft>
            </a:pPr>
            <a:r>
              <a:rPr lang="es-MX" altLang="zh-CN" sz="1200" dirty="0" smtClean="0"/>
              <a:t>El análisis incluyó datos de 31 estudios (n = 116,429 pacientes ) con &gt;115,000 paciente-años. Los pacientes fueron asignados a naproxeno, ibuprofeno, diclofenaco, celecoxib, etoricoxib, rofecoxib, lumiracoxib o a un placebo. </a:t>
            </a:r>
          </a:p>
          <a:p>
            <a:pPr>
              <a:spcAft>
                <a:spcPts val="600"/>
              </a:spcAft>
            </a:pPr>
            <a:r>
              <a:rPr lang="es-MX" altLang="zh-CN" sz="1200" dirty="0" smtClean="0"/>
              <a:t>Todas las drogas estuvieron aparentemente asociadas con mayores riesgos del criterio de evaluación compuesto. Todos los AINEs excepto naproxeno tuvieron un razón de tasas estimada mayor de 1.3, que es el indicador aceptado generalmente de aumento clínicamente relevante en el riesgo. </a:t>
            </a:r>
          </a:p>
          <a:p>
            <a:pPr>
              <a:spcAft>
                <a:spcPts val="600"/>
              </a:spcAft>
            </a:pPr>
            <a:r>
              <a:rPr lang="es-MX" altLang="zh-CN" sz="1200" dirty="0" smtClean="0"/>
              <a:t>Los autores concluyeron que </a:t>
            </a:r>
            <a:r>
              <a:rPr lang="es-MX" altLang="zh-CN" dirty="0" smtClean="0"/>
              <a:t>a</a:t>
            </a:r>
            <a:r>
              <a:rPr lang="es-MX" altLang="zh-CN" sz="1200" dirty="0" smtClean="0"/>
              <a:t>unque la incertidumbre continúa, existe poca evidencia para sugerir que cualquiera de las drogas investigadas sea segura en términos cardiovasculares. Naproxeno pareció meno dañino. El riesgo cardiovascular debe tomarse en cuenta al prescribir cualquier AINE.</a:t>
            </a:r>
          </a:p>
          <a:p>
            <a:pPr>
              <a:spcAft>
                <a:spcPts val="600"/>
              </a:spcAft>
            </a:pPr>
            <a:r>
              <a:rPr lang="es-MX" altLang="zh-CN" sz="1200" b="1" dirty="0" smtClean="0"/>
              <a:t>Referencia</a:t>
            </a:r>
          </a:p>
          <a:p>
            <a:pPr>
              <a:spcAft>
                <a:spcPts val="600"/>
              </a:spcAft>
            </a:pPr>
            <a:r>
              <a:rPr lang="en-CA" altLang="zh-CN" dirty="0" smtClean="0"/>
              <a:t>Trelle S </a:t>
            </a:r>
            <a:r>
              <a:rPr lang="en-CA" altLang="zh-CN" i="1" dirty="0" smtClean="0"/>
              <a:t>et al. </a:t>
            </a:r>
            <a:r>
              <a:rPr lang="en-CA" altLang="zh-CN" dirty="0" smtClean="0"/>
              <a:t>Cardiovascular safety of non-steroidal anti-inflammatory drugs: network meta-analysis. </a:t>
            </a:r>
            <a:r>
              <a:rPr lang="en-CA" altLang="zh-CN" i="1" dirty="0" smtClean="0"/>
              <a:t>BMJ</a:t>
            </a:r>
            <a:r>
              <a:rPr lang="en-CA" altLang="zh-CN" dirty="0" smtClean="0"/>
              <a:t> 2011; 342:c7086.</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b="1" dirty="0" smtClean="0"/>
              <a:t>Notas del Conferencista</a:t>
            </a:r>
          </a:p>
          <a:p>
            <a:r>
              <a:rPr lang="es-MX" dirty="0" smtClean="0"/>
              <a:t>Revisa los objetivos de aprendizaje de esta sesión. Pregunta a los participantes si tienen metas adicionales.</a:t>
            </a:r>
            <a:endParaRPr lang="es-MX"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3</a:t>
            </a:fld>
            <a:endParaRPr lang="en-CA" dirty="0">
              <a:solidFill>
                <a:prstClr val="black"/>
              </a:solidFill>
            </a:endParaRPr>
          </a:p>
        </p:txBody>
      </p:sp>
    </p:spTree>
    <p:extLst>
      <p:ext uri="{BB962C8B-B14F-4D97-AF65-F5344CB8AC3E}">
        <p14:creationId xmlns:p14="http://schemas.microsoft.com/office/powerpoint/2010/main" val="4157067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8856" y="4257997"/>
            <a:ext cx="6264696" cy="4156234"/>
          </a:xfrm>
        </p:spPr>
        <p:txBody>
          <a:bodyPr/>
          <a:lstStyle/>
          <a:p>
            <a:pPr>
              <a:spcAft>
                <a:spcPts val="600"/>
              </a:spcAft>
            </a:pPr>
            <a:r>
              <a:rPr lang="es-MX" b="1" dirty="0" smtClean="0"/>
              <a:t>Notas del Conferencista</a:t>
            </a:r>
          </a:p>
          <a:p>
            <a:pPr rtl="0">
              <a:spcAft>
                <a:spcPts val="600"/>
              </a:spcAft>
            </a:pPr>
            <a:r>
              <a:rPr lang="es-MX" sz="1200" kern="1200" dirty="0" smtClean="0">
                <a:solidFill>
                  <a:schemeClr val="tx1"/>
                </a:solidFill>
              </a:rPr>
              <a:t>La revisión sistemática y el meta-análisis incluyeron 28</a:t>
            </a:r>
            <a:r>
              <a:rPr lang="es-MX" sz="1200" kern="1200" baseline="0" dirty="0" smtClean="0">
                <a:solidFill>
                  <a:schemeClr val="tx1"/>
                </a:solidFill>
              </a:rPr>
              <a:t> estudios de observación para suponer </a:t>
            </a:r>
            <a:r>
              <a:rPr lang="es-MX" sz="1200" kern="1200" dirty="0" smtClean="0">
                <a:solidFill>
                  <a:schemeClr val="tx1"/>
                </a:solidFill>
              </a:rPr>
              <a:t>riesgos relativos  (RR) de complicaciones del tracto GI superior (UGIC, por sus siglas en inglés) asociadas con el uso de 16 AINEs diferentes.</a:t>
            </a:r>
          </a:p>
          <a:p>
            <a:pPr rtl="0">
              <a:spcAft>
                <a:spcPts val="600"/>
              </a:spcAft>
            </a:pPr>
            <a:r>
              <a:rPr lang="es-MX" sz="1200" kern="1200" dirty="0" smtClean="0">
                <a:solidFill>
                  <a:schemeClr val="tx1"/>
                </a:solidFill>
              </a:rPr>
              <a:t>Usando modelos de efectos aleatorios, los RRs combinados estuvieron en el rango de 1.43 (IC 95% 0.65, 3.15) para aceclofenaco a 18.45 (IC 95% 10.99, 30.97) para azapropazona. El RR combinado fue menor de 2 para aceclofenaco, celecoxib e ibuprofeno; entre 2 y menos de 4 para rofecoxib, sulindaco, diclofenaco, meloxicam, nimesulida </a:t>
            </a:r>
            <a:r>
              <a:rPr lang="es-MX" dirty="0" smtClean="0"/>
              <a:t>y</a:t>
            </a:r>
            <a:r>
              <a:rPr lang="es-MX" sz="1200" kern="1200" dirty="0" smtClean="0">
                <a:solidFill>
                  <a:schemeClr val="tx1"/>
                </a:solidFill>
              </a:rPr>
              <a:t> ketoprofeno;</a:t>
            </a:r>
            <a:r>
              <a:rPr lang="es-MX" sz="1200" kern="1200" baseline="0" dirty="0" smtClean="0">
                <a:solidFill>
                  <a:schemeClr val="tx1"/>
                </a:solidFill>
              </a:rPr>
              <a:t> </a:t>
            </a:r>
            <a:r>
              <a:rPr lang="es-MX" sz="1200" kern="1200" dirty="0" smtClean="0">
                <a:solidFill>
                  <a:schemeClr val="tx1"/>
                </a:solidFill>
              </a:rPr>
              <a:t>entre 4 y menos de 5 para tenoxicam, naproxeno, indometacina y diflunisal; y mayor de 5 para piroxicam, ketorolaco y azapropazona.</a:t>
            </a:r>
          </a:p>
          <a:p>
            <a:pPr rtl="0">
              <a:spcAft>
                <a:spcPts val="600"/>
              </a:spcAft>
            </a:pPr>
            <a:r>
              <a:rPr lang="es-MX" sz="1200" kern="1200" dirty="0" smtClean="0">
                <a:solidFill>
                  <a:schemeClr val="tx1"/>
                </a:solidFill>
              </a:rPr>
              <a:t>Este análisis confirmó la variabilidad en el riesgo de UGIC entre AINEs individuales como se usan en la práctica clínica.</a:t>
            </a:r>
          </a:p>
          <a:p>
            <a:pPr>
              <a:spcAft>
                <a:spcPts val="600"/>
              </a:spcAft>
            </a:pPr>
            <a:r>
              <a:rPr lang="es-MX" b="1" dirty="0" smtClean="0"/>
              <a:t>Referencia</a:t>
            </a:r>
          </a:p>
          <a:p>
            <a:pPr>
              <a:spcAft>
                <a:spcPts val="600"/>
              </a:spcAft>
              <a:defRPr/>
            </a:pPr>
            <a:r>
              <a:rPr lang="en-CA" dirty="0" smtClean="0"/>
              <a:t>Castellsague J, Riera-Guardia N, Calingaert B, Varas-Lorenzo C, Fourrier-Reglat A, Nicotra F, Sturkenboom M, Perez-Gutthann S. Safety of Non-Steroidal Anti-Inflammatory Drugs (SOS) Project. Individual NSAIDs and upper gastrointestinal complications: a systematic review and meta-analysis of observational studies (the SOS project). Drug Saf. 2012 Dec 1;35(12):1127-46.</a:t>
            </a:r>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30</a:t>
            </a:fld>
            <a:endParaRPr lang="en-CA" dirty="0">
              <a:solidFill>
                <a:prstClr val="black"/>
              </a:solidFill>
            </a:endParaRPr>
          </a:p>
        </p:txBody>
      </p:sp>
    </p:spTree>
    <p:extLst>
      <p:ext uri="{BB962C8B-B14F-4D97-AF65-F5344CB8AC3E}">
        <p14:creationId xmlns:p14="http://schemas.microsoft.com/office/powerpoint/2010/main" val="21210009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bwMode="auto">
          <a:xfrm>
            <a:off x="1196975" y="692150"/>
            <a:ext cx="46196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Rectangle 3"/>
          <p:cNvSpPr>
            <a:spLocks noGrp="1" noChangeArrowheads="1"/>
          </p:cNvSpPr>
          <p:nvPr>
            <p:ph type="body" idx="1"/>
          </p:nvPr>
        </p:nvSpPr>
        <p:spPr bwMode="auto">
          <a:xfrm>
            <a:off x="408856" y="4431928"/>
            <a:ext cx="6408712" cy="425916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82" tIns="44942" rIns="89882" bIns="44942"/>
          <a:lstStyle/>
          <a:p>
            <a:pPr>
              <a:spcAft>
                <a:spcPts val="600"/>
              </a:spcAft>
            </a:pPr>
            <a:r>
              <a:rPr lang="es-MX" sz="1100" b="1" dirty="0" smtClean="0"/>
              <a:t>Notas del Conferencista</a:t>
            </a:r>
          </a:p>
          <a:p>
            <a:pPr>
              <a:spcAft>
                <a:spcPts val="600"/>
              </a:spcAft>
            </a:pPr>
            <a:r>
              <a:rPr lang="es-MX" altLang="zh-CN" sz="1100" dirty="0" smtClean="0"/>
              <a:t>La mayoría de las droga antiinflamatorias han sido asociadas con efectos secundarios gastrointestinales (GI). El daño a la mucosa GI puede ir desde lesiones endoscópicas sin manifestaciones clínicas hasta complicaciones del GI superior graves que en algunos casos pueden ser fatales. Esta gráfica proporciona el riesgo relativo de una variedad de factores de complicaciones GI asociados con AINEne/coxibs. La hemorragia del GI superior previa es el factor de predicción más importante de hemorragia futura del tracto GI superior.</a:t>
            </a:r>
          </a:p>
          <a:p>
            <a:pPr>
              <a:spcBef>
                <a:spcPct val="0"/>
              </a:spcBef>
              <a:spcAft>
                <a:spcPts val="600"/>
              </a:spcAft>
            </a:pPr>
            <a:r>
              <a:rPr lang="es-MX" altLang="zh-CN" sz="1100" b="1" dirty="0" smtClean="0"/>
              <a:t>Referencias</a:t>
            </a:r>
          </a:p>
          <a:p>
            <a:pPr>
              <a:spcBef>
                <a:spcPct val="0"/>
              </a:spcBef>
              <a:spcAft>
                <a:spcPts val="600"/>
              </a:spcAft>
            </a:pPr>
            <a:r>
              <a:rPr lang="en-CA" altLang="zh-CN" sz="1100" dirty="0" smtClean="0"/>
              <a:t>Bardou M, Barkun AN. Preventing the gastrointestinal adverse effects of nonsteroidal </a:t>
            </a:r>
            <a:br>
              <a:rPr lang="en-CA" altLang="zh-CN" sz="1100" dirty="0" smtClean="0"/>
            </a:br>
            <a:r>
              <a:rPr lang="en-CA" altLang="zh-CN" sz="1100" dirty="0" smtClean="0"/>
              <a:t>anti-inflammatory drugs: from risk factor identification to risk factor intervention. </a:t>
            </a:r>
            <a:br>
              <a:rPr lang="en-CA" altLang="zh-CN" sz="1100" dirty="0" smtClean="0"/>
            </a:br>
            <a:r>
              <a:rPr lang="en-CA" altLang="zh-CN" sz="1100" i="1" dirty="0" smtClean="0"/>
              <a:t>Joint Bone Spine </a:t>
            </a:r>
            <a:r>
              <a:rPr lang="en-CA" altLang="zh-CN" sz="1100" dirty="0" smtClean="0"/>
              <a:t>2010; 77(1):6-12. </a:t>
            </a:r>
          </a:p>
          <a:p>
            <a:pPr>
              <a:spcBef>
                <a:spcPct val="0"/>
              </a:spcBef>
              <a:spcAft>
                <a:spcPts val="600"/>
              </a:spcAft>
            </a:pPr>
            <a:r>
              <a:rPr lang="en-CA" altLang="zh-CN" sz="1100" dirty="0" smtClean="0"/>
              <a:t>Gabriel SE </a:t>
            </a:r>
            <a:r>
              <a:rPr lang="en-CA" altLang="zh-CN" sz="1100" i="1" dirty="0" smtClean="0"/>
              <a:t>et al. </a:t>
            </a:r>
            <a:r>
              <a:rPr lang="en-CA" altLang="zh-CN" sz="1100" dirty="0" smtClean="0"/>
              <a:t>Risk for serious gastrointestinal complications related to use of nonsteroidal anti-inflammatory drugs. A meta-analysis. </a:t>
            </a:r>
            <a:r>
              <a:rPr lang="en-CA" altLang="zh-CN" sz="1100" i="1" dirty="0" smtClean="0"/>
              <a:t>Ann Intern Med </a:t>
            </a:r>
            <a:r>
              <a:rPr lang="en-CA" altLang="zh-CN" sz="1100" dirty="0" smtClean="0"/>
              <a:t>1991; 115(10):787-96.</a:t>
            </a:r>
          </a:p>
          <a:p>
            <a:pPr>
              <a:spcBef>
                <a:spcPct val="0"/>
              </a:spcBef>
              <a:spcAft>
                <a:spcPts val="600"/>
              </a:spcAft>
            </a:pPr>
            <a:r>
              <a:rPr lang="en-CA" altLang="zh-CN" sz="1100" dirty="0" smtClean="0"/>
              <a:t>García Rodríguez LA, Hernández-Díaz S. The risk of upper gastrointestinal complications associated with nonsteroidal anti-inflammatory drugs, glucocorticoids, acetaminophen, and combinations of these agents. </a:t>
            </a:r>
            <a:r>
              <a:rPr lang="en-CA" altLang="zh-CN" sz="1100" i="1" dirty="0" smtClean="0"/>
              <a:t>Arthritis Res </a:t>
            </a:r>
            <a:r>
              <a:rPr lang="en-CA" altLang="zh-CN" sz="1100" dirty="0" smtClean="0"/>
              <a:t>2001; 3(2):98-101.</a:t>
            </a:r>
          </a:p>
          <a:p>
            <a:pPr>
              <a:spcBef>
                <a:spcPct val="0"/>
              </a:spcBef>
              <a:spcAft>
                <a:spcPts val="600"/>
              </a:spcAft>
            </a:pPr>
            <a:r>
              <a:rPr lang="en-CA" altLang="zh-CN" sz="1100" dirty="0" smtClean="0"/>
              <a:t>García Rodríguez LA, Jick H. Risk of upper gastrointestinal bleeding and perforation associated with individual non-steroidal anti-inflammatory drugs. </a:t>
            </a:r>
            <a:r>
              <a:rPr lang="en-CA" altLang="zh-CN" sz="1100" i="1" dirty="0" smtClean="0"/>
              <a:t>Lancet </a:t>
            </a:r>
            <a:r>
              <a:rPr lang="en-CA" altLang="zh-CN" sz="1100" dirty="0" smtClean="0"/>
              <a:t>1994; 343(8900):769-72.</a:t>
            </a:r>
          </a:p>
          <a:p>
            <a:pPr>
              <a:spcAft>
                <a:spcPts val="600"/>
              </a:spcAft>
            </a:pPr>
            <a:endParaRPr lang="es-MX" altLang="zh-CN" sz="1100" dirty="0" smtClean="0"/>
          </a:p>
          <a:p>
            <a:pPr>
              <a:spcAft>
                <a:spcPts val="600"/>
              </a:spcAft>
            </a:pPr>
            <a:endParaRPr lang="es-MX" altLang="zh-CN" sz="1100" dirty="0" smtClean="0"/>
          </a:p>
          <a:p>
            <a:pPr>
              <a:spcAft>
                <a:spcPts val="600"/>
              </a:spcAft>
            </a:pPr>
            <a:endParaRPr lang="es-MX" altLang="zh-CN" sz="1100" dirty="0" smtClean="0"/>
          </a:p>
          <a:p>
            <a:pPr eaLnBrk="1" hangingPunct="1">
              <a:spcBef>
                <a:spcPct val="0"/>
              </a:spcBef>
              <a:spcAft>
                <a:spcPts val="600"/>
              </a:spcAft>
            </a:pPr>
            <a:endParaRPr lang="es-MX" altLang="zh-CN" sz="1100"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spect="1" noChangeArrowheads="1" noTextEdit="1"/>
          </p:cNvSpPr>
          <p:nvPr>
            <p:ph type="sldImg"/>
          </p:nvPr>
        </p:nvSpPr>
        <p:spPr bwMode="auto">
          <a:xfrm>
            <a:off x="1196975" y="692150"/>
            <a:ext cx="4618038"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Rectangle 3"/>
          <p:cNvSpPr>
            <a:spLocks noGrp="1" noChangeArrowheads="1"/>
          </p:cNvSpPr>
          <p:nvPr>
            <p:ph type="body" idx="1"/>
          </p:nvPr>
        </p:nvSpPr>
        <p:spPr bwMode="auto">
          <a:xfrm>
            <a:off x="701040" y="4431928"/>
            <a:ext cx="5608320" cy="251356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82" tIns="44942" rIns="89882" bIns="44942"/>
          <a:lstStyle/>
          <a:p>
            <a:pPr>
              <a:spcAft>
                <a:spcPts val="600"/>
              </a:spcAft>
            </a:pPr>
            <a:r>
              <a:rPr lang="es-MX" b="1" dirty="0" smtClean="0"/>
              <a:t>Notas del Conferencista</a:t>
            </a:r>
          </a:p>
          <a:p>
            <a:pPr>
              <a:spcAft>
                <a:spcPts val="600"/>
              </a:spcAft>
            </a:pPr>
            <a:r>
              <a:rPr lang="es-MX" altLang="zh-CN" dirty="0" smtClean="0"/>
              <a:t>En 2006, La tercera Conferencia de Consenso Canadiense recomendó que todos los pacientes que toman ASA que reciben una prescripción de un coxib o un AINEne también deben recibir un PPI, independientemente de su nivel de riesgo gastrointestinal.</a:t>
            </a:r>
          </a:p>
          <a:p>
            <a:pPr>
              <a:spcAft>
                <a:spcPts val="600"/>
              </a:spcAft>
            </a:pPr>
            <a:r>
              <a:rPr lang="es-MX" altLang="zh-CN" dirty="0" smtClean="0"/>
              <a:t>Aunque esta recomendación demostró ser controversial, la justificación fue que ASA se prescribe a pacientes con comorbilidades que por sí mismas son factores de riesgo gastrointestinal.  Es importante mencionar que algunos pacientes pueden tomar ASA porque piensan que será benéfico sin tener necesariamente alguna comorbilidad.</a:t>
            </a:r>
          </a:p>
          <a:p>
            <a:pPr>
              <a:spcAft>
                <a:spcPts val="600"/>
              </a:spcAft>
            </a:pPr>
            <a:r>
              <a:rPr lang="es-MX" altLang="zh-CN" b="1" dirty="0" smtClean="0"/>
              <a:t>Referencia</a:t>
            </a:r>
          </a:p>
          <a:p>
            <a:pPr>
              <a:spcAft>
                <a:spcPts val="600"/>
              </a:spcAft>
            </a:pPr>
            <a:r>
              <a:rPr lang="en-CA" altLang="zh-CN" dirty="0" smtClean="0"/>
              <a:t>Tannenbaum H </a:t>
            </a:r>
            <a:r>
              <a:rPr lang="en-CA" altLang="zh-CN" i="1" dirty="0" smtClean="0"/>
              <a:t>et al. </a:t>
            </a:r>
            <a:r>
              <a:rPr lang="en-CA" altLang="zh-CN" dirty="0" smtClean="0"/>
              <a:t>An evidence-based approach to prescribing nonsteroidal antiinflammatory drugs. Third Canadian Consensus Conference. </a:t>
            </a:r>
            <a:r>
              <a:rPr lang="en-CA" altLang="zh-CN" i="1" dirty="0" smtClean="0"/>
              <a:t>J Rheumatol </a:t>
            </a:r>
            <a:r>
              <a:rPr lang="en-CA" altLang="zh-CN" dirty="0" smtClean="0"/>
              <a:t>2006; 33(1):140-57.</a:t>
            </a:r>
          </a:p>
          <a:p>
            <a:pPr>
              <a:spcAft>
                <a:spcPts val="600"/>
              </a:spcAft>
            </a:pPr>
            <a:endParaRPr lang="es-MX" altLang="zh-CN" dirty="0" smtClean="0"/>
          </a:p>
          <a:p>
            <a:pPr>
              <a:spcAft>
                <a:spcPts val="600"/>
              </a:spcAft>
            </a:pPr>
            <a:endParaRPr lang="es-MX" altLang="zh-CN" dirty="0" smtClean="0"/>
          </a:p>
          <a:p>
            <a:pPr>
              <a:spcAft>
                <a:spcPts val="600"/>
              </a:spcAft>
            </a:pPr>
            <a:endParaRPr lang="es-MX" altLang="zh-CN"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62" name="Notes Placeholder 2"/>
          <p:cNvSpPr>
            <a:spLocks noGrp="1"/>
          </p:cNvSpPr>
          <p:nvPr>
            <p:ph type="body" idx="1"/>
          </p:nvPr>
        </p:nvSpPr>
        <p:spPr>
          <a:xfrm>
            <a:off x="408856" y="4387136"/>
            <a:ext cx="6336704" cy="4376688"/>
          </a:xfrm>
        </p:spPr>
        <p:txBody>
          <a:bodyPr/>
          <a:lstStyle/>
          <a:p>
            <a:r>
              <a:rPr lang="es-MX" sz="1100" b="1" dirty="0" smtClean="0"/>
              <a:t>Notas del Conferencista</a:t>
            </a:r>
          </a:p>
          <a:p>
            <a:r>
              <a:rPr lang="es-MX" sz="1100" dirty="0" smtClean="0"/>
              <a:t>Los analgésicos opioides producen su efecto analgésico imitando las acciones de los péptidos endógenos producidos en respuesta al estímulo nocivo, como endorfinas, encefalinas y dinorfinas, y uniéndose a los receptores de opioides endógenos (conocidos como receptores mu, kappa y delta) que están presentes tanto central como periféricamente.</a:t>
            </a:r>
          </a:p>
          <a:p>
            <a:r>
              <a:rPr lang="es-MX" sz="1100" dirty="0" smtClean="0"/>
              <a:t>Existen 4 clases principales de analgésicos opioides:</a:t>
            </a:r>
          </a:p>
          <a:p>
            <a:pPr marL="228600" indent="-228600">
              <a:buFont typeface="+mj-lt"/>
              <a:buAutoNum type="arabicPeriod"/>
            </a:pPr>
            <a:r>
              <a:rPr lang="es-MX" sz="1100" dirty="0" smtClean="0"/>
              <a:t>Agonistas opioides, la clase más común, se une y estimula los receptores de opioides.</a:t>
            </a:r>
          </a:p>
          <a:p>
            <a:pPr marL="228600" indent="-228600">
              <a:buFont typeface="+mj-lt"/>
              <a:buAutoNum type="arabicPeriod"/>
            </a:pPr>
            <a:r>
              <a:rPr lang="es-MX" sz="1100" dirty="0" smtClean="0"/>
              <a:t>Agonistas parciales, como buprenorfina, tienen una gran afinidad pero poco efecto agonista en el receptor mu y mayor efecto antagonista en el receptor kappa. Por lo tanto, dichos agentes tienen un efecto analgésico techo, pero la acción antagonista permite su uso en la desintoxicación del abuso de opioides, en la disuasión y el mantenimiento</a:t>
            </a:r>
          </a:p>
          <a:p>
            <a:pPr marL="228600" indent="-228600">
              <a:buFont typeface="+mj-lt"/>
              <a:buAutoNum type="arabicPeriod"/>
            </a:pPr>
            <a:r>
              <a:rPr lang="es-MX" sz="1100" dirty="0" smtClean="0"/>
              <a:t>En contraste, los agonistas-antagonistas opioides son antagonistas funcionales del receptor mu y agonistas del receptor kappa. Igual que los agonistas parciales, tienen un efecto analgésico techo más allá del cual el aumento de la dosis solo aumenta los efectos secundarios del opioide</a:t>
            </a:r>
          </a:p>
          <a:p>
            <a:pPr marL="228600" indent="-228600">
              <a:buFont typeface="+mj-lt"/>
              <a:buAutoNum type="arabicPeriod"/>
            </a:pPr>
            <a:r>
              <a:rPr lang="es-MX" sz="1100" dirty="0" smtClean="0"/>
              <a:t>Los antagonistas opioides tienen una gran afinidad para los receptores mu, pero carecen de actividad activadora.</a:t>
            </a:r>
          </a:p>
          <a:p>
            <a:pPr>
              <a:spcAft>
                <a:spcPts val="300"/>
              </a:spcAft>
            </a:pPr>
            <a:r>
              <a:rPr lang="es-MX" sz="1100" dirty="0" smtClean="0"/>
              <a:t>Finalmente, tramadol es considerado un opioide atípico porque tiene actividades centrales ácido gamma-aminobutírico ), catecolamina y serotonérgicas, además ser un agonista parcial de mu.</a:t>
            </a:r>
          </a:p>
          <a:p>
            <a:r>
              <a:rPr lang="es-MX" sz="1050" b="1" dirty="0" smtClean="0"/>
              <a:t>Referencias</a:t>
            </a:r>
          </a:p>
          <a:p>
            <a:r>
              <a:rPr lang="en-US" sz="1050" dirty="0" smtClean="0"/>
              <a:t>Reisine T, Pasternak G. In: Hardman JG et al (eds). </a:t>
            </a:r>
            <a:r>
              <a:rPr lang="en-US" sz="1050" i="1" dirty="0" smtClean="0"/>
              <a:t>Goodman and Gilman’s: The Pharmacological Basics of Therapeutics. </a:t>
            </a:r>
            <a:r>
              <a:rPr lang="en-US" sz="1050" dirty="0" smtClean="0"/>
              <a:t>9th ed. McGraw-Hill; New York, NY: 1996.</a:t>
            </a:r>
          </a:p>
          <a:p>
            <a:r>
              <a:rPr lang="fr-FR" sz="1050" dirty="0" smtClean="0"/>
              <a:t>Scholz J, Woolf  CJ. Can we conquer pain? </a:t>
            </a:r>
            <a:r>
              <a:rPr lang="fr-FR" sz="1050" i="1" dirty="0" smtClean="0"/>
              <a:t>Nat Neurosci </a:t>
            </a:r>
            <a:r>
              <a:rPr lang="fr-FR" sz="1050" dirty="0" smtClean="0"/>
              <a:t>2002; 5(Suppl):1062-7.</a:t>
            </a:r>
          </a:p>
          <a:p>
            <a:r>
              <a:rPr lang="en-US" sz="1050" dirty="0" smtClean="0"/>
              <a:t>Trescot AM </a:t>
            </a:r>
            <a:r>
              <a:rPr lang="en-US" sz="1050" i="1" dirty="0" smtClean="0"/>
              <a:t>et al. </a:t>
            </a:r>
            <a:r>
              <a:rPr lang="en-US" sz="1050" dirty="0" smtClean="0"/>
              <a:t>Opioid pharmacology. </a:t>
            </a:r>
            <a:r>
              <a:rPr lang="en-US" sz="1050" i="1" dirty="0" smtClean="0"/>
              <a:t>Pain Physician </a:t>
            </a:r>
            <a:r>
              <a:rPr lang="en-US" sz="1050" dirty="0" smtClean="0"/>
              <a:t>2008; 11(2 Suppl):S133-53.</a:t>
            </a:r>
          </a:p>
          <a:p>
            <a:pPr>
              <a:spcAft>
                <a:spcPts val="300"/>
              </a:spcAft>
            </a:pPr>
            <a:endParaRPr lang="en-GB" sz="1100" dirty="0" smtClean="0"/>
          </a:p>
        </p:txBody>
      </p:sp>
      <p:sp>
        <p:nvSpPr>
          <p:cNvPr id="860163" name="Slide Number Placeholder 3"/>
          <p:cNvSpPr>
            <a:spLocks noGrp="1"/>
          </p:cNvSpPr>
          <p:nvPr>
            <p:ph type="sldNum" sz="quarter" idx="5"/>
          </p:nvPr>
        </p:nvSpPr>
        <p:spPr/>
        <p:txBody>
          <a:bodyPr/>
          <a:lstStyle/>
          <a:p>
            <a:fld id="{9541CB41-919A-41B4-A4B9-A0EC46E51BE9}" type="slidenum">
              <a:rPr lang="en-US" smtClean="0">
                <a:solidFill>
                  <a:prstClr val="black"/>
                </a:solidFill>
              </a:rPr>
              <a:pPr/>
              <a:t>33</a:t>
            </a:fld>
            <a:endParaRPr lang="en-US" dirty="0" smtClean="0">
              <a:solidFill>
                <a:prstClr val="black"/>
              </a:solidFill>
            </a:endParaRPr>
          </a:p>
        </p:txBody>
      </p:sp>
      <p:sp>
        <p:nvSpPr>
          <p:cNvPr id="4" name="Slide Image Placeholder 3"/>
          <p:cNvSpPr>
            <a:spLocks noGrp="1" noRot="1" noChangeAspect="1"/>
          </p:cNvSpPr>
          <p:nvPr>
            <p:ph type="sldImg"/>
          </p:nvPr>
        </p:nvSpPr>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3" name="Slide Image Placeholder 1"/>
          <p:cNvSpPr>
            <a:spLocks noGrp="1" noRot="1" noChangeAspect="1"/>
          </p:cNvSpPr>
          <p:nvPr>
            <p:ph type="sldImg"/>
          </p:nvPr>
        </p:nvSpPr>
        <p:spPr>
          <a:ln/>
        </p:spPr>
      </p:sp>
      <p:sp>
        <p:nvSpPr>
          <p:cNvPr id="858114" name="Notes Placeholder 2"/>
          <p:cNvSpPr>
            <a:spLocks noGrp="1"/>
          </p:cNvSpPr>
          <p:nvPr>
            <p:ph type="body" idx="1"/>
          </p:nvPr>
        </p:nvSpPr>
        <p:spPr>
          <a:xfrm>
            <a:off x="264840" y="4387136"/>
            <a:ext cx="6745560" cy="4156234"/>
          </a:xfrm>
          <a:noFill/>
          <a:ln/>
        </p:spPr>
        <p:txBody>
          <a:bodyPr/>
          <a:lstStyle/>
          <a:p>
            <a:pPr>
              <a:spcAft>
                <a:spcPts val="600"/>
              </a:spcAft>
            </a:pPr>
            <a:r>
              <a:rPr lang="es-MX" sz="1100" b="1" dirty="0" smtClean="0"/>
              <a:t>Notas del Conferencista</a:t>
            </a:r>
          </a:p>
          <a:p>
            <a:pPr>
              <a:spcAft>
                <a:spcPts val="600"/>
              </a:spcAft>
            </a:pPr>
            <a:r>
              <a:rPr lang="es-MX" sz="1100" dirty="0" smtClean="0"/>
              <a:t>Los receptores opioides están localizados tanto en el sistema nervioso central (SNC) como a lo largo de los tejidos periféricos. Los diferentes tipos de receptores opioides (mu, kappa, y delta) son normalmente estimulados por péptidos endógenos (endorfinas, encefalinas, y dinorfinas) producidas en respuesta a estimulación nociva. Los opioides endógenos producen un efecto analgésico imitando las acciones de los péptidos opioides endógenos en el sistema nervioso central uniéndose a receptores opioides endógenos presentes centralmente y periféricamente.</a:t>
            </a:r>
          </a:p>
          <a:p>
            <a:pPr>
              <a:spcAft>
                <a:spcPts val="600"/>
              </a:spcAft>
            </a:pPr>
            <a:r>
              <a:rPr lang="es-MX" sz="1100" dirty="0" smtClean="0"/>
              <a:t>Los receptores </a:t>
            </a:r>
            <a:r>
              <a:rPr lang="es-MX" sz="1100" b="1" dirty="0" smtClean="0"/>
              <a:t>Mu</a:t>
            </a:r>
            <a:r>
              <a:rPr lang="es-MX" sz="1100" dirty="0" smtClean="0"/>
              <a:t> se encuentran principalmente en el tallo cerebral y tálamo medial. Los receptores mu son responsables de la analgesia supraespinal, depresión respiratoria, euforia, sedación, motilidad gastrointestinal disminuida y dependencia física. </a:t>
            </a:r>
          </a:p>
          <a:p>
            <a:pPr>
              <a:spcAft>
                <a:spcPts val="600"/>
              </a:spcAft>
            </a:pPr>
            <a:r>
              <a:rPr lang="es-MX" sz="1100" dirty="0" smtClean="0"/>
              <a:t>Los receptores </a:t>
            </a:r>
            <a:r>
              <a:rPr lang="es-MX" sz="1100" b="1" dirty="0" smtClean="0"/>
              <a:t>Delta</a:t>
            </a:r>
            <a:r>
              <a:rPr lang="es-MX" sz="1100" dirty="0" smtClean="0"/>
              <a:t> están ubicados extensamente en el cerebro y sus efectos no han sido bien estudiados. Podrían ser responsables de analgesia, euforia, disforia, y efectos psicotomiméticos. </a:t>
            </a:r>
          </a:p>
          <a:p>
            <a:pPr>
              <a:spcAft>
                <a:spcPts val="600"/>
              </a:spcAft>
            </a:pPr>
            <a:r>
              <a:rPr lang="es-MX" sz="1100" dirty="0" smtClean="0"/>
              <a:t>Los receptores </a:t>
            </a:r>
            <a:r>
              <a:rPr lang="es-MX" sz="1100" b="1" dirty="0" smtClean="0"/>
              <a:t>Kappa</a:t>
            </a:r>
            <a:r>
              <a:rPr lang="es-MX" sz="1100" dirty="0" smtClean="0"/>
              <a:t> se encuentran en el área límbica y otras áreas diencefálicas, en el tallo cerebral, y en la médula espinal, y son responsables de analgesia espinal, sedación, disnea, dependencia, disforia, y depresión respiratoria. </a:t>
            </a:r>
          </a:p>
          <a:p>
            <a:pPr>
              <a:spcAft>
                <a:spcPts val="600"/>
              </a:spcAft>
            </a:pPr>
            <a:r>
              <a:rPr lang="es-MX" sz="1100" b="1" dirty="0" smtClean="0"/>
              <a:t>Referencias</a:t>
            </a:r>
          </a:p>
          <a:p>
            <a:pPr>
              <a:spcAft>
                <a:spcPts val="600"/>
              </a:spcAft>
            </a:pPr>
            <a:r>
              <a:rPr lang="en-CA" sz="1100" dirty="0" smtClean="0"/>
              <a:t>Trescot AM, Datta S, Lee M, Hansen H. Opioid pharmacology. </a:t>
            </a:r>
            <a:r>
              <a:rPr lang="en-CA" sz="1100" i="1" dirty="0" smtClean="0"/>
              <a:t>Pain Physician.</a:t>
            </a:r>
            <a:r>
              <a:rPr lang="en-CA" sz="1100" dirty="0" smtClean="0"/>
              <a:t> 2008;11(2 Suppl):S133-53.</a:t>
            </a:r>
          </a:p>
          <a:p>
            <a:pPr>
              <a:spcAft>
                <a:spcPts val="600"/>
              </a:spcAft>
            </a:pPr>
            <a:r>
              <a:rPr lang="en-CA" sz="1100" dirty="0" smtClean="0"/>
              <a:t>Gourlay GK. Advances in opioid pharmacology. </a:t>
            </a:r>
            <a:r>
              <a:rPr lang="en-CA" sz="1100" i="1" dirty="0" smtClean="0"/>
              <a:t>Support Care Cancer.</a:t>
            </a:r>
            <a:r>
              <a:rPr lang="en-CA" sz="1100" dirty="0" smtClean="0"/>
              <a:t> 2005;13(3):153-9.</a:t>
            </a:r>
          </a:p>
          <a:p>
            <a:pPr>
              <a:spcAft>
                <a:spcPts val="600"/>
              </a:spcAft>
            </a:pPr>
            <a:endParaRPr lang="es-MX" sz="1100" dirty="0"/>
          </a:p>
        </p:txBody>
      </p:sp>
      <p:sp>
        <p:nvSpPr>
          <p:cNvPr id="858115" name="Slide Number Placeholder 3"/>
          <p:cNvSpPr>
            <a:spLocks noGrp="1"/>
          </p:cNvSpPr>
          <p:nvPr>
            <p:ph type="sldNum" sz="quarter" idx="5"/>
          </p:nvPr>
        </p:nvSpPr>
        <p:spPr>
          <a:noFill/>
        </p:spPr>
        <p:txBody>
          <a:bodyPr/>
          <a:lstStyle/>
          <a:p>
            <a:fld id="{EC4D7EE8-8A32-403D-AF7E-293D21C1A909}" type="slidenum">
              <a:rPr lang="en-US" smtClean="0">
                <a:solidFill>
                  <a:prstClr val="black"/>
                </a:solidFill>
                <a:ea typeface="ヒラギノ角ゴ Pro W3"/>
                <a:cs typeface="ヒラギノ角ゴ Pro W3"/>
              </a:rPr>
              <a:pPr/>
              <a:t>34</a:t>
            </a:fld>
            <a:endParaRPr lang="en-US" dirty="0" smtClean="0">
              <a:solidFill>
                <a:prstClr val="black"/>
              </a:solidFill>
              <a:ea typeface="ヒラギノ角ゴ Pro W3"/>
              <a:cs typeface="ヒラギノ角ゴ Pro W3"/>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2209" name="Rectangle 2"/>
          <p:cNvSpPr>
            <a:spLocks noGrp="1" noRot="1" noChangeAspect="1" noChangeArrowheads="1" noTextEdit="1"/>
          </p:cNvSpPr>
          <p:nvPr>
            <p:ph type="sldImg"/>
          </p:nvPr>
        </p:nvSpPr>
        <p:spPr>
          <a:xfrm>
            <a:off x="1157288" y="682625"/>
            <a:ext cx="4651375" cy="3487738"/>
          </a:xfrm>
          <a:ln/>
        </p:spPr>
      </p:sp>
      <p:sp>
        <p:nvSpPr>
          <p:cNvPr id="862210" name="Rectangle 3"/>
          <p:cNvSpPr>
            <a:spLocks noGrp="1" noChangeArrowheads="1"/>
          </p:cNvSpPr>
          <p:nvPr>
            <p:ph type="body" idx="1"/>
          </p:nvPr>
        </p:nvSpPr>
        <p:spPr>
          <a:xfrm>
            <a:off x="912912" y="4330005"/>
            <a:ext cx="5124787" cy="4171690"/>
          </a:xfrm>
          <a:noFill/>
          <a:ln/>
        </p:spPr>
        <p:txBody>
          <a:bodyPr lIns="85852" tIns="42926" rIns="85852" bIns="42926"/>
          <a:lstStyle/>
          <a:p>
            <a:pPr>
              <a:spcAft>
                <a:spcPts val="600"/>
              </a:spcAft>
            </a:pPr>
            <a:r>
              <a:rPr lang="es-MX" b="1" dirty="0" smtClean="0"/>
              <a:t>Notas del Conferencista</a:t>
            </a:r>
          </a:p>
          <a:p>
            <a:pPr>
              <a:spcAft>
                <a:spcPts val="600"/>
              </a:spcAft>
            </a:pPr>
            <a:r>
              <a:rPr lang="es-MX" dirty="0" smtClean="0"/>
              <a:t>Existen dos grupos de neuronas en la médula rostral ventromedial que exhiben distintas respuestas a los opioides.  Las ‘células ON' tienen receptores-</a:t>
            </a:r>
            <a:r>
              <a:rPr lang="es-MX" dirty="0" smtClean="0">
                <a:sym typeface="Symbol"/>
              </a:rPr>
              <a:t></a:t>
            </a:r>
            <a:r>
              <a:rPr lang="es-MX" baseline="0" dirty="0" smtClean="0">
                <a:sym typeface="Symbol"/>
              </a:rPr>
              <a:t> y por lo tanto son inhibidas directamente por </a:t>
            </a:r>
            <a:r>
              <a:rPr lang="es-MX" dirty="0" smtClean="0"/>
              <a:t>opioides</a:t>
            </a:r>
            <a:r>
              <a:rPr lang="es-MX" baseline="0" dirty="0" smtClean="0"/>
              <a:t>.  La estimulación</a:t>
            </a:r>
            <a:r>
              <a:rPr lang="es-MX" dirty="0" smtClean="0"/>
              <a:t> de los receptores-</a:t>
            </a:r>
            <a:r>
              <a:rPr lang="es-MX" dirty="0" smtClean="0">
                <a:sym typeface="Symbol"/>
              </a:rPr>
              <a:t> en las ‘células ON’ da lugar a la transmisión reducida del dolor a nivel del </a:t>
            </a:r>
            <a:r>
              <a:rPr lang="es-MX" baseline="0" dirty="0" smtClean="0">
                <a:sym typeface="Symbol"/>
              </a:rPr>
              <a:t>cuerno dorsal. Las </a:t>
            </a:r>
            <a:r>
              <a:rPr lang="es-MX" dirty="0" smtClean="0"/>
              <a:t>'células OFF' son activadas indirectamente por los opioides.  Específicamente, los opioides se unen a los receptores-</a:t>
            </a:r>
            <a:r>
              <a:rPr lang="es-MX" dirty="0" smtClean="0">
                <a:sym typeface="Symbol"/>
              </a:rPr>
              <a:t> presentes en </a:t>
            </a:r>
            <a:r>
              <a:rPr lang="es-MX" baseline="0" dirty="0" smtClean="0">
                <a:sym typeface="Symbol"/>
              </a:rPr>
              <a:t>interneuronas gabaérgicas que entonces regulan negativamente a las ‘células OFF” lo cual resulta en un efecto inhibitorio en el procesamiento n</a:t>
            </a:r>
            <a:r>
              <a:rPr lang="es-MX" dirty="0" smtClean="0"/>
              <a:t>ociceptivo.</a:t>
            </a:r>
          </a:p>
          <a:p>
            <a:pPr>
              <a:spcAft>
                <a:spcPts val="600"/>
              </a:spcAft>
            </a:pPr>
            <a:r>
              <a:rPr lang="es-MX" b="1" dirty="0" smtClean="0"/>
              <a:t>Referencia</a:t>
            </a:r>
          </a:p>
          <a:p>
            <a:pPr>
              <a:spcAft>
                <a:spcPts val="600"/>
              </a:spcAft>
            </a:pPr>
            <a:r>
              <a:rPr lang="en-CA" dirty="0" smtClean="0"/>
              <a:t>Fields HL, Basbaum AI, Heinricher MM. In Wall and Melzack (Eds). Textbook of Pain. 6th Ed. 2006; Chapter 7: Central pain mechanisms of pain modulation. Elsevier.</a:t>
            </a:r>
          </a:p>
          <a:p>
            <a:pPr>
              <a:spcAft>
                <a:spcPts val="600"/>
              </a:spcAft>
            </a:pPr>
            <a:endParaRPr lang="es-MX"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4257" name="Slide Image Placeholder 1"/>
          <p:cNvSpPr>
            <a:spLocks noGrp="1" noRot="1" noChangeAspect="1"/>
          </p:cNvSpPr>
          <p:nvPr>
            <p:ph type="sldImg"/>
          </p:nvPr>
        </p:nvSpPr>
        <p:spPr>
          <a:ln/>
        </p:spPr>
      </p:sp>
      <p:sp>
        <p:nvSpPr>
          <p:cNvPr id="864258" name="Notes Placeholder 2"/>
          <p:cNvSpPr>
            <a:spLocks noGrp="1"/>
          </p:cNvSpPr>
          <p:nvPr>
            <p:ph type="body" idx="1"/>
          </p:nvPr>
        </p:nvSpPr>
        <p:spPr>
          <a:xfrm>
            <a:off x="264840" y="4330005"/>
            <a:ext cx="6336704" cy="4156234"/>
          </a:xfrm>
          <a:noFill/>
          <a:ln/>
        </p:spPr>
        <p:txBody>
          <a:bodyPr/>
          <a:lstStyle/>
          <a:p>
            <a:pPr>
              <a:spcAft>
                <a:spcPts val="300"/>
              </a:spcAft>
            </a:pPr>
            <a:r>
              <a:rPr lang="es-MX" sz="1100" b="1" dirty="0" smtClean="0"/>
              <a:t>Notas del Conferencista</a:t>
            </a:r>
          </a:p>
          <a:p>
            <a:pPr>
              <a:spcAft>
                <a:spcPts val="300"/>
              </a:spcAft>
            </a:pPr>
            <a:r>
              <a:rPr lang="es-MX" sz="1100" dirty="0" smtClean="0"/>
              <a:t>Hiperalgesia inducida por opioides </a:t>
            </a:r>
            <a:r>
              <a:rPr lang="es-MX" sz="1100" baseline="0" dirty="0" smtClean="0"/>
              <a:t>(HIO) se refiere al estado de </a:t>
            </a:r>
            <a:r>
              <a:rPr lang="es-MX" sz="1100" kern="1200" baseline="0" dirty="0" smtClean="0">
                <a:solidFill>
                  <a:schemeClr val="tx1"/>
                </a:solidFill>
              </a:rPr>
              <a:t>sensibilización nociceptiva desencadenado por la exposición a opioides.  Los detalles sobre el mecanismos molecular de HIO siguen estando mal</a:t>
            </a:r>
            <a:r>
              <a:rPr lang="es-MX" sz="1100" kern="1200" dirty="0" smtClean="0">
                <a:solidFill>
                  <a:schemeClr val="tx1"/>
                </a:solidFill>
              </a:rPr>
              <a:t> definidos </a:t>
            </a:r>
            <a:r>
              <a:rPr lang="es-MX" sz="1100" kern="1200" baseline="0" dirty="0" smtClean="0">
                <a:solidFill>
                  <a:schemeClr val="tx1"/>
                </a:solidFill>
              </a:rPr>
              <a:t>aunque se cree que el proceso complejo involucra cambios neuroplásticos de las vías pronociceptivas en el sistema nervioso periférico y central.</a:t>
            </a:r>
          </a:p>
          <a:p>
            <a:pPr>
              <a:spcAft>
                <a:spcPts val="300"/>
              </a:spcAft>
            </a:pPr>
            <a:r>
              <a:rPr lang="es-MX" sz="1100" kern="1200" baseline="0" dirty="0" smtClean="0">
                <a:solidFill>
                  <a:schemeClr val="tx1"/>
                </a:solidFill>
              </a:rPr>
              <a:t>Se ha pensado que los cinco mecanismos involucrados en HIO son:</a:t>
            </a:r>
          </a:p>
          <a:p>
            <a:pPr marL="361950" indent="-180975">
              <a:spcAft>
                <a:spcPts val="300"/>
              </a:spcAft>
              <a:buAutoNum type="arabicParenR"/>
              <a:tabLst>
                <a:tab pos="266700" algn="l"/>
              </a:tabLst>
            </a:pPr>
            <a:r>
              <a:rPr lang="es-MX" sz="1100" kern="1200" baseline="0" dirty="0" smtClean="0">
                <a:solidFill>
                  <a:schemeClr val="tx1"/>
                </a:solidFill>
              </a:rPr>
              <a:t>sistema glutaminérgico central – activación de NMDA y los eventos corriente abajo subsecuentes dinorfinas espinales– la infusión continua del agonistas del recepto-</a:t>
            </a:r>
            <a:r>
              <a:rPr lang="es-MX" sz="1100" kern="1200" baseline="0" dirty="0" smtClean="0">
                <a:solidFill>
                  <a:schemeClr val="tx1"/>
                </a:solidFill>
                <a:sym typeface="Symbol"/>
              </a:rPr>
              <a:t> promueven la liberación de neuropéptidos excitatorios , por ejemplo péptido</a:t>
            </a:r>
            <a:r>
              <a:rPr lang="es-MX" sz="1100" kern="1200" dirty="0" smtClean="0">
                <a:solidFill>
                  <a:schemeClr val="tx1"/>
                </a:solidFill>
                <a:sym typeface="Symbol"/>
              </a:rPr>
              <a:t> relacionado con el gen de la </a:t>
            </a:r>
            <a:r>
              <a:rPr lang="es-MX" sz="1100" kern="1200" baseline="0" dirty="0" smtClean="0">
                <a:solidFill>
                  <a:schemeClr val="tx1"/>
                </a:solidFill>
              </a:rPr>
              <a:t>calcitonina de </a:t>
            </a:r>
            <a:r>
              <a:rPr lang="es-MX" sz="1100" baseline="0" dirty="0" smtClean="0"/>
              <a:t>aferentes primarias</a:t>
            </a:r>
            <a:endParaRPr lang="es-MX" sz="1100" kern="1200" baseline="0" dirty="0" smtClean="0">
              <a:solidFill>
                <a:schemeClr val="tx1"/>
              </a:solidFill>
            </a:endParaRPr>
          </a:p>
          <a:p>
            <a:pPr marL="361950" indent="-180975">
              <a:spcAft>
                <a:spcPts val="300"/>
              </a:spcAft>
              <a:buAutoNum type="arabicParenR"/>
              <a:tabLst>
                <a:tab pos="266700" algn="l"/>
              </a:tabLst>
            </a:pPr>
            <a:r>
              <a:rPr lang="es-MX" sz="1100" kern="1200" baseline="0" dirty="0" smtClean="0">
                <a:solidFill>
                  <a:schemeClr val="tx1"/>
                </a:solidFill>
              </a:rPr>
              <a:t>Facilitación descendente– “células ON” y “células OFF”</a:t>
            </a:r>
          </a:p>
          <a:p>
            <a:pPr marL="361950" indent="-180975">
              <a:spcAft>
                <a:spcPts val="300"/>
              </a:spcAft>
              <a:buAutoNum type="arabicParenR"/>
              <a:tabLst>
                <a:tab pos="266700" algn="l"/>
              </a:tabLst>
            </a:pPr>
            <a:r>
              <a:rPr lang="es-MX" sz="1100" kern="1200" baseline="0" dirty="0" smtClean="0">
                <a:solidFill>
                  <a:schemeClr val="tx1"/>
                </a:solidFill>
              </a:rPr>
              <a:t>Mecanismos genéticos – polimorfismos de Catecol-O-metiltransferasa (COMT) que resulta en diferentes niveles de noradrenalina/dopamina sináptica después de la liberación del neurotransmisor</a:t>
            </a:r>
          </a:p>
          <a:p>
            <a:pPr marL="361950" indent="-180975">
              <a:spcAft>
                <a:spcPts val="300"/>
              </a:spcAft>
              <a:buAutoNum type="arabicParenR"/>
              <a:tabLst>
                <a:tab pos="266700" algn="l"/>
              </a:tabLst>
            </a:pPr>
            <a:r>
              <a:rPr lang="es-MX" sz="1100" kern="1200" baseline="0" dirty="0" smtClean="0">
                <a:solidFill>
                  <a:schemeClr val="tx1"/>
                </a:solidFill>
              </a:rPr>
              <a:t>Recaptación disminuida y mayor respuesta nociceptiva – mayor grado de reacción a glutamato y sustancia P , aumento</a:t>
            </a:r>
            <a:r>
              <a:rPr lang="es-MX" sz="1100" kern="1200" dirty="0" smtClean="0">
                <a:solidFill>
                  <a:schemeClr val="tx1"/>
                </a:solidFill>
              </a:rPr>
              <a:t> del receptor </a:t>
            </a:r>
            <a:r>
              <a:rPr lang="es-MX" sz="1100" kern="1200" baseline="0" dirty="0" smtClean="0">
                <a:solidFill>
                  <a:schemeClr val="tx1"/>
                </a:solidFill>
              </a:rPr>
              <a:t>β2 adrenérgico</a:t>
            </a:r>
          </a:p>
          <a:p>
            <a:pPr>
              <a:spcAft>
                <a:spcPts val="300"/>
              </a:spcAft>
            </a:pPr>
            <a:r>
              <a:rPr lang="es-MX" sz="1100" kern="1200" baseline="0" dirty="0" smtClean="0">
                <a:solidFill>
                  <a:schemeClr val="tx1"/>
                </a:solidFill>
              </a:rPr>
              <a:t>Ocurre hiperalgesia primaria cuando </a:t>
            </a:r>
            <a:r>
              <a:rPr lang="es-MX" sz="1100" dirty="0" smtClean="0"/>
              <a:t>hay s</a:t>
            </a:r>
            <a:r>
              <a:rPr lang="es-MX" sz="1100" kern="1200" baseline="0" dirty="0" smtClean="0">
                <a:solidFill>
                  <a:schemeClr val="tx1"/>
                </a:solidFill>
              </a:rPr>
              <a:t>ensibilización de nociceptores primarios que resulta en una mayor sensación </a:t>
            </a:r>
            <a:r>
              <a:rPr lang="es-MX" sz="1100" dirty="0" smtClean="0"/>
              <a:t>a los estímulos nocivos e </a:t>
            </a:r>
            <a:r>
              <a:rPr lang="es-MX" sz="1100" kern="1200" baseline="0" dirty="0" smtClean="0">
                <a:solidFill>
                  <a:schemeClr val="tx1"/>
                </a:solidFill>
              </a:rPr>
              <a:t>inocuos.</a:t>
            </a:r>
          </a:p>
          <a:p>
            <a:pPr>
              <a:spcAft>
                <a:spcPts val="300"/>
              </a:spcAft>
            </a:pPr>
            <a:r>
              <a:rPr lang="es-MX" sz="1100" kern="1200" baseline="0" dirty="0" smtClean="0">
                <a:solidFill>
                  <a:schemeClr val="tx1"/>
                </a:solidFill>
              </a:rPr>
              <a:t>La hiperalgesia secundaria se manifiesta “corriente abajo” del estímulo nociceptivo inicial y la lesión periférica y puede ser el resultado de sensibilización</a:t>
            </a:r>
            <a:r>
              <a:rPr lang="es-MX" sz="1100" kern="1200" dirty="0" smtClean="0">
                <a:solidFill>
                  <a:schemeClr val="tx1"/>
                </a:solidFill>
              </a:rPr>
              <a:t> </a:t>
            </a:r>
            <a:r>
              <a:rPr lang="es-MX" sz="1100" kern="1200" baseline="0" dirty="0" smtClean="0">
                <a:solidFill>
                  <a:schemeClr val="tx1"/>
                </a:solidFill>
              </a:rPr>
              <a:t>periférica y central.</a:t>
            </a:r>
          </a:p>
          <a:p>
            <a:pPr>
              <a:spcAft>
                <a:spcPts val="600"/>
              </a:spcAft>
            </a:pPr>
            <a:r>
              <a:rPr lang="es-MX" sz="1100" b="1" dirty="0" smtClean="0"/>
              <a:t>Referencias</a:t>
            </a:r>
            <a:endParaRPr lang="es-MX" sz="1100" dirty="0" smtClean="0"/>
          </a:p>
          <a:p>
            <a:r>
              <a:rPr lang="en-CA" sz="1100" dirty="0" smtClean="0"/>
              <a:t>Raja SN </a:t>
            </a:r>
            <a:r>
              <a:rPr lang="en-CA" sz="1100" i="1" dirty="0" smtClean="0"/>
              <a:t>et al.</a:t>
            </a:r>
            <a:r>
              <a:rPr lang="en-CA" sz="1100" dirty="0" smtClean="0"/>
              <a:t> In: Wall PB, Melzack R, (eds). Textbook of Pain. 4th ed; 1999:11-57.</a:t>
            </a:r>
          </a:p>
          <a:p>
            <a:r>
              <a:rPr lang="en-CA" sz="1100" dirty="0" smtClean="0"/>
              <a:t>Woolf CJ. </a:t>
            </a:r>
            <a:r>
              <a:rPr lang="en-CA" sz="1100" i="1" dirty="0" smtClean="0"/>
              <a:t>Drugs</a:t>
            </a:r>
            <a:r>
              <a:rPr lang="en-CA" sz="1100" dirty="0" smtClean="0"/>
              <a:t>. 1994;47(suppl 5):1-9.</a:t>
            </a:r>
          </a:p>
          <a:p>
            <a:r>
              <a:rPr lang="en-CA" sz="1100" dirty="0" smtClean="0"/>
              <a:t>Dolan S, Nolan AM. </a:t>
            </a:r>
            <a:r>
              <a:rPr lang="en-CA" sz="1100" i="1" dirty="0" smtClean="0"/>
              <a:t>Neuroreport</a:t>
            </a:r>
            <a:r>
              <a:rPr lang="en-CA" sz="1100" dirty="0" smtClean="0"/>
              <a:t>. 1999;10(3):449-452</a:t>
            </a:r>
          </a:p>
          <a:p>
            <a:pPr>
              <a:spcAft>
                <a:spcPts val="300"/>
              </a:spcAft>
            </a:pPr>
            <a:endParaRPr lang="es-MX" sz="1100" dirty="0"/>
          </a:p>
        </p:txBody>
      </p:sp>
      <p:sp>
        <p:nvSpPr>
          <p:cNvPr id="864259" name="Slide Number Placeholder 3"/>
          <p:cNvSpPr>
            <a:spLocks noGrp="1"/>
          </p:cNvSpPr>
          <p:nvPr>
            <p:ph type="sldNum" sz="quarter" idx="5"/>
          </p:nvPr>
        </p:nvSpPr>
        <p:spPr>
          <a:noFill/>
        </p:spPr>
        <p:txBody>
          <a:bodyPr/>
          <a:lstStyle/>
          <a:p>
            <a:fld id="{9726DBBD-D30A-4216-9B84-81761D232C63}" type="slidenum">
              <a:rPr lang="en-US" smtClean="0">
                <a:solidFill>
                  <a:prstClr val="black"/>
                </a:solidFill>
                <a:ea typeface="ヒラギノ角ゴ Pro W3"/>
                <a:cs typeface="ヒラギノ角ゴ Pro W3"/>
              </a:rPr>
              <a:pPr/>
              <a:t>36</a:t>
            </a:fld>
            <a:endParaRPr lang="en-US" dirty="0" smtClean="0">
              <a:solidFill>
                <a:prstClr val="black"/>
              </a:solidFill>
              <a:ea typeface="ヒラギノ角ゴ Pro W3"/>
              <a:cs typeface="ヒラギノ角ゴ Pro W3"/>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4257" name="Slide Image Placeholder 1"/>
          <p:cNvSpPr>
            <a:spLocks noGrp="1" noRot="1" noChangeAspect="1"/>
          </p:cNvSpPr>
          <p:nvPr>
            <p:ph type="sldImg"/>
          </p:nvPr>
        </p:nvSpPr>
        <p:spPr>
          <a:ln/>
        </p:spPr>
      </p:sp>
      <p:sp>
        <p:nvSpPr>
          <p:cNvPr id="864258" name="Notes Placeholder 2"/>
          <p:cNvSpPr>
            <a:spLocks noGrp="1"/>
          </p:cNvSpPr>
          <p:nvPr>
            <p:ph type="body" idx="1"/>
          </p:nvPr>
        </p:nvSpPr>
        <p:spPr>
          <a:noFill/>
          <a:ln/>
        </p:spPr>
        <p:txBody>
          <a:bodyPr/>
          <a:lstStyle/>
          <a:p>
            <a:pPr>
              <a:spcAft>
                <a:spcPts val="600"/>
              </a:spcAft>
            </a:pPr>
            <a:r>
              <a:rPr lang="es-MX" b="1" dirty="0" smtClean="0"/>
              <a:t>Notas del Conferencista</a:t>
            </a:r>
          </a:p>
          <a:p>
            <a:pPr rtl="0">
              <a:spcAft>
                <a:spcPts val="600"/>
              </a:spcAft>
            </a:pPr>
            <a:r>
              <a:rPr lang="es-MX" sz="1200" kern="1200" dirty="0" smtClean="0">
                <a:solidFill>
                  <a:schemeClr val="tx1"/>
                </a:solidFill>
              </a:rPr>
              <a:t>Alodinia</a:t>
            </a:r>
            <a:r>
              <a:rPr lang="es-MX" sz="1200" kern="1200" baseline="0" dirty="0" smtClean="0">
                <a:solidFill>
                  <a:schemeClr val="tx1"/>
                </a:solidFill>
              </a:rPr>
              <a:t> es dolor que es evocado por un estímulo inocuo.  Es el síntoma predominante de la hiperalgesia inducida por opioides producido por dosis muy altas y cada vez mayores de opioides.</a:t>
            </a:r>
          </a:p>
          <a:p>
            <a:pPr>
              <a:spcAft>
                <a:spcPts val="600"/>
              </a:spcAft>
            </a:pPr>
            <a:r>
              <a:rPr lang="es-MX" sz="1200" kern="1200" baseline="0" dirty="0" smtClean="0">
                <a:solidFill>
                  <a:schemeClr val="tx1"/>
                </a:solidFill>
              </a:rPr>
              <a:t>La alodinia surge de sensibilización central por</a:t>
            </a:r>
            <a:r>
              <a:rPr lang="es-MX" sz="1200" kern="1200" dirty="0" smtClean="0">
                <a:solidFill>
                  <a:schemeClr val="tx1"/>
                </a:solidFill>
              </a:rPr>
              <a:t> medio de la cual señales mecánicas mediadas por fibras </a:t>
            </a:r>
            <a:r>
              <a:rPr lang="es-MX" sz="1200" kern="1200" baseline="0" dirty="0" smtClean="0">
                <a:solidFill>
                  <a:schemeClr val="tx1"/>
                </a:solidFill>
              </a:rPr>
              <a:t>A</a:t>
            </a:r>
            <a:r>
              <a:rPr lang="es-MX" sz="1200" kern="1200" baseline="0" dirty="0" smtClean="0">
                <a:solidFill>
                  <a:schemeClr val="tx1"/>
                </a:solidFill>
                <a:sym typeface="Symbol"/>
              </a:rPr>
              <a:t> son transmitidas</a:t>
            </a:r>
            <a:r>
              <a:rPr lang="es-MX" sz="1200" kern="1200" dirty="0" smtClean="0">
                <a:solidFill>
                  <a:schemeClr val="tx1"/>
                </a:solidFill>
                <a:sym typeface="Symbol"/>
              </a:rPr>
              <a:t> a nivel </a:t>
            </a:r>
            <a:r>
              <a:rPr lang="es-MX" sz="1200" kern="1200" baseline="0" dirty="0" smtClean="0">
                <a:solidFill>
                  <a:schemeClr val="tx1"/>
                </a:solidFill>
                <a:sym typeface="Symbol"/>
              </a:rPr>
              <a:t>central como señales nociceptivas.  Existe</a:t>
            </a:r>
            <a:r>
              <a:rPr lang="es-MX" sz="1200" kern="1200" dirty="0" smtClean="0">
                <a:solidFill>
                  <a:schemeClr val="tx1"/>
                </a:solidFill>
                <a:sym typeface="Symbol"/>
              </a:rPr>
              <a:t> cierta evidencia de que la clase del receptor </a:t>
            </a:r>
            <a:r>
              <a:rPr lang="es-MX" dirty="0" smtClean="0">
                <a:sym typeface="Symbol"/>
              </a:rPr>
              <a:t>NMDA- glutaminérgico participa y media el proceso de </a:t>
            </a:r>
            <a:r>
              <a:rPr lang="es-MX" sz="1200" kern="1200" baseline="0" dirty="0" smtClean="0">
                <a:solidFill>
                  <a:schemeClr val="tx1"/>
                </a:solidFill>
                <a:sym typeface="Symbol"/>
              </a:rPr>
              <a:t>neurotransmisión. </a:t>
            </a:r>
            <a:endParaRPr lang="es-MX" sz="1200" kern="1200" dirty="0" smtClean="0">
              <a:solidFill>
                <a:schemeClr val="tx1"/>
              </a:solidFill>
            </a:endParaRPr>
          </a:p>
          <a:p>
            <a:pPr eaLnBrk="1" hangingPunct="1">
              <a:spcAft>
                <a:spcPts val="600"/>
              </a:spcAft>
            </a:pPr>
            <a:r>
              <a:rPr lang="es-MX" b="1" dirty="0" smtClean="0"/>
              <a:t>Referencias</a:t>
            </a:r>
          </a:p>
          <a:p>
            <a:pPr>
              <a:spcAft>
                <a:spcPts val="600"/>
              </a:spcAft>
              <a:defRPr/>
            </a:pPr>
            <a:r>
              <a:rPr lang="en-CA" dirty="0" smtClean="0"/>
              <a:t>Dolan S, Nolan AM. N-methyl D-aspartate induced mechanical allodynia is blocked by nitric oxide synthase and cyclooxygenase-2 inhibitors. </a:t>
            </a:r>
            <a:r>
              <a:rPr lang="en-CA" i="1" dirty="0" smtClean="0"/>
              <a:t>Neuroreport</a:t>
            </a:r>
            <a:r>
              <a:rPr lang="en-CA" dirty="0" smtClean="0"/>
              <a:t>. 1999;10(3):449-52.</a:t>
            </a:r>
          </a:p>
        </p:txBody>
      </p:sp>
      <p:sp>
        <p:nvSpPr>
          <p:cNvPr id="864259" name="Slide Number Placeholder 3"/>
          <p:cNvSpPr>
            <a:spLocks noGrp="1"/>
          </p:cNvSpPr>
          <p:nvPr>
            <p:ph type="sldNum" sz="quarter" idx="5"/>
          </p:nvPr>
        </p:nvSpPr>
        <p:spPr>
          <a:noFill/>
        </p:spPr>
        <p:txBody>
          <a:bodyPr/>
          <a:lstStyle/>
          <a:p>
            <a:fld id="{9726DBBD-D30A-4216-9B84-81761D232C63}" type="slidenum">
              <a:rPr lang="en-US" smtClean="0">
                <a:solidFill>
                  <a:prstClr val="black"/>
                </a:solidFill>
                <a:ea typeface="ヒラギノ角ゴ Pro W3"/>
                <a:cs typeface="ヒラギノ角ゴ Pro W3"/>
              </a:rPr>
              <a:pPr/>
              <a:t>37</a:t>
            </a:fld>
            <a:endParaRPr lang="en-US" dirty="0" smtClean="0">
              <a:solidFill>
                <a:prstClr val="black"/>
              </a:solidFill>
              <a:ea typeface="ヒラギノ角ゴ Pro W3"/>
              <a:cs typeface="ヒラギノ角ゴ Pro W3"/>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23" name="Rectangle 3"/>
          <p:cNvSpPr>
            <a:spLocks noGrp="1" noChangeArrowheads="1"/>
          </p:cNvSpPr>
          <p:nvPr>
            <p:ph type="body" idx="1"/>
          </p:nvPr>
        </p:nvSpPr>
        <p:spPr bwMode="auto">
          <a:xfrm>
            <a:off x="696888" y="4474021"/>
            <a:ext cx="5976664" cy="3955614"/>
          </a:xfrm>
          <a:solidFill>
            <a:srgbClr val="FFFFFF"/>
          </a:solidFill>
          <a:ln>
            <a:noFill/>
            <a:miter lim="800000"/>
            <a:headEnd/>
            <a:tailEnd/>
          </a:ln>
        </p:spPr>
        <p:txBody>
          <a:bodyPr/>
          <a:lstStyle/>
          <a:p>
            <a:pPr>
              <a:spcBef>
                <a:spcPct val="0"/>
              </a:spcBef>
              <a:spcAft>
                <a:spcPts val="600"/>
              </a:spcAft>
              <a:defRPr/>
            </a:pPr>
            <a:r>
              <a:rPr lang="es-MX" b="1" dirty="0" smtClean="0"/>
              <a:t>Notas del Conferencista</a:t>
            </a:r>
          </a:p>
          <a:p>
            <a:pPr>
              <a:spcBef>
                <a:spcPct val="0"/>
              </a:spcBef>
              <a:spcAft>
                <a:spcPts val="600"/>
              </a:spcAft>
              <a:defRPr/>
            </a:pPr>
            <a:r>
              <a:rPr lang="es-MX" dirty="0" smtClean="0"/>
              <a:t>El uso de opioides en el manejo del dolor puede estar asociado con una variedad de efectos adversos, como muestra esta slide. Los efectos secundarios gastrointestinales pueden incluir náusea, vómito y constipación, mientras que los efectos en el sistema nervioso central pueden incluir daño cognitivo, sedación, vahído, y mareo. Depresión respiratoria, Hipotensión ortostática, desfallecimiento, urticaria, miosis, sudoración, y retención urinaria se encuentran entre los otros efectos adversos potenciales de los opioides.</a:t>
            </a:r>
          </a:p>
          <a:p>
            <a:pPr>
              <a:spcBef>
                <a:spcPct val="0"/>
              </a:spcBef>
              <a:spcAft>
                <a:spcPts val="600"/>
              </a:spcAft>
              <a:defRPr/>
            </a:pPr>
            <a:r>
              <a:rPr lang="es-MX" b="1" dirty="0" smtClean="0"/>
              <a:t>Referencias</a:t>
            </a:r>
          </a:p>
          <a:p>
            <a:pPr>
              <a:lnSpc>
                <a:spcPct val="90000"/>
              </a:lnSpc>
              <a:spcBef>
                <a:spcPct val="0"/>
              </a:spcBef>
              <a:spcAft>
                <a:spcPts val="600"/>
              </a:spcAft>
              <a:defRPr/>
            </a:pPr>
            <a:r>
              <a:rPr lang="en-CA" dirty="0" smtClean="0"/>
              <a:t>Moreland LW, St Clair EW. The use of analgesics in the management of pain in rheumatic diseases. </a:t>
            </a:r>
            <a:r>
              <a:rPr lang="en-CA" i="1" dirty="0" smtClean="0"/>
              <a:t>Rheum Dis Clin North Am</a:t>
            </a:r>
            <a:r>
              <a:rPr lang="en-CA" dirty="0" smtClean="0"/>
              <a:t> 1999; 25(1):153-91.</a:t>
            </a:r>
          </a:p>
          <a:p>
            <a:pPr fontAlgn="base">
              <a:spcBef>
                <a:spcPct val="0"/>
              </a:spcBef>
              <a:spcAft>
                <a:spcPts val="600"/>
              </a:spcAft>
            </a:pPr>
            <a:r>
              <a:rPr lang="en-US" dirty="0" smtClean="0">
                <a:latin typeface="Calibri" pitchFamily="34" charset="0"/>
              </a:rPr>
              <a:t>Yaksh TL, Wallace MS. </a:t>
            </a:r>
            <a:r>
              <a:rPr lang="sv-SE" dirty="0" smtClean="0">
                <a:latin typeface="Calibri" pitchFamily="34" charset="0"/>
              </a:rPr>
              <a:t>In</a:t>
            </a:r>
            <a:r>
              <a:rPr lang="sv-SE" i="1" dirty="0" smtClean="0">
                <a:latin typeface="Calibri" pitchFamily="34" charset="0"/>
              </a:rPr>
              <a:t>: </a:t>
            </a:r>
            <a:r>
              <a:rPr lang="sv-SE" dirty="0" smtClean="0">
                <a:latin typeface="Calibri" pitchFamily="34" charset="0"/>
              </a:rPr>
              <a:t>Brunton L </a:t>
            </a:r>
            <a:r>
              <a:rPr lang="sv-SE" i="1" dirty="0" smtClean="0">
                <a:latin typeface="Calibri" pitchFamily="34" charset="0"/>
              </a:rPr>
              <a:t>et al </a:t>
            </a:r>
            <a:r>
              <a:rPr lang="sv-SE" dirty="0" smtClean="0">
                <a:latin typeface="Calibri" pitchFamily="34" charset="0"/>
              </a:rPr>
              <a:t>(eds). </a:t>
            </a:r>
            <a:r>
              <a:rPr lang="en-US" i="1" dirty="0" smtClean="0">
                <a:latin typeface="Calibri" pitchFamily="34" charset="0"/>
              </a:rPr>
              <a:t>Goodman and Gilman’s The Pharmacological Basis of Therapeutics</a:t>
            </a:r>
            <a:r>
              <a:rPr lang="en-US" dirty="0" smtClean="0">
                <a:latin typeface="Calibri" pitchFamily="34" charset="0"/>
              </a:rPr>
              <a:t>. 12</a:t>
            </a:r>
            <a:r>
              <a:rPr lang="en-US" baseline="30000" dirty="0" smtClean="0">
                <a:latin typeface="Calibri" pitchFamily="34" charset="0"/>
              </a:rPr>
              <a:t>th</a:t>
            </a:r>
            <a:r>
              <a:rPr lang="en-US" dirty="0" smtClean="0">
                <a:latin typeface="Calibri" pitchFamily="34" charset="0"/>
              </a:rPr>
              <a:t> ed. (online version). McGraw-Hill; </a:t>
            </a:r>
            <a:br>
              <a:rPr lang="en-US" dirty="0" smtClean="0">
                <a:latin typeface="Calibri" pitchFamily="34" charset="0"/>
              </a:rPr>
            </a:br>
            <a:r>
              <a:rPr lang="en-US" dirty="0" smtClean="0">
                <a:latin typeface="Calibri" pitchFamily="34" charset="0"/>
              </a:rPr>
              <a:t>New York, NY: 2010.</a:t>
            </a:r>
            <a:endParaRPr lang="en-US" dirty="0">
              <a:latin typeface="Calibri" pitchFamily="34" charset="0"/>
            </a:endParaRPr>
          </a:p>
        </p:txBody>
      </p:sp>
      <p:sp>
        <p:nvSpPr>
          <p:cNvPr id="195592" name="Rectangle 4"/>
          <p:cNvSpPr>
            <a:spLocks noChangeArrowheads="1"/>
          </p:cNvSpPr>
          <p:nvPr/>
        </p:nvSpPr>
        <p:spPr bwMode="black">
          <a:xfrm>
            <a:off x="168769" y="2648119"/>
            <a:ext cx="739987" cy="154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17575" eaLnBrk="0" fontAlgn="base" hangingPunct="0">
              <a:spcBef>
                <a:spcPct val="0"/>
              </a:spcBef>
              <a:spcAft>
                <a:spcPct val="0"/>
              </a:spcAft>
              <a:buClr>
                <a:srgbClr val="000000"/>
              </a:buClr>
              <a:buSzPct val="80000"/>
              <a:buFont typeface="Wingdings" pitchFamily="2" charset="2"/>
              <a:buNone/>
            </a:pPr>
            <a:endParaRPr lang="tr-TR" sz="1000" smtClean="0">
              <a:solidFill>
                <a:srgbClr val="000000"/>
              </a:solidFill>
              <a:latin typeface="Arial" pitchFamily="34" charset="0"/>
              <a:ea typeface="SimSun" pitchFamily="2" charset="-122"/>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777" name="Rectangle 7"/>
          <p:cNvSpPr>
            <a:spLocks noGrp="1" noChangeArrowheads="1"/>
          </p:cNvSpPr>
          <p:nvPr>
            <p:ph type="sldNum" sz="quarter" idx="5"/>
          </p:nvPr>
        </p:nvSpPr>
        <p:spPr/>
        <p:txBody>
          <a:bodyPr/>
          <a:lstStyle/>
          <a:p>
            <a:fld id="{9509ACC5-D6A4-47EC-BD7A-861EA88BD8F2}" type="slidenum">
              <a:rPr lang="en-US" smtClean="0">
                <a:solidFill>
                  <a:prstClr val="black"/>
                </a:solidFill>
              </a:rPr>
              <a:pPr/>
              <a:t>39</a:t>
            </a:fld>
            <a:endParaRPr lang="en-US" dirty="0" smtClean="0">
              <a:solidFill>
                <a:prstClr val="black"/>
              </a:solidFill>
            </a:endParaRPr>
          </a:p>
        </p:txBody>
      </p:sp>
      <p:sp>
        <p:nvSpPr>
          <p:cNvPr id="843779" name="Rectangle 3"/>
          <p:cNvSpPr>
            <a:spLocks noGrp="1" noChangeArrowheads="1"/>
          </p:cNvSpPr>
          <p:nvPr>
            <p:ph type="body" idx="1"/>
          </p:nvPr>
        </p:nvSpPr>
        <p:spPr>
          <a:xfrm>
            <a:off x="701040" y="4387136"/>
            <a:ext cx="6116528" cy="4156234"/>
          </a:xfrm>
        </p:spPr>
        <p:txBody>
          <a:bodyPr/>
          <a:lstStyle/>
          <a:p>
            <a:pPr>
              <a:spcAft>
                <a:spcPts val="600"/>
              </a:spcAft>
            </a:pPr>
            <a:r>
              <a:rPr lang="es-MX" b="1" dirty="0" smtClean="0"/>
              <a:t>Notas del Conferencista</a:t>
            </a:r>
          </a:p>
          <a:p>
            <a:pPr>
              <a:spcAft>
                <a:spcPts val="600"/>
              </a:spcAft>
            </a:pPr>
            <a:r>
              <a:rPr lang="es-MX" dirty="0" smtClean="0"/>
              <a:t>Uno de los mecanismos por medio del cual la sensibilidad al dolor es aumentada en el dolor neuropático involucra un aumento en la producción de la subunidad α</a:t>
            </a:r>
            <a:r>
              <a:rPr lang="es-MX" baseline="-25000" dirty="0" smtClean="0"/>
              <a:t>2</a:t>
            </a:r>
            <a:r>
              <a:rPr lang="es-MX" dirty="0" smtClean="0"/>
              <a:t>δ de los canales de calcio. Esto resulta en la transportación de mayores números de canales de calcio a las terminales nerviosas en el cuerno dorsal, y un aumento subsecuente en la excitabilidad neuronal. </a:t>
            </a:r>
          </a:p>
          <a:p>
            <a:pPr>
              <a:spcAft>
                <a:spcPts val="600"/>
              </a:spcAft>
            </a:pPr>
            <a:r>
              <a:rPr lang="es-MX" dirty="0" smtClean="0"/>
              <a:t>Estudios recientes sugieren que los ligandos α</a:t>
            </a:r>
            <a:r>
              <a:rPr lang="es-MX" baseline="-25000" dirty="0" smtClean="0"/>
              <a:t>2</a:t>
            </a:r>
            <a:r>
              <a:rPr lang="es-MX" dirty="0" smtClean="0"/>
              <a:t>δ</a:t>
            </a:r>
            <a:r>
              <a:rPr lang="es-MX" altLang="zh-TW" dirty="0" smtClean="0"/>
              <a:t> contrarrestan este efecto modulando el tráfico del </a:t>
            </a:r>
            <a:r>
              <a:rPr lang="es-MX" dirty="0" smtClean="0"/>
              <a:t>canal de calcio a través de la unión a la sub-unidad α</a:t>
            </a:r>
            <a:r>
              <a:rPr lang="es-MX" baseline="-25000" dirty="0" smtClean="0"/>
              <a:t>2</a:t>
            </a:r>
            <a:r>
              <a:rPr lang="es-MX" dirty="0" smtClean="0"/>
              <a:t>δ de los canales de calcio e inhibiendo el transporte del canal de calcio.</a:t>
            </a:r>
          </a:p>
          <a:p>
            <a:pPr>
              <a:spcAft>
                <a:spcPts val="600"/>
              </a:spcAft>
            </a:pPr>
            <a:r>
              <a:rPr lang="es-MX" b="1" dirty="0" smtClean="0"/>
              <a:t>Referencia</a:t>
            </a:r>
          </a:p>
          <a:p>
            <a:pPr>
              <a:spcAft>
                <a:spcPts val="600"/>
              </a:spcAft>
            </a:pPr>
            <a:r>
              <a:rPr lang="es-MX" dirty="0" smtClean="0"/>
              <a:t>Bauer CS </a:t>
            </a:r>
            <a:r>
              <a:rPr lang="es-MX" i="1" dirty="0" smtClean="0"/>
              <a:t>et al. J Neurosci </a:t>
            </a:r>
            <a:r>
              <a:rPr lang="es-MX" dirty="0" smtClean="0"/>
              <a:t>2009; 29(13):4076-88.</a:t>
            </a:r>
          </a:p>
          <a:p>
            <a:pPr>
              <a:spcAft>
                <a:spcPts val="600"/>
              </a:spcAft>
            </a:pPr>
            <a:endParaRPr lang="es-MX" dirty="0" smtClean="0"/>
          </a:p>
          <a:p>
            <a:pPr>
              <a:spcAft>
                <a:spcPts val="600"/>
              </a:spcAft>
            </a:pPr>
            <a:endParaRPr lang="es-MX" dirty="0" smtClean="0"/>
          </a:p>
        </p:txBody>
      </p:sp>
      <p:sp>
        <p:nvSpPr>
          <p:cNvPr id="4" name="Slide Image Placeholder 3"/>
          <p:cNvSpPr>
            <a:spLocks noGrp="1" noRot="1" noChangeAspect="1"/>
          </p:cNvSpPr>
          <p:nvPr>
            <p:ph type="sldImg"/>
          </p:nvPr>
        </p:nvSpPr>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4</a:t>
            </a:fld>
            <a:endParaRPr lang="en-CA" dirty="0">
              <a:solidFill>
                <a:prstClr val="black"/>
              </a:solidFill>
            </a:endParaRPr>
          </a:p>
        </p:txBody>
      </p:sp>
    </p:spTree>
    <p:extLst>
      <p:ext uri="{BB962C8B-B14F-4D97-AF65-F5344CB8AC3E}">
        <p14:creationId xmlns:p14="http://schemas.microsoft.com/office/powerpoint/2010/main" val="2468463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1489" name="Rectangle 7"/>
          <p:cNvSpPr>
            <a:spLocks noGrp="1" noChangeArrowheads="1"/>
          </p:cNvSpPr>
          <p:nvPr>
            <p:ph type="sldNum" sz="quarter" idx="5"/>
          </p:nvPr>
        </p:nvSpPr>
        <p:spPr>
          <a:noFill/>
        </p:spPr>
        <p:txBody>
          <a:bodyPr/>
          <a:lstStyle/>
          <a:p>
            <a:fld id="{13CF5DC5-2061-4B68-B451-4B6969C8FEA3}" type="slidenum">
              <a:rPr lang="en-US" smtClean="0">
                <a:solidFill>
                  <a:srgbClr val="000000"/>
                </a:solidFill>
                <a:ea typeface="ヒラギノ角ゴ Pro W3"/>
                <a:cs typeface="ヒラギノ角ゴ Pro W3"/>
              </a:rPr>
              <a:pPr/>
              <a:t>40</a:t>
            </a:fld>
            <a:endParaRPr lang="en-US" dirty="0" smtClean="0">
              <a:solidFill>
                <a:srgbClr val="000000"/>
              </a:solidFill>
              <a:ea typeface="ヒラギノ角ゴ Pro W3"/>
              <a:cs typeface="ヒラギノ角ゴ Pro W3"/>
            </a:endParaRPr>
          </a:p>
        </p:txBody>
      </p:sp>
      <p:sp>
        <p:nvSpPr>
          <p:cNvPr id="831490" name="Rectangle 2"/>
          <p:cNvSpPr>
            <a:spLocks noGrp="1" noRot="1" noChangeAspect="1" noChangeArrowheads="1" noTextEdit="1"/>
          </p:cNvSpPr>
          <p:nvPr>
            <p:ph type="sldImg"/>
          </p:nvPr>
        </p:nvSpPr>
        <p:spPr>
          <a:xfrm>
            <a:off x="1404938" y="638175"/>
            <a:ext cx="4379912" cy="3284538"/>
          </a:xfrm>
          <a:ln/>
        </p:spPr>
      </p:sp>
      <p:sp>
        <p:nvSpPr>
          <p:cNvPr id="831491" name="Rectangle 3"/>
          <p:cNvSpPr>
            <a:spLocks noGrp="1" noChangeArrowheads="1"/>
          </p:cNvSpPr>
          <p:nvPr>
            <p:ph type="body" idx="1"/>
          </p:nvPr>
        </p:nvSpPr>
        <p:spPr>
          <a:xfrm>
            <a:off x="480864" y="4041973"/>
            <a:ext cx="6192688" cy="4920860"/>
          </a:xfrm>
          <a:solidFill>
            <a:srgbClr val="FFFFFF"/>
          </a:solidFill>
          <a:ln/>
        </p:spPr>
        <p:txBody>
          <a:bodyPr lIns="89582" tIns="44790" rIns="89582" bIns="44790"/>
          <a:lstStyle/>
          <a:p>
            <a:pPr marL="180573" indent="-180573">
              <a:lnSpc>
                <a:spcPct val="90000"/>
              </a:lnSpc>
              <a:spcAft>
                <a:spcPts val="600"/>
              </a:spcAft>
            </a:pPr>
            <a:r>
              <a:rPr lang="es-MX" sz="1100" b="1" dirty="0" smtClean="0">
                <a:latin typeface="+mj-lt"/>
              </a:rPr>
              <a:t>Notas del Conferencista</a:t>
            </a:r>
          </a:p>
          <a:p>
            <a:pPr>
              <a:lnSpc>
                <a:spcPct val="90000"/>
              </a:lnSpc>
              <a:spcAft>
                <a:spcPts val="600"/>
              </a:spcAft>
            </a:pPr>
            <a:r>
              <a:rPr lang="es-MX" sz="1100" dirty="0" smtClean="0">
                <a:latin typeface="+mj-lt"/>
              </a:rPr>
              <a:t>Esta slide muestra una representación esquemática de un canal Ca</a:t>
            </a:r>
            <a:r>
              <a:rPr lang="es-MX" sz="1100" baseline="30000" dirty="0" smtClean="0">
                <a:latin typeface="+mj-lt"/>
              </a:rPr>
              <a:t>2+</a:t>
            </a:r>
            <a:r>
              <a:rPr lang="es-MX" sz="1100" dirty="0" smtClean="0">
                <a:latin typeface="+mj-lt"/>
              </a:rPr>
              <a:t> (de un lado a otro 130 Å). La principal proteína poro conductora de iones es la subunidad alfa</a:t>
            </a:r>
            <a:r>
              <a:rPr lang="es-MX" sz="1100" baseline="-25000" dirty="0" smtClean="0">
                <a:latin typeface="+mj-lt"/>
              </a:rPr>
              <a:t>1</a:t>
            </a:r>
            <a:r>
              <a:rPr lang="es-MX" sz="1100" dirty="0" smtClean="0">
                <a:latin typeface="+mj-lt"/>
              </a:rPr>
              <a:t> (a</a:t>
            </a:r>
            <a:r>
              <a:rPr lang="es-MX" sz="1100" baseline="-25000" dirty="0" smtClean="0">
                <a:latin typeface="+mj-lt"/>
              </a:rPr>
              <a:t>1</a:t>
            </a:r>
            <a:r>
              <a:rPr lang="es-MX" sz="1100" dirty="0" smtClean="0">
                <a:latin typeface="+mj-lt"/>
              </a:rPr>
              <a:t>), de la cual existen cuando menos 10 tipos diferentes. cuando menos 8 tipos están presentes en el sistema nervioso central, pero solo tres tipos (Cav2.1 = tipo-N, 2.1= tipo-P/Q y 2.3 = tipo-R) se encuentran junto a las vesículas sinápticas neuronales. Las sub-unidades Beta se encuentran exclusivamente en el citosol celular, y se asocian con subunidades a</a:t>
            </a:r>
            <a:r>
              <a:rPr lang="es-MX" sz="1100" baseline="-25000" dirty="0" smtClean="0">
                <a:latin typeface="+mj-lt"/>
              </a:rPr>
              <a:t>1</a:t>
            </a:r>
            <a:r>
              <a:rPr lang="es-MX" sz="1100" dirty="0" smtClean="0">
                <a:latin typeface="+mj-lt"/>
              </a:rPr>
              <a:t>, asistiendo en el plegamiento apropiado de la proteína, viajando a la membrana celular y modulando la función de a</a:t>
            </a:r>
            <a:r>
              <a:rPr lang="es-MX" sz="1100" baseline="-25000" dirty="0" smtClean="0">
                <a:latin typeface="+mj-lt"/>
              </a:rPr>
              <a:t>1</a:t>
            </a:r>
            <a:r>
              <a:rPr lang="es-MX" sz="1100" dirty="0" smtClean="0">
                <a:latin typeface="+mj-lt"/>
              </a:rPr>
              <a:t> en respuesta a la fosforilación por parte de enzimas quinasa celulares. </a:t>
            </a:r>
          </a:p>
          <a:p>
            <a:pPr>
              <a:lnSpc>
                <a:spcPct val="90000"/>
              </a:lnSpc>
              <a:spcAft>
                <a:spcPts val="600"/>
              </a:spcAft>
            </a:pPr>
            <a:r>
              <a:rPr lang="es-MX" sz="1100" dirty="0" smtClean="0">
                <a:latin typeface="+mj-lt"/>
              </a:rPr>
              <a:t>Las subunidades Alfa2-delta (a</a:t>
            </a:r>
            <a:r>
              <a:rPr lang="es-MX" sz="1100" baseline="-25000" dirty="0" smtClean="0">
                <a:latin typeface="+mj-lt"/>
              </a:rPr>
              <a:t>2</a:t>
            </a:r>
            <a:r>
              <a:rPr lang="es-MX" sz="1100" dirty="0" smtClean="0">
                <a:latin typeface="+mj-lt"/>
              </a:rPr>
              <a:t>-d), además de unirse a pregabalina, funcionan para asistir el plegado apropiado y la incorporación de las subunidades a</a:t>
            </a:r>
            <a:r>
              <a:rPr lang="es-MX" sz="1100" baseline="-25000" dirty="0" smtClean="0">
                <a:latin typeface="+mj-lt"/>
              </a:rPr>
              <a:t>1</a:t>
            </a:r>
            <a:r>
              <a:rPr lang="es-MX" sz="1100" dirty="0" smtClean="0">
                <a:latin typeface="+mj-lt"/>
              </a:rPr>
              <a:t> en las membranas celulares, y además modulan la función del canal. </a:t>
            </a:r>
          </a:p>
          <a:p>
            <a:pPr>
              <a:lnSpc>
                <a:spcPct val="90000"/>
              </a:lnSpc>
              <a:spcAft>
                <a:spcPts val="600"/>
              </a:spcAft>
            </a:pPr>
            <a:r>
              <a:rPr lang="es-MX" sz="1100" b="1" spc="-10" dirty="0" smtClean="0">
                <a:latin typeface="+mj-lt"/>
              </a:rPr>
              <a:t>Nota:</a:t>
            </a:r>
            <a:r>
              <a:rPr lang="es-MX" sz="1100" spc="-10" dirty="0" smtClean="0">
                <a:latin typeface="+mj-lt"/>
              </a:rPr>
              <a:t> las subunidades del canal de calcio (a</a:t>
            </a:r>
            <a:r>
              <a:rPr lang="es-MX" sz="1100" spc="-10" baseline="-25000" dirty="0" smtClean="0">
                <a:latin typeface="+mj-lt"/>
              </a:rPr>
              <a:t>1</a:t>
            </a:r>
            <a:r>
              <a:rPr lang="es-MX" sz="1100" spc="-10" dirty="0" smtClean="0">
                <a:latin typeface="+mj-lt"/>
              </a:rPr>
              <a:t>) </a:t>
            </a:r>
            <a:r>
              <a:rPr lang="es-MX" sz="1100" spc="-10" dirty="0" smtClean="0"/>
              <a:t>cardiaco y vascular son del tipo </a:t>
            </a:r>
            <a:r>
              <a:rPr lang="es-MX" sz="1100" spc="-10" dirty="0" smtClean="0">
                <a:latin typeface="+mj-lt"/>
              </a:rPr>
              <a:t>dihidropiridina-sensible (tipo-L o Cav1.1, 1.2, 1.3), que son blancos de drogas para el tratamiento de la hipertensión.</a:t>
            </a:r>
            <a:r>
              <a:rPr lang="es-MX" sz="1100" b="1" spc="-10" dirty="0" smtClean="0">
                <a:latin typeface="+mj-lt"/>
              </a:rPr>
              <a:t> </a:t>
            </a:r>
            <a:r>
              <a:rPr lang="es-MX" sz="1100" spc="-10" dirty="0" smtClean="0">
                <a:latin typeface="+mj-lt"/>
              </a:rPr>
              <a:t>Los bloqueadores del canal de calcio usados en enfermedades cardiovasculares (</a:t>
            </a:r>
            <a:r>
              <a:rPr lang="es-MX" sz="1100" i="1" spc="-10" dirty="0" smtClean="0">
                <a:latin typeface="+mj-lt"/>
              </a:rPr>
              <a:t>ej: </a:t>
            </a:r>
            <a:r>
              <a:rPr lang="es-MX" sz="1100" spc="-10" dirty="0" smtClean="0">
                <a:latin typeface="+mj-lt"/>
              </a:rPr>
              <a:t> verapamil) bloquean poro conductor de iones  de los canales de calcio tipo-L (Catterall 1996). En contraste, pregabalina no bloquea ni reduce la corriente de los canales de calcio tipo-L y no está asociada con una reducción en la presión sanguínea o cambios en la frecuencia cardiaca in vivo. </a:t>
            </a:r>
          </a:p>
          <a:p>
            <a:pPr>
              <a:lnSpc>
                <a:spcPct val="90000"/>
              </a:lnSpc>
              <a:spcAft>
                <a:spcPts val="600"/>
              </a:spcAft>
            </a:pPr>
            <a:r>
              <a:rPr lang="es-MX" sz="1100" dirty="0" smtClean="0">
                <a:latin typeface="+mj-lt"/>
              </a:rPr>
              <a:t>La proteína e fijación a pregabalin ha sido identificada por medio de técnicas bioquímicas y biológicas moleculares como la proteína auxiliar a</a:t>
            </a:r>
            <a:r>
              <a:rPr lang="es-MX" sz="1100" baseline="-25000" dirty="0" smtClean="0">
                <a:latin typeface="+mj-lt"/>
              </a:rPr>
              <a:t>2</a:t>
            </a:r>
            <a:r>
              <a:rPr lang="es-MX" sz="1100" dirty="0" smtClean="0">
                <a:latin typeface="+mj-lt"/>
              </a:rPr>
              <a:t>-d asociada con los Canales de Calcio Activados por Voltaje (Gee </a:t>
            </a:r>
            <a:r>
              <a:rPr lang="es-MX" sz="1100" i="1" dirty="0" smtClean="0">
                <a:latin typeface="+mj-lt"/>
              </a:rPr>
              <a:t>et al.</a:t>
            </a:r>
            <a:r>
              <a:rPr lang="es-MX" sz="1100" dirty="0" smtClean="0">
                <a:latin typeface="+mj-lt"/>
              </a:rPr>
              <a:t> 1996). La proteína a</a:t>
            </a:r>
            <a:r>
              <a:rPr lang="es-MX" sz="1100" baseline="-25000" dirty="0" smtClean="0">
                <a:latin typeface="+mj-lt"/>
              </a:rPr>
              <a:t>2</a:t>
            </a:r>
            <a:r>
              <a:rPr lang="es-MX" sz="1100" dirty="0" smtClean="0">
                <a:latin typeface="+mj-lt"/>
              </a:rPr>
              <a:t>-d también está asociada con los canales de calcio de otros tejidos, como el músculo esquelético, pero no se cree que la unión en dichos tejidos no-neuronales resulte en alguna actividad farmacológica.</a:t>
            </a:r>
          </a:p>
          <a:p>
            <a:pPr marL="180573" indent="-180573">
              <a:lnSpc>
                <a:spcPct val="90000"/>
              </a:lnSpc>
              <a:spcAft>
                <a:spcPts val="600"/>
              </a:spcAft>
            </a:pPr>
            <a:r>
              <a:rPr lang="es-MX" sz="1100" b="1" dirty="0" smtClean="0">
                <a:solidFill>
                  <a:srgbClr val="000000"/>
                </a:solidFill>
                <a:latin typeface="+mj-lt"/>
                <a:cs typeface="Times New Roman" pitchFamily="18" charset="0"/>
              </a:rPr>
              <a:t>Referencias</a:t>
            </a:r>
          </a:p>
          <a:p>
            <a:pPr marL="180573" indent="-180573">
              <a:lnSpc>
                <a:spcPct val="90000"/>
              </a:lnSpc>
              <a:spcAft>
                <a:spcPts val="600"/>
              </a:spcAft>
            </a:pPr>
            <a:r>
              <a:rPr lang="es-MX" sz="1100" dirty="0" smtClean="0">
                <a:latin typeface="+mj-lt"/>
              </a:rPr>
              <a:t>Arikkath and Campbell. </a:t>
            </a:r>
            <a:r>
              <a:rPr lang="es-MX" sz="1100" i="1" dirty="0" smtClean="0">
                <a:latin typeface="+mj-lt"/>
              </a:rPr>
              <a:t>Curr Opin Neurobiol.</a:t>
            </a:r>
            <a:r>
              <a:rPr lang="es-MX" sz="1100" dirty="0" smtClean="0">
                <a:latin typeface="+mj-lt"/>
              </a:rPr>
              <a:t> 2003;13(3):298-307.</a:t>
            </a:r>
          </a:p>
          <a:p>
            <a:pPr marL="180573" indent="-180573">
              <a:lnSpc>
                <a:spcPct val="90000"/>
              </a:lnSpc>
              <a:spcAft>
                <a:spcPts val="600"/>
              </a:spcAft>
            </a:pPr>
            <a:r>
              <a:rPr lang="es-MX" sz="1100" dirty="0" smtClean="0">
                <a:latin typeface="+mj-lt"/>
              </a:rPr>
              <a:t>Catterall and Bioenerg. </a:t>
            </a:r>
            <a:r>
              <a:rPr lang="es-MX" sz="1100" i="1" dirty="0" smtClean="0">
                <a:latin typeface="+mj-lt"/>
              </a:rPr>
              <a:t>Biomembr. </a:t>
            </a:r>
            <a:r>
              <a:rPr lang="es-MX" sz="1100" dirty="0" smtClean="0">
                <a:latin typeface="+mj-lt"/>
              </a:rPr>
              <a:t>1996; 28:219-230.</a:t>
            </a:r>
            <a:endParaRPr lang="es-MX" sz="1100" dirty="0">
              <a:latin typeface="+mj-lt"/>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3537" name="Rectangle 7"/>
          <p:cNvSpPr>
            <a:spLocks noGrp="1" noChangeArrowheads="1"/>
          </p:cNvSpPr>
          <p:nvPr>
            <p:ph type="sldNum" sz="quarter" idx="5"/>
          </p:nvPr>
        </p:nvSpPr>
        <p:spPr>
          <a:noFill/>
        </p:spPr>
        <p:txBody>
          <a:bodyPr/>
          <a:lstStyle/>
          <a:p>
            <a:fld id="{7A0D7306-0A12-408B-AFC7-926061A10FB6}" type="slidenum">
              <a:rPr lang="en-US" smtClean="0">
                <a:solidFill>
                  <a:srgbClr val="000000"/>
                </a:solidFill>
                <a:ea typeface="ヒラギノ角ゴ Pro W3"/>
                <a:cs typeface="ヒラギノ角ゴ Pro W3"/>
              </a:rPr>
              <a:pPr/>
              <a:t>41</a:t>
            </a:fld>
            <a:endParaRPr lang="en-US" dirty="0" smtClean="0">
              <a:solidFill>
                <a:srgbClr val="000000"/>
              </a:solidFill>
              <a:ea typeface="ヒラギノ角ゴ Pro W3"/>
              <a:cs typeface="ヒラギノ角ゴ Pro W3"/>
            </a:endParaRPr>
          </a:p>
        </p:txBody>
      </p:sp>
      <p:sp>
        <p:nvSpPr>
          <p:cNvPr id="833538" name="Rectangle 2"/>
          <p:cNvSpPr>
            <a:spLocks noGrp="1" noRot="1" noChangeAspect="1" noChangeArrowheads="1" noTextEdit="1"/>
          </p:cNvSpPr>
          <p:nvPr>
            <p:ph type="sldImg"/>
          </p:nvPr>
        </p:nvSpPr>
        <p:spPr>
          <a:ln/>
        </p:spPr>
      </p:sp>
      <p:sp>
        <p:nvSpPr>
          <p:cNvPr id="833539" name="Rectangle 3"/>
          <p:cNvSpPr>
            <a:spLocks noGrp="1" noChangeArrowheads="1"/>
          </p:cNvSpPr>
          <p:nvPr>
            <p:ph type="body" idx="1"/>
          </p:nvPr>
        </p:nvSpPr>
        <p:spPr>
          <a:xfrm>
            <a:off x="336848" y="4387767"/>
            <a:ext cx="6336704" cy="4155919"/>
          </a:xfrm>
          <a:noFill/>
          <a:ln/>
        </p:spPr>
        <p:txBody>
          <a:bodyPr/>
          <a:lstStyle/>
          <a:p>
            <a:pPr marL="180573" indent="-180573">
              <a:spcAft>
                <a:spcPts val="600"/>
              </a:spcAft>
            </a:pPr>
            <a:r>
              <a:rPr lang="es-MX" b="1" dirty="0" smtClean="0"/>
              <a:t>Notas del Conferencista</a:t>
            </a:r>
            <a:endParaRPr lang="es-MX" dirty="0" smtClean="0"/>
          </a:p>
          <a:p>
            <a:pPr>
              <a:spcAft>
                <a:spcPts val="600"/>
              </a:spcAft>
            </a:pPr>
            <a:r>
              <a:rPr lang="es-MX" dirty="0" smtClean="0"/>
              <a:t>Muestras de tejido de neocorteza humana fueron obtenidas durante cirugía por epilepsia. Los tejidos fueron conservados en solución salina oxigenada, homogenizada, y sinaptosomas (pequeñas partículas que contienen mayormente terminaciones sinápticas) fueron aislados por medio de centrifugación diferencias de homogenizados de tejido refrigerados. Se midió la entrada de calcio por medio de cambio en la fluorescencia de una tinción sensible al calcio.</a:t>
            </a:r>
          </a:p>
          <a:p>
            <a:pPr>
              <a:spcAft>
                <a:spcPts val="600"/>
              </a:spcAft>
            </a:pPr>
            <a:r>
              <a:rPr lang="es-MX" dirty="0" smtClean="0"/>
              <a:t>El pretratamiento con Pregabalina reduce la cantidad de calcio que entra a los sinaptosomas de la neocorteza humana en respuesta a la despolarización sostenida (aplicación de 2 min de iones de potasio 30 mM). La disminución en la entrada de calcio por la pregabalina fue similar en términos de magnitud que la disminución en la liberación de neurotransmisor (no mostrada) causada por la pregabalina en la misma preparación.</a:t>
            </a:r>
          </a:p>
          <a:p>
            <a:pPr marL="180573" indent="-180573">
              <a:spcAft>
                <a:spcPts val="600"/>
              </a:spcAft>
            </a:pPr>
            <a:r>
              <a:rPr lang="es-MX" b="1" dirty="0" smtClean="0"/>
              <a:t>Referencia</a:t>
            </a:r>
          </a:p>
          <a:p>
            <a:pPr marL="180573" indent="-180573">
              <a:spcAft>
                <a:spcPts val="600"/>
              </a:spcAft>
            </a:pPr>
            <a:r>
              <a:rPr lang="es-MX" dirty="0" smtClean="0"/>
              <a:t>Fink </a:t>
            </a:r>
            <a:r>
              <a:rPr lang="es-MX" i="1" dirty="0" smtClean="0"/>
              <a:t>et al. Neuropharmacol.</a:t>
            </a:r>
            <a:r>
              <a:rPr lang="es-MX" dirty="0" smtClean="0"/>
              <a:t> 2002;42:229-236.</a:t>
            </a:r>
          </a:p>
          <a:p>
            <a:pPr marL="180573" indent="-180573">
              <a:spcAft>
                <a:spcPts val="600"/>
              </a:spcAft>
            </a:pPr>
            <a:endParaRPr lang="es-MX" dirty="0" smtClean="0"/>
          </a:p>
          <a:p>
            <a:pPr marL="180573" indent="-180573">
              <a:spcAft>
                <a:spcPts val="600"/>
              </a:spcAft>
            </a:pPr>
            <a:endParaRPr lang="es-MX"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1729" name="Rectangle 7"/>
          <p:cNvSpPr>
            <a:spLocks noGrp="1" noChangeArrowheads="1"/>
          </p:cNvSpPr>
          <p:nvPr>
            <p:ph type="sldNum" sz="quarter" idx="5"/>
          </p:nvPr>
        </p:nvSpPr>
        <p:spPr>
          <a:noFill/>
        </p:spPr>
        <p:txBody>
          <a:bodyPr/>
          <a:lstStyle/>
          <a:p>
            <a:fld id="{1A31D3EE-EF4E-43A1-9175-BD86BCCC531B}" type="slidenum">
              <a:rPr lang="en-US" smtClean="0">
                <a:solidFill>
                  <a:srgbClr val="000000"/>
                </a:solidFill>
                <a:ea typeface="ヒラギノ角ゴ Pro W3"/>
                <a:cs typeface="ヒラギノ角ゴ Pro W3"/>
              </a:rPr>
              <a:pPr/>
              <a:t>42</a:t>
            </a:fld>
            <a:endParaRPr lang="en-US" dirty="0" smtClean="0">
              <a:solidFill>
                <a:srgbClr val="000000"/>
              </a:solidFill>
              <a:ea typeface="ヒラギノ角ゴ Pro W3"/>
              <a:cs typeface="ヒラギノ角ゴ Pro W3"/>
            </a:endParaRPr>
          </a:p>
        </p:txBody>
      </p:sp>
      <p:sp>
        <p:nvSpPr>
          <p:cNvPr id="841730" name="Rectangle 2"/>
          <p:cNvSpPr>
            <a:spLocks noGrp="1" noRot="1" noChangeAspect="1" noChangeArrowheads="1" noTextEdit="1"/>
          </p:cNvSpPr>
          <p:nvPr>
            <p:ph type="sldImg"/>
          </p:nvPr>
        </p:nvSpPr>
        <p:spPr>
          <a:ln/>
        </p:spPr>
      </p:sp>
      <p:sp>
        <p:nvSpPr>
          <p:cNvPr id="841731" name="Rectangle 3"/>
          <p:cNvSpPr>
            <a:spLocks noGrp="1" noChangeArrowheads="1"/>
          </p:cNvSpPr>
          <p:nvPr>
            <p:ph type="body" idx="1"/>
          </p:nvPr>
        </p:nvSpPr>
        <p:spPr>
          <a:xfrm>
            <a:off x="701040" y="4387136"/>
            <a:ext cx="6116528" cy="4156234"/>
          </a:xfrm>
          <a:noFill/>
          <a:ln/>
        </p:spPr>
        <p:txBody>
          <a:bodyPr/>
          <a:lstStyle/>
          <a:p>
            <a:r>
              <a:rPr lang="es-MX" sz="800" b="1" dirty="0" smtClean="0"/>
              <a:t>Notas del Conferencista</a:t>
            </a:r>
          </a:p>
          <a:p>
            <a:r>
              <a:rPr lang="es-MX" sz="800" dirty="0" smtClean="0"/>
              <a:t>Evidencia creciente sugiere que el efecto analgésico de los inhibidores α</a:t>
            </a:r>
            <a:r>
              <a:rPr lang="es-MX" sz="800" baseline="-25000" dirty="0" smtClean="0"/>
              <a:t>2</a:t>
            </a:r>
            <a:r>
              <a:rPr lang="es-MX" sz="800" dirty="0" smtClean="0"/>
              <a:t>δ es producido a través de la modulación del tráfico del canal de calcio. </a:t>
            </a:r>
          </a:p>
          <a:p>
            <a:r>
              <a:rPr lang="es-MX" sz="800" dirty="0" smtClean="0"/>
              <a:t>El panel izquierdo describe el mecanismo de acción de la gabapentina propuesto por Hendrich y colegas con base en sus hallazgos sobre gabapentina de acuerdo con estudios </a:t>
            </a:r>
            <a:r>
              <a:rPr lang="es-MX" sz="800" i="1" dirty="0" smtClean="0"/>
              <a:t>in vitro</a:t>
            </a:r>
            <a:r>
              <a:rPr lang="es-MX" sz="800" dirty="0" smtClean="0"/>
              <a:t>. Ellos postulan que gabapentina se une a la subunidad α</a:t>
            </a:r>
            <a:r>
              <a:rPr lang="es-MX" sz="800" baseline="-25000" dirty="0" smtClean="0"/>
              <a:t>2</a:t>
            </a:r>
            <a:r>
              <a:rPr lang="es-MX" sz="800" dirty="0" smtClean="0"/>
              <a:t>δ de ciertos complejos VGCC, reduciendo así el tráfico de los complejos a la superficie celular.</a:t>
            </a:r>
          </a:p>
          <a:p>
            <a:r>
              <a:rPr lang="es-MX" sz="800" dirty="0" smtClean="0"/>
              <a:t>El diagrama ilustra algunos de los varios sitios en los que gabapentina (círculos rojos) o el supuesto ligando endógeno (círculos verdes) puede actuar sobre las subunidades α</a:t>
            </a:r>
            <a:r>
              <a:rPr lang="es-MX" sz="800" baseline="-25000" dirty="0" smtClean="0"/>
              <a:t>2</a:t>
            </a:r>
            <a:r>
              <a:rPr lang="es-MX" sz="800" dirty="0" smtClean="0"/>
              <a:t>δ. </a:t>
            </a:r>
          </a:p>
          <a:p>
            <a:r>
              <a:rPr lang="es-MX" sz="800" dirty="0" smtClean="0"/>
              <a:t>El panel derecho muestra el aumento de a2d en los axones DRG ipsilaterales de las raíces dorsales en comparación con el lado contrario (contralateral) después de lesión nerviosa causada por inyección salina (barras azules). También muestra que la inyección de pregabalina resulta en un aumento mucho menor e a2d en el cuerno dorsal. Esto sugiere que los ligandos a2d evitan la regulación ascendente inducida por lesión nerviosa de a2d en el cuerno dorsal.</a:t>
            </a:r>
          </a:p>
          <a:p>
            <a:endParaRPr lang="es-MX" sz="800" dirty="0" smtClean="0"/>
          </a:p>
          <a:p>
            <a:endParaRPr lang="es-MX" sz="800" strike="sngStrike"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1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4CD2A257-D1E8-405B-A139-D0A2A9620610}" type="slidenum">
              <a:rPr lang="en-US" altLang="en-US" smtClean="0">
                <a:solidFill>
                  <a:srgbClr val="000000"/>
                </a:solidFill>
                <a:latin typeface="Calibri" pitchFamily="34" charset="0"/>
              </a:rPr>
              <a:pPr eaLnBrk="1" hangingPunct="1"/>
              <a:t>43</a:t>
            </a:fld>
            <a:endParaRPr lang="en-US" altLang="en-US" dirty="0">
              <a:solidFill>
                <a:srgbClr val="000000"/>
              </a:solidFill>
              <a:latin typeface="Calibri" pitchFamily="34" charset="0"/>
            </a:endParaRPr>
          </a:p>
        </p:txBody>
      </p:sp>
      <p:sp>
        <p:nvSpPr>
          <p:cNvPr id="1372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23" name="Rectangle 3"/>
          <p:cNvSpPr>
            <a:spLocks noGrp="1" noChangeArrowheads="1"/>
          </p:cNvSpPr>
          <p:nvPr>
            <p:ph type="body" idx="1"/>
          </p:nvPr>
        </p:nvSpPr>
        <p:spPr bwMode="auto">
          <a:xfrm>
            <a:off x="934720" y="4646901"/>
            <a:ext cx="5140960" cy="3955799"/>
          </a:xfrm>
          <a:solidFill>
            <a:srgbClr val="FFFFFF"/>
          </a:solidFill>
          <a:ln>
            <a:noFill/>
            <a:miter lim="800000"/>
            <a:headEnd/>
            <a:tailEnd/>
          </a:ln>
        </p:spPr>
        <p:txBody>
          <a:bodyPr/>
          <a:lstStyle/>
          <a:p>
            <a:pPr>
              <a:spcAft>
                <a:spcPts val="600"/>
              </a:spcAft>
            </a:pPr>
            <a:r>
              <a:rPr lang="es-MX" b="1" dirty="0" smtClean="0"/>
              <a:t>Notas del Conferencista</a:t>
            </a:r>
          </a:p>
          <a:p>
            <a:pPr>
              <a:spcAft>
                <a:spcPts val="600"/>
              </a:spcAft>
            </a:pPr>
            <a:r>
              <a:rPr lang="es-MX" dirty="0" smtClean="0"/>
              <a:t>Los Efectos Adversos más comunes experimentados con ligandos α</a:t>
            </a:r>
            <a:r>
              <a:rPr lang="es-MX" baseline="-25000" dirty="0" smtClean="0"/>
              <a:t>2</a:t>
            </a:r>
            <a:r>
              <a:rPr lang="es-MX" dirty="0" smtClean="0"/>
              <a:t>δ como gabapentina y pregabalina son boca seca</a:t>
            </a:r>
            <a:r>
              <a:rPr lang="es-MX" baseline="0" dirty="0" smtClean="0"/>
              <a:t>, </a:t>
            </a:r>
            <a:r>
              <a:rPr lang="es-MX" sz="1200" b="0" i="0" u="none" strike="noStrike" kern="1200" baseline="0" dirty="0" smtClean="0">
                <a:solidFill>
                  <a:schemeClr val="tx1"/>
                </a:solidFill>
              </a:rPr>
              <a:t>mareo, cefalea, aumento de peso, edema periférico, astenia y somnolencia.</a:t>
            </a:r>
            <a:endParaRPr lang="es-MX" dirty="0" smtClean="0"/>
          </a:p>
          <a:p>
            <a:pPr>
              <a:spcAft>
                <a:spcPts val="600"/>
              </a:spcAft>
            </a:pPr>
            <a:r>
              <a:rPr lang="es-MX" sz="1200" b="1" i="0" u="none" strike="noStrike" kern="1200" baseline="0" dirty="0" smtClean="0">
                <a:solidFill>
                  <a:schemeClr val="tx1"/>
                </a:solidFill>
              </a:rPr>
              <a:t>Referencia</a:t>
            </a:r>
          </a:p>
          <a:p>
            <a:pPr>
              <a:spcAft>
                <a:spcPts val="600"/>
              </a:spcAft>
            </a:pPr>
            <a:r>
              <a:rPr lang="en-CA" dirty="0" smtClean="0"/>
              <a:t>Attal N, Finnerup NB. Pharmacological management of neuropathic pain. </a:t>
            </a:r>
            <a:br>
              <a:rPr lang="en-CA" dirty="0" smtClean="0"/>
            </a:br>
            <a:r>
              <a:rPr lang="en-CA" i="1" dirty="0" smtClean="0"/>
              <a:t>Pain Clinical Updates </a:t>
            </a:r>
            <a:r>
              <a:rPr lang="en-CA" dirty="0" smtClean="0"/>
              <a:t>2010;18(9):1-8.</a:t>
            </a:r>
          </a:p>
          <a:p>
            <a:pPr>
              <a:spcAft>
                <a:spcPts val="600"/>
              </a:spcAft>
            </a:pPr>
            <a:endParaRPr lang="es-MX" dirty="0" smtClean="0"/>
          </a:p>
          <a:p>
            <a:pPr marL="228600" indent="-228600" eaLnBrk="1" hangingPunct="1">
              <a:lnSpc>
                <a:spcPct val="90000"/>
              </a:lnSpc>
              <a:spcBef>
                <a:spcPct val="0"/>
              </a:spcBef>
              <a:spcAft>
                <a:spcPts val="600"/>
              </a:spcAft>
              <a:buFont typeface="+mj-lt"/>
              <a:buNone/>
            </a:pPr>
            <a:endParaRPr lang="es-MX" dirty="0" smtClean="0"/>
          </a:p>
        </p:txBody>
      </p:sp>
      <p:sp>
        <p:nvSpPr>
          <p:cNvPr id="137224" name="Rectangle 4"/>
          <p:cNvSpPr>
            <a:spLocks noChangeArrowheads="1"/>
          </p:cNvSpPr>
          <p:nvPr/>
        </p:nvSpPr>
        <p:spPr bwMode="black">
          <a:xfrm>
            <a:off x="168769" y="2647355"/>
            <a:ext cx="739987" cy="15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17575" eaLnBrk="0" fontAlgn="base" hangingPunct="0">
              <a:spcBef>
                <a:spcPct val="0"/>
              </a:spcBef>
              <a:spcAft>
                <a:spcPct val="0"/>
              </a:spcAft>
              <a:buClr>
                <a:srgbClr val="000000"/>
              </a:buClr>
              <a:buSzPct val="80000"/>
              <a:buFont typeface="Wingdings" pitchFamily="2" charset="2"/>
              <a:buNone/>
            </a:pPr>
            <a:endParaRPr lang="en-US" sz="1000" dirty="0" smtClean="0">
              <a:solidFill>
                <a:srgbClr val="000000"/>
              </a:solidFill>
              <a:latin typeface="Arial" pitchFamily="34" charset="0"/>
              <a:ea typeface="SimSun" pitchFamily="2" charset="-122"/>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p:txBody>
          <a:bodyPr/>
          <a:lstStyle/>
          <a:p>
            <a:fld id="{FC34AD7C-96A2-48E1-8088-9A58F8A9E959}" type="slidenum">
              <a:rPr lang="en-GB" smtClean="0">
                <a:solidFill>
                  <a:prstClr val="black"/>
                </a:solidFill>
              </a:rPr>
              <a:pPr/>
              <a:t>44</a:t>
            </a:fld>
            <a:endParaRPr lang="en-GB" dirty="0">
              <a:solidFill>
                <a:prstClr val="black"/>
              </a:solidFill>
            </a:endParaRPr>
          </a:p>
        </p:txBody>
      </p:sp>
      <p:sp>
        <p:nvSpPr>
          <p:cNvPr id="131076" name="Rectangle 3"/>
          <p:cNvSpPr>
            <a:spLocks noGrp="1" noChangeArrowheads="1"/>
          </p:cNvSpPr>
          <p:nvPr>
            <p:ph type="body" idx="1"/>
          </p:nvPr>
        </p:nvSpPr>
        <p:spPr/>
        <p:txBody>
          <a:bodyPr/>
          <a:lstStyle/>
          <a:p>
            <a:pPr>
              <a:spcAft>
                <a:spcPts val="600"/>
              </a:spcAft>
            </a:pPr>
            <a:r>
              <a:rPr lang="en-US" b="1" dirty="0" smtClean="0"/>
              <a:t>Notas del Conferencista</a:t>
            </a:r>
          </a:p>
          <a:p>
            <a:r>
              <a:rPr lang="es-MX" dirty="0" smtClean="0"/>
              <a:t>Se piensa que el principal efecto analgésico de los antidepresivos ocurre por medio del aumento de las cantidades de serotonina y noradrenalina disponibles en las hendiduras sinápticas a nivel espinal y supra-espinal, aumentando así los efectos inhibitorios de las vías modulatorias descendentes. </a:t>
            </a:r>
          </a:p>
          <a:p>
            <a:endParaRPr lang="es-MX" dirty="0" smtClean="0"/>
          </a:p>
          <a:p>
            <a:r>
              <a:rPr lang="es-MX" dirty="0" smtClean="0"/>
              <a:t>Es interesante mencionar que a concentraciones terapéuticas los antidepresivos tienen muy poco efecto analgésico en la nocicepción, lo cual sugiere que pueden ayudar a “normalizar” la función de un sistema de dolor alterado más que a inhibir la transmisión del dolor</a:t>
            </a:r>
            <a:r>
              <a:rPr lang="en-US" dirty="0" smtClean="0"/>
              <a:t>.</a:t>
            </a:r>
          </a:p>
          <a:p>
            <a:r>
              <a:rPr lang="en-US" dirty="0" smtClean="0"/>
              <a:t> </a:t>
            </a:r>
          </a:p>
          <a:p>
            <a:pPr>
              <a:spcAft>
                <a:spcPts val="600"/>
              </a:spcAft>
            </a:pPr>
            <a:r>
              <a:rPr lang="en-US" b="1" dirty="0" smtClean="0"/>
              <a:t>Referencia</a:t>
            </a:r>
          </a:p>
          <a:p>
            <a:pPr>
              <a:spcAft>
                <a:spcPts val="600"/>
              </a:spcAft>
            </a:pPr>
            <a:r>
              <a:rPr lang="en-US" dirty="0" smtClean="0"/>
              <a:t>Verdu B </a:t>
            </a:r>
            <a:r>
              <a:rPr lang="en-US" i="1" dirty="0" smtClean="0"/>
              <a:t>et al. </a:t>
            </a:r>
            <a:r>
              <a:rPr lang="en-CA" dirty="0" smtClean="0"/>
              <a:t>Antidepressants for the treatment of chronic pain. </a:t>
            </a:r>
            <a:r>
              <a:rPr lang="en-US" i="1" dirty="0" smtClean="0"/>
              <a:t>Drugs</a:t>
            </a:r>
            <a:r>
              <a:rPr lang="en-US" dirty="0" smtClean="0"/>
              <a:t> 2008; 68(18):2611-2632.</a:t>
            </a:r>
          </a:p>
          <a:p>
            <a:pPr>
              <a:spcAft>
                <a:spcPts val="600"/>
              </a:spcAft>
            </a:pPr>
            <a:endParaRPr lang="en-US" dirty="0" smtClean="0"/>
          </a:p>
        </p:txBody>
      </p:sp>
      <p:sp>
        <p:nvSpPr>
          <p:cNvPr id="4" name="Slide Image Placeholder 3"/>
          <p:cNvSpPr>
            <a:spLocks noGrp="1" noRot="1" noChangeAspect="1"/>
          </p:cNvSpPr>
          <p:nvPr>
            <p:ph type="sldImg"/>
          </p:nvPr>
        </p:nvSpPr>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6848" y="4387136"/>
            <a:ext cx="6480720" cy="4156234"/>
          </a:xfrm>
        </p:spPr>
        <p:txBody>
          <a:bodyPr/>
          <a:lstStyle/>
          <a:p>
            <a:pPr>
              <a:spcAft>
                <a:spcPts val="600"/>
              </a:spcAft>
            </a:pPr>
            <a:r>
              <a:rPr lang="es-MX" b="1" dirty="0" smtClean="0"/>
              <a:t>Notas del Conferencista</a:t>
            </a:r>
          </a:p>
          <a:p>
            <a:pPr>
              <a:spcAft>
                <a:spcPts val="600"/>
              </a:spcAft>
            </a:pPr>
            <a:r>
              <a:rPr lang="es-MX" b="0" dirty="0" smtClean="0"/>
              <a:t>Los antidepresivos tricíclicos </a:t>
            </a:r>
            <a:r>
              <a:rPr lang="es-MX" b="0" baseline="0" dirty="0" smtClean="0"/>
              <a:t>(TCAs) y los inhibidores de recaptación de serotonina-norepinefrina (IRSNs) son antidepresivos con efectos analgésicos demostrados.  </a:t>
            </a:r>
            <a:r>
              <a:rPr lang="es-MX" b="0" dirty="0" smtClean="0"/>
              <a:t>Notablemente, los a</a:t>
            </a:r>
            <a:r>
              <a:rPr lang="es-MX" b="0" baseline="0" dirty="0" smtClean="0"/>
              <a:t>ntidepresivos tricíclicos siguen siendo una de las terapias de </a:t>
            </a:r>
            <a:r>
              <a:rPr lang="es-MX" dirty="0" smtClean="0"/>
              <a:t>primera-línea para dolor neuropático</a:t>
            </a:r>
            <a:r>
              <a:rPr lang="es-MX" baseline="0" dirty="0" smtClean="0"/>
              <a:t> y es importante mencionar que estos antidepresivos producen analgesia a dosis menores que las necesarias para tratar depresión, son efectivos contra dolor agudo y experimental y tienen tiempos de inicio rápido.</a:t>
            </a:r>
          </a:p>
          <a:p>
            <a:pPr>
              <a:spcAft>
                <a:spcPts val="600"/>
              </a:spcAft>
            </a:pPr>
            <a:r>
              <a:rPr lang="es-MX" baseline="0" dirty="0" smtClean="0"/>
              <a:t>Aunque aun no se conoce el mecanismo exacto que contribuye a los efectos analgésicos</a:t>
            </a:r>
            <a:r>
              <a:rPr lang="es-MX" dirty="0" smtClean="0"/>
              <a:t> de estas drogas se piensa que actúan inhibiendo la recaptación de </a:t>
            </a:r>
            <a:r>
              <a:rPr lang="es-MX" b="0" baseline="0" dirty="0" smtClean="0"/>
              <a:t>monoamina elevando</a:t>
            </a:r>
            <a:r>
              <a:rPr lang="es-MX" b="0" dirty="0" smtClean="0"/>
              <a:t> los niveles espinales </a:t>
            </a:r>
            <a:r>
              <a:rPr lang="es-MX" b="0" baseline="0" dirty="0" smtClean="0"/>
              <a:t>de norepinefrina</a:t>
            </a:r>
            <a:r>
              <a:rPr lang="es-MX" b="0" dirty="0" smtClean="0"/>
              <a:t> y </a:t>
            </a:r>
            <a:r>
              <a:rPr lang="es-MX" dirty="0" smtClean="0"/>
              <a:t>sero</a:t>
            </a:r>
            <a:r>
              <a:rPr lang="es-MX" b="0" baseline="0" dirty="0" smtClean="0"/>
              <a:t>tonina.  Los TCAs y IRSNs además actúan</a:t>
            </a:r>
            <a:r>
              <a:rPr lang="es-MX" b="0" dirty="0" smtClean="0"/>
              <a:t> en otras </a:t>
            </a:r>
            <a:r>
              <a:rPr lang="es-MX" b="0" baseline="0" dirty="0" smtClean="0"/>
              <a:t>vías de procesamiento del dolor, específicamente son antagonistas del </a:t>
            </a:r>
            <a:r>
              <a:rPr lang="es-MX" dirty="0" smtClean="0"/>
              <a:t>receptor H</a:t>
            </a:r>
            <a:r>
              <a:rPr lang="es-MX" baseline="-25000" dirty="0" smtClean="0"/>
              <a:t>1 </a:t>
            </a:r>
            <a:r>
              <a:rPr lang="es-MX" dirty="0" smtClean="0"/>
              <a:t>histaminérgico, α- noradrenérgico, y NMDA glutaminérgico</a:t>
            </a:r>
            <a:r>
              <a:rPr lang="es-MX" b="0" baseline="0" dirty="0" smtClean="0"/>
              <a:t>, bloquean las corrientes de sodio y calcio y promueven la entrada</a:t>
            </a:r>
            <a:r>
              <a:rPr lang="es-MX" b="0" dirty="0" smtClean="0"/>
              <a:t> de potasio, refuerzan la función de </a:t>
            </a:r>
            <a:r>
              <a:rPr lang="es-MX" b="0" baseline="0" dirty="0" smtClean="0"/>
              <a:t>GABA</a:t>
            </a:r>
            <a:r>
              <a:rPr lang="es-MX" b="0" baseline="-25000" dirty="0" smtClean="0"/>
              <a:t>B</a:t>
            </a:r>
            <a:r>
              <a:rPr lang="es-MX" b="0" baseline="0" dirty="0" smtClean="0"/>
              <a:t>, estimulan débilmente a los receptores </a:t>
            </a:r>
            <a:r>
              <a:rPr lang="es-MX" dirty="0" smtClean="0">
                <a:sym typeface="Symbol"/>
              </a:rPr>
              <a:t>δ  y </a:t>
            </a:r>
            <a:r>
              <a:rPr lang="es-MX" b="0" baseline="0" dirty="0" smtClean="0">
                <a:sym typeface="Symbol"/>
              </a:rPr>
              <a:t> </a:t>
            </a:r>
            <a:r>
              <a:rPr lang="es-MX" dirty="0" smtClean="0">
                <a:sym typeface="Symbol"/>
              </a:rPr>
              <a:t>opioides y reducen la producción de </a:t>
            </a:r>
            <a:r>
              <a:rPr lang="es-MX" b="0" baseline="0" dirty="0" smtClean="0">
                <a:sym typeface="Symbol"/>
              </a:rPr>
              <a:t>PgE</a:t>
            </a:r>
            <a:r>
              <a:rPr lang="es-MX" b="0" baseline="-25000" dirty="0" smtClean="0">
                <a:sym typeface="Symbol"/>
              </a:rPr>
              <a:t>2</a:t>
            </a:r>
            <a:r>
              <a:rPr lang="es-MX" b="0" baseline="0" dirty="0" smtClean="0">
                <a:sym typeface="Symbol"/>
              </a:rPr>
              <a:t> y TNF.</a:t>
            </a:r>
          </a:p>
          <a:p>
            <a:pPr>
              <a:spcAft>
                <a:spcPts val="600"/>
              </a:spcAft>
            </a:pPr>
            <a:r>
              <a:rPr lang="es-MX" b="1" dirty="0" smtClean="0"/>
              <a:t>Referencia</a:t>
            </a:r>
          </a:p>
          <a:p>
            <a:pPr>
              <a:spcAft>
                <a:spcPts val="600"/>
              </a:spcAft>
              <a:defRPr/>
            </a:pPr>
            <a:r>
              <a:rPr lang="en-CA" dirty="0" smtClean="0"/>
              <a:t>Verdu B, Decosterd I, Buclin T, Stiefel F, Berney A. Antidepressants for the treatment of chronic pain. </a:t>
            </a:r>
            <a:r>
              <a:rPr lang="en-CA" i="1" dirty="0" smtClean="0"/>
              <a:t>Drugs</a:t>
            </a:r>
            <a:r>
              <a:rPr lang="en-CA" dirty="0" smtClean="0"/>
              <a:t>. 2008;68(18):2611-32.</a:t>
            </a:r>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45</a:t>
            </a:fld>
            <a:endParaRPr lang="en-CA" dirty="0">
              <a:solidFill>
                <a:prstClr val="black"/>
              </a:solidFill>
            </a:endParaRPr>
          </a:p>
        </p:txBody>
      </p:sp>
    </p:spTree>
    <p:extLst>
      <p:ext uri="{BB962C8B-B14F-4D97-AF65-F5344CB8AC3E}">
        <p14:creationId xmlns:p14="http://schemas.microsoft.com/office/powerpoint/2010/main" val="23689829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4" name="Rectangle 4"/>
          <p:cNvSpPr>
            <a:spLocks noChangeArrowheads="1"/>
          </p:cNvSpPr>
          <p:nvPr/>
        </p:nvSpPr>
        <p:spPr bwMode="black">
          <a:xfrm>
            <a:off x="168769" y="2647355"/>
            <a:ext cx="739987" cy="15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17575" eaLnBrk="0" fontAlgn="base" hangingPunct="0">
              <a:spcBef>
                <a:spcPct val="0"/>
              </a:spcBef>
              <a:spcAft>
                <a:spcPct val="0"/>
              </a:spcAft>
              <a:buClr>
                <a:srgbClr val="000000"/>
              </a:buClr>
              <a:buSzPct val="80000"/>
              <a:buFont typeface="Wingdings" pitchFamily="2" charset="2"/>
              <a:buNone/>
            </a:pPr>
            <a:endParaRPr lang="en-US" sz="1000" dirty="0" smtClean="0">
              <a:solidFill>
                <a:srgbClr val="000000"/>
              </a:solidFill>
              <a:latin typeface="Arial" pitchFamily="34" charset="0"/>
              <a:ea typeface="SimSun" pitchFamily="2" charset="-122"/>
            </a:endParaRPr>
          </a:p>
        </p:txBody>
      </p:sp>
      <p:sp>
        <p:nvSpPr>
          <p:cNvPr id="4" name="Slide Image Placeholder 3"/>
          <p:cNvSpPr>
            <a:spLocks noGrp="1" noRot="1" noChangeAspect="1"/>
          </p:cNvSpPr>
          <p:nvPr>
            <p:ph type="sldImg"/>
          </p:nvPr>
        </p:nvSpPr>
        <p:spPr/>
      </p:sp>
      <p:sp>
        <p:nvSpPr>
          <p:cNvPr id="5" name="Notes Placeholder 4"/>
          <p:cNvSpPr>
            <a:spLocks noGrp="1"/>
          </p:cNvSpPr>
          <p:nvPr>
            <p:ph type="body" idx="1"/>
          </p:nvPr>
        </p:nvSpPr>
        <p:spPr>
          <a:xfrm>
            <a:off x="701040" y="4387136"/>
            <a:ext cx="6188536" cy="4156234"/>
          </a:xfrm>
        </p:spPr>
        <p:txBody>
          <a:bodyPr/>
          <a:lstStyle/>
          <a:p>
            <a:pPr>
              <a:spcAft>
                <a:spcPts val="600"/>
              </a:spcAft>
            </a:pPr>
            <a:r>
              <a:rPr lang="es-MX" b="1" dirty="0" smtClean="0"/>
              <a:t>Notas del Conferencista</a:t>
            </a:r>
          </a:p>
          <a:p>
            <a:pPr>
              <a:spcAft>
                <a:spcPts val="600"/>
              </a:spcAft>
            </a:pPr>
            <a:r>
              <a:rPr lang="es-MX" dirty="0" smtClean="0"/>
              <a:t>Los Efectos Adversos más comunes de los TCAs incluyen b</a:t>
            </a:r>
            <a:r>
              <a:rPr lang="es-MX" sz="1200" b="0" i="0" u="none" strike="noStrike" kern="1200" baseline="0" dirty="0" smtClean="0">
                <a:solidFill>
                  <a:schemeClr val="tx1"/>
                </a:solidFill>
                <a:latin typeface="+mn-lt"/>
                <a:ea typeface="+mn-ea"/>
                <a:cs typeface="+mn-cs"/>
              </a:rPr>
              <a:t>oca seca, constipación, retención urinaria, sudoración, mareo, visión borrosa, palpitación, </a:t>
            </a:r>
            <a:r>
              <a:rPr lang="es-MX" dirty="0" smtClean="0"/>
              <a:t>h</a:t>
            </a:r>
            <a:r>
              <a:rPr lang="es-MX" sz="1200" b="0" i="0" u="none" strike="noStrike" kern="1200" baseline="0" dirty="0" smtClean="0">
                <a:solidFill>
                  <a:schemeClr val="tx1"/>
                </a:solidFill>
                <a:latin typeface="+mn-lt"/>
                <a:ea typeface="+mn-ea"/>
                <a:cs typeface="+mn-cs"/>
              </a:rPr>
              <a:t>ipotensión ortostática, somnolencia y sedación. Otros efectos adversos incluyen trastornos cognitivos, confusión, trastornos en la marcha y caídas, particularmente en ancianos. </a:t>
            </a:r>
          </a:p>
          <a:p>
            <a:pPr>
              <a:spcAft>
                <a:spcPts val="600"/>
              </a:spcAft>
            </a:pPr>
            <a:r>
              <a:rPr lang="es-MX" sz="1200" b="0" i="0" u="none" strike="noStrike" kern="1200" baseline="0" dirty="0" smtClean="0">
                <a:solidFill>
                  <a:schemeClr val="tx1"/>
                </a:solidFill>
                <a:latin typeface="+mn-lt"/>
                <a:ea typeface="+mn-ea"/>
                <a:cs typeface="+mn-cs"/>
              </a:rPr>
              <a:t>Las reacciones adversas experimentadas más frecuentemente con IRSNs incluyen boca seca, constipación, diarrea, náusea, disminución del apetito, sudoración, mareo y somnolencia. Efectos Adversos raros incluyen elevación en las enzimas hepáticas, los niveles de glucosa en el plasma y en la presión sanguínea.</a:t>
            </a:r>
          </a:p>
          <a:p>
            <a:pPr>
              <a:spcAft>
                <a:spcPts val="600"/>
              </a:spcAft>
            </a:pPr>
            <a:r>
              <a:rPr lang="es-MX" sz="1200" b="1" i="0" u="none" strike="noStrike" kern="1200" baseline="0" dirty="0" smtClean="0">
                <a:solidFill>
                  <a:schemeClr val="tx1"/>
                </a:solidFill>
                <a:latin typeface="+mn-lt"/>
                <a:ea typeface="+mn-ea"/>
                <a:cs typeface="+mn-cs"/>
              </a:rPr>
              <a:t>Referencia</a:t>
            </a:r>
          </a:p>
          <a:p>
            <a:pPr>
              <a:spcAft>
                <a:spcPts val="600"/>
              </a:spcAft>
            </a:pPr>
            <a:r>
              <a:rPr lang="en-US" dirty="0" smtClean="0"/>
              <a:t>Attal N, Finnerup NB. </a:t>
            </a:r>
            <a:r>
              <a:rPr lang="en-CA" dirty="0" smtClean="0"/>
              <a:t>Pharmacological management of neuropathic pain. </a:t>
            </a:r>
            <a:r>
              <a:rPr lang="en-US" i="1" dirty="0" smtClean="0"/>
              <a:t>Pain Clinical Updates </a:t>
            </a:r>
            <a:r>
              <a:rPr lang="en-US" dirty="0" smtClean="0"/>
              <a:t>2010; 18(9):1-8.</a:t>
            </a:r>
          </a:p>
          <a:p>
            <a:pPr>
              <a:spcAft>
                <a:spcPts val="600"/>
              </a:spcAft>
            </a:pPr>
            <a:endParaRPr lang="es-MX"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a:spcAft>
                <a:spcPts val="600"/>
              </a:spcAft>
            </a:pPr>
            <a:r>
              <a:rPr lang="es-MX" b="1" dirty="0" smtClean="0"/>
              <a:t>Notas del Conferencista</a:t>
            </a:r>
          </a:p>
          <a:p>
            <a:r>
              <a:rPr lang="es-MX" dirty="0" smtClean="0"/>
              <a:t>Determinar tanto la severidad como la patofisiología subyacente del dolor puede ayudar a determinar la terapia farmacológica analgésica apropiada.</a:t>
            </a:r>
          </a:p>
          <a:p>
            <a:r>
              <a:rPr lang="es-MX" dirty="0" smtClean="0"/>
              <a:t>Por ejemplo, acetaminofén y los AINEne/coxibs se enfocan en el dolor nociceptivo, mientras que los ligandos α2δ y los antidepresivos son más efectivos para el tratamiento del dolor neuropático  y/o la sensibilización central/dolor disfuncional. Los opioides son usados más frecuentemente para tratara pacientes que padecen dolor moderado a severo. </a:t>
            </a:r>
          </a:p>
          <a:p>
            <a:pPr>
              <a:spcAft>
                <a:spcPts val="600"/>
              </a:spcAft>
            </a:pPr>
            <a:r>
              <a:rPr lang="es-MX" b="1" dirty="0" smtClean="0"/>
              <a:t>Referencias</a:t>
            </a:r>
          </a:p>
          <a:p>
            <a:pPr>
              <a:spcAft>
                <a:spcPts val="600"/>
              </a:spcAft>
            </a:pPr>
            <a:r>
              <a:rPr lang="en-US" dirty="0" smtClean="0"/>
              <a:t>Chou R </a:t>
            </a:r>
            <a:r>
              <a:rPr lang="en-US" i="1" dirty="0" smtClean="0"/>
              <a:t>et al. </a:t>
            </a:r>
            <a:r>
              <a:rPr lang="en-CA" dirty="0" smtClean="0"/>
              <a:t>Clinical guidelines for the use of chronic opioid therapy in chronic noncancer pain. </a:t>
            </a:r>
            <a:r>
              <a:rPr lang="en-US" i="1" dirty="0" smtClean="0"/>
              <a:t>J Pain </a:t>
            </a:r>
            <a:r>
              <a:rPr lang="en-US" dirty="0" smtClean="0"/>
              <a:t>2009; 10(2):113-3.</a:t>
            </a:r>
          </a:p>
          <a:p>
            <a:pPr>
              <a:spcAft>
                <a:spcPts val="600"/>
              </a:spcAft>
            </a:pPr>
            <a:r>
              <a:rPr lang="fr-FR" dirty="0" smtClean="0"/>
              <a:t>Scholz J, Woolf  CJ. Can we conquer pain? </a:t>
            </a:r>
            <a:r>
              <a:rPr lang="fr-FR" i="1" dirty="0" smtClean="0"/>
              <a:t>Nat Neurosci </a:t>
            </a:r>
            <a:r>
              <a:rPr lang="fr-FR" dirty="0" smtClean="0"/>
              <a:t>2002; 5(Suppl):1062-7.</a:t>
            </a:r>
          </a:p>
          <a:p>
            <a:pPr>
              <a:spcAft>
                <a:spcPts val="600"/>
              </a:spcAft>
            </a:pPr>
            <a:endParaRPr lang="es-MX" dirty="0" smtClean="0"/>
          </a:p>
          <a:p>
            <a:pPr>
              <a:spcAft>
                <a:spcPts val="600"/>
              </a:spcAft>
            </a:pPr>
            <a:r>
              <a:rPr lang="es-MX" dirty="0" smtClean="0"/>
              <a:t/>
            </a:r>
            <a:br>
              <a:rPr lang="es-MX" dirty="0" smtClean="0"/>
            </a:br>
            <a:endParaRPr lang="es-MX" dirty="0"/>
          </a:p>
        </p:txBody>
      </p:sp>
      <p:sp>
        <p:nvSpPr>
          <p:cNvPr id="7" name="Slide Number Placeholder 6"/>
          <p:cNvSpPr>
            <a:spLocks noGrp="1"/>
          </p:cNvSpPr>
          <p:nvPr>
            <p:ph type="sldNum" sz="quarter" idx="13"/>
          </p:nvPr>
        </p:nvSpPr>
        <p:spPr/>
        <p:txBody>
          <a:bodyPr/>
          <a:lstStyle/>
          <a:p>
            <a:fld id="{F5B7A8A6-D6F3-4869-B3D3-1E2523A091C9}" type="slidenum">
              <a:rPr lang="en-US" smtClean="0">
                <a:solidFill>
                  <a:prstClr val="black"/>
                </a:solidFill>
              </a:rPr>
              <a:pPr/>
              <a:t>47</a:t>
            </a:fld>
            <a:endParaRPr lang="en-US" dirty="0">
              <a:solidFill>
                <a:prstClr val="black"/>
              </a:solidFill>
            </a:endParaRPr>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37494526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6848" y="4387136"/>
            <a:ext cx="5972512" cy="4156234"/>
          </a:xfrm>
        </p:spPr>
        <p:txBody>
          <a:bodyPr/>
          <a:lstStyle/>
          <a:p>
            <a:pPr>
              <a:spcAft>
                <a:spcPts val="600"/>
              </a:spcAft>
            </a:pPr>
            <a:r>
              <a:rPr lang="es-MX" b="1" dirty="0" smtClean="0"/>
              <a:t>Notas del Conferencista</a:t>
            </a:r>
          </a:p>
          <a:p>
            <a:pPr>
              <a:spcAft>
                <a:spcPts val="600"/>
              </a:spcAft>
            </a:pPr>
            <a:r>
              <a:rPr lang="es-MX" dirty="0" smtClean="0"/>
              <a:t>Dentro de cualquier categoría de diagnóstico, cada paciente individual puede tener diferentes mecanismos patofisiológicos contribuyendo a su dolor. </a:t>
            </a:r>
          </a:p>
          <a:p>
            <a:pPr>
              <a:spcAft>
                <a:spcPts val="600"/>
              </a:spcAft>
            </a:pPr>
            <a:r>
              <a:rPr lang="es-MX" dirty="0" smtClean="0"/>
              <a:t>Tanto la terapia farmacológica como la no-farmacológica que funcionarán mejor para un paciente en particular generalmente dependen de los mecanismos que contribuyen al dolor del paciente.</a:t>
            </a:r>
          </a:p>
          <a:p>
            <a:pPr>
              <a:spcAft>
                <a:spcPts val="600"/>
              </a:spcAft>
            </a:pPr>
            <a:r>
              <a:rPr lang="es-MX" dirty="0" smtClean="0"/>
              <a:t>Es así que la evaluación of dolor debe incluir la determinación del tipo(s) de la patofisiología del dolor que contribuye al dolor del paciente.</a:t>
            </a:r>
          </a:p>
          <a:p>
            <a:pPr>
              <a:spcAft>
                <a:spcPts val="600"/>
              </a:spcAft>
            </a:pPr>
            <a:r>
              <a:rPr lang="es-MX" b="1" dirty="0" smtClean="0"/>
              <a:t>Referencias</a:t>
            </a:r>
          </a:p>
          <a:p>
            <a:pPr>
              <a:spcAft>
                <a:spcPts val="600"/>
              </a:spcAft>
            </a:pPr>
            <a:r>
              <a:rPr lang="en-CA" dirty="0" smtClean="0"/>
              <a:t>Dowd GS </a:t>
            </a:r>
            <a:r>
              <a:rPr lang="en-CA" i="1" dirty="0" smtClean="0"/>
              <a:t>et al. </a:t>
            </a:r>
            <a:r>
              <a:rPr lang="en-CA" dirty="0" smtClean="0"/>
              <a:t>Complex regional pain syndrome with special emphasis on the knee. </a:t>
            </a:r>
            <a:br>
              <a:rPr lang="en-CA" dirty="0" smtClean="0"/>
            </a:br>
            <a:r>
              <a:rPr lang="en-CA" i="1" dirty="0" smtClean="0"/>
              <a:t>J Bone Joint Surg Br. </a:t>
            </a:r>
            <a:r>
              <a:rPr lang="en-CA" dirty="0" smtClean="0"/>
              <a:t>2007; 89(3):285-90.</a:t>
            </a:r>
          </a:p>
          <a:p>
            <a:pPr>
              <a:spcAft>
                <a:spcPts val="600"/>
              </a:spcAft>
            </a:pPr>
            <a:r>
              <a:rPr lang="en-CA" dirty="0" smtClean="0"/>
              <a:t>Vellucci R. Heterogeneity of chronic pain. </a:t>
            </a:r>
            <a:r>
              <a:rPr lang="en-CA" i="1" dirty="0" smtClean="0"/>
              <a:t>Clin Drug Investig. </a:t>
            </a:r>
            <a:r>
              <a:rPr lang="en-CA" dirty="0" smtClean="0"/>
              <a:t>2012; 32(Suppl 1):3-10.</a:t>
            </a:r>
          </a:p>
          <a:p>
            <a:pPr>
              <a:spcAft>
                <a:spcPts val="600"/>
              </a:spcAft>
            </a:pPr>
            <a:endParaRPr lang="es-MX" dirty="0" smtClean="0"/>
          </a:p>
          <a:p>
            <a:pPr>
              <a:spcAft>
                <a:spcPts val="600"/>
              </a:spcAft>
            </a:pPr>
            <a:endParaRPr lang="es-MX" dirty="0" smtClean="0"/>
          </a:p>
          <a:p>
            <a:pPr>
              <a:spcAft>
                <a:spcPts val="600"/>
              </a:spcAft>
            </a:pPr>
            <a:endParaRPr lang="es-MX" dirty="0" smtClean="0"/>
          </a:p>
          <a:p>
            <a:pPr>
              <a:spcAft>
                <a:spcPts val="600"/>
              </a:spcAft>
            </a:pPr>
            <a:endParaRPr lang="es-MX" dirty="0" smtClean="0"/>
          </a:p>
          <a:p>
            <a:pPr>
              <a:spcAft>
                <a:spcPts val="600"/>
              </a:spcAft>
            </a:pPr>
            <a:endParaRPr lang="es-MX" dirty="0" smtClean="0"/>
          </a:p>
          <a:p>
            <a:pPr>
              <a:spcAft>
                <a:spcPts val="600"/>
              </a:spcAft>
            </a:pPr>
            <a:endParaRPr lang="es-MX"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48</a:t>
            </a:fld>
            <a:endParaRPr lang="en-CA" dirty="0">
              <a:solidFill>
                <a:prstClr val="black"/>
              </a:solidFill>
            </a:endParaRPr>
          </a:p>
        </p:txBody>
      </p:sp>
    </p:spTree>
    <p:extLst>
      <p:ext uri="{BB962C8B-B14F-4D97-AF65-F5344CB8AC3E}">
        <p14:creationId xmlns:p14="http://schemas.microsoft.com/office/powerpoint/2010/main" val="35285825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49</a:t>
            </a:fld>
            <a:endParaRPr lang="en-CA" dirty="0">
              <a:solidFill>
                <a:prstClr val="black"/>
              </a:solidFill>
            </a:endParaRPr>
          </a:p>
        </p:txBody>
      </p:sp>
    </p:spTree>
    <p:extLst>
      <p:ext uri="{BB962C8B-B14F-4D97-AF65-F5344CB8AC3E}">
        <p14:creationId xmlns:p14="http://schemas.microsoft.com/office/powerpoint/2010/main" val="1003358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5</a:t>
            </a:fld>
            <a:endParaRPr lang="en-CA" dirty="0">
              <a:solidFill>
                <a:prstClr val="black"/>
              </a:solidFill>
            </a:endParaRPr>
          </a:p>
        </p:txBody>
      </p:sp>
    </p:spTree>
    <p:extLst>
      <p:ext uri="{BB962C8B-B14F-4D97-AF65-F5344CB8AC3E}">
        <p14:creationId xmlns:p14="http://schemas.microsoft.com/office/powerpoint/2010/main" val="16416262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a:spcAft>
                <a:spcPts val="600"/>
              </a:spcAft>
            </a:pPr>
            <a:r>
              <a:rPr lang="es-MX" b="1" dirty="0" smtClean="0"/>
              <a:t>Notas del Conferencista</a:t>
            </a:r>
          </a:p>
          <a:p>
            <a:pPr>
              <a:spcAft>
                <a:spcPts val="600"/>
              </a:spcAft>
            </a:pPr>
            <a:r>
              <a:rPr lang="es-MX" dirty="0" smtClean="0"/>
              <a:t>Una revisión sistemática de estudios que analizaron el apego a los medicamentos para dolor crónico identificó 14 estudios. Los resultados de estos estudios sugieren que la falta de apego a los medicamentos para dolor crónico es común, pero las definiciones de falta de apego, así como las poblaciones de pacientes y tratamientos prescritos variaron considerablemente entre estudios, lo cual dificulta sacar conclusiones generales.</a:t>
            </a:r>
          </a:p>
          <a:p>
            <a:pPr>
              <a:spcAft>
                <a:spcPts val="600"/>
              </a:spcAft>
            </a:pPr>
            <a:r>
              <a:rPr lang="es-MX" b="1" dirty="0" smtClean="0"/>
              <a:t>Referencia</a:t>
            </a:r>
          </a:p>
          <a:p>
            <a:pPr>
              <a:spcAft>
                <a:spcPts val="600"/>
              </a:spcAft>
            </a:pPr>
            <a:r>
              <a:rPr lang="en-CA" dirty="0" smtClean="0"/>
              <a:t>Broekmans S </a:t>
            </a:r>
            <a:r>
              <a:rPr lang="en-CA" i="1" dirty="0" smtClean="0"/>
              <a:t>et al. </a:t>
            </a:r>
            <a:r>
              <a:rPr lang="en-CA" dirty="0" smtClean="0"/>
              <a:t>Medication adherence in patients with chronic non-malignant pain: is there a problem? </a:t>
            </a:r>
            <a:r>
              <a:rPr lang="en-CA" i="1" dirty="0" smtClean="0"/>
              <a:t>Eur J Pain </a:t>
            </a:r>
            <a:r>
              <a:rPr lang="en-CA" dirty="0" smtClean="0"/>
              <a:t>2009; 13(2):115-23. </a:t>
            </a:r>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50</a:t>
            </a:fld>
            <a:endParaRPr lang="en-CA" dirty="0">
              <a:solidFill>
                <a:prstClr val="black"/>
              </a:solidFill>
            </a:endParaRPr>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18744435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5"/>
            <a:ext cx="6116528" cy="4407365"/>
          </a:xfrm>
        </p:spPr>
        <p:txBody>
          <a:bodyPr/>
          <a:lstStyle/>
          <a:p>
            <a:pPr>
              <a:spcAft>
                <a:spcPts val="300"/>
              </a:spcAft>
            </a:pPr>
            <a:r>
              <a:rPr lang="es-MX" sz="1050" b="1" dirty="0" smtClean="0"/>
              <a:t>Notas del Conferencista</a:t>
            </a:r>
          </a:p>
          <a:p>
            <a:pPr>
              <a:spcAft>
                <a:spcPts val="300"/>
              </a:spcAft>
            </a:pPr>
            <a:r>
              <a:rPr lang="es-MX" sz="1050" b="0" spc="-30" dirty="0" smtClean="0"/>
              <a:t>La meta principal de este estudio en un solo sitio fue determinar la </a:t>
            </a:r>
            <a:r>
              <a:rPr lang="es-MX" sz="1050" spc="-30" dirty="0" smtClean="0"/>
              <a:t>prevalencia de la falta de apego con diferentes tipos de medicamentos para dolor en una población con dolor crónico. La meta secundaria fue evaluar los factores demográficos, relacionados con la enfermedad, relacionados con el tratamiento, y relacionados con la salud y la conducta asociados con la falta de apego. </a:t>
            </a:r>
            <a:r>
              <a:rPr lang="es-MX" sz="1050" b="0" spc="-30" baseline="0" dirty="0" smtClean="0"/>
              <a:t>Se realizó un análisis de los datos disponibles de los </a:t>
            </a:r>
            <a:r>
              <a:rPr lang="es-MX" sz="1050" b="0" spc="-30" dirty="0" smtClean="0"/>
              <a:t>281 pacientes elegibles y que otorgaron su consentimiento.</a:t>
            </a:r>
          </a:p>
          <a:p>
            <a:pPr>
              <a:spcAft>
                <a:spcPts val="300"/>
              </a:spcAft>
            </a:pPr>
            <a:r>
              <a:rPr lang="es-MX" sz="1050" dirty="0" smtClean="0"/>
              <a:t>Casi la mitad </a:t>
            </a:r>
            <a:r>
              <a:rPr lang="es-MX" sz="1050" baseline="0" dirty="0" smtClean="0"/>
              <a:t>(48%) no se apegaban a su prescripción analgésica y 14% de los pacientes usaban</a:t>
            </a:r>
            <a:r>
              <a:rPr lang="es-MX" sz="1050" dirty="0" smtClean="0"/>
              <a:t> su medicamento de forma exagerada; y</a:t>
            </a:r>
            <a:r>
              <a:rPr lang="es-MX" sz="1050" baseline="0" dirty="0" smtClean="0"/>
              <a:t> 32% lo usaban de forma insuficiente.</a:t>
            </a:r>
            <a:r>
              <a:rPr lang="es-MX" sz="1050" dirty="0" smtClean="0"/>
              <a:t> Los análisis multivariables mostraron que la edad más joven y la auto-medicación estaban considerablemente asociados con el uso insuficiente. El sobre-uso estaba asociado con menor edad, fumador actual, prescripción de opioides y mayor frecuencia de la administración.</a:t>
            </a:r>
            <a:endParaRPr lang="es-MX" sz="1050" baseline="0" dirty="0" smtClean="0"/>
          </a:p>
          <a:p>
            <a:pPr>
              <a:spcAft>
                <a:spcPts val="300"/>
              </a:spcAft>
            </a:pPr>
            <a:r>
              <a:rPr lang="es-MX" sz="1050" b="1" baseline="0" dirty="0" smtClean="0"/>
              <a:t>Los pacientes más jóvenes </a:t>
            </a:r>
            <a:r>
              <a:rPr lang="es-MX" sz="1050" baseline="0" dirty="0" smtClean="0"/>
              <a:t>pacientes tendían menos a mostrar apego (</a:t>
            </a:r>
            <a:r>
              <a:rPr lang="es-MX" sz="1050" dirty="0" smtClean="0"/>
              <a:t>P=0.014 para usuarios insuficientes; P=0.007 para usuarios excesivos</a:t>
            </a:r>
            <a:r>
              <a:rPr lang="es-MX" sz="1050" baseline="0" dirty="0" smtClean="0"/>
              <a:t>). Los pacientes </a:t>
            </a:r>
            <a:r>
              <a:rPr lang="es-MX" sz="1050" b="1" dirty="0" smtClean="0"/>
              <a:t>con compensaciones de seguros de salud</a:t>
            </a:r>
            <a:r>
              <a:rPr lang="es-MX" sz="1050" b="1" baseline="0" dirty="0" smtClean="0"/>
              <a:t> </a:t>
            </a:r>
            <a:r>
              <a:rPr lang="es-MX" sz="1050" dirty="0" smtClean="0"/>
              <a:t>también tendieron menos a mostrar apego</a:t>
            </a:r>
            <a:r>
              <a:rPr lang="es-MX" sz="1050" baseline="0" dirty="0" smtClean="0"/>
              <a:t> (</a:t>
            </a:r>
            <a:r>
              <a:rPr lang="es-MX" sz="1050" dirty="0" smtClean="0"/>
              <a:t>P=0.032</a:t>
            </a:r>
            <a:r>
              <a:rPr lang="es-MX" sz="1050" baseline="0" dirty="0" smtClean="0"/>
              <a:t> para usuarios insuficientes; </a:t>
            </a:r>
            <a:r>
              <a:rPr lang="es-MX" sz="1050" dirty="0" smtClean="0"/>
              <a:t>P=0.002 para usuarios excesivos</a:t>
            </a:r>
            <a:r>
              <a:rPr lang="es-MX" sz="1050" baseline="0" dirty="0" smtClean="0"/>
              <a:t>), como </a:t>
            </a:r>
            <a:r>
              <a:rPr lang="es-MX" sz="1050" b="1" dirty="0" smtClean="0"/>
              <a:t>fumadores</a:t>
            </a:r>
            <a:r>
              <a:rPr lang="es-MX" sz="1050" baseline="0" dirty="0" smtClean="0"/>
              <a:t> (</a:t>
            </a:r>
            <a:r>
              <a:rPr lang="es-MX" sz="1050" dirty="0" smtClean="0"/>
              <a:t>P=0.018 para usuarios insuficientes; P=0.002 para usuarios excesivos)</a:t>
            </a:r>
            <a:r>
              <a:rPr lang="es-MX" sz="1050" baseline="0" dirty="0" smtClean="0"/>
              <a:t>. Otros </a:t>
            </a:r>
            <a:r>
              <a:rPr lang="es-MX" sz="1050" dirty="0" smtClean="0"/>
              <a:t>pacientes que mostraron menos apego incluyeron a los pacientes que se </a:t>
            </a:r>
            <a:r>
              <a:rPr lang="es-MX" sz="1050" b="1" dirty="0" smtClean="0"/>
              <a:t>auto-medicaron </a:t>
            </a:r>
            <a:r>
              <a:rPr lang="es-MX" sz="1050" baseline="0" dirty="0" smtClean="0"/>
              <a:t>(</a:t>
            </a:r>
            <a:r>
              <a:rPr lang="es-MX" sz="1050" dirty="0" smtClean="0"/>
              <a:t>P=0.012 para usuarios insuficientes; P=0.042 para usuarios excesivos</a:t>
            </a:r>
            <a:r>
              <a:rPr lang="es-MX" sz="1050" baseline="0" dirty="0" smtClean="0"/>
              <a:t>), pacientes a los que se les </a:t>
            </a:r>
            <a:r>
              <a:rPr lang="es-MX" sz="1050" b="1" baseline="0" dirty="0" smtClean="0"/>
              <a:t>prescribieron más analgésicos </a:t>
            </a:r>
            <a:r>
              <a:rPr lang="es-MX" sz="1050" dirty="0" smtClean="0"/>
              <a:t>(P=0.011 para usuarios insuficientes; para usuarios excesivos P=0.027) y pacientes que tenían que tomar </a:t>
            </a:r>
            <a:r>
              <a:rPr lang="es-MX" sz="1050" b="1" dirty="0" smtClean="0"/>
              <a:t>un mayor número </a:t>
            </a:r>
            <a:r>
              <a:rPr lang="es-MX" sz="1050" b="1" baseline="0" dirty="0" smtClean="0"/>
              <a:t>total de pastillas al día </a:t>
            </a:r>
            <a:r>
              <a:rPr lang="es-MX" sz="1050" baseline="0" dirty="0" smtClean="0"/>
              <a:t>(</a:t>
            </a:r>
            <a:r>
              <a:rPr lang="es-MX" sz="1050" dirty="0" smtClean="0"/>
              <a:t>P=0.012 para usuarios insuficientes; P=0.020 para usuarios excesivos</a:t>
            </a:r>
            <a:r>
              <a:rPr lang="es-MX" sz="1050" baseline="0" dirty="0" smtClean="0"/>
              <a:t>).</a:t>
            </a:r>
          </a:p>
          <a:p>
            <a:pPr>
              <a:spcAft>
                <a:spcPts val="300"/>
              </a:spcAft>
            </a:pPr>
            <a:r>
              <a:rPr lang="es-MX" sz="1050" dirty="0" smtClean="0"/>
              <a:t>Es importante diferenciar entre la falta de apego al medicamento debido a sobre-uso o uso insuficiente porque diferentes factores podrían explicar estos dos tipos de conductas.</a:t>
            </a:r>
            <a:endParaRPr lang="es-MX" sz="1050" b="0" dirty="0" smtClean="0"/>
          </a:p>
          <a:p>
            <a:pPr>
              <a:spcAft>
                <a:spcPts val="300"/>
              </a:spcAft>
            </a:pPr>
            <a:r>
              <a:rPr lang="es-MX" sz="1050" b="1" dirty="0" smtClean="0"/>
              <a:t>Referencia</a:t>
            </a:r>
          </a:p>
          <a:p>
            <a:pPr>
              <a:spcAft>
                <a:spcPts val="300"/>
              </a:spcAft>
              <a:defRPr/>
            </a:pPr>
            <a:r>
              <a:rPr lang="en-US" sz="1050" dirty="0" smtClean="0"/>
              <a:t>Broekmans S, Dobbels F, Milisen K, Morlion B, Vanderschueren S. Pharmacologic pain treatment in a multidisciplinary pain center: do patients adhere to the prescription of the physician? </a:t>
            </a:r>
            <a:r>
              <a:rPr lang="en-US" sz="1050" i="1" dirty="0" smtClean="0"/>
              <a:t>Clin J Pain. </a:t>
            </a:r>
            <a:r>
              <a:rPr lang="en-US" sz="1050" dirty="0" smtClean="0"/>
              <a:t>2010;26(2):81-6. </a:t>
            </a:r>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51</a:t>
            </a:fld>
            <a:endParaRPr lang="en-CA" dirty="0">
              <a:solidFill>
                <a:prstClr val="black"/>
              </a:solidFill>
            </a:endParaRPr>
          </a:p>
        </p:txBody>
      </p:sp>
    </p:spTree>
    <p:extLst>
      <p:ext uri="{BB962C8B-B14F-4D97-AF65-F5344CB8AC3E}">
        <p14:creationId xmlns:p14="http://schemas.microsoft.com/office/powerpoint/2010/main" val="252287830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s-MX" b="1" dirty="0" smtClean="0"/>
              <a:t>Notas del Conferencista</a:t>
            </a:r>
          </a:p>
          <a:p>
            <a:pPr rtl="0">
              <a:spcAft>
                <a:spcPts val="600"/>
              </a:spcAft>
            </a:pPr>
            <a:r>
              <a:rPr lang="es-MX" sz="1200" kern="1200" dirty="0" smtClean="0">
                <a:solidFill>
                  <a:schemeClr val="tx1"/>
                </a:solidFill>
                <a:latin typeface="+mn-lt"/>
                <a:ea typeface="+mn-ea"/>
                <a:cs typeface="+mn-cs"/>
              </a:rPr>
              <a:t>El propósito de este estudio fue evaluar más profundamente las asociaciones </a:t>
            </a:r>
            <a:r>
              <a:rPr lang="es-MX" sz="1200" kern="1200" baseline="0" dirty="0" smtClean="0">
                <a:solidFill>
                  <a:schemeClr val="tx1"/>
                </a:solidFill>
                <a:latin typeface="+mn-lt"/>
                <a:ea typeface="+mn-ea"/>
                <a:cs typeface="+mn-cs"/>
              </a:rPr>
              <a:t>entre las inquietudes de los pacientes con </a:t>
            </a:r>
            <a:r>
              <a:rPr lang="es-MX" sz="1200" kern="1200" dirty="0" smtClean="0">
                <a:solidFill>
                  <a:schemeClr val="tx1"/>
                </a:solidFill>
                <a:latin typeface="+mn-lt"/>
                <a:ea typeface="+mn-ea"/>
                <a:cs typeface="+mn-cs"/>
              </a:rPr>
              <a:t>dolor crónico no maligno sobre la medicación y la falta de apego.</a:t>
            </a:r>
          </a:p>
          <a:p>
            <a:pPr rtl="0">
              <a:spcAft>
                <a:spcPts val="600"/>
              </a:spcAft>
            </a:pPr>
            <a:r>
              <a:rPr lang="es-MX" sz="1200" kern="1200" dirty="0" smtClean="0">
                <a:solidFill>
                  <a:schemeClr val="tx1"/>
                </a:solidFill>
                <a:latin typeface="+mn-lt"/>
                <a:ea typeface="+mn-ea"/>
                <a:cs typeface="+mn-cs"/>
              </a:rPr>
              <a:t>Las inquietudes y creencias de los participantes acerca del medicamento para el dolor fueron evaluadas con el Cuestionario de Actitudes ante el Medicamento para Dolor (PMAQ).  Se analizaron datos de 239 pacientes con dolor crónico. </a:t>
            </a:r>
          </a:p>
          <a:p>
            <a:pPr rtl="0">
              <a:spcAft>
                <a:spcPts val="600"/>
              </a:spcAft>
            </a:pPr>
            <a:r>
              <a:rPr lang="es-MX" sz="1200" kern="1200" dirty="0" smtClean="0">
                <a:solidFill>
                  <a:schemeClr val="tx1"/>
                </a:solidFill>
                <a:latin typeface="+mn-lt"/>
                <a:ea typeface="+mn-ea"/>
                <a:cs typeface="+mn-cs"/>
              </a:rPr>
              <a:t>El infra-uso se predijo por menores niveles de dolor. El uso insuficiente (infrauso) se predijo positivamente por la desconfianza hacia el dolor que prescribía y se predijo negativamente por la inquietud acerca del retiro (abstinencia).</a:t>
            </a:r>
          </a:p>
          <a:p>
            <a:pPr rtl="0">
              <a:spcAft>
                <a:spcPts val="600"/>
              </a:spcAft>
            </a:pPr>
            <a:r>
              <a:rPr lang="es-MX" sz="1200" kern="1200" dirty="0" smtClean="0">
                <a:solidFill>
                  <a:schemeClr val="tx1"/>
                </a:solidFill>
                <a:latin typeface="+mn-lt"/>
                <a:ea typeface="+mn-ea"/>
                <a:cs typeface="+mn-cs"/>
              </a:rPr>
              <a:t>El sobre-uso se predijo positivamente por la necesidad percibida de medicamento e inquietudes sobre efectos secundarios.</a:t>
            </a:r>
          </a:p>
          <a:p>
            <a:pPr>
              <a:spcAft>
                <a:spcPts val="600"/>
              </a:spcAft>
            </a:pPr>
            <a:r>
              <a:rPr lang="es-MX" b="1" dirty="0" smtClean="0"/>
              <a:t>Referencia</a:t>
            </a:r>
          </a:p>
          <a:p>
            <a:pPr>
              <a:spcAft>
                <a:spcPts val="600"/>
              </a:spcAft>
              <a:defRPr/>
            </a:pPr>
            <a:r>
              <a:rPr lang="en-US" dirty="0" smtClean="0"/>
              <a:t>Rosser BA, McCracken LM, Velleman SC, Boichat C, Eccleston C. Concerns about medication and medication adherence in patients with chronic pain recruited from general practice. Pain. 2011 May;152(5):1201-5.</a:t>
            </a:r>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52</a:t>
            </a:fld>
            <a:endParaRPr lang="en-CA" dirty="0">
              <a:solidFill>
                <a:prstClr val="black"/>
              </a:solidFill>
            </a:endParaRPr>
          </a:p>
        </p:txBody>
      </p:sp>
    </p:spTree>
    <p:extLst>
      <p:ext uri="{BB962C8B-B14F-4D97-AF65-F5344CB8AC3E}">
        <p14:creationId xmlns:p14="http://schemas.microsoft.com/office/powerpoint/2010/main" val="33733344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a:spcAft>
                <a:spcPts val="600"/>
              </a:spcAft>
            </a:pPr>
            <a:r>
              <a:rPr lang="es-MX" b="1" dirty="0" smtClean="0"/>
              <a:t>Notas del Conferencista</a:t>
            </a:r>
          </a:p>
          <a:p>
            <a:r>
              <a:rPr lang="es-MX" dirty="0" smtClean="0"/>
              <a:t>Esta slide proporciona un sencillo acrónimo de estrategias que pueden usarse para mejorar el apego al tratamiento.</a:t>
            </a:r>
          </a:p>
          <a:p>
            <a:r>
              <a:rPr lang="es-MX" dirty="0" smtClean="0"/>
              <a:t>Los puntos clave que debemos recordar son la creación de una relación de confianza y la comunicación efectiva con el paciente, la educación del paciente acerca de su tratamiento, la simplificación del régimen de tratamiento tanto como sea posible  y la evaluación del apego. </a:t>
            </a:r>
          </a:p>
          <a:p>
            <a:r>
              <a:rPr lang="es-MX" dirty="0" smtClean="0"/>
              <a:t>Mayores detalles sobre cada uno de estos puntos pueden encontrarse en el contenido adicional de este módulo</a:t>
            </a:r>
          </a:p>
          <a:p>
            <a:pPr>
              <a:spcAft>
                <a:spcPts val="600"/>
              </a:spcAft>
            </a:pPr>
            <a:r>
              <a:rPr lang="es-MX" b="1" dirty="0" smtClean="0"/>
              <a:t>Referencia</a:t>
            </a:r>
          </a:p>
          <a:p>
            <a:pPr>
              <a:spcAft>
                <a:spcPts val="600"/>
              </a:spcAft>
            </a:pPr>
            <a:r>
              <a:rPr lang="en-CA" dirty="0" smtClean="0"/>
              <a:t>Atreja A </a:t>
            </a:r>
            <a:r>
              <a:rPr lang="en-CA" i="1" dirty="0" smtClean="0"/>
              <a:t>et al. </a:t>
            </a:r>
            <a:r>
              <a:rPr lang="en-CA" dirty="0" smtClean="0"/>
              <a:t>Strategies to enhance patient adherence: making it simple. </a:t>
            </a:r>
            <a:br>
              <a:rPr lang="en-CA" dirty="0" smtClean="0"/>
            </a:br>
            <a:r>
              <a:rPr lang="en-CA" i="1" dirty="0" smtClean="0"/>
              <a:t>Medacapt Gen Med </a:t>
            </a:r>
            <a:r>
              <a:rPr lang="en-CA" dirty="0" smtClean="0"/>
              <a:t>2005; 7(1):4.</a:t>
            </a:r>
          </a:p>
          <a:p>
            <a:pPr>
              <a:spcAft>
                <a:spcPts val="600"/>
              </a:spcAft>
            </a:pPr>
            <a:endParaRPr lang="es-MX"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53</a:t>
            </a:fld>
            <a:endParaRPr lang="en-CA" dirty="0">
              <a:solidFill>
                <a:prstClr val="black"/>
              </a:solidFill>
            </a:endParaRPr>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171228767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s-MX" b="1" dirty="0" smtClean="0"/>
              <a:t>Notas del Conferencista</a:t>
            </a:r>
          </a:p>
          <a:p>
            <a:pPr>
              <a:spcAft>
                <a:spcPts val="600"/>
              </a:spcAft>
            </a:pPr>
            <a:r>
              <a:rPr lang="es-MX" b="0" dirty="0" smtClean="0"/>
              <a:t>Cuando sea posible</a:t>
            </a:r>
            <a:r>
              <a:rPr lang="es-MX" b="0" baseline="0" dirty="0" smtClean="0"/>
              <a:t>, </a:t>
            </a:r>
            <a:r>
              <a:rPr lang="es-MX" b="0" dirty="0" smtClean="0"/>
              <a:t>los regímenes del medicamento deben ser simplificados para promover y mejorar el apego</a:t>
            </a:r>
          </a:p>
          <a:p>
            <a:pPr marL="228600" indent="-228600">
              <a:spcAft>
                <a:spcPts val="600"/>
              </a:spcAft>
              <a:buAutoNum type="arabicPeriod"/>
            </a:pPr>
            <a:r>
              <a:rPr lang="es-MX" dirty="0" smtClean="0"/>
              <a:t>Ajuste las horas, frecuencia, cantidad y dosis para reducir obstáculos potenciales (</a:t>
            </a:r>
            <a:r>
              <a:rPr lang="es-MX" i="1" dirty="0" smtClean="0"/>
              <a:t>ej: </a:t>
            </a:r>
            <a:r>
              <a:rPr lang="es-MX" dirty="0" smtClean="0"/>
              <a:t> minimizar los medicamentos que deban tomarse con alimentos o que requieran administración al ir a dormir</a:t>
            </a:r>
            <a:r>
              <a:rPr lang="es-MX" baseline="0" dirty="0" smtClean="0"/>
              <a:t>)</a:t>
            </a:r>
            <a:endParaRPr lang="es-MX" dirty="0" smtClean="0"/>
          </a:p>
          <a:p>
            <a:pPr marL="228600" indent="-228600">
              <a:spcAft>
                <a:spcPts val="600"/>
              </a:spcAft>
              <a:buAutoNum type="arabicPeriod"/>
            </a:pPr>
            <a:r>
              <a:rPr lang="es-MX" dirty="0" smtClean="0"/>
              <a:t>Si no existen problemas de interacción de la droga y absorción alimenticia, las personas deben ser motivadas a tomar sus medicamentos a la misma hora cada día</a:t>
            </a:r>
            <a:r>
              <a:rPr lang="es-MX" baseline="0" dirty="0" smtClean="0"/>
              <a:t>.</a:t>
            </a:r>
          </a:p>
          <a:p>
            <a:pPr marL="228600" indent="-228600">
              <a:spcAft>
                <a:spcPts val="600"/>
              </a:spcAft>
              <a:buAutoNum type="arabicPeriod"/>
            </a:pPr>
            <a:r>
              <a:rPr lang="es-MX" baseline="0" dirty="0" smtClean="0"/>
              <a:t>Asesorar a los pacientes sobre los beneficios de usar auxiliares de apego como empaques</a:t>
            </a:r>
            <a:r>
              <a:rPr lang="es-MX" dirty="0" smtClean="0"/>
              <a:t> adaptados al pacientes</a:t>
            </a:r>
            <a:r>
              <a:rPr lang="es-MX" baseline="0" dirty="0" smtClean="0"/>
              <a:t>, organizadores de pastillas, alarmas etc.</a:t>
            </a:r>
          </a:p>
          <a:p>
            <a:pPr>
              <a:spcAft>
                <a:spcPts val="600"/>
              </a:spcAft>
            </a:pPr>
            <a:r>
              <a:rPr lang="es-MX" b="1" dirty="0" smtClean="0"/>
              <a:t>Referencia</a:t>
            </a:r>
          </a:p>
          <a:p>
            <a:pPr marL="0" marR="0" indent="0" algn="l" defTabSz="914400" rtl="0" eaLnBrk="1" fontAlgn="auto" latinLnBrk="0" hangingPunct="1">
              <a:spcBef>
                <a:spcPts val="0"/>
              </a:spcBef>
              <a:spcAft>
                <a:spcPts val="600"/>
              </a:spcAft>
              <a:buClrTx/>
              <a:buSzTx/>
              <a:buFontTx/>
              <a:buNone/>
              <a:tabLst/>
              <a:defRPr/>
            </a:pPr>
            <a:r>
              <a:rPr lang="es-MX" sz="1200" dirty="0" smtClean="0">
                <a:hlinkClick r:id="rId3"/>
              </a:rPr>
              <a:t>http://www.acpm.org/?MedAdherTT_ClinRef</a:t>
            </a:r>
            <a:endParaRPr lang="es-MX" sz="1200" dirty="0" smtClean="0"/>
          </a:p>
          <a:p>
            <a:pPr>
              <a:spcAft>
                <a:spcPts val="600"/>
              </a:spcAft>
            </a:pPr>
            <a:endParaRPr lang="es-MX" b="1" dirty="0" smtClean="0"/>
          </a:p>
          <a:p>
            <a:pPr>
              <a:spcAft>
                <a:spcPts val="600"/>
              </a:spcAft>
            </a:pPr>
            <a:endParaRPr lang="es-MX"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54</a:t>
            </a:fld>
            <a:endParaRPr lang="en-CA" dirty="0">
              <a:solidFill>
                <a:prstClr val="black"/>
              </a:solidFill>
            </a:endParaRPr>
          </a:p>
        </p:txBody>
      </p:sp>
    </p:spTree>
    <p:extLst>
      <p:ext uri="{BB962C8B-B14F-4D97-AF65-F5344CB8AC3E}">
        <p14:creationId xmlns:p14="http://schemas.microsoft.com/office/powerpoint/2010/main" val="303789780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6"/>
            <a:ext cx="6309360" cy="4156234"/>
          </a:xfrm>
        </p:spPr>
        <p:txBody>
          <a:bodyPr/>
          <a:lstStyle/>
          <a:p>
            <a:pPr>
              <a:spcAft>
                <a:spcPts val="600"/>
              </a:spcAft>
            </a:pPr>
            <a:r>
              <a:rPr lang="es-MX" b="1" dirty="0" smtClean="0"/>
              <a:t>Notas del Conferencista</a:t>
            </a:r>
          </a:p>
          <a:p>
            <a:pPr marL="0" marR="0" indent="0" algn="l" defTabSz="914400" rtl="0" eaLnBrk="1" fontAlgn="auto" latinLnBrk="0" hangingPunct="1">
              <a:spcBef>
                <a:spcPts val="0"/>
              </a:spcBef>
              <a:spcAft>
                <a:spcPts val="600"/>
              </a:spcAft>
              <a:buClrTx/>
              <a:buSzTx/>
              <a:buFontTx/>
              <a:buNone/>
              <a:tabLst/>
              <a:defRPr/>
            </a:pPr>
            <a:r>
              <a:rPr lang="es-MX" baseline="0" dirty="0" smtClean="0"/>
              <a:t>Educar activamente al paciente y a su red de apoyo sobre el régimen del medicamento. Empoderar al paciente promoviendo discusiones e involucrando al paciente en el proceso de toma de decisiones para aumentar su convencimiento.  Reiterar</a:t>
            </a:r>
            <a:r>
              <a:rPr lang="es-MX" dirty="0" smtClean="0"/>
              <a:t> y reforzar los mensajes más </a:t>
            </a:r>
            <a:r>
              <a:rPr lang="es-MX" baseline="0" dirty="0" smtClean="0"/>
              <a:t>importantes y proporcionar fuentes confiables (folletos, recursos en-línea) cuando sea necesario y apropiado.</a:t>
            </a:r>
          </a:p>
          <a:p>
            <a:pPr>
              <a:spcAft>
                <a:spcPts val="600"/>
              </a:spcAft>
            </a:pPr>
            <a:r>
              <a:rPr lang="es-MX" b="1" dirty="0" smtClean="0"/>
              <a:t>Referencia</a:t>
            </a:r>
          </a:p>
          <a:p>
            <a:pPr marL="0" marR="0" indent="0" algn="l" defTabSz="914400" rtl="0" eaLnBrk="1" fontAlgn="auto" latinLnBrk="0" hangingPunct="1">
              <a:spcBef>
                <a:spcPts val="0"/>
              </a:spcBef>
              <a:spcAft>
                <a:spcPts val="600"/>
              </a:spcAft>
              <a:buClrTx/>
              <a:buSzTx/>
              <a:buFontTx/>
              <a:buNone/>
              <a:tabLst/>
              <a:defRPr/>
            </a:pPr>
            <a:r>
              <a:rPr lang="es-MX" sz="1200" dirty="0" smtClean="0">
                <a:hlinkClick r:id="rId3"/>
              </a:rPr>
              <a:t>http://www.acpm.org/?MedAdherTT_ClinRef</a:t>
            </a:r>
            <a:endParaRPr lang="es-MX" sz="1200" dirty="0" smtClean="0"/>
          </a:p>
          <a:p>
            <a:pPr>
              <a:spcAft>
                <a:spcPts val="600"/>
              </a:spcAft>
            </a:pPr>
            <a:endParaRPr lang="es-MX"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55</a:t>
            </a:fld>
            <a:endParaRPr lang="en-CA" dirty="0">
              <a:solidFill>
                <a:prstClr val="black"/>
              </a:solidFill>
            </a:endParaRPr>
          </a:p>
        </p:txBody>
      </p:sp>
    </p:spTree>
    <p:extLst>
      <p:ext uri="{BB962C8B-B14F-4D97-AF65-F5344CB8AC3E}">
        <p14:creationId xmlns:p14="http://schemas.microsoft.com/office/powerpoint/2010/main" val="144017775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0864" y="4257997"/>
            <a:ext cx="6264696" cy="4156234"/>
          </a:xfrm>
        </p:spPr>
        <p:txBody>
          <a:bodyPr/>
          <a:lstStyle/>
          <a:p>
            <a:pPr>
              <a:spcAft>
                <a:spcPts val="600"/>
              </a:spcAft>
            </a:pPr>
            <a:r>
              <a:rPr lang="es-MX" b="1" dirty="0" smtClean="0"/>
              <a:t>Notas del Conferencista</a:t>
            </a:r>
          </a:p>
          <a:p>
            <a:pPr>
              <a:spcAft>
                <a:spcPts val="600"/>
              </a:spcAft>
            </a:pPr>
            <a:r>
              <a:rPr lang="es-MX" dirty="0" smtClean="0"/>
              <a:t>Es importante cultivar un ambiente y relación de atención enfocado en el paciente para individualizar líneas de comunicación para garantizar que el </a:t>
            </a:r>
            <a:r>
              <a:rPr lang="es-MX" baseline="0" dirty="0" smtClean="0"/>
              <a:t>paciente entienda clara y precisamente su enfermedad y los beneficios y riesgos asociados con el tratamiento prescrito así como la importancia del apego</a:t>
            </a:r>
            <a:r>
              <a:rPr lang="es-MX" dirty="0" smtClean="0"/>
              <a:t> al t</a:t>
            </a:r>
            <a:r>
              <a:rPr lang="es-MX" baseline="0" dirty="0" smtClean="0"/>
              <a:t>ratamiento.</a:t>
            </a:r>
          </a:p>
          <a:p>
            <a:pPr>
              <a:spcAft>
                <a:spcPts val="600"/>
              </a:spcAft>
            </a:pPr>
            <a:r>
              <a:rPr lang="es-MX" dirty="0" smtClean="0"/>
              <a:t>Inspirar confianza y siempre expresar empatía, resolver las inquietudes que surjan, promover el apoyo emocional y soportar la auto-eficacia de manera oportuna</a:t>
            </a:r>
            <a:r>
              <a:rPr lang="es-MX" baseline="0" dirty="0" smtClean="0"/>
              <a:t>.  Al enfrentar resistencia, empoderar al paciente explorando sus inquietudes, obstáculos percibidos y qué se podría implementar/cambiar</a:t>
            </a:r>
            <a:r>
              <a:rPr lang="es-MX" dirty="0" smtClean="0"/>
              <a:t> para mejorar el a</a:t>
            </a:r>
            <a:r>
              <a:rPr lang="es-MX" baseline="0" dirty="0" smtClean="0"/>
              <a:t>pego.</a:t>
            </a:r>
            <a:r>
              <a:rPr lang="es-MX" dirty="0" smtClean="0"/>
              <a:t>  </a:t>
            </a:r>
          </a:p>
          <a:p>
            <a:pPr>
              <a:spcAft>
                <a:spcPts val="600"/>
              </a:spcAft>
            </a:pPr>
            <a:r>
              <a:rPr lang="es-MX" b="1" dirty="0" smtClean="0"/>
              <a:t>Referencia</a:t>
            </a:r>
            <a:endParaRPr lang="es-MX" dirty="0" smtClean="0"/>
          </a:p>
          <a:p>
            <a:pPr>
              <a:spcAft>
                <a:spcPts val="600"/>
              </a:spcAft>
            </a:pPr>
            <a:r>
              <a:rPr lang="en-CA" dirty="0" smtClean="0"/>
              <a:t>Bisono A </a:t>
            </a:r>
            <a:r>
              <a:rPr lang="en-CA" i="1" dirty="0" smtClean="0"/>
              <a:t>et al. </a:t>
            </a:r>
            <a:r>
              <a:rPr lang="en-CA" dirty="0" smtClean="0"/>
              <a:t>In: O’Donoghue WT, Levensky ER, eds. </a:t>
            </a:r>
            <a:r>
              <a:rPr lang="en-CA" i="1" dirty="0" smtClean="0"/>
              <a:t>Promoting Treatment Adherence:  A Practical Handbook for Health Care Providers. </a:t>
            </a:r>
            <a:r>
              <a:rPr lang="en-CA" dirty="0" smtClean="0"/>
              <a:t>London, UK: SAGE Publications, Inc.; 2006.</a:t>
            </a:r>
            <a:r>
              <a:rPr lang="en-CA" i="1" dirty="0" smtClean="0"/>
              <a:t>  </a:t>
            </a:r>
          </a:p>
          <a:p>
            <a:pPr>
              <a:spcAft>
                <a:spcPts val="600"/>
              </a:spcAft>
            </a:pPr>
            <a:endParaRPr lang="es-MX" b="1"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56</a:t>
            </a:fld>
            <a:endParaRPr lang="en-CA" dirty="0">
              <a:solidFill>
                <a:prstClr val="black"/>
              </a:solidFill>
            </a:endParaRPr>
          </a:p>
        </p:txBody>
      </p:sp>
    </p:spTree>
    <p:extLst>
      <p:ext uri="{BB962C8B-B14F-4D97-AF65-F5344CB8AC3E}">
        <p14:creationId xmlns:p14="http://schemas.microsoft.com/office/powerpoint/2010/main" val="362163681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8856" y="4387136"/>
            <a:ext cx="6336704" cy="4156234"/>
          </a:xfrm>
        </p:spPr>
        <p:txBody>
          <a:bodyPr/>
          <a:lstStyle/>
          <a:p>
            <a:pPr>
              <a:spcAft>
                <a:spcPts val="600"/>
              </a:spcAft>
            </a:pPr>
            <a:r>
              <a:rPr lang="es-MX" sz="1100" b="1" dirty="0" smtClean="0">
                <a:latin typeface="+mj-lt"/>
              </a:rPr>
              <a:t>Notas del Conferencista</a:t>
            </a:r>
          </a:p>
          <a:p>
            <a:pPr>
              <a:spcAft>
                <a:spcPts val="600"/>
              </a:spcAft>
            </a:pPr>
            <a:r>
              <a:rPr lang="es-MX" sz="1100" b="0" dirty="0" smtClean="0">
                <a:latin typeface="+mj-lt"/>
              </a:rPr>
              <a:t>Algunas de las estrategias de comunicación que pueden usarse para mejorar la comunicación y confianza entre el paciente y el médico </a:t>
            </a:r>
            <a:r>
              <a:rPr lang="es-MX" sz="1100" b="0" baseline="0" dirty="0" smtClean="0">
                <a:latin typeface="+mj-lt"/>
              </a:rPr>
              <a:t>son:</a:t>
            </a:r>
          </a:p>
          <a:p>
            <a:pPr>
              <a:spcAft>
                <a:spcPts val="600"/>
              </a:spcAft>
            </a:pPr>
            <a:r>
              <a:rPr lang="es-MX" sz="1100" b="0" dirty="0" smtClean="0">
                <a:latin typeface="+mj-lt"/>
              </a:rPr>
              <a:t>1) Escuchar activamente</a:t>
            </a:r>
          </a:p>
          <a:p>
            <a:pPr marL="361950" indent="-180975">
              <a:spcAft>
                <a:spcPts val="600"/>
              </a:spcAft>
              <a:buAutoNum type="alphaLcParenR"/>
            </a:pPr>
            <a:r>
              <a:rPr lang="es-MX" sz="1100" b="0" dirty="0" smtClean="0">
                <a:latin typeface="+mj-lt"/>
              </a:rPr>
              <a:t>Enfocarse en el </a:t>
            </a:r>
            <a:r>
              <a:rPr lang="es-MX" sz="1100" b="0" baseline="0" dirty="0" smtClean="0">
                <a:latin typeface="+mj-lt"/>
              </a:rPr>
              <a:t>paciente para discernir lo que el paciente está realmente preguntando/diciendo sin hacerlo abiertamente</a:t>
            </a:r>
          </a:p>
          <a:p>
            <a:pPr marL="361950" indent="-180975">
              <a:spcAft>
                <a:spcPts val="600"/>
              </a:spcAft>
              <a:buAutoNum type="alphaLcParenR"/>
            </a:pPr>
            <a:r>
              <a:rPr lang="es-MX" sz="1100" b="0" dirty="0" smtClean="0">
                <a:latin typeface="+mj-lt"/>
              </a:rPr>
              <a:t>Confirmar que el </a:t>
            </a:r>
            <a:r>
              <a:rPr lang="es-MX" sz="1100" dirty="0" smtClean="0">
                <a:latin typeface="+mj-lt"/>
              </a:rPr>
              <a:t>mensaje para el </a:t>
            </a:r>
            <a:r>
              <a:rPr lang="es-MX" sz="1100" b="0" dirty="0" smtClean="0">
                <a:latin typeface="+mj-lt"/>
              </a:rPr>
              <a:t>paciente ha sido recibido a través de </a:t>
            </a:r>
            <a:r>
              <a:rPr lang="es-MX" sz="1100" dirty="0" smtClean="0">
                <a:latin typeface="+mj-lt"/>
              </a:rPr>
              <a:t>pistas no verbales</a:t>
            </a:r>
            <a:r>
              <a:rPr lang="es-MX" sz="1100" b="0" baseline="0" dirty="0" smtClean="0">
                <a:latin typeface="+mj-lt"/>
              </a:rPr>
              <a:t> (asentir, sonreír), parafrasear las observaciones del paciente e indicadores de claridad</a:t>
            </a:r>
          </a:p>
          <a:p>
            <a:pPr marL="361950" indent="-180975">
              <a:spcAft>
                <a:spcPts val="600"/>
              </a:spcAft>
              <a:buAutoNum type="alphaLcParenR"/>
            </a:pPr>
            <a:r>
              <a:rPr lang="es-MX" sz="1100" b="0" dirty="0" smtClean="0">
                <a:latin typeface="+mj-lt"/>
              </a:rPr>
              <a:t>Proporcionar retroalimentación sin interrumpir al paciente</a:t>
            </a:r>
          </a:p>
          <a:p>
            <a:pPr marL="361950" indent="-180975">
              <a:spcAft>
                <a:spcPts val="600"/>
              </a:spcAft>
              <a:buAutoNum type="alphaLcParenR"/>
            </a:pPr>
            <a:r>
              <a:rPr lang="es-MX" sz="1100" b="0" dirty="0" smtClean="0">
                <a:latin typeface="+mj-lt"/>
              </a:rPr>
              <a:t>Reconocer y confirmar la recepción de la información por parte del paciente</a:t>
            </a:r>
          </a:p>
          <a:p>
            <a:pPr marL="228600" indent="-228600">
              <a:spcAft>
                <a:spcPts val="600"/>
              </a:spcAft>
              <a:buNone/>
            </a:pPr>
            <a:r>
              <a:rPr lang="es-MX" sz="1100" b="0" baseline="0" dirty="0" smtClean="0">
                <a:latin typeface="+mj-lt"/>
              </a:rPr>
              <a:t>2) Hacer contacto visual– ponerse de pie, sentarse para lograr nivel visual y aumentar el nivel de comodidad del paciente</a:t>
            </a:r>
          </a:p>
          <a:p>
            <a:pPr marL="228600" indent="-228600">
              <a:spcAft>
                <a:spcPts val="600"/>
              </a:spcAft>
              <a:buNone/>
            </a:pPr>
            <a:r>
              <a:rPr lang="es-MX" sz="1100" b="0" baseline="0" dirty="0" smtClean="0">
                <a:latin typeface="+mj-lt"/>
              </a:rPr>
              <a:t>3) Mantenerse</a:t>
            </a:r>
            <a:r>
              <a:rPr lang="es-MX" sz="1100" b="0" dirty="0" smtClean="0">
                <a:latin typeface="+mj-lt"/>
              </a:rPr>
              <a:t> al tanto d</a:t>
            </a:r>
            <a:r>
              <a:rPr lang="es-MX" sz="1100" b="0" baseline="0" dirty="0" smtClean="0">
                <a:latin typeface="+mj-lt"/>
              </a:rPr>
              <a:t>el lenguaje corporal en todo momento</a:t>
            </a:r>
          </a:p>
          <a:p>
            <a:pPr marL="228600" indent="-228600">
              <a:spcAft>
                <a:spcPts val="600"/>
              </a:spcAft>
              <a:buNone/>
            </a:pPr>
            <a:r>
              <a:rPr lang="es-MX" sz="1100" b="0" baseline="0" dirty="0" smtClean="0">
                <a:latin typeface="+mj-lt"/>
              </a:rPr>
              <a:t>4) Reconocer e interpretar los</a:t>
            </a:r>
            <a:r>
              <a:rPr lang="es-MX" sz="1100" b="0" dirty="0" smtClean="0">
                <a:latin typeface="+mj-lt"/>
              </a:rPr>
              <a:t> indicadores </a:t>
            </a:r>
            <a:r>
              <a:rPr lang="es-MX" sz="1100" b="0" baseline="0" dirty="0" smtClean="0">
                <a:latin typeface="+mj-lt"/>
              </a:rPr>
              <a:t>no-verbales y responder según sea necesario  usando indicadores/señales verbales </a:t>
            </a:r>
            <a:r>
              <a:rPr lang="es-MX" sz="1100" dirty="0" smtClean="0">
                <a:latin typeface="+mj-lt"/>
              </a:rPr>
              <a:t>y</a:t>
            </a:r>
            <a:r>
              <a:rPr lang="es-MX" sz="1100" b="0" baseline="0" dirty="0" smtClean="0">
                <a:latin typeface="+mj-lt"/>
              </a:rPr>
              <a:t> no-verbales</a:t>
            </a:r>
            <a:endParaRPr lang="es-MX" sz="1100" dirty="0" smtClean="0">
              <a:latin typeface="+mj-lt"/>
            </a:endParaRPr>
          </a:p>
          <a:p>
            <a:pPr marL="228600" indent="-228600">
              <a:spcAft>
                <a:spcPts val="600"/>
              </a:spcAft>
              <a:buNone/>
            </a:pPr>
            <a:r>
              <a:rPr lang="es-MX" sz="1100" b="1" dirty="0" smtClean="0">
                <a:latin typeface="+mj-lt"/>
              </a:rPr>
              <a:t>Referencias</a:t>
            </a:r>
          </a:p>
          <a:p>
            <a:pPr marL="228600" indent="-228600">
              <a:spcAft>
                <a:spcPts val="600"/>
              </a:spcAft>
            </a:pPr>
            <a:r>
              <a:rPr lang="en-CA" sz="1100" dirty="0" smtClean="0"/>
              <a:t>McDonough RP, Bennett MS. Am J Pharm Educ. 2006 June 15; 70(3):58.</a:t>
            </a:r>
          </a:p>
          <a:p>
            <a:pPr marL="228600" indent="-228600">
              <a:spcAft>
                <a:spcPts val="600"/>
              </a:spcAft>
            </a:pPr>
            <a:r>
              <a:rPr lang="en-CA" sz="1100" dirty="0" smtClean="0"/>
              <a:t>Srnka QM, Ryan MR. Am Pharm. 1993;NS33:43–6. </a:t>
            </a:r>
          </a:p>
          <a:p>
            <a:pPr marL="228600" indent="-228600">
              <a:spcAft>
                <a:spcPts val="600"/>
              </a:spcAft>
              <a:buNone/>
            </a:pPr>
            <a:endParaRPr lang="es-MX" sz="1100" b="1" baseline="0" dirty="0" smtClean="0">
              <a:latin typeface="+mj-lt"/>
            </a:endParaRPr>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57</a:t>
            </a:fld>
            <a:endParaRPr lang="en-CA" dirty="0">
              <a:solidFill>
                <a:prstClr val="black"/>
              </a:solidFill>
            </a:endParaRPr>
          </a:p>
        </p:txBody>
      </p:sp>
    </p:spTree>
    <p:extLst>
      <p:ext uri="{BB962C8B-B14F-4D97-AF65-F5344CB8AC3E}">
        <p14:creationId xmlns:p14="http://schemas.microsoft.com/office/powerpoint/2010/main" val="354472976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0864" y="4257997"/>
            <a:ext cx="6336704" cy="4156234"/>
          </a:xfrm>
        </p:spPr>
        <p:txBody>
          <a:bodyPr/>
          <a:lstStyle/>
          <a:p>
            <a:pPr>
              <a:spcAft>
                <a:spcPts val="600"/>
              </a:spcAft>
            </a:pPr>
            <a:r>
              <a:rPr lang="es-MX" sz="1100" b="1" dirty="0" smtClean="0"/>
              <a:t>Notas del Conferencista</a:t>
            </a:r>
          </a:p>
          <a:p>
            <a:pPr>
              <a:spcAft>
                <a:spcPts val="600"/>
              </a:spcAft>
            </a:pPr>
            <a:r>
              <a:rPr lang="es-MX" sz="1100" dirty="0" smtClean="0"/>
              <a:t>La incidencia de enfermedad</a:t>
            </a:r>
            <a:r>
              <a:rPr lang="es-MX" sz="1100" baseline="0" dirty="0" smtClean="0"/>
              <a:t>, la provisión</a:t>
            </a:r>
            <a:r>
              <a:rPr lang="es-MX" sz="1100" dirty="0" smtClean="0"/>
              <a:t> se servicios de salud y los resultados en términos de salud están altamente influenciados por el estatus socioeconómico del </a:t>
            </a:r>
            <a:r>
              <a:rPr lang="es-MX" sz="1100" baseline="0" dirty="0" smtClean="0"/>
              <a:t>paciente.  Las personas de orígenes étnicos o minoritarios</a:t>
            </a:r>
            <a:r>
              <a:rPr lang="es-MX" sz="1100" dirty="0" smtClean="0"/>
              <a:t> con niveles socioeconómicos más bajos tienden a experimentar menos comunicación enfocada en el paciente y mayor pasividad verbal con los médicos que los pacientes  caucásicos y los pacientes con mayores niveles de educación.</a:t>
            </a:r>
          </a:p>
          <a:p>
            <a:pPr>
              <a:spcAft>
                <a:spcPts val="600"/>
              </a:spcAft>
            </a:pPr>
            <a:r>
              <a:rPr lang="es-MX" sz="1100" dirty="0" smtClean="0"/>
              <a:t>Es evidente que esta disparidad debe ser reducida y esto puede lograrse a</a:t>
            </a:r>
            <a:r>
              <a:rPr lang="es-MX" sz="1100" baseline="0" dirty="0" smtClean="0"/>
              <a:t> través de</a:t>
            </a:r>
            <a:r>
              <a:rPr lang="es-MX" sz="1100" dirty="0" smtClean="0"/>
              <a:t> un mejor entendimiento de </a:t>
            </a:r>
            <a:endParaRPr lang="es-MX" sz="1100" baseline="0" dirty="0" smtClean="0"/>
          </a:p>
          <a:p>
            <a:pPr marL="361950" indent="-180975">
              <a:spcAft>
                <a:spcPts val="600"/>
              </a:spcAft>
              <a:buAutoNum type="alphaLcParenR"/>
            </a:pPr>
            <a:r>
              <a:rPr lang="es-MX" sz="1100" dirty="0" smtClean="0"/>
              <a:t>Por qué algunas personas tienen poca educación sobre la salud y cómo esto afecta sus resultados en términos de salud [incorporar el conocimiento a la práctica]</a:t>
            </a:r>
          </a:p>
          <a:p>
            <a:pPr marL="361950" indent="-180975">
              <a:spcAft>
                <a:spcPts val="600"/>
              </a:spcAft>
              <a:buAutoNum type="alphaLcParenR"/>
            </a:pPr>
            <a:r>
              <a:rPr lang="es-MX" sz="1100" dirty="0" smtClean="0"/>
              <a:t>Cómo mejorar la auto-eficacia en cuanto a la atención de poblaciones de pacientes étnicamente o socialmente diversos</a:t>
            </a:r>
          </a:p>
          <a:p>
            <a:pPr marL="361950" indent="-180975">
              <a:spcAft>
                <a:spcPts val="600"/>
              </a:spcAft>
              <a:buAutoNum type="alphaLcParenR"/>
            </a:pPr>
            <a:r>
              <a:rPr lang="es-MX" sz="1100" dirty="0" smtClean="0"/>
              <a:t>Cómo adaptar la comunicación para que sea sensible a las necesidades médicas del paciente </a:t>
            </a:r>
            <a:r>
              <a:rPr lang="es-MX" sz="1100" baseline="0" dirty="0" smtClean="0"/>
              <a:t>y a sus antecedentes (educación, economía, cultura)</a:t>
            </a:r>
          </a:p>
          <a:p>
            <a:pPr marL="361950" indent="-180975">
              <a:spcAft>
                <a:spcPts val="600"/>
              </a:spcAft>
              <a:buAutoNum type="alphaLcParenR"/>
            </a:pPr>
            <a:r>
              <a:rPr lang="es-MX" sz="1100" baseline="0" dirty="0" smtClean="0"/>
              <a:t>Cómo limitar los sesgos en la toma de decisiones médicas</a:t>
            </a:r>
            <a:r>
              <a:rPr lang="es-MX" sz="1100" dirty="0" smtClean="0"/>
              <a:t> (intencional o no intencional)</a:t>
            </a:r>
          </a:p>
          <a:p>
            <a:pPr marL="228600" marR="0" indent="-228600" algn="l" defTabSz="914400" rtl="0" eaLnBrk="1" fontAlgn="auto" latinLnBrk="0" hangingPunct="1">
              <a:spcBef>
                <a:spcPts val="0"/>
              </a:spcBef>
              <a:spcAft>
                <a:spcPts val="600"/>
              </a:spcAft>
              <a:buClrTx/>
              <a:buSzTx/>
              <a:buFontTx/>
              <a:buNone/>
              <a:tabLst/>
              <a:defRPr/>
            </a:pPr>
            <a:r>
              <a:rPr lang="es-MX" sz="1100" dirty="0" smtClean="0"/>
              <a:t>Para </a:t>
            </a:r>
            <a:r>
              <a:rPr lang="es-MX" sz="1100" baseline="0" dirty="0" smtClean="0"/>
              <a:t>b, c y d, aprenda algunos términos sencillos o incorpore servicios de traducción, programe tiempo adicional para aumentar la transmisión de información, tener una mejor idea de los diferentes estilos d vida y antecedentes culturales.</a:t>
            </a:r>
            <a:endParaRPr lang="es-MX" sz="1100" dirty="0" smtClean="0"/>
          </a:p>
          <a:p>
            <a:pPr>
              <a:spcAft>
                <a:spcPts val="600"/>
              </a:spcAft>
            </a:pPr>
            <a:r>
              <a:rPr lang="es-MX" sz="1100" b="1" dirty="0" smtClean="0"/>
              <a:t>Referencia</a:t>
            </a:r>
          </a:p>
          <a:p>
            <a:pPr marL="0" marR="0" indent="0" algn="l" defTabSz="914400" rtl="0" eaLnBrk="1" fontAlgn="auto" latinLnBrk="0" hangingPunct="1">
              <a:spcBef>
                <a:spcPts val="0"/>
              </a:spcBef>
              <a:spcAft>
                <a:spcPts val="600"/>
              </a:spcAft>
              <a:buClrTx/>
              <a:buSzTx/>
              <a:buFontTx/>
              <a:buNone/>
              <a:tabLst/>
              <a:defRPr/>
            </a:pPr>
            <a:r>
              <a:rPr lang="es-MX" sz="1100" dirty="0" smtClean="0">
                <a:hlinkClick r:id="rId3"/>
              </a:rPr>
              <a:t>http://www.acpm.org/?MedAdherTT_ClinRef</a:t>
            </a:r>
            <a:endParaRPr lang="es-MX" sz="1100" dirty="0" smtClean="0"/>
          </a:p>
          <a:p>
            <a:pPr lvl="2">
              <a:spcAft>
                <a:spcPts val="600"/>
              </a:spcAft>
            </a:pPr>
            <a:endParaRPr lang="es-MX" sz="1100" dirty="0" smtClean="0"/>
          </a:p>
          <a:p>
            <a:pPr>
              <a:spcAft>
                <a:spcPts val="600"/>
              </a:spcAft>
            </a:pPr>
            <a:endParaRPr lang="es-MX" sz="1100" dirty="0"/>
          </a:p>
        </p:txBody>
      </p:sp>
      <p:sp>
        <p:nvSpPr>
          <p:cNvPr id="4" name="Slide Number Placeholder 3"/>
          <p:cNvSpPr>
            <a:spLocks noGrp="1"/>
          </p:cNvSpPr>
          <p:nvPr>
            <p:ph type="sldNum" sz="quarter" idx="10"/>
          </p:nvPr>
        </p:nvSpPr>
        <p:spPr/>
        <p:txBody>
          <a:bodyPr/>
          <a:lstStyle/>
          <a:p>
            <a:fld id="{C3688213-33A5-40D6-90A0-AF4F9B3FAB42}" type="slidenum">
              <a:rPr lang="en-CA" smtClean="0">
                <a:solidFill>
                  <a:prstClr val="black"/>
                </a:solidFill>
              </a:rPr>
              <a:pPr/>
              <a:t>58</a:t>
            </a:fld>
            <a:endParaRPr lang="en-CA" dirty="0">
              <a:solidFill>
                <a:prstClr val="black"/>
              </a:solidFill>
            </a:endParaRPr>
          </a:p>
        </p:txBody>
      </p:sp>
    </p:spTree>
    <p:extLst>
      <p:ext uri="{BB962C8B-B14F-4D97-AF65-F5344CB8AC3E}">
        <p14:creationId xmlns:p14="http://schemas.microsoft.com/office/powerpoint/2010/main" val="245884995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6848" y="4257997"/>
            <a:ext cx="6480720" cy="4156234"/>
          </a:xfrm>
        </p:spPr>
        <p:txBody>
          <a:bodyPr/>
          <a:lstStyle/>
          <a:p>
            <a:pPr>
              <a:spcAft>
                <a:spcPts val="300"/>
              </a:spcAft>
            </a:pPr>
            <a:r>
              <a:rPr lang="es-MX" sz="1050" b="1" dirty="0" smtClean="0"/>
              <a:t>Notas del Conferencista</a:t>
            </a:r>
          </a:p>
          <a:p>
            <a:pPr>
              <a:spcAft>
                <a:spcPts val="300"/>
              </a:spcAft>
            </a:pPr>
            <a:r>
              <a:rPr lang="es-MX" sz="1050" dirty="0" smtClean="0"/>
              <a:t>Esta slide describe un proceso de 4-pasos para evaluar el apego:</a:t>
            </a:r>
          </a:p>
          <a:p>
            <a:pPr marL="85725" indent="-85725">
              <a:spcAft>
                <a:spcPts val="300"/>
              </a:spcAft>
              <a:buFont typeface="Arial" pitchFamily="34" charset="0"/>
              <a:buChar char="•"/>
            </a:pPr>
            <a:r>
              <a:rPr lang="es-MX" sz="1050" b="1" dirty="0" smtClean="0"/>
              <a:t>Paso 1: Haga una pregunta abierta</a:t>
            </a:r>
          </a:p>
          <a:p>
            <a:pPr marL="180975" lvl="1" indent="-95250">
              <a:buFont typeface="Arial" pitchFamily="34" charset="0"/>
              <a:buChar char="•"/>
            </a:pPr>
            <a:r>
              <a:rPr lang="es-MX" sz="1050" dirty="0" smtClean="0"/>
              <a:t>Las preguntas abiertas no pueden contestarse sólo con Sí o No</a:t>
            </a:r>
          </a:p>
          <a:p>
            <a:pPr marL="180975" lvl="1" indent="-95250">
              <a:buFont typeface="Arial" pitchFamily="34" charset="0"/>
              <a:buChar char="•"/>
            </a:pPr>
            <a:r>
              <a:rPr lang="es-MX" sz="1050" dirty="0" smtClean="0"/>
              <a:t>Dirigen al paciente a un tema específico, pero la forma de la respuesta depende del paciente</a:t>
            </a:r>
          </a:p>
          <a:p>
            <a:pPr marL="180975" lvl="1" indent="-95250">
              <a:spcAft>
                <a:spcPts val="300"/>
              </a:spcAft>
              <a:buFont typeface="Arial" pitchFamily="34" charset="0"/>
              <a:buChar char="•"/>
            </a:pPr>
            <a:r>
              <a:rPr lang="es-MX" sz="1050" dirty="0" smtClean="0"/>
              <a:t>Ejemplo: ¿Dígame cómo toma su medicina?</a:t>
            </a:r>
          </a:p>
          <a:p>
            <a:pPr marL="85725" indent="-85725">
              <a:spcAft>
                <a:spcPts val="300"/>
              </a:spcAft>
              <a:buFont typeface="Arial" pitchFamily="34" charset="0"/>
              <a:buChar char="•"/>
            </a:pPr>
            <a:r>
              <a:rPr lang="es-MX" sz="1050" b="1" dirty="0" smtClean="0"/>
              <a:t>Paso 2: Normalizar y Universalizar la falta de apego </a:t>
            </a:r>
          </a:p>
          <a:p>
            <a:pPr marL="180975" lvl="1" indent="-95250">
              <a:buFont typeface="Arial" pitchFamily="34" charset="0"/>
              <a:buChar char="•"/>
            </a:pPr>
            <a:r>
              <a:rPr lang="es-MX" sz="1050" dirty="0" smtClean="0"/>
              <a:t>Asegure al paciente que entenderá y aceptará la falta de apego, sin criticarlo</a:t>
            </a:r>
          </a:p>
          <a:p>
            <a:pPr marL="180975" lvl="1" indent="-95250">
              <a:spcAft>
                <a:spcPts val="300"/>
              </a:spcAft>
              <a:buFont typeface="Arial" pitchFamily="34" charset="0"/>
              <a:buChar char="•"/>
            </a:pPr>
            <a:r>
              <a:rPr lang="es-MX" sz="1050" dirty="0" smtClean="0"/>
              <a:t>Ejemplo: olvidar las dosis es común y casi todos lo hacemos alguna ocasionalmente</a:t>
            </a:r>
          </a:p>
          <a:p>
            <a:pPr marL="85725" indent="-85725">
              <a:spcAft>
                <a:spcPts val="300"/>
              </a:spcAft>
              <a:buFont typeface="Arial" pitchFamily="34" charset="0"/>
              <a:buChar char="•"/>
            </a:pPr>
            <a:r>
              <a:rPr lang="es-MX" sz="1050" b="1" dirty="0" smtClean="0"/>
              <a:t>Paso 3: Explicar la Necesidad del Auto-Reporte Preciso</a:t>
            </a:r>
          </a:p>
          <a:p>
            <a:pPr marL="180975" lvl="1" indent="-95250">
              <a:buFont typeface="Arial" pitchFamily="34" charset="0"/>
              <a:buChar char="•"/>
            </a:pPr>
            <a:r>
              <a:rPr lang="es-MX" sz="1050" dirty="0" smtClean="0"/>
              <a:t>Explicar cómo la toma de decisiones puede depender de saber si el paciente ha estado tomando su medicina</a:t>
            </a:r>
          </a:p>
          <a:p>
            <a:pPr marL="180975" lvl="1" indent="-95250">
              <a:buFont typeface="Arial" pitchFamily="34" charset="0"/>
              <a:buChar char="•"/>
            </a:pPr>
            <a:r>
              <a:rPr lang="es-MX" sz="1050" dirty="0" smtClean="0"/>
              <a:t>Redefinir al “buen paciente” como alguien que es honesto sobre la toma de su medicamento más que como alguien que toma su medicina consistentemente</a:t>
            </a:r>
          </a:p>
          <a:p>
            <a:pPr marL="180975" lvl="1" indent="-95250">
              <a:spcAft>
                <a:spcPts val="300"/>
              </a:spcAft>
              <a:buFont typeface="Arial" pitchFamily="34" charset="0"/>
              <a:buChar char="•"/>
            </a:pPr>
            <a:r>
              <a:rPr lang="es-MX" sz="1050" dirty="0" smtClean="0"/>
              <a:t>Ejemplo: Veo que de nuevo ha aumentado la dosis de su medicamento. Debemos asegurar que nada estaba interfiriendo con el medicamento anteriormente porque demasiado medicamento es tan malo como poco medicamento.</a:t>
            </a:r>
          </a:p>
          <a:p>
            <a:pPr marL="85725" indent="-85725">
              <a:spcAft>
                <a:spcPts val="300"/>
              </a:spcAft>
              <a:buFont typeface="Arial" pitchFamily="34" charset="0"/>
              <a:buChar char="•"/>
            </a:pPr>
            <a:r>
              <a:rPr lang="es-MX" sz="1050" b="1" dirty="0" smtClean="0"/>
              <a:t>Paso 4: Preguntar sobre el Apego </a:t>
            </a:r>
          </a:p>
          <a:p>
            <a:pPr marL="180975" lvl="1" indent="-95250">
              <a:buFont typeface="Arial" pitchFamily="34" charset="0"/>
              <a:buChar char="•"/>
            </a:pPr>
            <a:r>
              <a:rPr lang="es-MX" sz="1050" dirty="0" smtClean="0"/>
              <a:t>Asegúrese de preguntar sobre el apego solamente después de preparar el terreno para que el paciente no se ponga a la defensiva</a:t>
            </a:r>
          </a:p>
          <a:p>
            <a:pPr marL="180975" lvl="1" indent="-95250">
              <a:spcAft>
                <a:spcPts val="300"/>
              </a:spcAft>
              <a:buFont typeface="Arial" pitchFamily="34" charset="0"/>
              <a:buChar char="•"/>
            </a:pPr>
            <a:r>
              <a:rPr lang="es-MX" sz="1050" dirty="0" smtClean="0"/>
              <a:t>Es importante preguntar sobre el apego reciente y remoto porque las visitas recientes al médico generalmente aumentan el apego temporalmente</a:t>
            </a:r>
          </a:p>
          <a:p>
            <a:pPr marL="0" lvl="1">
              <a:spcAft>
                <a:spcPts val="300"/>
              </a:spcAft>
            </a:pPr>
            <a:r>
              <a:rPr lang="es-MX" sz="1050" b="1" dirty="0" smtClean="0"/>
              <a:t>Referencia</a:t>
            </a:r>
          </a:p>
          <a:p>
            <a:pPr marL="0" lvl="1">
              <a:spcAft>
                <a:spcPts val="300"/>
              </a:spcAft>
            </a:pPr>
            <a:r>
              <a:rPr lang="es-MX" sz="1050" dirty="0" smtClean="0"/>
              <a:t>Hahn S, Budenz DL. </a:t>
            </a:r>
            <a:r>
              <a:rPr lang="es-MX" sz="1050" i="1" dirty="0" smtClean="0"/>
              <a:t>Adv Stud Ophtahlmol </a:t>
            </a:r>
            <a:r>
              <a:rPr lang="es-MX" sz="1050" dirty="0" smtClean="0"/>
              <a:t>2008;5(2):44-9.</a:t>
            </a:r>
          </a:p>
          <a:p>
            <a:pPr marL="628650" lvl="1" indent="-171450">
              <a:spcAft>
                <a:spcPts val="300"/>
              </a:spcAft>
              <a:buFont typeface="Arial" pitchFamily="34" charset="0"/>
              <a:buChar char="•"/>
            </a:pPr>
            <a:endParaRPr lang="es-MX" sz="1050" b="1" dirty="0" smtClean="0"/>
          </a:p>
        </p:txBody>
      </p:sp>
      <p:sp>
        <p:nvSpPr>
          <p:cNvPr id="4" name="Slide Number Placeholder 3"/>
          <p:cNvSpPr>
            <a:spLocks noGrp="1"/>
          </p:cNvSpPr>
          <p:nvPr>
            <p:ph type="sldNum" sz="quarter" idx="10"/>
          </p:nvPr>
        </p:nvSpPr>
        <p:spPr/>
        <p:txBody>
          <a:bodyPr/>
          <a:lstStyle/>
          <a:p>
            <a:fld id="{5DB85EFF-A59A-40DC-817C-7C020DED6D10}" type="slidenum">
              <a:rPr lang="en-CA" smtClean="0">
                <a:solidFill>
                  <a:prstClr val="black"/>
                </a:solidFill>
              </a:rPr>
              <a:pPr/>
              <a:t>59</a:t>
            </a:fld>
            <a:endParaRPr lang="en-CA" dirty="0">
              <a:solidFill>
                <a:prstClr val="black"/>
              </a:solidFill>
            </a:endParaRPr>
          </a:p>
        </p:txBody>
      </p:sp>
    </p:spTree>
    <p:extLst>
      <p:ext uri="{BB962C8B-B14F-4D97-AF65-F5344CB8AC3E}">
        <p14:creationId xmlns:p14="http://schemas.microsoft.com/office/powerpoint/2010/main" val="4264653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52C9B2AE-A254-4CAB-8DF0-896406405DA0}" type="slidenum">
              <a:rPr lang="en-US" smtClean="0">
                <a:solidFill>
                  <a:prstClr val="black"/>
                </a:solidFill>
              </a:rPr>
              <a:pPr/>
              <a:t>6</a:t>
            </a:fld>
            <a:endParaRPr lang="en-US" dirty="0">
              <a:solidFill>
                <a:prstClr val="black"/>
              </a:solidFill>
            </a:endParaRPr>
          </a:p>
        </p:txBody>
      </p:sp>
      <p:sp>
        <p:nvSpPr>
          <p:cNvPr id="140291" name="Rectangle 3"/>
          <p:cNvSpPr>
            <a:spLocks noGrp="1" noChangeArrowheads="1"/>
          </p:cNvSpPr>
          <p:nvPr>
            <p:ph type="body" idx="1"/>
          </p:nvPr>
        </p:nvSpPr>
        <p:spPr>
          <a:xfrm>
            <a:off x="336848" y="4387136"/>
            <a:ext cx="6552728" cy="4156234"/>
          </a:xfrm>
        </p:spPr>
        <p:txBody>
          <a:bodyPr/>
          <a:lstStyle/>
          <a:p>
            <a:pPr>
              <a:spcAft>
                <a:spcPts val="600"/>
              </a:spcAft>
            </a:pPr>
            <a:r>
              <a:rPr lang="es-MX" b="1" dirty="0" smtClean="0"/>
              <a:t>Notas del Conferencista</a:t>
            </a:r>
          </a:p>
          <a:p>
            <a:pPr>
              <a:spcAft>
                <a:spcPts val="600"/>
              </a:spcAft>
            </a:pPr>
            <a:r>
              <a:rPr lang="es-MX" dirty="0" smtClean="0"/>
              <a:t>Es importante discutir y acordar metas realistas del tratamiento antes de iniciar un plan de tratamiento. En casos de dolor neuropático, por ejemplo, el alivio total del dolor es usualmente una meta no realista y resultará en frustración para el paciente y para el médico. </a:t>
            </a:r>
            <a:br>
              <a:rPr lang="es-MX" dirty="0" smtClean="0"/>
            </a:br>
            <a:r>
              <a:rPr lang="es-MX" dirty="0" smtClean="0"/>
              <a:t>Una reducción del dolor de aproximadamente 30–50% es más realista, y es clínicamente importante para los pacientes. Con esto en mente, los pacientes necesitan aceptar la disminución del dolor y la mejora en la función con efectos secundarios mínimos aceptables como una meta en del manejo del dolor. </a:t>
            </a:r>
          </a:p>
          <a:p>
            <a:pPr>
              <a:spcAft>
                <a:spcPts val="600"/>
              </a:spcAft>
            </a:pPr>
            <a:r>
              <a:rPr lang="es-MX" b="1" dirty="0" smtClean="0"/>
              <a:t>Referencias</a:t>
            </a:r>
          </a:p>
          <a:p>
            <a:pPr>
              <a:spcAft>
                <a:spcPts val="600"/>
              </a:spcAft>
            </a:pPr>
            <a:r>
              <a:rPr lang="en-US" dirty="0" smtClean="0"/>
              <a:t>Farrar JT </a:t>
            </a:r>
            <a:r>
              <a:rPr lang="en-US" i="1" dirty="0" smtClean="0"/>
              <a:t>et al. </a:t>
            </a:r>
            <a:r>
              <a:rPr lang="en-US" dirty="0" smtClean="0"/>
              <a:t>Clinical importance of changes in chronic pain intensity measured on an 11-point numerical pain rating scale. </a:t>
            </a:r>
            <a:r>
              <a:rPr lang="en-US" i="1" dirty="0" smtClean="0"/>
              <a:t>Pain</a:t>
            </a:r>
            <a:r>
              <a:rPr lang="en-US" dirty="0" smtClean="0"/>
              <a:t> 2001; 94(2):149-58.</a:t>
            </a:r>
          </a:p>
          <a:p>
            <a:pPr>
              <a:spcAft>
                <a:spcPts val="600"/>
              </a:spcAft>
            </a:pPr>
            <a:r>
              <a:rPr lang="en-US" dirty="0" smtClean="0"/>
              <a:t>Gilron I </a:t>
            </a:r>
            <a:r>
              <a:rPr lang="en-US" i="1" dirty="0" smtClean="0"/>
              <a:t>et al. </a:t>
            </a:r>
            <a:r>
              <a:rPr lang="en-US" dirty="0" smtClean="0"/>
              <a:t>Neuropathic pain: a practical guide for the clinician. </a:t>
            </a:r>
            <a:r>
              <a:rPr lang="en-US" i="1" dirty="0" smtClean="0"/>
              <a:t>CMAJ</a:t>
            </a:r>
            <a:r>
              <a:rPr lang="en-US" dirty="0" smtClean="0"/>
              <a:t> 2006; 175(3):265-75.</a:t>
            </a:r>
          </a:p>
          <a:p>
            <a:pPr>
              <a:spcAft>
                <a:spcPts val="600"/>
              </a:spcAft>
            </a:pPr>
            <a:endParaRPr lang="es-MX" dirty="0"/>
          </a:p>
        </p:txBody>
      </p:sp>
      <p:sp>
        <p:nvSpPr>
          <p:cNvPr id="4" name="Slide Image Placeholder 3"/>
          <p:cNvSpPr>
            <a:spLocks noGrp="1" noRot="1" noChangeAspect="1"/>
          </p:cNvSpPr>
          <p:nvPr>
            <p:ph type="sldImg"/>
          </p:nvPr>
        </p:nvSpPr>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60</a:t>
            </a:fld>
            <a:endParaRPr lang="en-CA" dirty="0">
              <a:solidFill>
                <a:prstClr val="black"/>
              </a:solidFill>
            </a:endParaRPr>
          </a:p>
        </p:txBody>
      </p:sp>
    </p:spTree>
    <p:extLst>
      <p:ext uri="{BB962C8B-B14F-4D97-AF65-F5344CB8AC3E}">
        <p14:creationId xmlns:p14="http://schemas.microsoft.com/office/powerpoint/2010/main" val="210988037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3975" y="617538"/>
            <a:ext cx="4618038" cy="3463925"/>
          </a:xfrm>
        </p:spPr>
      </p:sp>
      <p:sp>
        <p:nvSpPr>
          <p:cNvPr id="3" name="Notes Placeholder 2"/>
          <p:cNvSpPr>
            <a:spLocks noGrp="1"/>
          </p:cNvSpPr>
          <p:nvPr>
            <p:ph type="body" idx="1"/>
          </p:nvPr>
        </p:nvSpPr>
        <p:spPr/>
        <p:txBody>
          <a:bodyPr/>
          <a:lstStyle/>
          <a:p>
            <a:pPr>
              <a:spcAft>
                <a:spcPts val="600"/>
              </a:spcAft>
            </a:pPr>
            <a:r>
              <a:rPr lang="es-MX" b="1" dirty="0" smtClean="0"/>
              <a:t>Notas del Conferencista</a:t>
            </a:r>
          </a:p>
          <a:p>
            <a:pPr>
              <a:spcAft>
                <a:spcPts val="600"/>
              </a:spcAft>
            </a:pPr>
            <a:r>
              <a:rPr lang="es-MX" dirty="0" smtClean="0"/>
              <a:t>Esta slide puede ser usada para resumir los mensajes clave de esta sección.</a:t>
            </a:r>
          </a:p>
          <a:p>
            <a:pPr>
              <a:spcAft>
                <a:spcPts val="600"/>
              </a:spcAft>
            </a:pPr>
            <a:endParaRPr lang="es-MX" dirty="0" smtClean="0"/>
          </a:p>
          <a:p>
            <a:pPr>
              <a:spcAft>
                <a:spcPts val="600"/>
              </a:spcAft>
            </a:pPr>
            <a:endParaRPr lang="es-MX"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61</a:t>
            </a:fld>
            <a:endParaRPr lang="en-CA" dirty="0">
              <a:solidFill>
                <a:prstClr val="black"/>
              </a:solidFill>
            </a:endParaRPr>
          </a:p>
        </p:txBody>
      </p:sp>
    </p:spTree>
    <p:extLst>
      <p:ext uri="{BB962C8B-B14F-4D97-AF65-F5344CB8AC3E}">
        <p14:creationId xmlns:p14="http://schemas.microsoft.com/office/powerpoint/2010/main" val="4136593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6848" y="4387136"/>
            <a:ext cx="6408712" cy="4156234"/>
          </a:xfrm>
        </p:spPr>
        <p:txBody>
          <a:bodyPr/>
          <a:lstStyle/>
          <a:p>
            <a:pPr>
              <a:spcAft>
                <a:spcPts val="600"/>
              </a:spcAft>
            </a:pPr>
            <a:r>
              <a:rPr lang="es-MX" b="1" dirty="0" smtClean="0"/>
              <a:t>Notas del Conferencista</a:t>
            </a:r>
          </a:p>
          <a:p>
            <a:pPr rtl="0">
              <a:spcAft>
                <a:spcPts val="600"/>
              </a:spcAft>
            </a:pPr>
            <a:r>
              <a:rPr lang="es-MX" sz="1200" kern="1200" dirty="0" smtClean="0">
                <a:solidFill>
                  <a:schemeClr val="tx1"/>
                </a:solidFill>
                <a:latin typeface="+mn-lt"/>
                <a:ea typeface="+mn-ea"/>
                <a:cs typeface="+mn-cs"/>
              </a:rPr>
              <a:t>La evidencia a la fecha indica fuertemente que la incapacidad para </a:t>
            </a:r>
            <a:r>
              <a:rPr lang="es-MX" dirty="0" smtClean="0"/>
              <a:t>tratar el d</a:t>
            </a:r>
            <a:r>
              <a:rPr lang="es-MX" sz="1200" kern="1200" dirty="0" smtClean="0">
                <a:solidFill>
                  <a:schemeClr val="tx1"/>
                </a:solidFill>
                <a:latin typeface="+mn-lt"/>
                <a:ea typeface="+mn-ea"/>
                <a:cs typeface="+mn-cs"/>
              </a:rPr>
              <a:t>olor crónico</a:t>
            </a:r>
            <a:r>
              <a:rPr lang="es-MX" sz="1200" kern="1200" baseline="0" dirty="0" smtClean="0">
                <a:solidFill>
                  <a:schemeClr val="tx1"/>
                </a:solidFill>
                <a:latin typeface="+mn-lt"/>
                <a:ea typeface="+mn-ea"/>
                <a:cs typeface="+mn-cs"/>
              </a:rPr>
              <a:t> r</a:t>
            </a:r>
            <a:r>
              <a:rPr lang="es-MX" sz="1200" kern="1200" dirty="0" smtClean="0">
                <a:solidFill>
                  <a:schemeClr val="tx1"/>
                </a:solidFill>
                <a:latin typeface="+mn-lt"/>
                <a:ea typeface="+mn-ea"/>
                <a:cs typeface="+mn-cs"/>
              </a:rPr>
              <a:t>esulta en mayores problemas físicos y psicosociales. Específicamente, los pacientes con dolor crónico se deteriorarán mientras esperan su </a:t>
            </a:r>
            <a:r>
              <a:rPr lang="es-MX" sz="1200" kern="1200" baseline="0" dirty="0" smtClean="0">
                <a:solidFill>
                  <a:schemeClr val="tx1"/>
                </a:solidFill>
                <a:latin typeface="+mn-lt"/>
                <a:ea typeface="+mn-ea"/>
                <a:cs typeface="+mn-cs"/>
              </a:rPr>
              <a:t>tratamiento.  Muchos países no tienen estándares de comparación para lo que constituye</a:t>
            </a:r>
            <a:r>
              <a:rPr lang="es-MX" dirty="0" smtClean="0"/>
              <a:t> el manejo </a:t>
            </a:r>
            <a:r>
              <a:rPr lang="es-MX" sz="1200" kern="1200" baseline="0" dirty="0" smtClean="0">
                <a:solidFill>
                  <a:schemeClr val="tx1"/>
                </a:solidFill>
                <a:latin typeface="+mn-lt"/>
                <a:ea typeface="+mn-ea"/>
                <a:cs typeface="+mn-cs"/>
              </a:rPr>
              <a:t>oportuno del </a:t>
            </a:r>
            <a:r>
              <a:rPr lang="es-MX" dirty="0" smtClean="0"/>
              <a:t>dolor ni tienen plazos de tratamiento recomendados.</a:t>
            </a:r>
          </a:p>
          <a:p>
            <a:pPr rtl="0">
              <a:spcAft>
                <a:spcPts val="600"/>
              </a:spcAft>
            </a:pPr>
            <a:r>
              <a:rPr lang="es-MX" sz="1200" kern="1200" baseline="0" dirty="0" smtClean="0">
                <a:solidFill>
                  <a:schemeClr val="tx1"/>
                </a:solidFill>
                <a:latin typeface="+mn-lt"/>
                <a:ea typeface="+mn-ea"/>
                <a:cs typeface="+mn-cs"/>
              </a:rPr>
              <a:t>Esta slide muestra las recomendaciones de la IASP en cuanto a los tiempos de espera partir de 2005.</a:t>
            </a:r>
          </a:p>
          <a:p>
            <a:pPr rtl="0">
              <a:spcAft>
                <a:spcPts val="600"/>
              </a:spcAft>
            </a:pPr>
            <a:r>
              <a:rPr lang="es-MX" b="1" dirty="0" smtClean="0"/>
              <a:t>Referencia</a:t>
            </a:r>
          </a:p>
          <a:p>
            <a:pPr>
              <a:spcAft>
                <a:spcPts val="600"/>
              </a:spcAft>
            </a:pPr>
            <a:r>
              <a:rPr lang="en-CA" dirty="0" smtClean="0"/>
              <a:t>IASP Task force on Wait-Times Summary and Recommendations. Available at: </a:t>
            </a:r>
            <a:r>
              <a:rPr lang="en-CA" dirty="0" smtClean="0">
                <a:hlinkClick r:id="rId3"/>
              </a:rPr>
              <a:t>http://www.iasp-pain.org/AM/Template.cfm?Section=Wait_Times&amp;Template=/CM/ContentDisplay.cfm&amp;ContentID=13107</a:t>
            </a:r>
            <a:r>
              <a:rPr lang="en-CA" dirty="0" smtClean="0"/>
              <a:t>. Accessed 28 August 2013.</a:t>
            </a:r>
          </a:p>
          <a:p>
            <a:pPr rtl="0">
              <a:spcAft>
                <a:spcPts val="600"/>
              </a:spcAft>
            </a:pPr>
            <a:endParaRPr lang="es-MX" sz="1200" kern="1200" baseline="0" dirty="0" smtClean="0">
              <a:solidFill>
                <a:schemeClr val="tx1"/>
              </a:solidFill>
              <a:latin typeface="+mn-lt"/>
              <a:ea typeface="+mn-ea"/>
              <a:cs typeface="+mn-cs"/>
            </a:endParaRPr>
          </a:p>
          <a:p>
            <a:pPr rtl="0">
              <a:spcAft>
                <a:spcPts val="600"/>
              </a:spcAft>
            </a:pPr>
            <a:endParaRPr lang="es-MX" sz="1200" kern="1200" baseline="0" dirty="0" smtClean="0">
              <a:solidFill>
                <a:schemeClr val="tx1"/>
              </a:solidFill>
              <a:latin typeface="+mn-lt"/>
              <a:ea typeface="+mn-ea"/>
              <a:cs typeface="+mn-cs"/>
            </a:endParaRPr>
          </a:p>
          <a:p>
            <a:pPr rtl="0">
              <a:spcAft>
                <a:spcPts val="600"/>
              </a:spcAft>
            </a:pPr>
            <a:endParaRPr lang="es-MX" sz="1200" kern="1200" dirty="0" smtClean="0">
              <a:solidFill>
                <a:schemeClr val="tx1"/>
              </a:solidFill>
              <a:latin typeface="+mn-lt"/>
              <a:ea typeface="+mn-ea"/>
              <a:cs typeface="+mn-cs"/>
            </a:endParaRPr>
          </a:p>
          <a:p>
            <a:pPr rtl="0">
              <a:spcAft>
                <a:spcPts val="600"/>
              </a:spcAft>
            </a:pPr>
            <a:endParaRPr lang="es-MX"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7</a:t>
            </a:fld>
            <a:endParaRPr lang="en-CA" dirty="0">
              <a:solidFill>
                <a:prstClr val="black"/>
              </a:solidFill>
            </a:endParaRPr>
          </a:p>
        </p:txBody>
      </p:sp>
    </p:spTree>
    <p:extLst>
      <p:ext uri="{BB962C8B-B14F-4D97-AF65-F5344CB8AC3E}">
        <p14:creationId xmlns:p14="http://schemas.microsoft.com/office/powerpoint/2010/main" val="773448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xfrm>
            <a:off x="1198563" y="693738"/>
            <a:ext cx="4616450" cy="3462337"/>
          </a:xfrm>
          <a:noFill/>
          <a:ln>
            <a:solidFill>
              <a:srgbClr val="000000"/>
            </a:solidFill>
            <a:miter lim="800000"/>
            <a:headEnd/>
            <a:tailEnd/>
          </a:ln>
        </p:spPr>
      </p:sp>
      <p:sp>
        <p:nvSpPr>
          <p:cNvPr id="83971" name="Notes Placeholder 2"/>
          <p:cNvSpPr>
            <a:spLocks noGrp="1"/>
          </p:cNvSpPr>
          <p:nvPr>
            <p:ph type="body" idx="1"/>
          </p:nvPr>
        </p:nvSpPr>
        <p:spPr>
          <a:xfrm>
            <a:off x="701520" y="4386622"/>
            <a:ext cx="5607364" cy="4483543"/>
          </a:xfrm>
          <a:prstGeom prst="rect">
            <a:avLst/>
          </a:prstGeom>
          <a:ln/>
        </p:spPr>
        <p:txBody>
          <a:bodyPr/>
          <a:lstStyle/>
          <a:p>
            <a:pPr eaLnBrk="1" hangingPunct="1">
              <a:spcAft>
                <a:spcPts val="600"/>
              </a:spcAft>
            </a:pPr>
            <a:r>
              <a:rPr lang="es-MX" b="1" dirty="0" smtClean="0"/>
              <a:t>Notas del Conferencista</a:t>
            </a:r>
          </a:p>
          <a:p>
            <a:pPr>
              <a:spcAft>
                <a:spcPts val="600"/>
              </a:spcAft>
            </a:pPr>
            <a:r>
              <a:rPr lang="es-MX" dirty="0" smtClean="0"/>
              <a:t>Es importante tener una comunicación efectiva entre los médicos generales, sus pacientes y sus familias. Debemos brindar a los pacientes un sentido de control comunicándoles que su tratamiento es un esfuerzo de colaboración y que su retroalimentación es esencial con respecto a los efectos positivos del tratamiento en la severidad del dolor y el funcionamiento y los efectos secundarios potenciales del tratamiento. También es importante evaluar sistemáticamente el progreso del tratamiento evaluando la severidad del dolor y el deterioro funcional regularmente, y ajustando el régimen de tratamiento con base en los resultados de estas evaluaciones. </a:t>
            </a:r>
          </a:p>
          <a:p>
            <a:pPr>
              <a:spcBef>
                <a:spcPts val="0"/>
              </a:spcBef>
              <a:spcAft>
                <a:spcPts val="600"/>
              </a:spcAft>
            </a:pPr>
            <a:r>
              <a:rPr lang="es-MX" b="1" dirty="0" smtClean="0"/>
              <a:t>Referencias</a:t>
            </a:r>
          </a:p>
          <a:p>
            <a:pPr>
              <a:spcAft>
                <a:spcPts val="600"/>
              </a:spcAft>
            </a:pPr>
            <a:r>
              <a:rPr lang="en-CA" dirty="0" smtClean="0"/>
              <a:t>Ayad AE </a:t>
            </a:r>
            <a:r>
              <a:rPr lang="en-CA" i="1" dirty="0" smtClean="0"/>
              <a:t>et al</a:t>
            </a:r>
            <a:r>
              <a:rPr lang="en-CA" dirty="0" smtClean="0"/>
              <a:t>. Expert panel consensus recommendations for the pharmacologic treatment of acute pain in the middle east region. </a:t>
            </a:r>
            <a:r>
              <a:rPr lang="en-CA" i="1" dirty="0" smtClean="0"/>
              <a:t>J Int Med Res</a:t>
            </a:r>
            <a:r>
              <a:rPr lang="en-CA" dirty="0" smtClean="0"/>
              <a:t> 2011; 39(4):1123-41.</a:t>
            </a:r>
          </a:p>
          <a:p>
            <a:pPr>
              <a:spcAft>
                <a:spcPts val="600"/>
              </a:spcAft>
            </a:pPr>
            <a:r>
              <a:rPr lang="en-CA" dirty="0" smtClean="0"/>
              <a:t>Saltman D </a:t>
            </a:r>
            <a:r>
              <a:rPr lang="en-CA" i="1" dirty="0" smtClean="0"/>
              <a:t>et al. </a:t>
            </a:r>
            <a:r>
              <a:rPr lang="en-CA" dirty="0" smtClean="0"/>
              <a:t>Managing osteoarthritis in general practice: a long-term approach. </a:t>
            </a:r>
            <a:br>
              <a:rPr lang="en-CA" dirty="0" smtClean="0"/>
            </a:br>
            <a:r>
              <a:rPr lang="en-CA" i="1" dirty="0" smtClean="0"/>
              <a:t>Med J Aust </a:t>
            </a:r>
            <a:r>
              <a:rPr lang="en-CA" dirty="0" smtClean="0"/>
              <a:t>2001; 175(Suppl):S92-6. </a:t>
            </a:r>
          </a:p>
          <a:p>
            <a:pPr marL="0" indent="0">
              <a:spcBef>
                <a:spcPts val="0"/>
              </a:spcBef>
              <a:spcAft>
                <a:spcPts val="600"/>
              </a:spcAft>
              <a:buFont typeface="+mj-lt"/>
              <a:buNone/>
            </a:pPr>
            <a:endParaRPr lang="es-MX" dirty="0" smtClean="0"/>
          </a:p>
        </p:txBody>
      </p:sp>
      <p:sp>
        <p:nvSpPr>
          <p:cNvPr id="2" name="Slide Number Placeholder 1"/>
          <p:cNvSpPr>
            <a:spLocks noGrp="1"/>
          </p:cNvSpPr>
          <p:nvPr>
            <p:ph type="sldNum" sz="quarter" idx="10"/>
          </p:nvPr>
        </p:nvSpPr>
        <p:spPr/>
        <p:txBody>
          <a:bodyPr/>
          <a:lstStyle/>
          <a:p>
            <a:fld id="{B14A8E5B-A782-4796-87FF-066C429D8644}" type="slidenum">
              <a:rPr lang="en-CA" smtClean="0">
                <a:solidFill>
                  <a:prstClr val="black"/>
                </a:solidFill>
              </a:rPr>
              <a:pPr/>
              <a:t>8</a:t>
            </a:fld>
            <a:endParaRPr lang="en-CA"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4369" name="Rectangle 7"/>
          <p:cNvSpPr>
            <a:spLocks noGrp="1" noChangeArrowheads="1"/>
          </p:cNvSpPr>
          <p:nvPr>
            <p:ph type="sldNum" sz="quarter" idx="5"/>
          </p:nvPr>
        </p:nvSpPr>
        <p:spPr>
          <a:noFill/>
        </p:spPr>
        <p:txBody>
          <a:bodyPr/>
          <a:lstStyle/>
          <a:p>
            <a:fld id="{495DE742-4C00-448E-A99F-AA660B0020BB}" type="slidenum">
              <a:rPr lang="en-US" smtClean="0">
                <a:solidFill>
                  <a:prstClr val="black"/>
                </a:solidFill>
                <a:ea typeface="ヒラギノ角ゴ Pro W3"/>
                <a:cs typeface="ヒラギノ角ゴ Pro W3"/>
              </a:rPr>
              <a:pPr/>
              <a:t>9</a:t>
            </a:fld>
            <a:endParaRPr lang="en-US" dirty="0" smtClean="0">
              <a:solidFill>
                <a:prstClr val="black"/>
              </a:solidFill>
              <a:ea typeface="ヒラギノ角ゴ Pro W3"/>
              <a:cs typeface="ヒラギノ角ゴ Pro W3"/>
            </a:endParaRPr>
          </a:p>
        </p:txBody>
      </p:sp>
      <p:sp>
        <p:nvSpPr>
          <p:cNvPr id="954370" name="Rectangle 2"/>
          <p:cNvSpPr>
            <a:spLocks noGrp="1" noRot="1" noChangeAspect="1" noChangeArrowheads="1" noTextEdit="1"/>
          </p:cNvSpPr>
          <p:nvPr>
            <p:ph type="sldImg"/>
          </p:nvPr>
        </p:nvSpPr>
        <p:spPr>
          <a:ln/>
        </p:spPr>
      </p:sp>
      <p:sp>
        <p:nvSpPr>
          <p:cNvPr id="954371" name="Rectangle 3"/>
          <p:cNvSpPr>
            <a:spLocks noGrp="1" noChangeArrowheads="1"/>
          </p:cNvSpPr>
          <p:nvPr>
            <p:ph type="body" idx="1"/>
          </p:nvPr>
        </p:nvSpPr>
        <p:spPr>
          <a:noFill/>
          <a:ln/>
        </p:spPr>
        <p:txBody>
          <a:bodyPr/>
          <a:lstStyle/>
          <a:p>
            <a:pPr>
              <a:spcAft>
                <a:spcPts val="600"/>
              </a:spcAft>
            </a:pPr>
            <a:r>
              <a:rPr lang="es-MX" b="1" dirty="0" smtClean="0"/>
              <a:t>Notas del Conferencista</a:t>
            </a:r>
          </a:p>
          <a:p>
            <a:pPr>
              <a:spcAft>
                <a:spcPts val="600"/>
              </a:spcAft>
            </a:pPr>
            <a:r>
              <a:rPr lang="es-MX" dirty="0" smtClean="0"/>
              <a:t>Los tratamientos para dolor incluyen medicamentos orales, anestesia regional, cirugía, terapias psicológicas y de rehabilitación.</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903B8EED-60FF-4798-B00A-5F8F0039E366}" type="slidenum">
              <a:rPr lang="en-CA" smtClean="0"/>
              <a:pPr/>
              <a:t>‹#›</a:t>
            </a:fld>
            <a:endParaRPr lang="en-CA" dirty="0"/>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523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pPr/>
              <a:t>2015-07-06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903B8EED-60FF-4798-B00A-5F8F0039E366}" type="slidenum">
              <a:rPr lang="en-CA" smtClean="0"/>
              <a:pPr/>
              <a:t>‹#›</a:t>
            </a:fld>
            <a:endParaRPr lang="en-CA" dirty="0"/>
          </a:p>
        </p:txBody>
      </p:sp>
    </p:spTree>
    <p:extLst>
      <p:ext uri="{BB962C8B-B14F-4D97-AF65-F5344CB8AC3E}">
        <p14:creationId xmlns:p14="http://schemas.microsoft.com/office/powerpoint/2010/main" val="3071048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903B8EED-60FF-4798-B00A-5F8F0039E366}" type="slidenum">
              <a:rPr lang="en-CA" smtClean="0"/>
              <a:pPr/>
              <a:t>‹#›</a:t>
            </a:fld>
            <a:endParaRPr lang="en-CA" dirty="0"/>
          </a:p>
        </p:txBody>
      </p:sp>
    </p:spTree>
    <p:extLst>
      <p:ext uri="{BB962C8B-B14F-4D97-AF65-F5344CB8AC3E}">
        <p14:creationId xmlns:p14="http://schemas.microsoft.com/office/powerpoint/2010/main" val="8412660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903B8EED-60FF-4798-B00A-5F8F0039E366}" type="slidenum">
              <a:rPr lang="en-CA" smtClean="0"/>
              <a:pPr/>
              <a:t>‹#›</a:t>
            </a:fld>
            <a:endParaRPr lang="en-CA" dirty="0"/>
          </a:p>
        </p:txBody>
      </p:sp>
    </p:spTree>
    <p:extLst>
      <p:ext uri="{BB962C8B-B14F-4D97-AF65-F5344CB8AC3E}">
        <p14:creationId xmlns:p14="http://schemas.microsoft.com/office/powerpoint/2010/main" val="2033468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F02FCB1-2C7E-48FE-AFB6-C4DD5DA12CBD}"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303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2AF30EF-E8A0-480D-A2B3-15E6618FFF89}"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7542289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DF8A68-84C0-4001-A655-208EB6AA82DE}"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769671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6C7E20F-B2B4-4061-8850-A9F42E8BD33E}"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5801380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D31D6E7-2E7F-47B8-8B3C-ACE84C735492}" type="datetime1">
              <a:rPr lang="en-CA" smtClean="0">
                <a:solidFill>
                  <a:prstClr val="white">
                    <a:tint val="75000"/>
                  </a:prstClr>
                </a:solidFill>
              </a:rPr>
              <a:pPr/>
              <a:t>2015-07-06</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4471714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7758AE9-A20F-48B5-BDAA-A720A55A3EEC}" type="datetime1">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7522843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C749D-4184-4C71-801E-9E89F5E534B7}" type="datetime1">
              <a:rPr lang="en-CA" smtClean="0">
                <a:solidFill>
                  <a:prstClr val="white">
                    <a:tint val="75000"/>
                  </a:prstClr>
                </a:solidFill>
              </a:rPr>
              <a:pPr/>
              <a:t>2015-07-06</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045852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903B8EED-60FF-4798-B00A-5F8F0039E366}" type="slidenum">
              <a:rPr lang="en-CA" smtClean="0"/>
              <a:pPr/>
              <a:t>‹#›</a:t>
            </a:fld>
            <a:endParaRPr lang="en-CA" dirty="0"/>
          </a:p>
        </p:txBody>
      </p:sp>
    </p:spTree>
    <p:extLst>
      <p:ext uri="{BB962C8B-B14F-4D97-AF65-F5344CB8AC3E}">
        <p14:creationId xmlns:p14="http://schemas.microsoft.com/office/powerpoint/2010/main" val="1012342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3DDC4-A8DF-48F0-A2E5-D19B3E8914D5}"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1854516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A7E68-E419-46A1-9FB6-76BA2F7678A9}"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1324698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4C4404B-BA79-445C-BD61-9352AD1889CF}"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1924904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FCA37D0-401F-4CEE-8E0D-5176B878823C}"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5896023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F02FCB1-2C7E-48FE-AFB6-C4DD5DA12CBD}"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9876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2AF30EF-E8A0-480D-A2B3-15E6618FFF89}"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2470455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DF8A68-84C0-4001-A655-208EB6AA82DE}"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5956318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6C7E20F-B2B4-4061-8850-A9F42E8BD33E}"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4017231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D31D6E7-2E7F-47B8-8B3C-ACE84C735492}" type="datetime1">
              <a:rPr lang="en-CA" smtClean="0">
                <a:solidFill>
                  <a:prstClr val="white">
                    <a:tint val="75000"/>
                  </a:prstClr>
                </a:solidFill>
              </a:rPr>
              <a:pPr/>
              <a:t>2015-07-06</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4432343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7758AE9-A20F-48B5-BDAA-A720A55A3EEC}" type="datetime1">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956141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01203-0713-442E-8233-C7DA8992A1E0}"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903B8EED-60FF-4798-B00A-5F8F0039E366}" type="slidenum">
              <a:rPr lang="en-CA" smtClean="0"/>
              <a:pPr/>
              <a:t>‹#›</a:t>
            </a:fld>
            <a:endParaRPr lang="en-CA" dirty="0"/>
          </a:p>
        </p:txBody>
      </p:sp>
    </p:spTree>
    <p:extLst>
      <p:ext uri="{BB962C8B-B14F-4D97-AF65-F5344CB8AC3E}">
        <p14:creationId xmlns:p14="http://schemas.microsoft.com/office/powerpoint/2010/main" val="16781070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C749D-4184-4C71-801E-9E89F5E534B7}" type="datetime1">
              <a:rPr lang="en-CA" smtClean="0">
                <a:solidFill>
                  <a:prstClr val="white">
                    <a:tint val="75000"/>
                  </a:prstClr>
                </a:solidFill>
              </a:rPr>
              <a:pPr/>
              <a:t>2015-07-06</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0744898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3DDC4-A8DF-48F0-A2E5-D19B3E8914D5}"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8976596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A7E68-E419-46A1-9FB6-76BA2F7678A9}"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1695932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4C4404B-BA79-445C-BD61-9352AD1889CF}"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4068248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FCA37D0-401F-4CEE-8E0D-5176B878823C}"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561137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E801203-0713-442E-8233-C7DA8992A1E0}" type="datetimeFigureOut">
              <a:rPr lang="en-CA" smtClean="0"/>
              <a:pPr/>
              <a:t>2015-07-06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903B8EED-60FF-4798-B00A-5F8F0039E366}" type="slidenum">
              <a:rPr lang="en-CA" smtClean="0"/>
              <a:pPr/>
              <a:t>‹#›</a:t>
            </a:fld>
            <a:endParaRPr lang="en-CA" dirty="0"/>
          </a:p>
        </p:txBody>
      </p:sp>
    </p:spTree>
    <p:extLst>
      <p:ext uri="{BB962C8B-B14F-4D97-AF65-F5344CB8AC3E}">
        <p14:creationId xmlns:p14="http://schemas.microsoft.com/office/powerpoint/2010/main" val="1056541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E801203-0713-442E-8233-C7DA8992A1E0}" type="datetimeFigureOut">
              <a:rPr lang="en-CA" smtClean="0"/>
              <a:pPr/>
              <a:t>2015-07-06</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903B8EED-60FF-4798-B00A-5F8F0039E366}" type="slidenum">
              <a:rPr lang="en-CA" smtClean="0"/>
              <a:pPr/>
              <a:t>‹#›</a:t>
            </a:fld>
            <a:endParaRPr lang="en-CA" dirty="0"/>
          </a:p>
        </p:txBody>
      </p:sp>
    </p:spTree>
    <p:extLst>
      <p:ext uri="{BB962C8B-B14F-4D97-AF65-F5344CB8AC3E}">
        <p14:creationId xmlns:p14="http://schemas.microsoft.com/office/powerpoint/2010/main" val="3778617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pPr/>
              <a:t>2015-07-06</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903B8EED-60FF-4798-B00A-5F8F0039E366}" type="slidenum">
              <a:rPr lang="en-CA" smtClean="0"/>
              <a:pPr/>
              <a:t>‹#›</a:t>
            </a:fld>
            <a:endParaRPr lang="en-CA" dirty="0"/>
          </a:p>
        </p:txBody>
      </p:sp>
    </p:spTree>
    <p:extLst>
      <p:ext uri="{BB962C8B-B14F-4D97-AF65-F5344CB8AC3E}">
        <p14:creationId xmlns:p14="http://schemas.microsoft.com/office/powerpoint/2010/main" val="287927752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pPr/>
              <a:t>2015-07-06</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903B8EED-60FF-4798-B00A-5F8F0039E366}" type="slidenum">
              <a:rPr lang="en-CA" smtClean="0"/>
              <a:pPr/>
              <a:t>‹#›</a:t>
            </a:fld>
            <a:endParaRPr lang="en-CA" dirty="0"/>
          </a:p>
        </p:txBody>
      </p:sp>
    </p:spTree>
    <p:extLst>
      <p:ext uri="{BB962C8B-B14F-4D97-AF65-F5344CB8AC3E}">
        <p14:creationId xmlns:p14="http://schemas.microsoft.com/office/powerpoint/2010/main" val="275929363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01203-0713-442E-8233-C7DA8992A1E0}" type="datetimeFigureOut">
              <a:rPr lang="en-CA" smtClean="0"/>
              <a:pPr/>
              <a:t>2015-07-06</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903B8EED-60FF-4798-B00A-5F8F0039E366}" type="slidenum">
              <a:rPr lang="en-CA" smtClean="0"/>
              <a:pPr/>
              <a:t>‹#›</a:t>
            </a:fld>
            <a:endParaRPr lang="en-CA" dirty="0"/>
          </a:p>
        </p:txBody>
      </p:sp>
    </p:spTree>
    <p:extLst>
      <p:ext uri="{BB962C8B-B14F-4D97-AF65-F5344CB8AC3E}">
        <p14:creationId xmlns:p14="http://schemas.microsoft.com/office/powerpoint/2010/main" val="2945363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pPr/>
              <a:t>2015-07-06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903B8EED-60FF-4798-B00A-5F8F0039E366}" type="slidenum">
              <a:rPr lang="en-CA" smtClean="0"/>
              <a:pPr/>
              <a:t>‹#›</a:t>
            </a:fld>
            <a:endParaRPr lang="en-CA" dirty="0"/>
          </a:p>
        </p:txBody>
      </p:sp>
    </p:spTree>
    <p:extLst>
      <p:ext uri="{BB962C8B-B14F-4D97-AF65-F5344CB8AC3E}">
        <p14:creationId xmlns:p14="http://schemas.microsoft.com/office/powerpoint/2010/main" val="266894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01203-0713-442E-8233-C7DA8992A1E0}" type="datetimeFigureOut">
              <a:rPr lang="en-CA" smtClean="0"/>
              <a:pPr/>
              <a:t>2015-07-06</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pPr/>
              <a:t>‹#›</a:t>
            </a:fld>
            <a:endParaRPr lang="en-CA" dirty="0"/>
          </a:p>
        </p:txBody>
      </p:sp>
    </p:spTree>
    <p:extLst>
      <p:ext uri="{BB962C8B-B14F-4D97-AF65-F5344CB8AC3E}">
        <p14:creationId xmlns:p14="http://schemas.microsoft.com/office/powerpoint/2010/main" val="281785387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4319"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933DF-4403-412A-9A47-2D877CE653CA}"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196116932"/>
      </p:ext>
    </p:extLst>
  </p:cSld>
  <p:clrMap bg1="dk1" tx1="lt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ftr="0" dt="0"/>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933DF-4403-412A-9A47-2D877CE653CA}"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117399057"/>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hdr="0" ftr="0" dt="0"/>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nccam.nih.gov/health/pain/chronic.ht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 Id="rId9"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4.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 Id="rId9" Type="http://schemas.openxmlformats.org/officeDocument/2006/relationships/image" Target="../media/image1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4.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18.png"/><Relationship Id="rId4" Type="http://schemas.openxmlformats.org/officeDocument/2006/relationships/image" Target="../media/image17.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9.wmf"/><Relationship Id="rId7" Type="http://schemas.openxmlformats.org/officeDocument/2006/relationships/hyperlink" Target="http://www.acpm.org/?MedAdherTT_ClinRef"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wmf"/></Relationships>
</file>

<file path=ppt/slides/_rels/slide55.xml.rels><?xml version="1.0" encoding="UTF-8" standalone="yes"?>
<Relationships xmlns="http://schemas.openxmlformats.org/package/2006/relationships"><Relationship Id="rId3" Type="http://schemas.openxmlformats.org/officeDocument/2006/relationships/hyperlink" Target="http://www.acpm.org/?MedAdherTT_ClinRef"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9.xml.rels><?xml version="1.0" encoding="UTF-8" standalone="yes"?>
<Relationships xmlns="http://schemas.openxmlformats.org/package/2006/relationships"><Relationship Id="rId8" Type="http://schemas.openxmlformats.org/officeDocument/2006/relationships/image" Target="../media/image28.gif"/><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31.gif"/><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image" Target="../media/image30.gif"/><Relationship Id="rId5" Type="http://schemas.openxmlformats.org/officeDocument/2006/relationships/diagramQuickStyle" Target="../diagrams/quickStyle4.xml"/><Relationship Id="rId10" Type="http://schemas.microsoft.com/office/2007/relationships/hdphoto" Target="../media/hdphoto1.wdp"/><Relationship Id="rId4" Type="http://schemas.openxmlformats.org/officeDocument/2006/relationships/diagramLayout" Target="../diagrams/layout4.xml"/><Relationship Id="rId9" Type="http://schemas.openxmlformats.org/officeDocument/2006/relationships/image" Target="../media/image2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235200" y="5704115"/>
            <a:ext cx="5019466" cy="892552"/>
          </a:xfrm>
          <a:prstGeom prst="rect">
            <a:avLst/>
          </a:prstGeom>
          <a:solidFill>
            <a:schemeClr val="tx1"/>
          </a:solidFill>
        </p:spPr>
        <p:txBody>
          <a:bodyPr wrap="square" rtlCol="0">
            <a:spAutoFit/>
          </a:bodyPr>
          <a:lstStyle/>
          <a:p>
            <a:r>
              <a:rPr lang="es-MX" sz="2600" b="1" dirty="0" smtClean="0">
                <a:solidFill>
                  <a:srgbClr val="D25852"/>
                </a:solidFill>
              </a:rPr>
              <a:t>Una Guía Práctica para Entender,</a:t>
            </a:r>
          </a:p>
          <a:p>
            <a:r>
              <a:rPr lang="es-MX" sz="2600" b="1" dirty="0" smtClean="0">
                <a:solidFill>
                  <a:srgbClr val="D25852"/>
                </a:solidFill>
              </a:rPr>
              <a:t>            Evaluar y Manejar el Dolor</a:t>
            </a:r>
            <a:endParaRPr lang="es-MX" sz="2600" b="1" dirty="0">
              <a:solidFill>
                <a:srgbClr val="D25852"/>
              </a:solidFill>
            </a:endParaRPr>
          </a:p>
        </p:txBody>
      </p:sp>
    </p:spTree>
    <p:extLst>
      <p:ext uri="{BB962C8B-B14F-4D97-AF65-F5344CB8AC3E}">
        <p14:creationId xmlns:p14="http://schemas.microsoft.com/office/powerpoint/2010/main" val="26681848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14"/>
          <p:cNvSpPr>
            <a:spLocks noChangeArrowheads="1"/>
          </p:cNvSpPr>
          <p:nvPr/>
        </p:nvSpPr>
        <p:spPr bwMode="auto">
          <a:xfrm>
            <a:off x="0" y="43934"/>
            <a:ext cx="184731" cy="36933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endParaRPr lang="es-MX" dirty="0"/>
          </a:p>
        </p:txBody>
      </p:sp>
      <p:sp>
        <p:nvSpPr>
          <p:cNvPr id="30" name="Rectangle 18"/>
          <p:cNvSpPr>
            <a:spLocks noGrp="1" noChangeArrowheads="1"/>
          </p:cNvSpPr>
          <p:nvPr>
            <p:ph type="title" idx="4294967295"/>
          </p:nvPr>
        </p:nvSpPr>
        <p:spPr>
          <a:xfrm>
            <a:off x="457200" y="293482"/>
            <a:ext cx="8229600" cy="1143000"/>
          </a:xfrm>
        </p:spPr>
        <p:txBody>
          <a:bodyPr vert="horz" lIns="91440" tIns="45720" rIns="91440" bIns="45720" rtlCol="0" anchor="ctr">
            <a:normAutofit/>
          </a:bodyPr>
          <a:lstStyle/>
          <a:p>
            <a:pPr>
              <a:lnSpc>
                <a:spcPct val="85000"/>
              </a:lnSpc>
            </a:pPr>
            <a:r>
              <a:rPr lang="es-MX" sz="3600" dirty="0" smtClean="0"/>
              <a:t>Tratamiento Multimodal del Dolor con Base en un Enfoque Biopsicosocial</a:t>
            </a:r>
            <a:endParaRPr lang="es-MX" sz="3600" dirty="0"/>
          </a:p>
        </p:txBody>
      </p:sp>
      <p:sp>
        <p:nvSpPr>
          <p:cNvPr id="37" name="Puzzle3"/>
          <p:cNvSpPr>
            <a:spLocks noEditPoints="1" noChangeArrowheads="1"/>
          </p:cNvSpPr>
          <p:nvPr/>
        </p:nvSpPr>
        <p:spPr bwMode="auto">
          <a:xfrm>
            <a:off x="3380866" y="1415620"/>
            <a:ext cx="2409896" cy="2201852"/>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chemeClr val="accent1"/>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es-MX" dirty="0">
              <a:solidFill>
                <a:schemeClr val="bg1"/>
              </a:solidFill>
            </a:endParaRPr>
          </a:p>
        </p:txBody>
      </p:sp>
      <p:sp>
        <p:nvSpPr>
          <p:cNvPr id="38" name="Puzzle2"/>
          <p:cNvSpPr>
            <a:spLocks noEditPoints="1" noChangeArrowheads="1"/>
          </p:cNvSpPr>
          <p:nvPr/>
        </p:nvSpPr>
        <p:spPr bwMode="auto">
          <a:xfrm>
            <a:off x="2679962" y="3019744"/>
            <a:ext cx="3846316" cy="2005518"/>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chemeClr val="accent2"/>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es-MX" sz="900" dirty="0">
              <a:solidFill>
                <a:schemeClr val="bg1"/>
              </a:solidFill>
            </a:endParaRPr>
          </a:p>
        </p:txBody>
      </p:sp>
      <p:sp>
        <p:nvSpPr>
          <p:cNvPr id="39" name="Puzzle4"/>
          <p:cNvSpPr>
            <a:spLocks noEditPoints="1" noChangeArrowheads="1"/>
          </p:cNvSpPr>
          <p:nvPr/>
        </p:nvSpPr>
        <p:spPr bwMode="auto">
          <a:xfrm>
            <a:off x="1191624" y="2995020"/>
            <a:ext cx="2319039" cy="2563980"/>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chemeClr val="bg2"/>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MX" dirty="0"/>
          </a:p>
        </p:txBody>
      </p:sp>
      <p:sp>
        <p:nvSpPr>
          <p:cNvPr id="40" name="Puzzle1"/>
          <p:cNvSpPr>
            <a:spLocks noEditPoints="1" noChangeArrowheads="1"/>
          </p:cNvSpPr>
          <p:nvPr/>
        </p:nvSpPr>
        <p:spPr bwMode="auto">
          <a:xfrm>
            <a:off x="395536" y="2081702"/>
            <a:ext cx="3893908" cy="1528499"/>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chemeClr val="tx2">
              <a:lumMod val="75000"/>
            </a:schemeClr>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MX" dirty="0"/>
          </a:p>
        </p:txBody>
      </p:sp>
      <p:sp>
        <p:nvSpPr>
          <p:cNvPr id="41" name="Puzzle1"/>
          <p:cNvSpPr>
            <a:spLocks noEditPoints="1" noChangeArrowheads="1"/>
          </p:cNvSpPr>
          <p:nvPr/>
        </p:nvSpPr>
        <p:spPr bwMode="auto">
          <a:xfrm>
            <a:off x="4801058" y="2081701"/>
            <a:ext cx="3893908" cy="1528499"/>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chemeClr val="accent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es-MX" dirty="0" smtClean="0"/>
          </a:p>
          <a:p>
            <a:pPr algn="ctr"/>
            <a:endParaRPr lang="es-MX" dirty="0"/>
          </a:p>
        </p:txBody>
      </p:sp>
      <p:sp>
        <p:nvSpPr>
          <p:cNvPr id="42" name="Puzzle4"/>
          <p:cNvSpPr>
            <a:spLocks noEditPoints="1" noChangeArrowheads="1"/>
          </p:cNvSpPr>
          <p:nvPr/>
        </p:nvSpPr>
        <p:spPr bwMode="auto">
          <a:xfrm>
            <a:off x="5618958" y="2985655"/>
            <a:ext cx="2319039" cy="2563981"/>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chemeClr val="accent4"/>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MX" dirty="0"/>
          </a:p>
        </p:txBody>
      </p:sp>
      <p:sp>
        <p:nvSpPr>
          <p:cNvPr id="43" name="Puzzle3"/>
          <p:cNvSpPr>
            <a:spLocks noEditPoints="1" noChangeArrowheads="1"/>
          </p:cNvSpPr>
          <p:nvPr/>
        </p:nvSpPr>
        <p:spPr bwMode="auto">
          <a:xfrm>
            <a:off x="3363628" y="4278688"/>
            <a:ext cx="2409897" cy="2201853"/>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chemeClr val="accent6"/>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MX" dirty="0"/>
          </a:p>
        </p:txBody>
      </p:sp>
      <p:sp>
        <p:nvSpPr>
          <p:cNvPr id="44" name="Puzzle1"/>
          <p:cNvSpPr>
            <a:spLocks noEditPoints="1" noChangeArrowheads="1"/>
          </p:cNvSpPr>
          <p:nvPr/>
        </p:nvSpPr>
        <p:spPr bwMode="auto">
          <a:xfrm>
            <a:off x="395536" y="4952042"/>
            <a:ext cx="3893908" cy="1528499"/>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MX" dirty="0"/>
          </a:p>
        </p:txBody>
      </p:sp>
      <p:sp>
        <p:nvSpPr>
          <p:cNvPr id="45" name="Puzzle1"/>
          <p:cNvSpPr>
            <a:spLocks noEditPoints="1" noChangeArrowheads="1"/>
          </p:cNvSpPr>
          <p:nvPr/>
        </p:nvSpPr>
        <p:spPr bwMode="auto">
          <a:xfrm>
            <a:off x="4796058" y="4952041"/>
            <a:ext cx="3893908" cy="1528499"/>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chemeClr val="accent5"/>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MX" dirty="0"/>
          </a:p>
        </p:txBody>
      </p:sp>
      <p:sp>
        <p:nvSpPr>
          <p:cNvPr id="46" name="TextBox 7"/>
          <p:cNvSpPr txBox="1"/>
          <p:nvPr/>
        </p:nvSpPr>
        <p:spPr>
          <a:xfrm>
            <a:off x="3580179" y="3777758"/>
            <a:ext cx="1817164" cy="400110"/>
          </a:xfrm>
          <a:prstGeom prst="rect">
            <a:avLst/>
          </a:prstGeom>
          <a:noFill/>
        </p:spPr>
        <p:txBody>
          <a:bodyPr wrap="none" rtlCol="0">
            <a:spAutoFit/>
          </a:bodyPr>
          <a:lstStyle/>
          <a:p>
            <a:r>
              <a:rPr lang="es-MX" sz="2000" dirty="0" smtClean="0"/>
              <a:t>Farmacoterapia</a:t>
            </a:r>
            <a:endParaRPr lang="es-MX" sz="2000" dirty="0"/>
          </a:p>
        </p:txBody>
      </p:sp>
      <p:sp>
        <p:nvSpPr>
          <p:cNvPr id="47" name="TextBox 30"/>
          <p:cNvSpPr txBox="1"/>
          <p:nvPr/>
        </p:nvSpPr>
        <p:spPr>
          <a:xfrm>
            <a:off x="5652120" y="2653168"/>
            <a:ext cx="2052293" cy="400110"/>
          </a:xfrm>
          <a:prstGeom prst="rect">
            <a:avLst/>
          </a:prstGeom>
          <a:noFill/>
        </p:spPr>
        <p:txBody>
          <a:bodyPr wrap="none" rtlCol="0">
            <a:spAutoFit/>
          </a:bodyPr>
          <a:lstStyle/>
          <a:p>
            <a:r>
              <a:rPr lang="es-MX" sz="2000" dirty="0" smtClean="0">
                <a:solidFill>
                  <a:schemeClr val="bg1"/>
                </a:solidFill>
              </a:rPr>
              <a:t>Manejo del estrés</a:t>
            </a:r>
            <a:endParaRPr lang="es-MX" sz="2000" dirty="0">
              <a:solidFill>
                <a:schemeClr val="bg1"/>
              </a:solidFill>
            </a:endParaRPr>
          </a:p>
        </p:txBody>
      </p:sp>
      <p:sp>
        <p:nvSpPr>
          <p:cNvPr id="48" name="TextBox 31"/>
          <p:cNvSpPr txBox="1"/>
          <p:nvPr/>
        </p:nvSpPr>
        <p:spPr>
          <a:xfrm>
            <a:off x="5754612" y="3740239"/>
            <a:ext cx="2047740" cy="369332"/>
          </a:xfrm>
          <a:prstGeom prst="rect">
            <a:avLst/>
          </a:prstGeom>
          <a:noFill/>
        </p:spPr>
        <p:txBody>
          <a:bodyPr wrap="none" rtlCol="0">
            <a:spAutoFit/>
          </a:bodyPr>
          <a:lstStyle/>
          <a:p>
            <a:pPr algn="ctr"/>
            <a:r>
              <a:rPr lang="es-MX" dirty="0" smtClean="0"/>
              <a:t>Terapia ocupacional</a:t>
            </a:r>
            <a:endParaRPr lang="es-MX" dirty="0"/>
          </a:p>
        </p:txBody>
      </p:sp>
      <p:sp>
        <p:nvSpPr>
          <p:cNvPr id="49" name="TextBox 32"/>
          <p:cNvSpPr txBox="1"/>
          <p:nvPr/>
        </p:nvSpPr>
        <p:spPr>
          <a:xfrm>
            <a:off x="5153892" y="5559000"/>
            <a:ext cx="3366262" cy="400110"/>
          </a:xfrm>
          <a:prstGeom prst="rect">
            <a:avLst/>
          </a:prstGeom>
          <a:noFill/>
        </p:spPr>
        <p:txBody>
          <a:bodyPr wrap="square" rtlCol="0">
            <a:spAutoFit/>
          </a:bodyPr>
          <a:lstStyle/>
          <a:p>
            <a:r>
              <a:rPr lang="es-MX" sz="2000" dirty="0" smtClean="0"/>
              <a:t>      Bioretroalimentación</a:t>
            </a:r>
            <a:endParaRPr lang="es-MX" sz="2000" dirty="0"/>
          </a:p>
        </p:txBody>
      </p:sp>
      <p:sp>
        <p:nvSpPr>
          <p:cNvPr id="50" name="TextBox 33"/>
          <p:cNvSpPr txBox="1"/>
          <p:nvPr/>
        </p:nvSpPr>
        <p:spPr>
          <a:xfrm>
            <a:off x="971600" y="5507940"/>
            <a:ext cx="2635593" cy="369332"/>
          </a:xfrm>
          <a:prstGeom prst="rect">
            <a:avLst/>
          </a:prstGeom>
          <a:noFill/>
        </p:spPr>
        <p:txBody>
          <a:bodyPr wrap="none" rtlCol="0">
            <a:spAutoFit/>
          </a:bodyPr>
          <a:lstStyle/>
          <a:p>
            <a:r>
              <a:rPr lang="es-MX" dirty="0" smtClean="0">
                <a:solidFill>
                  <a:schemeClr val="bg1"/>
                </a:solidFill>
              </a:rPr>
              <a:t>Terapias complementarias</a:t>
            </a:r>
            <a:endParaRPr lang="es-MX" dirty="0">
              <a:solidFill>
                <a:schemeClr val="bg1"/>
              </a:solidFill>
            </a:endParaRPr>
          </a:p>
        </p:txBody>
      </p:sp>
      <p:sp>
        <p:nvSpPr>
          <p:cNvPr id="51" name="TextBox 34"/>
          <p:cNvSpPr txBox="1"/>
          <p:nvPr/>
        </p:nvSpPr>
        <p:spPr>
          <a:xfrm>
            <a:off x="1412087" y="3752535"/>
            <a:ext cx="1860805" cy="400110"/>
          </a:xfrm>
          <a:prstGeom prst="rect">
            <a:avLst/>
          </a:prstGeom>
          <a:noFill/>
        </p:spPr>
        <p:txBody>
          <a:bodyPr wrap="square" rtlCol="0">
            <a:spAutoFit/>
          </a:bodyPr>
          <a:lstStyle/>
          <a:p>
            <a:pPr algn="ctr"/>
            <a:r>
              <a:rPr lang="es-MX" sz="2000" dirty="0" smtClean="0"/>
              <a:t>Terapia física</a:t>
            </a:r>
            <a:endParaRPr lang="es-MX" sz="2000" dirty="0"/>
          </a:p>
        </p:txBody>
      </p:sp>
      <p:sp>
        <p:nvSpPr>
          <p:cNvPr id="52" name="TextBox 35"/>
          <p:cNvSpPr txBox="1"/>
          <p:nvPr/>
        </p:nvSpPr>
        <p:spPr>
          <a:xfrm>
            <a:off x="3995936" y="5085184"/>
            <a:ext cx="1243161" cy="400110"/>
          </a:xfrm>
          <a:prstGeom prst="rect">
            <a:avLst/>
          </a:prstGeom>
          <a:noFill/>
        </p:spPr>
        <p:txBody>
          <a:bodyPr wrap="none" rtlCol="0">
            <a:spAutoFit/>
          </a:bodyPr>
          <a:lstStyle/>
          <a:p>
            <a:r>
              <a:rPr lang="es-MX" sz="2000" dirty="0" smtClean="0"/>
              <a:t>Educación</a:t>
            </a:r>
            <a:endParaRPr lang="es-MX" sz="2000" dirty="0"/>
          </a:p>
        </p:txBody>
      </p:sp>
      <p:sp>
        <p:nvSpPr>
          <p:cNvPr id="53" name="Rectangle 8"/>
          <p:cNvSpPr/>
          <p:nvPr/>
        </p:nvSpPr>
        <p:spPr>
          <a:xfrm>
            <a:off x="3350527" y="2163439"/>
            <a:ext cx="2594621" cy="369332"/>
          </a:xfrm>
          <a:prstGeom prst="rect">
            <a:avLst/>
          </a:prstGeom>
        </p:spPr>
        <p:txBody>
          <a:bodyPr wrap="none">
            <a:spAutoFit/>
          </a:bodyPr>
          <a:lstStyle/>
          <a:p>
            <a:pPr algn="ctr"/>
            <a:r>
              <a:rPr lang="es-MX" dirty="0" smtClean="0"/>
              <a:t>Manejo del estilo de vida</a:t>
            </a:r>
            <a:endParaRPr lang="es-MX" dirty="0"/>
          </a:p>
        </p:txBody>
      </p:sp>
      <p:sp>
        <p:nvSpPr>
          <p:cNvPr id="54" name="Rectangle 9"/>
          <p:cNvSpPr/>
          <p:nvPr/>
        </p:nvSpPr>
        <p:spPr>
          <a:xfrm>
            <a:off x="1246909" y="2683946"/>
            <a:ext cx="1879195" cy="369332"/>
          </a:xfrm>
          <a:prstGeom prst="rect">
            <a:avLst/>
          </a:prstGeom>
        </p:spPr>
        <p:txBody>
          <a:bodyPr wrap="square">
            <a:spAutoFit/>
          </a:bodyPr>
          <a:lstStyle/>
          <a:p>
            <a:pPr algn="ctr"/>
            <a:r>
              <a:rPr lang="es-MX" dirty="0" smtClean="0"/>
              <a:t>Higiene del sueño</a:t>
            </a:r>
            <a:endParaRPr lang="es-MX" dirty="0"/>
          </a:p>
        </p:txBody>
      </p:sp>
      <p:sp>
        <p:nvSpPr>
          <p:cNvPr id="55" name="Slide Number Placeholder 3"/>
          <p:cNvSpPr>
            <a:spLocks noGrp="1"/>
          </p:cNvSpPr>
          <p:nvPr>
            <p:ph type="sldNum" sz="quarter" idx="12"/>
          </p:nvPr>
        </p:nvSpPr>
        <p:spPr>
          <a:xfrm>
            <a:off x="6758880" y="6448251"/>
            <a:ext cx="2133600" cy="365125"/>
          </a:xfrm>
        </p:spPr>
        <p:txBody>
          <a:bodyPr/>
          <a:lstStyle/>
          <a:p>
            <a:r>
              <a:rPr lang="es-MX" dirty="0" smtClean="0">
                <a:solidFill>
                  <a:schemeClr val="bg1"/>
                </a:solidFill>
              </a:rPr>
              <a:t/>
            </a:r>
            <a:br>
              <a:rPr lang="es-MX" dirty="0" smtClean="0">
                <a:solidFill>
                  <a:schemeClr val="bg1"/>
                </a:solidFill>
              </a:rPr>
            </a:br>
            <a:fld id="{903B8EED-60FF-4798-B00A-5F8F0039E366}" type="slidenum">
              <a:rPr lang="es-MX" smtClean="0">
                <a:solidFill>
                  <a:schemeClr val="bg1"/>
                </a:solidFill>
              </a:rPr>
              <a:pPr/>
              <a:t>10</a:t>
            </a:fld>
            <a:endParaRPr lang="es-MX" dirty="0">
              <a:solidFill>
                <a:schemeClr val="bg1"/>
              </a:solidFill>
            </a:endParaRPr>
          </a:p>
        </p:txBody>
      </p:sp>
      <p:sp>
        <p:nvSpPr>
          <p:cNvPr id="24" name="Rectangle 10"/>
          <p:cNvSpPr/>
          <p:nvPr/>
        </p:nvSpPr>
        <p:spPr>
          <a:xfrm>
            <a:off x="139184" y="6531092"/>
            <a:ext cx="8249240" cy="338554"/>
          </a:xfrm>
          <a:prstGeom prst="rect">
            <a:avLst/>
          </a:prstGeom>
        </p:spPr>
        <p:txBody>
          <a:bodyPr wrap="square">
            <a:spAutoFit/>
          </a:bodyPr>
          <a:lstStyle/>
          <a:p>
            <a:pPr>
              <a:defRPr/>
            </a:pPr>
            <a:r>
              <a:rPr lang="en-CA" sz="800" dirty="0" smtClean="0">
                <a:solidFill>
                  <a:srgbClr val="002060"/>
                </a:solidFill>
              </a:rPr>
              <a:t>Gatchel </a:t>
            </a:r>
            <a:r>
              <a:rPr lang="en-CA" sz="800" dirty="0">
                <a:solidFill>
                  <a:srgbClr val="002060"/>
                </a:solidFill>
              </a:rPr>
              <a:t>RJ </a:t>
            </a:r>
            <a:r>
              <a:rPr lang="en-CA" sz="800" i="1" dirty="0">
                <a:solidFill>
                  <a:srgbClr val="002060"/>
                </a:solidFill>
              </a:rPr>
              <a:t>et al. </a:t>
            </a:r>
            <a:r>
              <a:rPr lang="en-CA" sz="800" i="1" dirty="0" smtClean="0">
                <a:solidFill>
                  <a:srgbClr val="002060"/>
                </a:solidFill>
              </a:rPr>
              <a:t>Psychol </a:t>
            </a:r>
            <a:r>
              <a:rPr lang="en-CA" sz="800" i="1" dirty="0">
                <a:solidFill>
                  <a:srgbClr val="002060"/>
                </a:solidFill>
              </a:rPr>
              <a:t>Bull </a:t>
            </a:r>
            <a:r>
              <a:rPr lang="en-CA" sz="800" dirty="0">
                <a:solidFill>
                  <a:srgbClr val="002060"/>
                </a:solidFill>
              </a:rPr>
              <a:t>2007; 133(4):</a:t>
            </a:r>
            <a:r>
              <a:rPr lang="en-CA" sz="800" dirty="0" smtClean="0">
                <a:solidFill>
                  <a:srgbClr val="002060"/>
                </a:solidFill>
              </a:rPr>
              <a:t>581-624; Institute </a:t>
            </a:r>
            <a:r>
              <a:rPr lang="en-CA" sz="800" dirty="0">
                <a:solidFill>
                  <a:srgbClr val="002060"/>
                </a:solidFill>
              </a:rPr>
              <a:t>of Medicine. </a:t>
            </a:r>
            <a:r>
              <a:rPr lang="en-CA" sz="800" i="1" dirty="0">
                <a:solidFill>
                  <a:srgbClr val="002060"/>
                </a:solidFill>
              </a:rPr>
              <a:t>Relieving Pain in America: A Blueprint for Transforming Prevention, Care, Education, and Research.</a:t>
            </a:r>
            <a:r>
              <a:rPr lang="en-CA" sz="800" dirty="0">
                <a:solidFill>
                  <a:srgbClr val="002060"/>
                </a:solidFill>
              </a:rPr>
              <a:t>; </a:t>
            </a:r>
            <a:r>
              <a:rPr lang="en-CA" sz="800" dirty="0" smtClean="0">
                <a:solidFill>
                  <a:srgbClr val="002060"/>
                </a:solidFill>
              </a:rPr>
              <a:t>National </a:t>
            </a:r>
            <a:r>
              <a:rPr lang="en-CA" sz="800" dirty="0">
                <a:solidFill>
                  <a:srgbClr val="002060"/>
                </a:solidFill>
              </a:rPr>
              <a:t>Academies Press; </a:t>
            </a:r>
            <a:r>
              <a:rPr lang="en-CA" sz="800" dirty="0" smtClean="0">
                <a:solidFill>
                  <a:srgbClr val="002060"/>
                </a:solidFill>
              </a:rPr>
              <a:t>Washington</a:t>
            </a:r>
            <a:r>
              <a:rPr lang="en-CA" sz="800" dirty="0">
                <a:solidFill>
                  <a:srgbClr val="002060"/>
                </a:solidFill>
              </a:rPr>
              <a:t>, DC: </a:t>
            </a:r>
            <a:r>
              <a:rPr lang="en-CA" sz="800" dirty="0" smtClean="0">
                <a:solidFill>
                  <a:srgbClr val="002060"/>
                </a:solidFill>
              </a:rPr>
              <a:t>2011; Mayo </a:t>
            </a:r>
            <a:r>
              <a:rPr lang="en-CA" sz="800" dirty="0">
                <a:solidFill>
                  <a:srgbClr val="002060"/>
                </a:solidFill>
              </a:rPr>
              <a:t>Foundation for Medical Education and Research. </a:t>
            </a:r>
            <a:r>
              <a:rPr lang="en-CA" sz="800" i="1" dirty="0">
                <a:solidFill>
                  <a:srgbClr val="002060"/>
                </a:solidFill>
              </a:rPr>
              <a:t>Comprehensive Pain Rehabilitation Center Program Guide. </a:t>
            </a:r>
            <a:r>
              <a:rPr lang="en-CA" sz="800" dirty="0">
                <a:solidFill>
                  <a:srgbClr val="002060"/>
                </a:solidFill>
              </a:rPr>
              <a:t>Mayo Clinic; Rochester, MN: 2006. </a:t>
            </a:r>
          </a:p>
        </p:txBody>
      </p:sp>
    </p:spTree>
    <p:extLst>
      <p:ext uri="{BB962C8B-B14F-4D97-AF65-F5344CB8AC3E}">
        <p14:creationId xmlns:p14="http://schemas.microsoft.com/office/powerpoint/2010/main" val="2893299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0" grpId="0" animBg="1"/>
      <p:bldP spid="41" grpId="0" animBg="1"/>
      <p:bldP spid="42" grpId="0" animBg="1"/>
      <p:bldP spid="43" grpId="0" animBg="1"/>
      <p:bldP spid="44" grpId="0" animBg="1"/>
      <p:bldP spid="45" grpId="0" animBg="1"/>
      <p:bldP spid="47" grpId="0"/>
      <p:bldP spid="48" grpId="0"/>
      <p:bldP spid="49" grpId="0"/>
      <p:bldP spid="50" grpId="0"/>
      <p:bldP spid="51" grpId="0"/>
      <p:bldP spid="52" grpId="0"/>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noProof="0" dirty="0"/>
          </a:p>
        </p:txBody>
      </p:sp>
      <p:sp>
        <p:nvSpPr>
          <p:cNvPr id="3" name="Text Placeholder 2"/>
          <p:cNvSpPr>
            <a:spLocks noGrp="1"/>
          </p:cNvSpPr>
          <p:nvPr>
            <p:ph type="body" idx="1"/>
          </p:nvPr>
        </p:nvSpPr>
        <p:spPr/>
        <p:txBody>
          <a:bodyPr>
            <a:normAutofit lnSpcReduction="10000"/>
          </a:bodyPr>
          <a:lstStyle/>
          <a:p>
            <a:r>
              <a:rPr lang="es-MX" sz="4800" noProof="0" dirty="0" smtClean="0">
                <a:solidFill>
                  <a:schemeClr val="tx1">
                    <a:lumMod val="50000"/>
                  </a:schemeClr>
                </a:solidFill>
              </a:rPr>
              <a:t>Tratamiento No-Farmacológico</a:t>
            </a:r>
            <a:endParaRPr lang="es-MX" sz="4800" noProof="0" dirty="0">
              <a:solidFill>
                <a:schemeClr val="tx1">
                  <a:lumMod val="50000"/>
                </a:schemeClr>
              </a:solidFill>
            </a:endParaRPr>
          </a:p>
        </p:txBody>
      </p:sp>
    </p:spTree>
    <p:extLst>
      <p:ext uri="{BB962C8B-B14F-4D97-AF65-F5344CB8AC3E}">
        <p14:creationId xmlns:p14="http://schemas.microsoft.com/office/powerpoint/2010/main" val="30049699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347476"/>
            <a:ext cx="8229600" cy="1143000"/>
          </a:xfrm>
        </p:spPr>
        <p:txBody>
          <a:bodyPr vert="horz" lIns="91440" tIns="45720" rIns="91440" bIns="45720" rtlCol="0" anchor="ctr">
            <a:normAutofit/>
          </a:bodyPr>
          <a:lstStyle/>
          <a:p>
            <a:pPr>
              <a:lnSpc>
                <a:spcPct val="85000"/>
              </a:lnSpc>
            </a:pPr>
            <a:r>
              <a:rPr lang="es-MX" sz="3600" dirty="0" smtClean="0"/>
              <a:t>Tipos de Terapias No-Farmacológicas</a:t>
            </a:r>
            <a:endParaRPr lang="es-MX" sz="3600" dirty="0"/>
          </a:p>
        </p:txBody>
      </p:sp>
      <p:graphicFrame>
        <p:nvGraphicFramePr>
          <p:cNvPr id="8" name="Table 5"/>
          <p:cNvGraphicFramePr>
            <a:graphicFrameLocks noGrp="1"/>
          </p:cNvGraphicFramePr>
          <p:nvPr>
            <p:extLst>
              <p:ext uri="{D42A27DB-BD31-4B8C-83A1-F6EECF244321}">
                <p14:modId xmlns:p14="http://schemas.microsoft.com/office/powerpoint/2010/main" val="435979501"/>
              </p:ext>
            </p:extLst>
          </p:nvPr>
        </p:nvGraphicFramePr>
        <p:xfrm>
          <a:off x="683568" y="1772816"/>
          <a:ext cx="8036433" cy="4754880"/>
        </p:xfrm>
        <a:graphic>
          <a:graphicData uri="http://schemas.openxmlformats.org/drawingml/2006/table">
            <a:tbl>
              <a:tblPr firstRow="1" bandRow="1">
                <a:tableStyleId>{5C22544A-7EE6-4342-B048-85BDC9FD1C3A}</a:tableStyleId>
              </a:tblPr>
              <a:tblGrid>
                <a:gridCol w="2233549"/>
                <a:gridCol w="5802884"/>
              </a:tblGrid>
              <a:tr h="370840">
                <a:tc>
                  <a:txBody>
                    <a:bodyPr/>
                    <a:lstStyle/>
                    <a:p>
                      <a:pPr algn="ctr"/>
                      <a:r>
                        <a:rPr lang="es-MX" sz="2400" noProof="0" dirty="0" smtClean="0"/>
                        <a:t>Tipo de terapia</a:t>
                      </a:r>
                      <a:endParaRPr lang="es-MX" sz="2400" noProof="0" dirty="0"/>
                    </a:p>
                  </a:txBody>
                  <a:tcPr anchor="ctr"/>
                </a:tc>
                <a:tc>
                  <a:txBody>
                    <a:bodyPr/>
                    <a:lstStyle/>
                    <a:p>
                      <a:pPr algn="ctr"/>
                      <a:r>
                        <a:rPr lang="es-MX" sz="2400" noProof="0" dirty="0" smtClean="0"/>
                        <a:t>Ejemplos</a:t>
                      </a:r>
                      <a:endParaRPr lang="es-MX" sz="2400" noProof="0" dirty="0"/>
                    </a:p>
                  </a:txBody>
                  <a:tcPr anchor="ctr"/>
                </a:tc>
              </a:tr>
              <a:tr h="370840">
                <a:tc>
                  <a:txBody>
                    <a:bodyPr/>
                    <a:lstStyle/>
                    <a:p>
                      <a:r>
                        <a:rPr lang="es-MX" sz="2400" noProof="0" dirty="0" smtClean="0">
                          <a:solidFill>
                            <a:schemeClr val="bg2"/>
                          </a:solidFill>
                        </a:rPr>
                        <a:t>Psicológica</a:t>
                      </a:r>
                      <a:endParaRPr lang="es-MX" sz="2400" noProof="0" dirty="0">
                        <a:solidFill>
                          <a:schemeClr val="bg2"/>
                        </a:solidFill>
                      </a:endParaRPr>
                    </a:p>
                  </a:txBody>
                  <a:tcPr anchor="ctr">
                    <a:solidFill>
                      <a:schemeClr val="accent1">
                        <a:lumMod val="20000"/>
                        <a:lumOff val="80000"/>
                      </a:schemeClr>
                    </a:solidFill>
                  </a:tcPr>
                </a:tc>
                <a:tc>
                  <a:txBody>
                    <a:bodyPr/>
                    <a:lstStyle/>
                    <a:p>
                      <a:pPr marL="177800" lvl="1" indent="-177800">
                        <a:buFont typeface="Arial" pitchFamily="34" charset="0"/>
                        <a:buChar char="•"/>
                      </a:pPr>
                      <a:r>
                        <a:rPr lang="es-MX" sz="2400" noProof="0" dirty="0" smtClean="0">
                          <a:solidFill>
                            <a:schemeClr val="bg2"/>
                          </a:solidFill>
                        </a:rPr>
                        <a:t>Hipnosis</a:t>
                      </a:r>
                    </a:p>
                    <a:p>
                      <a:pPr marL="177800" lvl="1" indent="-177800">
                        <a:buFont typeface="Arial" pitchFamily="34" charset="0"/>
                        <a:buChar char="•"/>
                      </a:pPr>
                      <a:r>
                        <a:rPr lang="es-MX" sz="2400" noProof="0" dirty="0" smtClean="0">
                          <a:solidFill>
                            <a:schemeClr val="bg2"/>
                          </a:solidFill>
                        </a:rPr>
                        <a:t>Relajación</a:t>
                      </a:r>
                    </a:p>
                    <a:p>
                      <a:pPr marL="177800" lvl="1" indent="-177800">
                        <a:buFont typeface="Arial" pitchFamily="34" charset="0"/>
                        <a:buChar char="•"/>
                      </a:pPr>
                      <a:r>
                        <a:rPr lang="es-MX" sz="2400" noProof="0" dirty="0" smtClean="0">
                          <a:solidFill>
                            <a:schemeClr val="bg2"/>
                          </a:solidFill>
                        </a:rPr>
                        <a:t>terapia conductiva conductual</a:t>
                      </a:r>
                    </a:p>
                  </a:txBody>
                  <a:tcPr anchor="ctr">
                    <a:solidFill>
                      <a:schemeClr val="accent1">
                        <a:lumMod val="20000"/>
                        <a:lumOff val="80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2400" noProof="0" dirty="0" smtClean="0">
                          <a:solidFill>
                            <a:schemeClr val="bg2"/>
                          </a:solidFill>
                        </a:rPr>
                        <a:t>Física</a:t>
                      </a:r>
                    </a:p>
                  </a:txBody>
                  <a:tcPr anchor="ctr">
                    <a:solidFill>
                      <a:schemeClr val="accent1">
                        <a:lumMod val="60000"/>
                        <a:lumOff val="40000"/>
                      </a:schemeClr>
                    </a:solidFill>
                  </a:tcPr>
                </a:tc>
                <a:tc>
                  <a:txBody>
                    <a:bodyPr/>
                    <a:lstStyle/>
                    <a:p>
                      <a:pPr marL="177800" lvl="1" indent="-177800" algn="l" defTabSz="914400" rtl="0" eaLnBrk="1" latinLnBrk="0" hangingPunct="1">
                        <a:buFont typeface="Arial" pitchFamily="34" charset="0"/>
                        <a:buChar char="•"/>
                      </a:pPr>
                      <a:r>
                        <a:rPr lang="es-MX" sz="2400" kern="1200" noProof="0" dirty="0" smtClean="0">
                          <a:solidFill>
                            <a:schemeClr val="bg2"/>
                          </a:solidFill>
                          <a:latin typeface="+mn-lt"/>
                          <a:ea typeface="+mn-ea"/>
                          <a:cs typeface="+mn-cs"/>
                        </a:rPr>
                        <a:t>Acupuntura</a:t>
                      </a:r>
                    </a:p>
                    <a:p>
                      <a:pPr marL="177800" lvl="1" indent="-177800" algn="l" defTabSz="914400" rtl="0" eaLnBrk="1" latinLnBrk="0" hangingPunct="1">
                        <a:buFont typeface="Arial" pitchFamily="34" charset="0"/>
                        <a:buChar char="•"/>
                      </a:pPr>
                      <a:r>
                        <a:rPr lang="es-MX" sz="2400" kern="1200" noProof="0" dirty="0" smtClean="0">
                          <a:solidFill>
                            <a:schemeClr val="bg2"/>
                          </a:solidFill>
                          <a:latin typeface="+mn-lt"/>
                          <a:ea typeface="+mn-ea"/>
                          <a:cs typeface="+mn-cs"/>
                        </a:rPr>
                        <a:t>Neuroestimulación eléctrica transcutánea </a:t>
                      </a:r>
                    </a:p>
                    <a:p>
                      <a:pPr marL="177800" lvl="1" indent="-177800" algn="l" defTabSz="914400" rtl="0" eaLnBrk="1" latinLnBrk="0" hangingPunct="1">
                        <a:buFont typeface="Arial" pitchFamily="34" charset="0"/>
                        <a:buChar char="•"/>
                      </a:pPr>
                      <a:r>
                        <a:rPr lang="es-MX" sz="2400" kern="1200" noProof="0" dirty="0" smtClean="0">
                          <a:solidFill>
                            <a:schemeClr val="bg2"/>
                          </a:solidFill>
                          <a:latin typeface="+mn-lt"/>
                          <a:ea typeface="+mn-ea"/>
                          <a:cs typeface="+mn-cs"/>
                        </a:rPr>
                        <a:t>Toque y masaje curativo</a:t>
                      </a:r>
                    </a:p>
                    <a:p>
                      <a:pPr marL="177800" lvl="1" indent="-177800" algn="l" defTabSz="914400" rtl="0" eaLnBrk="1" latinLnBrk="0" hangingPunct="1">
                        <a:buFont typeface="Arial" pitchFamily="34" charset="0"/>
                        <a:buChar char="•"/>
                      </a:pPr>
                      <a:r>
                        <a:rPr lang="es-MX" sz="2400" kern="1200" noProof="0" dirty="0" smtClean="0">
                          <a:solidFill>
                            <a:schemeClr val="bg2"/>
                          </a:solidFill>
                          <a:latin typeface="+mn-lt"/>
                          <a:ea typeface="+mn-ea"/>
                          <a:cs typeface="+mn-cs"/>
                        </a:rPr>
                        <a:t>Terapia ocupacional</a:t>
                      </a:r>
                    </a:p>
                  </a:txBody>
                  <a:tcPr anchor="ctr">
                    <a:solidFill>
                      <a:schemeClr val="accent1">
                        <a:lumMod val="60000"/>
                        <a:lumOff val="40000"/>
                      </a:schemeClr>
                    </a:solidFill>
                  </a:tcPr>
                </a:tc>
              </a:tr>
              <a:tr h="370840">
                <a:tc>
                  <a:txBody>
                    <a:bodyPr/>
                    <a:lstStyle/>
                    <a:p>
                      <a:r>
                        <a:rPr lang="es-MX" sz="2400" noProof="0" dirty="0" smtClean="0">
                          <a:solidFill>
                            <a:schemeClr val="bg2"/>
                          </a:solidFill>
                        </a:rPr>
                        <a:t>Proceso Clínico</a:t>
                      </a:r>
                      <a:endParaRPr lang="es-MX" sz="2400" noProof="0" dirty="0">
                        <a:solidFill>
                          <a:schemeClr val="bg2"/>
                        </a:solidFill>
                      </a:endParaRPr>
                    </a:p>
                  </a:txBody>
                  <a:tcPr anchor="ctr">
                    <a:solidFill>
                      <a:srgbClr val="C8E2FC"/>
                    </a:solidFill>
                  </a:tcPr>
                </a:tc>
                <a:tc>
                  <a:txBody>
                    <a:bodyPr/>
                    <a:lstStyle/>
                    <a:p>
                      <a:pPr marL="177800" lvl="1" indent="-177800" algn="l" defTabSz="914400" rtl="0" eaLnBrk="1" latinLnBrk="0" hangingPunct="1">
                        <a:buFont typeface="Arial" pitchFamily="34" charset="0"/>
                        <a:buChar char="•"/>
                      </a:pPr>
                      <a:r>
                        <a:rPr lang="es-MX" sz="2400" kern="1200" noProof="0" dirty="0" smtClean="0">
                          <a:solidFill>
                            <a:schemeClr val="bg2"/>
                          </a:solidFill>
                          <a:latin typeface="+mn-lt"/>
                          <a:ea typeface="+mn-ea"/>
                          <a:cs typeface="+mn-cs"/>
                        </a:rPr>
                        <a:t>Evaluación del dolor</a:t>
                      </a:r>
                    </a:p>
                    <a:p>
                      <a:pPr marL="177800" lvl="1" indent="-177800" algn="l" defTabSz="914400" rtl="0" eaLnBrk="1" latinLnBrk="0" hangingPunct="1">
                        <a:buFont typeface="Arial" pitchFamily="34" charset="0"/>
                        <a:buChar char="•"/>
                      </a:pPr>
                      <a:r>
                        <a:rPr lang="es-MX" sz="2400" kern="1200" noProof="0" dirty="0" smtClean="0">
                          <a:solidFill>
                            <a:schemeClr val="bg2"/>
                          </a:solidFill>
                          <a:latin typeface="+mn-lt"/>
                          <a:ea typeface="+mn-ea"/>
                          <a:cs typeface="+mn-cs"/>
                        </a:rPr>
                        <a:t>Asesoría y comunicación por parte del médico</a:t>
                      </a:r>
                    </a:p>
                    <a:p>
                      <a:pPr marL="177800" lvl="1" indent="-177800" algn="l" defTabSz="914400" rtl="0" eaLnBrk="1" latinLnBrk="0" hangingPunct="1">
                        <a:buFont typeface="Arial" pitchFamily="34" charset="0"/>
                        <a:buChar char="•"/>
                      </a:pPr>
                      <a:r>
                        <a:rPr lang="es-MX" sz="2400" kern="1200" noProof="0" dirty="0" smtClean="0">
                          <a:solidFill>
                            <a:schemeClr val="bg2"/>
                          </a:solidFill>
                          <a:latin typeface="+mn-lt"/>
                          <a:ea typeface="+mn-ea"/>
                          <a:cs typeface="+mn-cs"/>
                        </a:rPr>
                        <a:t>Educación</a:t>
                      </a:r>
                    </a:p>
                  </a:txBody>
                  <a:tcPr anchor="ctr">
                    <a:solidFill>
                      <a:srgbClr val="C8E2FC"/>
                    </a:solidFill>
                  </a:tcPr>
                </a:tc>
              </a:tr>
            </a:tbl>
          </a:graphicData>
        </a:graphic>
      </p:graphicFrame>
      <p:sp>
        <p:nvSpPr>
          <p:cNvPr id="9" name="Rectangle 3"/>
          <p:cNvSpPr/>
          <p:nvPr/>
        </p:nvSpPr>
        <p:spPr>
          <a:xfrm>
            <a:off x="119090" y="6618922"/>
            <a:ext cx="3209533" cy="246221"/>
          </a:xfrm>
          <a:prstGeom prst="rect">
            <a:avLst/>
          </a:prstGeom>
        </p:spPr>
        <p:txBody>
          <a:bodyPr wrap="none">
            <a:spAutoFit/>
          </a:bodyPr>
          <a:lstStyle/>
          <a:p>
            <a:r>
              <a:rPr lang="en-CA" sz="1000" dirty="0" smtClean="0">
                <a:solidFill>
                  <a:srgbClr val="002060"/>
                </a:solidFill>
              </a:rPr>
              <a:t>Bennett MI, Closs SJ. </a:t>
            </a:r>
            <a:r>
              <a:rPr lang="en-CA" sz="1000" i="1" dirty="0" smtClean="0">
                <a:solidFill>
                  <a:srgbClr val="002060"/>
                </a:solidFill>
              </a:rPr>
              <a:t>Pain Clinical </a:t>
            </a:r>
            <a:r>
              <a:rPr lang="en-CA" sz="1000" i="1" dirty="0">
                <a:solidFill>
                  <a:srgbClr val="002060"/>
                </a:solidFill>
              </a:rPr>
              <a:t>Updates </a:t>
            </a:r>
            <a:r>
              <a:rPr lang="en-CA" sz="1000" dirty="0">
                <a:solidFill>
                  <a:srgbClr val="002060"/>
                </a:solidFill>
              </a:rPr>
              <a:t>2010; 18(2):1-6.</a:t>
            </a:r>
          </a:p>
        </p:txBody>
      </p:sp>
      <p:sp>
        <p:nvSpPr>
          <p:cNvPr id="10" name="Slide Number Placeholder 3"/>
          <p:cNvSpPr>
            <a:spLocks noGrp="1"/>
          </p:cNvSpPr>
          <p:nvPr>
            <p:ph type="sldNum" sz="quarter" idx="12"/>
          </p:nvPr>
        </p:nvSpPr>
        <p:spPr>
          <a:xfrm>
            <a:off x="6758880" y="6448251"/>
            <a:ext cx="2133600" cy="365125"/>
          </a:xfrm>
        </p:spPr>
        <p:txBody>
          <a:bodyPr/>
          <a:lstStyle/>
          <a:p>
            <a:r>
              <a:rPr lang="en-CA" dirty="0" smtClean="0">
                <a:solidFill>
                  <a:schemeClr val="bg1"/>
                </a:solidFill>
              </a:rPr>
              <a:t/>
            </a:r>
            <a:br>
              <a:rPr lang="en-CA" dirty="0" smtClean="0">
                <a:solidFill>
                  <a:schemeClr val="bg1"/>
                </a:solidFill>
              </a:rPr>
            </a:br>
            <a:fld id="{903B8EED-60FF-4798-B00A-5F8F0039E366}" type="slidenum">
              <a:rPr lang="en-CA" smtClean="0">
                <a:solidFill>
                  <a:schemeClr val="bg1"/>
                </a:solidFill>
              </a:rPr>
              <a:pPr/>
              <a:t>12</a:t>
            </a:fld>
            <a:endParaRPr lang="en-CA" dirty="0">
              <a:solidFill>
                <a:schemeClr val="bg1"/>
              </a:solidFill>
            </a:endParaRPr>
          </a:p>
        </p:txBody>
      </p:sp>
    </p:spTree>
    <p:extLst>
      <p:ext uri="{BB962C8B-B14F-4D97-AF65-F5344CB8AC3E}">
        <p14:creationId xmlns:p14="http://schemas.microsoft.com/office/powerpoint/2010/main" val="14116782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1537" name="Rectangle 6"/>
          <p:cNvSpPr>
            <a:spLocks noGrp="1" noChangeArrowheads="1"/>
          </p:cNvSpPr>
          <p:nvPr>
            <p:ph type="title"/>
          </p:nvPr>
        </p:nvSpPr>
        <p:spPr/>
        <p:txBody>
          <a:bodyPr>
            <a:noAutofit/>
          </a:bodyPr>
          <a:lstStyle/>
          <a:p>
            <a:r>
              <a:rPr lang="es-MX" dirty="0" smtClean="0"/>
              <a:t>Terapias psicológicas</a:t>
            </a:r>
          </a:p>
        </p:txBody>
      </p:sp>
      <p:sp>
        <p:nvSpPr>
          <p:cNvPr id="961538" name="Rectangle 7"/>
          <p:cNvSpPr>
            <a:spLocks noGrp="1" noChangeArrowheads="1"/>
          </p:cNvSpPr>
          <p:nvPr>
            <p:ph idx="1"/>
          </p:nvPr>
        </p:nvSpPr>
        <p:spPr/>
        <p:txBody>
          <a:bodyPr>
            <a:normAutofit fontScale="70000" lnSpcReduction="20000"/>
          </a:bodyPr>
          <a:lstStyle/>
          <a:p>
            <a:pPr>
              <a:lnSpc>
                <a:spcPct val="120000"/>
              </a:lnSpc>
              <a:spcAft>
                <a:spcPts val="600"/>
              </a:spcAft>
            </a:pPr>
            <a:r>
              <a:rPr lang="es-MX" dirty="0" smtClean="0"/>
              <a:t>Asesoría individual y grupal</a:t>
            </a:r>
          </a:p>
          <a:p>
            <a:pPr>
              <a:lnSpc>
                <a:spcPct val="120000"/>
              </a:lnSpc>
              <a:spcAft>
                <a:spcPts val="600"/>
              </a:spcAft>
            </a:pPr>
            <a:r>
              <a:rPr lang="es-MX" dirty="0" smtClean="0"/>
              <a:t>Bioretroalimentación</a:t>
            </a:r>
          </a:p>
          <a:p>
            <a:pPr>
              <a:lnSpc>
                <a:spcPct val="120000"/>
              </a:lnSpc>
              <a:spcAft>
                <a:spcPts val="600"/>
              </a:spcAft>
            </a:pPr>
            <a:r>
              <a:rPr lang="es-MX" dirty="0" smtClean="0"/>
              <a:t>Técnicas de relajación</a:t>
            </a:r>
          </a:p>
          <a:p>
            <a:pPr>
              <a:lnSpc>
                <a:spcPct val="120000"/>
              </a:lnSpc>
              <a:spcAft>
                <a:spcPts val="600"/>
              </a:spcAft>
            </a:pPr>
            <a:r>
              <a:rPr lang="es-MX" dirty="0" smtClean="0"/>
              <a:t>Auto-hipnosis </a:t>
            </a:r>
          </a:p>
          <a:p>
            <a:pPr>
              <a:lnSpc>
                <a:spcPct val="120000"/>
              </a:lnSpc>
              <a:spcAft>
                <a:spcPts val="600"/>
              </a:spcAft>
            </a:pPr>
            <a:r>
              <a:rPr lang="es-MX" dirty="0" smtClean="0"/>
              <a:t>Imágenes visuales</a:t>
            </a:r>
          </a:p>
          <a:p>
            <a:pPr>
              <a:lnSpc>
                <a:spcPct val="120000"/>
              </a:lnSpc>
              <a:spcAft>
                <a:spcPts val="600"/>
              </a:spcAft>
            </a:pPr>
            <a:r>
              <a:rPr lang="es-MX" dirty="0" smtClean="0"/>
              <a:t>Técnicas de aprendizaje y acondicionamiento</a:t>
            </a:r>
          </a:p>
          <a:p>
            <a:pPr>
              <a:lnSpc>
                <a:spcPct val="120000"/>
              </a:lnSpc>
              <a:spcBef>
                <a:spcPts val="600"/>
              </a:spcBef>
              <a:spcAft>
                <a:spcPts val="600"/>
              </a:spcAft>
            </a:pPr>
            <a:r>
              <a:rPr lang="es-MX" dirty="0" smtClean="0"/>
              <a:t>Técnicas conductuales</a:t>
            </a:r>
          </a:p>
          <a:p>
            <a:pPr>
              <a:lnSpc>
                <a:spcPct val="120000"/>
              </a:lnSpc>
              <a:spcAft>
                <a:spcPts val="600"/>
              </a:spcAft>
            </a:pPr>
            <a:r>
              <a:rPr lang="es-MX" dirty="0" smtClean="0"/>
              <a:t>Técnicas cognitivas</a:t>
            </a:r>
          </a:p>
          <a:p>
            <a:pPr>
              <a:lnSpc>
                <a:spcPct val="120000"/>
              </a:lnSpc>
              <a:spcAft>
                <a:spcPts val="600"/>
              </a:spcAft>
            </a:pPr>
            <a:r>
              <a:rPr lang="es-MX" dirty="0" smtClean="0"/>
              <a:t>Psicoterapia</a:t>
            </a:r>
          </a:p>
        </p:txBody>
      </p:sp>
      <p:sp>
        <p:nvSpPr>
          <p:cNvPr id="5" name="Text Box 9"/>
          <p:cNvSpPr txBox="1">
            <a:spLocks noChangeArrowheads="1"/>
          </p:cNvSpPr>
          <p:nvPr/>
        </p:nvSpPr>
        <p:spPr bwMode="auto">
          <a:xfrm>
            <a:off x="152896" y="6299448"/>
            <a:ext cx="6723360" cy="461665"/>
          </a:xfrm>
          <a:prstGeom prst="rect">
            <a:avLst/>
          </a:prstGeom>
          <a:noFill/>
          <a:ln w="9525">
            <a:noFill/>
            <a:miter lim="800000"/>
            <a:headEnd/>
            <a:tailEnd/>
          </a:ln>
        </p:spPr>
        <p:txBody>
          <a:bodyPr wrap="square" lIns="0" tIns="0" rIns="0" bIns="0" anchor="b">
            <a:spAutoFit/>
          </a:bodyPr>
          <a:lstStyle/>
          <a:p>
            <a:r>
              <a:rPr lang="en-US" sz="1000" dirty="0" smtClean="0">
                <a:solidFill>
                  <a:srgbClr val="002060"/>
                </a:solidFill>
              </a:rPr>
              <a:t>American Academy of Pain Management.   February 22-23, 2012). Available at:  http://www.painmed.org/annualmeeting/2012-essential-tools-course-information/.  Accessed:  12 Jun 2012; </a:t>
            </a:r>
            <a:r>
              <a:rPr lang="en-CA" sz="1000" dirty="0">
                <a:solidFill>
                  <a:srgbClr val="002060"/>
                </a:solidFill>
              </a:rPr>
              <a:t>Kerns RD, Sellinger J, Goodin BR. Psychological treatment of chronic pain. Annu Rev Clin Psychol. 2011;7:411-34</a:t>
            </a:r>
            <a:r>
              <a:rPr lang="en-CA" sz="1000" dirty="0" smtClean="0">
                <a:solidFill>
                  <a:srgbClr val="002060"/>
                </a:solidFill>
              </a:rPr>
              <a:t>.</a:t>
            </a:r>
            <a:endParaRPr lang="en-CA" sz="1000" dirty="0">
              <a:solidFill>
                <a:srgbClr val="002060"/>
              </a:solidFill>
            </a:endParaRPr>
          </a:p>
        </p:txBody>
      </p:sp>
    </p:spTree>
    <p:extLst>
      <p:ext uri="{BB962C8B-B14F-4D97-AF65-F5344CB8AC3E}">
        <p14:creationId xmlns:p14="http://schemas.microsoft.com/office/powerpoint/2010/main" val="1124951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3585" name="Rectangle 6"/>
          <p:cNvSpPr>
            <a:spLocks noGrp="1" noChangeArrowheads="1"/>
          </p:cNvSpPr>
          <p:nvPr>
            <p:ph type="title"/>
          </p:nvPr>
        </p:nvSpPr>
        <p:spPr/>
        <p:txBody>
          <a:bodyPr>
            <a:noAutofit/>
          </a:bodyPr>
          <a:lstStyle/>
          <a:p>
            <a:r>
              <a:rPr lang="es-MX" dirty="0" smtClean="0"/>
              <a:t>T</a:t>
            </a:r>
            <a:r>
              <a:rPr lang="es-MX" noProof="0" dirty="0" smtClean="0"/>
              <a:t>erapias de Rehabilitación/Físicas</a:t>
            </a:r>
          </a:p>
        </p:txBody>
      </p:sp>
      <p:sp>
        <p:nvSpPr>
          <p:cNvPr id="963586" name="Rectangle 7"/>
          <p:cNvSpPr>
            <a:spLocks noGrp="1" noChangeArrowheads="1"/>
          </p:cNvSpPr>
          <p:nvPr>
            <p:ph idx="1"/>
          </p:nvPr>
        </p:nvSpPr>
        <p:spPr/>
        <p:txBody>
          <a:bodyPr>
            <a:noAutofit/>
          </a:bodyPr>
          <a:lstStyle/>
          <a:p>
            <a:pPr>
              <a:spcBef>
                <a:spcPts val="300"/>
              </a:spcBef>
              <a:spcAft>
                <a:spcPts val="300"/>
              </a:spcAft>
            </a:pPr>
            <a:r>
              <a:rPr lang="es-MX" sz="2200" noProof="0" dirty="0" smtClean="0"/>
              <a:t>Calor</a:t>
            </a:r>
          </a:p>
          <a:p>
            <a:pPr>
              <a:spcBef>
                <a:spcPts val="300"/>
              </a:spcBef>
              <a:spcAft>
                <a:spcPts val="300"/>
              </a:spcAft>
            </a:pPr>
            <a:r>
              <a:rPr lang="es-MX" sz="2200" noProof="0" dirty="0" smtClean="0"/>
              <a:t>Calor profundo (ultrasonido)</a:t>
            </a:r>
          </a:p>
          <a:p>
            <a:pPr>
              <a:spcBef>
                <a:spcPts val="300"/>
              </a:spcBef>
              <a:spcAft>
                <a:spcPts val="300"/>
              </a:spcAft>
            </a:pPr>
            <a:r>
              <a:rPr lang="es-MX" sz="2200" noProof="0" dirty="0" smtClean="0"/>
              <a:t>Crioterapia</a:t>
            </a:r>
          </a:p>
          <a:p>
            <a:pPr>
              <a:spcBef>
                <a:spcPts val="300"/>
              </a:spcBef>
              <a:spcAft>
                <a:spcPts val="300"/>
              </a:spcAft>
            </a:pPr>
            <a:r>
              <a:rPr lang="es-MX" sz="2200" noProof="0" dirty="0" smtClean="0"/>
              <a:t>Terapia acuática</a:t>
            </a:r>
          </a:p>
          <a:p>
            <a:pPr>
              <a:spcBef>
                <a:spcPts val="300"/>
              </a:spcBef>
              <a:spcAft>
                <a:spcPts val="300"/>
              </a:spcAft>
            </a:pPr>
            <a:r>
              <a:rPr lang="es-MX" sz="2200" dirty="0" smtClean="0"/>
              <a:t>N</a:t>
            </a:r>
            <a:r>
              <a:rPr lang="es-MX" sz="2200" noProof="0" dirty="0" smtClean="0"/>
              <a:t>euroestimulación eléctrica transcutánea (TENS)</a:t>
            </a:r>
          </a:p>
          <a:p>
            <a:pPr>
              <a:spcBef>
                <a:spcPts val="300"/>
              </a:spcBef>
              <a:spcAft>
                <a:spcPts val="300"/>
              </a:spcAft>
            </a:pPr>
            <a:r>
              <a:rPr lang="es-MX" sz="2200" noProof="0" dirty="0" smtClean="0"/>
              <a:t>Iontoforesis y fonoforesis</a:t>
            </a:r>
          </a:p>
          <a:p>
            <a:pPr>
              <a:spcBef>
                <a:spcPts val="300"/>
              </a:spcBef>
              <a:spcAft>
                <a:spcPts val="300"/>
              </a:spcAft>
            </a:pPr>
            <a:r>
              <a:rPr lang="es-MX" sz="2200" noProof="0" dirty="0" smtClean="0"/>
              <a:t>Tracción</a:t>
            </a:r>
          </a:p>
          <a:p>
            <a:pPr>
              <a:spcBef>
                <a:spcPts val="300"/>
              </a:spcBef>
              <a:spcAft>
                <a:spcPts val="300"/>
              </a:spcAft>
            </a:pPr>
            <a:r>
              <a:rPr lang="es-MX" sz="2200" noProof="0" dirty="0" smtClean="0"/>
              <a:t>Ejercicio</a:t>
            </a:r>
          </a:p>
          <a:p>
            <a:pPr>
              <a:spcBef>
                <a:spcPts val="300"/>
              </a:spcBef>
              <a:spcAft>
                <a:spcPts val="300"/>
              </a:spcAft>
            </a:pPr>
            <a:r>
              <a:rPr lang="es-MX" sz="2200" noProof="0" dirty="0" smtClean="0"/>
              <a:t>Terapia manual</a:t>
            </a:r>
          </a:p>
          <a:p>
            <a:pPr>
              <a:spcBef>
                <a:spcPts val="300"/>
              </a:spcBef>
              <a:spcAft>
                <a:spcPts val="300"/>
              </a:spcAft>
            </a:pPr>
            <a:r>
              <a:rPr lang="es-MX" sz="2200" noProof="0" dirty="0" smtClean="0"/>
              <a:t>Método McKenzie</a:t>
            </a:r>
          </a:p>
          <a:p>
            <a:pPr>
              <a:spcBef>
                <a:spcPts val="300"/>
              </a:spcBef>
              <a:spcAft>
                <a:spcPts val="300"/>
              </a:spcAft>
            </a:pPr>
            <a:r>
              <a:rPr lang="es-MX" sz="2200" noProof="0" dirty="0" smtClean="0"/>
              <a:t>Estabilización central</a:t>
            </a:r>
            <a:endParaRPr lang="es-MX" sz="2200" noProof="0" dirty="0"/>
          </a:p>
        </p:txBody>
      </p:sp>
      <p:sp>
        <p:nvSpPr>
          <p:cNvPr id="5" name="Text Box 9"/>
          <p:cNvSpPr txBox="1">
            <a:spLocks noChangeArrowheads="1"/>
          </p:cNvSpPr>
          <p:nvPr/>
        </p:nvSpPr>
        <p:spPr bwMode="auto">
          <a:xfrm>
            <a:off x="107504" y="6309320"/>
            <a:ext cx="6746703" cy="461665"/>
          </a:xfrm>
          <a:prstGeom prst="rect">
            <a:avLst/>
          </a:prstGeom>
          <a:noFill/>
          <a:ln w="9525">
            <a:noFill/>
            <a:miter lim="800000"/>
            <a:headEnd/>
            <a:tailEnd/>
          </a:ln>
        </p:spPr>
        <p:txBody>
          <a:bodyPr wrap="square" lIns="0" tIns="0" rIns="0" bIns="0" anchor="b">
            <a:spAutoFit/>
          </a:bodyPr>
          <a:lstStyle/>
          <a:p>
            <a:r>
              <a:rPr lang="en-US" sz="1000" dirty="0" smtClean="0">
                <a:solidFill>
                  <a:srgbClr val="002060"/>
                </a:solidFill>
                <a:latin typeface="Arial" pitchFamily="34" charset="0"/>
                <a:cs typeface="Arial" pitchFamily="34" charset="0"/>
              </a:rPr>
              <a:t>American Academy of Pain Management.  Essentials of Pain Management, Physical Rehabilitation and Modalities. (February 22-23, 2012).  Available at:  http://www.painmed.org/annualmeeting/2012-essential-tools-course-information/.  Accessed:  12 Jun 2012.</a:t>
            </a:r>
            <a:endParaRPr lang="en-US" sz="10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842541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a:bodyPr>
          <a:lstStyle/>
          <a:p>
            <a:pPr eaLnBrk="1" hangingPunct="1"/>
            <a:r>
              <a:rPr lang="es-MX" sz="3200" noProof="0" dirty="0" smtClean="0"/>
              <a:t>¿Qué es Medicina </a:t>
            </a:r>
            <a:r>
              <a:rPr lang="es-MX" sz="3200" dirty="0" smtClean="0"/>
              <a:t>C</a:t>
            </a:r>
            <a:r>
              <a:rPr lang="es-MX" sz="3200" noProof="0" dirty="0" smtClean="0"/>
              <a:t>omplementaria y Alternativa (CAM)?</a:t>
            </a:r>
          </a:p>
        </p:txBody>
      </p:sp>
      <p:sp>
        <p:nvSpPr>
          <p:cNvPr id="3" name="TextBox 2"/>
          <p:cNvSpPr txBox="1"/>
          <p:nvPr/>
        </p:nvSpPr>
        <p:spPr>
          <a:xfrm>
            <a:off x="57067" y="6381328"/>
            <a:ext cx="4241867" cy="400110"/>
          </a:xfrm>
          <a:prstGeom prst="rect">
            <a:avLst/>
          </a:prstGeom>
          <a:noFill/>
        </p:spPr>
        <p:txBody>
          <a:bodyPr wrap="none" rtlCol="0">
            <a:spAutoFit/>
          </a:bodyPr>
          <a:lstStyle/>
          <a:p>
            <a:pPr marL="0" lvl="1"/>
            <a:r>
              <a:rPr lang="es-MX" sz="1000" dirty="0" smtClean="0">
                <a:solidFill>
                  <a:srgbClr val="002060"/>
                </a:solidFill>
                <a:latin typeface="Arial" pitchFamily="34" charset="0"/>
                <a:cs typeface="Arial" pitchFamily="34" charset="0"/>
              </a:rPr>
              <a:t>NCCAM = Centro Nacional para Medicina Complementaria y Alternativa</a:t>
            </a:r>
          </a:p>
          <a:p>
            <a:pPr marL="0" lvl="1"/>
            <a:r>
              <a:rPr lang="es-MX" sz="1000" dirty="0" smtClean="0">
                <a:solidFill>
                  <a:srgbClr val="002060"/>
                </a:solidFill>
                <a:latin typeface="Arial" pitchFamily="34" charset="0"/>
                <a:cs typeface="Arial" pitchFamily="34" charset="0"/>
              </a:rPr>
              <a:t>http://nccam.nih.gov/health/whatiscam/#definingcam</a:t>
            </a:r>
            <a:endParaRPr lang="es-MX" sz="1000" dirty="0">
              <a:solidFill>
                <a:srgbClr val="002060"/>
              </a:solidFill>
              <a:latin typeface="Arial" pitchFamily="34" charset="0"/>
              <a:cs typeface="Arial" pitchFamily="34" charset="0"/>
            </a:endParaRPr>
          </a:p>
        </p:txBody>
      </p:sp>
      <p:sp>
        <p:nvSpPr>
          <p:cNvPr id="6" name="Rounded Rectangle 5"/>
          <p:cNvSpPr/>
          <p:nvPr/>
        </p:nvSpPr>
        <p:spPr>
          <a:xfrm>
            <a:off x="1259633" y="2924944"/>
            <a:ext cx="7004158" cy="172819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spcAft>
                <a:spcPts val="1200"/>
              </a:spcAft>
            </a:pPr>
            <a:r>
              <a:rPr lang="es-MX" sz="2100" i="1" dirty="0" smtClean="0">
                <a:solidFill>
                  <a:prstClr val="white"/>
                </a:solidFill>
              </a:rPr>
              <a:t>Un grupo de sistemas, prácticas y productos médicos y de salud diversos que generalmente no se consideran parte de la medicina convencional.</a:t>
            </a:r>
          </a:p>
          <a:p>
            <a:pPr lvl="1" algn="r"/>
            <a:r>
              <a:rPr lang="es-MX" sz="2100" dirty="0" smtClean="0">
                <a:solidFill>
                  <a:prstClr val="white"/>
                </a:solidFill>
              </a:rPr>
              <a:t>– definición de NCCAM</a:t>
            </a:r>
            <a:endParaRPr lang="es-MX" sz="2400" dirty="0">
              <a:solidFill>
                <a:prstClr val="white"/>
              </a:solidFill>
            </a:endParaRPr>
          </a:p>
        </p:txBody>
      </p:sp>
    </p:spTree>
    <p:extLst>
      <p:ext uri="{BB962C8B-B14F-4D97-AF65-F5344CB8AC3E}">
        <p14:creationId xmlns:p14="http://schemas.microsoft.com/office/powerpoint/2010/main" val="344470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285790"/>
            <a:ext cx="9144000" cy="1143000"/>
          </a:xfrm>
        </p:spPr>
        <p:txBody>
          <a:bodyPr vert="horz" lIns="91440" tIns="45720" rIns="91440" bIns="45720" rtlCol="0" anchor="ctr">
            <a:normAutofit fontScale="90000"/>
          </a:bodyPr>
          <a:lstStyle/>
          <a:p>
            <a:pPr>
              <a:lnSpc>
                <a:spcPct val="85000"/>
              </a:lnSpc>
            </a:pPr>
            <a:r>
              <a:rPr lang="es-MX" dirty="0" smtClean="0"/>
              <a:t>Evidencia de Beneficios Potenciales de la Medicina Complementaria y Alternativa</a:t>
            </a:r>
            <a:endParaRPr lang="es-MX" dirty="0"/>
          </a:p>
        </p:txBody>
      </p:sp>
      <p:graphicFrame>
        <p:nvGraphicFramePr>
          <p:cNvPr id="7" name="Table 8"/>
          <p:cNvGraphicFramePr>
            <a:graphicFrameLocks noGrp="1"/>
          </p:cNvGraphicFramePr>
          <p:nvPr>
            <p:extLst>
              <p:ext uri="{D42A27DB-BD31-4B8C-83A1-F6EECF244321}">
                <p14:modId xmlns:p14="http://schemas.microsoft.com/office/powerpoint/2010/main" val="2637604338"/>
              </p:ext>
            </p:extLst>
          </p:nvPr>
        </p:nvGraphicFramePr>
        <p:xfrm>
          <a:off x="468472" y="1628800"/>
          <a:ext cx="8352000" cy="4483785"/>
        </p:xfrm>
        <a:graphic>
          <a:graphicData uri="http://schemas.openxmlformats.org/drawingml/2006/table">
            <a:tbl>
              <a:tblPr>
                <a:tableStyleId>{5C22544A-7EE6-4342-B048-85BDC9FD1C3A}</a:tableStyleId>
              </a:tblPr>
              <a:tblGrid>
                <a:gridCol w="3456000"/>
                <a:gridCol w="1224000"/>
                <a:gridCol w="1224000"/>
                <a:gridCol w="1224000"/>
                <a:gridCol w="1224000"/>
              </a:tblGrid>
              <a:tr h="595785">
                <a:tc>
                  <a:txBody>
                    <a:bodyPr/>
                    <a:lstStyle/>
                    <a:p>
                      <a:pPr algn="l" fontAlgn="b"/>
                      <a:endParaRPr lang="es-MX" sz="1800" b="0" i="0" u="none" strike="noStrike" noProof="0" dirty="0">
                        <a:solidFill>
                          <a:schemeClr val="tx1"/>
                        </a:solidFill>
                        <a:effectLst/>
                        <a:latin typeface="Calibri"/>
                      </a:endParaRPr>
                    </a:p>
                  </a:txBody>
                  <a:tcPr marL="9525" marR="9525" marT="9525" marB="0" anchor="ctr">
                    <a:solidFill>
                      <a:schemeClr val="accent1"/>
                    </a:solidFill>
                  </a:tcPr>
                </a:tc>
                <a:tc>
                  <a:txBody>
                    <a:bodyPr/>
                    <a:lstStyle/>
                    <a:p>
                      <a:pPr algn="ctr" fontAlgn="b"/>
                      <a:r>
                        <a:rPr lang="es-MX" sz="1800" b="1" u="none" strike="noStrike" noProof="0" dirty="0" smtClean="0">
                          <a:solidFill>
                            <a:schemeClr val="tx1"/>
                          </a:solidFill>
                          <a:effectLst/>
                        </a:rPr>
                        <a:t>Artritis</a:t>
                      </a:r>
                      <a:endParaRPr lang="es-MX" sz="1800" b="1" i="0" u="none" strike="noStrike" noProof="0" dirty="0">
                        <a:solidFill>
                          <a:schemeClr val="tx1"/>
                        </a:solidFill>
                        <a:effectLst/>
                        <a:latin typeface="Calibri"/>
                      </a:endParaRPr>
                    </a:p>
                  </a:txBody>
                  <a:tcPr marL="9525" marR="9525" marT="9525" marB="0" anchor="ctr">
                    <a:solidFill>
                      <a:schemeClr val="accent1"/>
                    </a:solidFill>
                  </a:tcPr>
                </a:tc>
                <a:tc>
                  <a:txBody>
                    <a:bodyPr/>
                    <a:lstStyle/>
                    <a:p>
                      <a:pPr algn="ctr" fontAlgn="b"/>
                      <a:r>
                        <a:rPr lang="es-MX" sz="1800" b="1" u="none" strike="noStrike" noProof="0" dirty="0" smtClean="0">
                          <a:solidFill>
                            <a:schemeClr val="tx1"/>
                          </a:solidFill>
                          <a:effectLst/>
                        </a:rPr>
                        <a:t>Cefalea</a:t>
                      </a:r>
                      <a:endParaRPr lang="es-MX" sz="1800" b="1" i="0" u="none" strike="noStrike" noProof="0" dirty="0">
                        <a:solidFill>
                          <a:schemeClr val="tx1"/>
                        </a:solidFill>
                        <a:effectLst/>
                        <a:latin typeface="Calibri"/>
                      </a:endParaRPr>
                    </a:p>
                  </a:txBody>
                  <a:tcPr marL="9525" marR="9525" marT="9525" marB="0" anchor="ctr">
                    <a:solidFill>
                      <a:schemeClr val="accent1"/>
                    </a:solidFill>
                  </a:tcPr>
                </a:tc>
                <a:tc>
                  <a:txBody>
                    <a:bodyPr/>
                    <a:lstStyle/>
                    <a:p>
                      <a:pPr algn="ctr" fontAlgn="b"/>
                      <a:r>
                        <a:rPr lang="es-MX" sz="1800" b="1" u="none" strike="noStrike" noProof="0" dirty="0" smtClean="0">
                          <a:solidFill>
                            <a:schemeClr val="tx1"/>
                          </a:solidFill>
                          <a:effectLst/>
                        </a:rPr>
                        <a:t>Lumbalgia</a:t>
                      </a:r>
                      <a:endParaRPr lang="es-MX" sz="1800" b="1" i="0" u="none" strike="noStrike" noProof="0" dirty="0">
                        <a:solidFill>
                          <a:schemeClr val="tx1"/>
                        </a:solidFill>
                        <a:effectLst/>
                        <a:latin typeface="Calibri"/>
                      </a:endParaRPr>
                    </a:p>
                  </a:txBody>
                  <a:tcPr marL="9525" marR="9525" marT="9525" marB="0" anchor="ctr">
                    <a:solidFill>
                      <a:schemeClr val="accent1"/>
                    </a:solidFill>
                  </a:tcPr>
                </a:tc>
                <a:tc>
                  <a:txBody>
                    <a:bodyPr/>
                    <a:lstStyle/>
                    <a:p>
                      <a:pPr algn="ctr" fontAlgn="b"/>
                      <a:r>
                        <a:rPr lang="es-MX" sz="1800" b="1" u="none" strike="noStrike" noProof="0" dirty="0" smtClean="0">
                          <a:solidFill>
                            <a:schemeClr val="tx1"/>
                          </a:solidFill>
                          <a:effectLst/>
                        </a:rPr>
                        <a:t>Dolor de cuello</a:t>
                      </a:r>
                      <a:endParaRPr lang="es-MX" sz="1800" b="1" i="0" u="none" strike="noStrike" noProof="0" dirty="0">
                        <a:solidFill>
                          <a:schemeClr val="tx1"/>
                        </a:solidFill>
                        <a:effectLst/>
                        <a:latin typeface="Calibri"/>
                      </a:endParaRPr>
                    </a:p>
                  </a:txBody>
                  <a:tcPr marL="9525" marR="9525" marT="9525" marB="0" anchor="ctr">
                    <a:solidFill>
                      <a:schemeClr val="accent1"/>
                    </a:solidFill>
                  </a:tcPr>
                </a:tc>
              </a:tr>
              <a:tr h="324000">
                <a:tc>
                  <a:txBody>
                    <a:bodyPr/>
                    <a:lstStyle/>
                    <a:p>
                      <a:pPr marL="177800" indent="0" algn="l" fontAlgn="b"/>
                      <a:r>
                        <a:rPr lang="es-MX" sz="1600" u="none" strike="noStrike" noProof="0" dirty="0" smtClean="0">
                          <a:solidFill>
                            <a:srgbClr val="002060"/>
                          </a:solidFill>
                          <a:effectLst/>
                        </a:rPr>
                        <a:t>Acupuntura</a:t>
                      </a:r>
                      <a:endParaRPr lang="es-MX" sz="1600" b="0" i="0" u="none" strike="noStrike" noProof="0" dirty="0">
                        <a:solidFill>
                          <a:srgbClr val="002060"/>
                        </a:solidFill>
                        <a:effectLst/>
                        <a:latin typeface="Calibri"/>
                      </a:endParaRPr>
                    </a:p>
                  </a:txBody>
                  <a:tcPr marL="9525" marR="9525" marT="9525" marB="0" anchor="ctr">
                    <a:solidFill>
                      <a:schemeClr val="accent1">
                        <a:lumMod val="20000"/>
                        <a:lumOff val="80000"/>
                      </a:schemeClr>
                    </a:solidFill>
                  </a:tcPr>
                </a:tc>
                <a:tc>
                  <a:txBody>
                    <a:bodyPr/>
                    <a:lstStyle/>
                    <a:p>
                      <a:pPr algn="ctr" fontAlgn="b"/>
                      <a:r>
                        <a:rPr lang="es-MX" sz="1600" u="none" strike="noStrike" noProof="0" dirty="0" smtClean="0">
                          <a:solidFill>
                            <a:srgbClr val="002060"/>
                          </a:solidFill>
                          <a:effectLst/>
                        </a:rPr>
                        <a:t>√</a:t>
                      </a:r>
                      <a:endParaRPr lang="es-MX" sz="1600" b="0" i="0" u="none" strike="noStrike" noProof="0" dirty="0">
                        <a:solidFill>
                          <a:srgbClr val="002060"/>
                        </a:solidFill>
                        <a:effectLst/>
                        <a:latin typeface="Calibri"/>
                      </a:endParaRPr>
                    </a:p>
                  </a:txBody>
                  <a:tcPr marL="9525" marR="9525" marT="9525" marB="0" anchor="ctr">
                    <a:solidFill>
                      <a:schemeClr val="accent1">
                        <a:lumMod val="20000"/>
                        <a:lumOff val="80000"/>
                      </a:schemeClr>
                    </a:solidFill>
                  </a:tcPr>
                </a:tc>
                <a:tc>
                  <a:txBody>
                    <a:bodyPr/>
                    <a:lstStyle/>
                    <a:p>
                      <a:pPr algn="ctr" fontAlgn="b"/>
                      <a:r>
                        <a:rPr lang="es-MX" sz="1600" u="none" strike="noStrike" noProof="0" dirty="0" smtClean="0">
                          <a:solidFill>
                            <a:srgbClr val="002060"/>
                          </a:solidFill>
                          <a:effectLst/>
                        </a:rPr>
                        <a:t>√</a:t>
                      </a:r>
                      <a:endParaRPr lang="es-MX" sz="1600" b="0" i="0" u="none" strike="noStrike" noProof="0" dirty="0">
                        <a:solidFill>
                          <a:srgbClr val="002060"/>
                        </a:solidFill>
                        <a:effectLst/>
                        <a:latin typeface="Calibri"/>
                      </a:endParaRPr>
                    </a:p>
                  </a:txBody>
                  <a:tcPr marL="9525" marR="9525" marT="9525" marB="0" anchor="ctr">
                    <a:solidFill>
                      <a:schemeClr val="accent1">
                        <a:lumMod val="20000"/>
                        <a:lumOff val="80000"/>
                      </a:schemeClr>
                    </a:solidFill>
                  </a:tcPr>
                </a:tc>
                <a:tc>
                  <a:txBody>
                    <a:bodyPr/>
                    <a:lstStyle/>
                    <a:p>
                      <a:pPr algn="ctr" fontAlgn="b"/>
                      <a:r>
                        <a:rPr lang="es-MX" sz="1600" u="none" strike="noStrike" noProof="0" dirty="0" smtClean="0">
                          <a:solidFill>
                            <a:srgbClr val="002060"/>
                          </a:solidFill>
                          <a:effectLst/>
                        </a:rPr>
                        <a:t>√</a:t>
                      </a:r>
                      <a:endParaRPr lang="es-MX" sz="1600" b="0" i="0" u="none" strike="noStrike" noProof="0" dirty="0">
                        <a:solidFill>
                          <a:srgbClr val="002060"/>
                        </a:solidFill>
                        <a:effectLst/>
                        <a:latin typeface="Calibri"/>
                      </a:endParaRPr>
                    </a:p>
                  </a:txBody>
                  <a:tcPr marL="9525" marR="9525" marT="9525" marB="0" anchor="ctr">
                    <a:solidFill>
                      <a:schemeClr val="accent1">
                        <a:lumMod val="20000"/>
                        <a:lumOff val="80000"/>
                      </a:schemeClr>
                    </a:solidFill>
                  </a:tcPr>
                </a:tc>
                <a:tc>
                  <a:txBody>
                    <a:bodyPr/>
                    <a:lstStyle/>
                    <a:p>
                      <a:pPr algn="ctr" fontAlgn="b"/>
                      <a:r>
                        <a:rPr lang="es-MX" sz="1600" u="none" strike="noStrike" noProof="0" dirty="0" smtClean="0">
                          <a:solidFill>
                            <a:srgbClr val="002060"/>
                          </a:solidFill>
                          <a:effectLst/>
                        </a:rPr>
                        <a:t>X</a:t>
                      </a:r>
                      <a:endParaRPr lang="es-MX" sz="1600" b="0" i="0" u="none" strike="noStrike" noProof="0" dirty="0">
                        <a:solidFill>
                          <a:srgbClr val="002060"/>
                        </a:solidFill>
                        <a:effectLst/>
                        <a:latin typeface="Calibri"/>
                      </a:endParaRPr>
                    </a:p>
                  </a:txBody>
                  <a:tcPr marL="9525" marR="9525" marT="9525" marB="0" anchor="ctr">
                    <a:solidFill>
                      <a:schemeClr val="accent1">
                        <a:lumMod val="20000"/>
                        <a:lumOff val="80000"/>
                      </a:schemeClr>
                    </a:solidFill>
                  </a:tcPr>
                </a:tc>
              </a:tr>
              <a:tr h="324000">
                <a:tc>
                  <a:txBody>
                    <a:bodyPr/>
                    <a:lstStyle/>
                    <a:p>
                      <a:pPr marL="177800" indent="0" algn="l" fontAlgn="b"/>
                      <a:r>
                        <a:rPr lang="es-MX" sz="1600" u="none" strike="noStrike" noProof="0" dirty="0" smtClean="0">
                          <a:solidFill>
                            <a:srgbClr val="002060"/>
                          </a:solidFill>
                          <a:effectLst/>
                        </a:rPr>
                        <a:t>Balneoterapia (baños minerales)</a:t>
                      </a:r>
                      <a:endParaRPr lang="es-MX" sz="1600" b="0" i="0" u="none" strike="noStrike" noProof="0" dirty="0">
                        <a:solidFill>
                          <a:srgbClr val="002060"/>
                        </a:solidFill>
                        <a:effectLst/>
                        <a:latin typeface="Calibri"/>
                      </a:endParaRPr>
                    </a:p>
                  </a:txBody>
                  <a:tcPr marL="9525" marR="9525" marT="9525" marB="0" anchor="ctr">
                    <a:solidFill>
                      <a:schemeClr val="accent1">
                        <a:lumMod val="60000"/>
                        <a:lumOff val="40000"/>
                      </a:schemeClr>
                    </a:solidFill>
                  </a:tcPr>
                </a:tc>
                <a:tc>
                  <a:txBody>
                    <a:bodyPr/>
                    <a:lstStyle/>
                    <a:p>
                      <a:pPr algn="ctr" fontAlgn="b"/>
                      <a:r>
                        <a:rPr lang="es-MX" sz="1600" u="none" strike="noStrike" noProof="0" dirty="0" smtClean="0">
                          <a:solidFill>
                            <a:srgbClr val="002060"/>
                          </a:solidFill>
                          <a:effectLst/>
                        </a:rPr>
                        <a:t>X</a:t>
                      </a:r>
                      <a:endParaRPr lang="es-MX" sz="1600" b="0" i="0" u="none" strike="noStrike" noProof="0" dirty="0">
                        <a:solidFill>
                          <a:srgbClr val="002060"/>
                        </a:solidFill>
                        <a:effectLst/>
                        <a:latin typeface="Calibri"/>
                      </a:endParaRPr>
                    </a:p>
                  </a:txBody>
                  <a:tcPr marL="9525" marR="9525" marT="9525" marB="0" anchor="ctr">
                    <a:solidFill>
                      <a:schemeClr val="accent1">
                        <a:lumMod val="60000"/>
                        <a:lumOff val="40000"/>
                      </a:schemeClr>
                    </a:solidFill>
                  </a:tcPr>
                </a:tc>
                <a:tc>
                  <a:txBody>
                    <a:bodyPr/>
                    <a:lstStyle/>
                    <a:p>
                      <a:pPr algn="ctr" fontAlgn="b"/>
                      <a:endParaRPr lang="es-MX" sz="1600" b="0" i="0" u="none" strike="noStrike" noProof="0" dirty="0">
                        <a:solidFill>
                          <a:srgbClr val="002060"/>
                        </a:solidFill>
                        <a:effectLst/>
                        <a:latin typeface="Calibri"/>
                      </a:endParaRPr>
                    </a:p>
                  </a:txBody>
                  <a:tcPr marL="9525" marR="9525" marT="9525" marB="0" anchor="ctr">
                    <a:solidFill>
                      <a:schemeClr val="accent1">
                        <a:lumMod val="60000"/>
                        <a:lumOff val="40000"/>
                      </a:schemeClr>
                    </a:solidFill>
                  </a:tcPr>
                </a:tc>
                <a:tc>
                  <a:txBody>
                    <a:bodyPr/>
                    <a:lstStyle/>
                    <a:p>
                      <a:pPr algn="ctr" fontAlgn="b"/>
                      <a:endParaRPr lang="es-MX" sz="1600" b="0" i="0" u="none" strike="noStrike" noProof="0" dirty="0">
                        <a:solidFill>
                          <a:srgbClr val="002060"/>
                        </a:solidFill>
                        <a:effectLst/>
                        <a:latin typeface="Calibri"/>
                      </a:endParaRPr>
                    </a:p>
                  </a:txBody>
                  <a:tcPr marL="9525" marR="9525" marT="9525" marB="0" anchor="ctr">
                    <a:solidFill>
                      <a:schemeClr val="accent1">
                        <a:lumMod val="60000"/>
                        <a:lumOff val="40000"/>
                      </a:schemeClr>
                    </a:solidFill>
                  </a:tcPr>
                </a:tc>
                <a:tc>
                  <a:txBody>
                    <a:bodyPr/>
                    <a:lstStyle/>
                    <a:p>
                      <a:pPr algn="ctr" fontAlgn="b"/>
                      <a:endParaRPr lang="es-MX" sz="1600" b="0" i="0" u="none" strike="noStrike" noProof="0" dirty="0">
                        <a:solidFill>
                          <a:srgbClr val="002060"/>
                        </a:solidFill>
                        <a:effectLst/>
                        <a:latin typeface="Calibri"/>
                      </a:endParaRPr>
                    </a:p>
                  </a:txBody>
                  <a:tcPr marL="9525" marR="9525" marT="9525" marB="0" anchor="ctr">
                    <a:solidFill>
                      <a:schemeClr val="accent1">
                        <a:lumMod val="60000"/>
                        <a:lumOff val="40000"/>
                      </a:schemeClr>
                    </a:solidFill>
                  </a:tcPr>
                </a:tc>
              </a:tr>
              <a:tr h="324000">
                <a:tc>
                  <a:txBody>
                    <a:bodyPr/>
                    <a:lstStyle/>
                    <a:p>
                      <a:pPr marL="177800" indent="0" algn="l" fontAlgn="b"/>
                      <a:r>
                        <a:rPr lang="es-MX" sz="1600" u="none" strike="noStrike" noProof="0" dirty="0" smtClean="0">
                          <a:solidFill>
                            <a:srgbClr val="002060"/>
                          </a:solidFill>
                          <a:effectLst/>
                        </a:rPr>
                        <a:t>Matricaria</a:t>
                      </a:r>
                      <a:endParaRPr lang="es-MX" sz="1600" b="0" i="0" u="none" strike="noStrike" noProof="0" dirty="0">
                        <a:solidFill>
                          <a:srgbClr val="002060"/>
                        </a:solidFill>
                        <a:effectLst/>
                        <a:latin typeface="Calibri"/>
                      </a:endParaRPr>
                    </a:p>
                  </a:txBody>
                  <a:tcPr marL="9525" marR="9525" marT="9525" marB="0" anchor="ctr">
                    <a:solidFill>
                      <a:srgbClr val="C8E2FC"/>
                    </a:solidFill>
                  </a:tcPr>
                </a:tc>
                <a:tc>
                  <a:txBody>
                    <a:bodyPr/>
                    <a:lstStyle/>
                    <a:p>
                      <a:pPr algn="ctr" fontAlgn="b"/>
                      <a:endParaRPr lang="es-MX" sz="1600" b="0" i="0" u="none" strike="noStrike" noProof="0" dirty="0">
                        <a:solidFill>
                          <a:srgbClr val="002060"/>
                        </a:solidFill>
                        <a:effectLst/>
                        <a:latin typeface="Calibri"/>
                      </a:endParaRPr>
                    </a:p>
                  </a:txBody>
                  <a:tcPr marL="9525" marR="9525" marT="9525" marB="0" anchor="ctr">
                    <a:solidFill>
                      <a:srgbClr val="C8E2FC"/>
                    </a:solidFill>
                  </a:tcPr>
                </a:tc>
                <a:tc>
                  <a:txBody>
                    <a:bodyPr/>
                    <a:lstStyle/>
                    <a:p>
                      <a:pPr algn="ctr" fontAlgn="b"/>
                      <a:r>
                        <a:rPr lang="es-MX" sz="1600" u="none" strike="noStrike" noProof="0" dirty="0" smtClean="0">
                          <a:solidFill>
                            <a:srgbClr val="002060"/>
                          </a:solidFill>
                          <a:effectLst/>
                        </a:rPr>
                        <a:t>X</a:t>
                      </a:r>
                      <a:endParaRPr lang="es-MX" sz="1600" b="0" i="0" u="none" strike="noStrike" noProof="0" dirty="0">
                        <a:solidFill>
                          <a:srgbClr val="002060"/>
                        </a:solidFill>
                        <a:effectLst/>
                        <a:latin typeface="Calibri"/>
                      </a:endParaRPr>
                    </a:p>
                  </a:txBody>
                  <a:tcPr marL="9525" marR="9525" marT="9525" marB="0" anchor="ctr">
                    <a:solidFill>
                      <a:srgbClr val="C8E2FC"/>
                    </a:solidFill>
                  </a:tcPr>
                </a:tc>
                <a:tc>
                  <a:txBody>
                    <a:bodyPr/>
                    <a:lstStyle/>
                    <a:p>
                      <a:pPr algn="ctr" fontAlgn="b"/>
                      <a:endParaRPr lang="es-MX" sz="1600" b="0" i="0" u="none" strike="noStrike" noProof="0" dirty="0">
                        <a:solidFill>
                          <a:srgbClr val="002060"/>
                        </a:solidFill>
                        <a:effectLst/>
                        <a:latin typeface="Calibri"/>
                      </a:endParaRPr>
                    </a:p>
                  </a:txBody>
                  <a:tcPr marL="9525" marR="9525" marT="9525" marB="0" anchor="ctr">
                    <a:solidFill>
                      <a:srgbClr val="C8E2FC"/>
                    </a:solidFill>
                  </a:tcPr>
                </a:tc>
                <a:tc>
                  <a:txBody>
                    <a:bodyPr/>
                    <a:lstStyle/>
                    <a:p>
                      <a:pPr algn="ctr" fontAlgn="b"/>
                      <a:endParaRPr lang="es-MX" sz="1600" b="0" i="0" u="none" strike="noStrike" noProof="0" dirty="0">
                        <a:solidFill>
                          <a:srgbClr val="002060"/>
                        </a:solidFill>
                        <a:effectLst/>
                        <a:latin typeface="Calibri"/>
                      </a:endParaRPr>
                    </a:p>
                  </a:txBody>
                  <a:tcPr marL="9525" marR="9525" marT="9525" marB="0" anchor="ctr">
                    <a:solidFill>
                      <a:srgbClr val="C8E2FC"/>
                    </a:solidFill>
                  </a:tcPr>
                </a:tc>
              </a:tr>
              <a:tr h="324000">
                <a:tc>
                  <a:txBody>
                    <a:bodyPr/>
                    <a:lstStyle/>
                    <a:p>
                      <a:pPr marL="177800" indent="0" algn="l" fontAlgn="b"/>
                      <a:r>
                        <a:rPr lang="es-MX" sz="1600" u="none" strike="noStrike" noProof="0" dirty="0" smtClean="0">
                          <a:solidFill>
                            <a:srgbClr val="002060"/>
                          </a:solidFill>
                          <a:effectLst/>
                        </a:rPr>
                        <a:t>Ácido gammalinoléico </a:t>
                      </a:r>
                      <a:endParaRPr lang="es-MX" sz="1600" b="0" i="0" u="none" strike="noStrike" noProof="0" dirty="0">
                        <a:solidFill>
                          <a:srgbClr val="002060"/>
                        </a:solidFill>
                        <a:effectLst/>
                        <a:latin typeface="Calibri"/>
                      </a:endParaRPr>
                    </a:p>
                  </a:txBody>
                  <a:tcPr marL="9525" marR="9525" marT="9525" marB="0" anchor="ctr">
                    <a:solidFill>
                      <a:srgbClr val="5AA9F5"/>
                    </a:solidFill>
                  </a:tcPr>
                </a:tc>
                <a:tc>
                  <a:txBody>
                    <a:bodyPr/>
                    <a:lstStyle/>
                    <a:p>
                      <a:pPr algn="ctr" fontAlgn="b"/>
                      <a:r>
                        <a:rPr lang="es-MX" sz="1600" u="none" strike="noStrike" noProof="0" dirty="0" smtClean="0">
                          <a:solidFill>
                            <a:srgbClr val="002060"/>
                          </a:solidFill>
                          <a:effectLst/>
                        </a:rPr>
                        <a:t>X</a:t>
                      </a:r>
                      <a:endParaRPr lang="es-MX" sz="1600" b="0" i="0" u="none" strike="noStrike" noProof="0" dirty="0">
                        <a:solidFill>
                          <a:srgbClr val="002060"/>
                        </a:solidFill>
                        <a:effectLst/>
                        <a:latin typeface="Calibri"/>
                      </a:endParaRPr>
                    </a:p>
                  </a:txBody>
                  <a:tcPr marL="9525" marR="9525" marT="9525" marB="0" anchor="ctr">
                    <a:solidFill>
                      <a:srgbClr val="5AA9F5"/>
                    </a:solidFill>
                  </a:tcPr>
                </a:tc>
                <a:tc>
                  <a:txBody>
                    <a:bodyPr/>
                    <a:lstStyle/>
                    <a:p>
                      <a:pPr algn="ctr" fontAlgn="b"/>
                      <a:endParaRPr lang="es-MX" sz="1600" b="0" i="0" u="none" strike="noStrike" noProof="0" dirty="0">
                        <a:solidFill>
                          <a:srgbClr val="002060"/>
                        </a:solidFill>
                        <a:effectLst/>
                        <a:latin typeface="Calibri"/>
                      </a:endParaRPr>
                    </a:p>
                  </a:txBody>
                  <a:tcPr marL="9525" marR="9525" marT="9525" marB="0" anchor="ctr">
                    <a:solidFill>
                      <a:srgbClr val="5AA9F5"/>
                    </a:solidFill>
                  </a:tcPr>
                </a:tc>
                <a:tc>
                  <a:txBody>
                    <a:bodyPr/>
                    <a:lstStyle/>
                    <a:p>
                      <a:pPr algn="ctr" fontAlgn="b"/>
                      <a:endParaRPr lang="es-MX" sz="1600" b="0" i="0" u="none" strike="noStrike" noProof="0" dirty="0">
                        <a:solidFill>
                          <a:srgbClr val="002060"/>
                        </a:solidFill>
                        <a:effectLst/>
                        <a:latin typeface="Calibri"/>
                      </a:endParaRPr>
                    </a:p>
                  </a:txBody>
                  <a:tcPr marL="9525" marR="9525" marT="9525" marB="0" anchor="ctr">
                    <a:solidFill>
                      <a:srgbClr val="5AA9F5"/>
                    </a:solidFill>
                  </a:tcPr>
                </a:tc>
                <a:tc>
                  <a:txBody>
                    <a:bodyPr/>
                    <a:lstStyle/>
                    <a:p>
                      <a:pPr algn="ctr" fontAlgn="b"/>
                      <a:endParaRPr lang="es-MX" sz="1600" b="0" i="0" u="none" strike="noStrike" noProof="0" dirty="0">
                        <a:solidFill>
                          <a:srgbClr val="002060"/>
                        </a:solidFill>
                        <a:effectLst/>
                        <a:latin typeface="Calibri"/>
                      </a:endParaRPr>
                    </a:p>
                  </a:txBody>
                  <a:tcPr marL="9525" marR="9525" marT="9525" marB="0" anchor="ctr">
                    <a:solidFill>
                      <a:srgbClr val="5AA9F5"/>
                    </a:solidFill>
                  </a:tcPr>
                </a:tc>
              </a:tr>
              <a:tr h="324000">
                <a:tc>
                  <a:txBody>
                    <a:bodyPr/>
                    <a:lstStyle/>
                    <a:p>
                      <a:pPr marL="177800" indent="0" algn="l" fontAlgn="b"/>
                      <a:r>
                        <a:rPr lang="es-MX" sz="1600" u="none" strike="noStrike" noProof="0" dirty="0" smtClean="0">
                          <a:solidFill>
                            <a:srgbClr val="002060"/>
                          </a:solidFill>
                          <a:effectLst/>
                        </a:rPr>
                        <a:t>Glucosamina/condroitina</a:t>
                      </a:r>
                      <a:endParaRPr lang="es-MX" sz="1600" b="0" i="0" u="none" strike="noStrike" noProof="0" dirty="0">
                        <a:solidFill>
                          <a:srgbClr val="002060"/>
                        </a:solidFill>
                        <a:effectLst/>
                        <a:latin typeface="Calibri"/>
                      </a:endParaRPr>
                    </a:p>
                  </a:txBody>
                  <a:tcPr marL="9525" marR="9525" marT="9525" marB="0" anchor="ctr">
                    <a:solidFill>
                      <a:srgbClr val="C8E2FC"/>
                    </a:solidFill>
                  </a:tcPr>
                </a:tc>
                <a:tc>
                  <a:txBody>
                    <a:bodyPr/>
                    <a:lstStyle/>
                    <a:p>
                      <a:pPr algn="ctr" fontAlgn="b"/>
                      <a:r>
                        <a:rPr lang="es-MX" sz="1600" u="none" strike="noStrike" noProof="0" dirty="0" smtClean="0">
                          <a:solidFill>
                            <a:srgbClr val="002060"/>
                          </a:solidFill>
                          <a:effectLst/>
                        </a:rPr>
                        <a:t>X</a:t>
                      </a:r>
                      <a:endParaRPr lang="es-MX" sz="1600" b="0" i="0" u="none" strike="noStrike" noProof="0" dirty="0">
                        <a:solidFill>
                          <a:srgbClr val="002060"/>
                        </a:solidFill>
                        <a:effectLst/>
                        <a:latin typeface="Calibri"/>
                      </a:endParaRPr>
                    </a:p>
                  </a:txBody>
                  <a:tcPr marL="9525" marR="9525" marT="9525" marB="0" anchor="ctr">
                    <a:solidFill>
                      <a:srgbClr val="C8E2FC"/>
                    </a:solidFill>
                  </a:tcPr>
                </a:tc>
                <a:tc>
                  <a:txBody>
                    <a:bodyPr/>
                    <a:lstStyle/>
                    <a:p>
                      <a:pPr algn="ctr" fontAlgn="b"/>
                      <a:endParaRPr lang="es-MX" sz="1600" b="0" i="0" u="none" strike="noStrike" noProof="0" dirty="0">
                        <a:solidFill>
                          <a:srgbClr val="002060"/>
                        </a:solidFill>
                        <a:effectLst/>
                        <a:latin typeface="Calibri"/>
                      </a:endParaRPr>
                    </a:p>
                  </a:txBody>
                  <a:tcPr marL="9525" marR="9525" marT="9525" marB="0" anchor="ctr">
                    <a:solidFill>
                      <a:srgbClr val="C8E2FC"/>
                    </a:solidFill>
                  </a:tcPr>
                </a:tc>
                <a:tc>
                  <a:txBody>
                    <a:bodyPr/>
                    <a:lstStyle/>
                    <a:p>
                      <a:pPr algn="ctr" fontAlgn="b"/>
                      <a:endParaRPr lang="es-MX" sz="1600" b="0" i="0" u="none" strike="noStrike" noProof="0" dirty="0">
                        <a:solidFill>
                          <a:srgbClr val="002060"/>
                        </a:solidFill>
                        <a:effectLst/>
                        <a:latin typeface="Calibri"/>
                      </a:endParaRPr>
                    </a:p>
                  </a:txBody>
                  <a:tcPr marL="9525" marR="9525" marT="9525" marB="0" anchor="ctr">
                    <a:solidFill>
                      <a:srgbClr val="C8E2FC"/>
                    </a:solidFill>
                  </a:tcPr>
                </a:tc>
                <a:tc>
                  <a:txBody>
                    <a:bodyPr/>
                    <a:lstStyle/>
                    <a:p>
                      <a:pPr algn="ctr" fontAlgn="b"/>
                      <a:endParaRPr lang="es-MX" sz="1600" b="0" i="0" u="none" strike="noStrike" noProof="0" dirty="0">
                        <a:solidFill>
                          <a:srgbClr val="002060"/>
                        </a:solidFill>
                        <a:effectLst/>
                        <a:latin typeface="Calibri"/>
                      </a:endParaRPr>
                    </a:p>
                  </a:txBody>
                  <a:tcPr marL="9525" marR="9525" marT="9525" marB="0" anchor="ctr">
                    <a:solidFill>
                      <a:srgbClr val="C8E2FC"/>
                    </a:solidFill>
                  </a:tcPr>
                </a:tc>
              </a:tr>
              <a:tr h="324000">
                <a:tc>
                  <a:txBody>
                    <a:bodyPr/>
                    <a:lstStyle/>
                    <a:p>
                      <a:pPr marL="177800" indent="0" algn="l" fontAlgn="b"/>
                      <a:r>
                        <a:rPr lang="es-MX" sz="1600" u="none" strike="noStrike" noProof="0" dirty="0" smtClean="0">
                          <a:solidFill>
                            <a:srgbClr val="002060"/>
                          </a:solidFill>
                          <a:effectLst/>
                        </a:rPr>
                        <a:t>Remedios herbales</a:t>
                      </a:r>
                      <a:endParaRPr lang="es-MX" sz="1600" b="0" i="0" u="none" strike="noStrike" noProof="0" dirty="0">
                        <a:solidFill>
                          <a:srgbClr val="002060"/>
                        </a:solidFill>
                        <a:effectLst/>
                        <a:latin typeface="Calibri"/>
                      </a:endParaRPr>
                    </a:p>
                  </a:txBody>
                  <a:tcPr marL="9525" marR="9525" marT="9525" marB="0" anchor="ctr">
                    <a:solidFill>
                      <a:srgbClr val="5AA9F5"/>
                    </a:solidFill>
                  </a:tcPr>
                </a:tc>
                <a:tc>
                  <a:txBody>
                    <a:bodyPr/>
                    <a:lstStyle/>
                    <a:p>
                      <a:pPr algn="ctr" fontAlgn="b"/>
                      <a:r>
                        <a:rPr lang="es-MX" sz="1600" u="none" strike="noStrike" noProof="0" dirty="0" smtClean="0">
                          <a:solidFill>
                            <a:srgbClr val="002060"/>
                          </a:solidFill>
                          <a:effectLst/>
                        </a:rPr>
                        <a:t>X</a:t>
                      </a:r>
                      <a:endParaRPr lang="es-MX" sz="1600" b="0" i="0" u="none" strike="noStrike" noProof="0" dirty="0">
                        <a:solidFill>
                          <a:srgbClr val="002060"/>
                        </a:solidFill>
                        <a:effectLst/>
                        <a:latin typeface="Calibri"/>
                      </a:endParaRPr>
                    </a:p>
                  </a:txBody>
                  <a:tcPr marL="9525" marR="9525" marT="9525" marB="0" anchor="ctr">
                    <a:solidFill>
                      <a:srgbClr val="5AA9F5"/>
                    </a:solidFill>
                  </a:tcPr>
                </a:tc>
                <a:tc>
                  <a:txBody>
                    <a:bodyPr/>
                    <a:lstStyle/>
                    <a:p>
                      <a:pPr algn="ctr" fontAlgn="b"/>
                      <a:endParaRPr lang="es-MX" sz="1600" b="0" i="0" u="none" strike="noStrike" noProof="0" dirty="0">
                        <a:solidFill>
                          <a:srgbClr val="002060"/>
                        </a:solidFill>
                        <a:effectLst/>
                        <a:latin typeface="Calibri"/>
                      </a:endParaRPr>
                    </a:p>
                  </a:txBody>
                  <a:tcPr marL="9525" marR="9525" marT="9525" marB="0" anchor="ctr">
                    <a:solidFill>
                      <a:srgbClr val="5AA9F5"/>
                    </a:solidFill>
                  </a:tcPr>
                </a:tc>
                <a:tc>
                  <a:txBody>
                    <a:bodyPr/>
                    <a:lstStyle/>
                    <a:p>
                      <a:pPr algn="ctr" fontAlgn="b"/>
                      <a:r>
                        <a:rPr lang="es-MX" sz="1600" u="none" strike="noStrike" noProof="0" dirty="0" smtClean="0">
                          <a:solidFill>
                            <a:srgbClr val="002060"/>
                          </a:solidFill>
                          <a:effectLst/>
                        </a:rPr>
                        <a:t>X</a:t>
                      </a:r>
                      <a:endParaRPr lang="es-MX" sz="1600" b="0" i="0" u="none" strike="noStrike" noProof="0" dirty="0">
                        <a:solidFill>
                          <a:srgbClr val="002060"/>
                        </a:solidFill>
                        <a:effectLst/>
                        <a:latin typeface="Calibri"/>
                      </a:endParaRPr>
                    </a:p>
                  </a:txBody>
                  <a:tcPr marL="9525" marR="9525" marT="9525" marB="0" anchor="ctr">
                    <a:solidFill>
                      <a:srgbClr val="5AA9F5"/>
                    </a:solidFill>
                  </a:tcPr>
                </a:tc>
                <a:tc>
                  <a:txBody>
                    <a:bodyPr/>
                    <a:lstStyle/>
                    <a:p>
                      <a:pPr algn="ctr" fontAlgn="b"/>
                      <a:endParaRPr lang="es-MX" sz="1600" b="0" i="0" u="none" strike="noStrike" noProof="0" dirty="0">
                        <a:solidFill>
                          <a:srgbClr val="002060"/>
                        </a:solidFill>
                        <a:effectLst/>
                        <a:latin typeface="Calibri"/>
                      </a:endParaRPr>
                    </a:p>
                  </a:txBody>
                  <a:tcPr marL="9525" marR="9525" marT="9525" marB="0" anchor="ctr">
                    <a:solidFill>
                      <a:srgbClr val="5AA9F5"/>
                    </a:solidFill>
                  </a:tcPr>
                </a:tc>
              </a:tr>
              <a:tr h="324000">
                <a:tc>
                  <a:txBody>
                    <a:bodyPr/>
                    <a:lstStyle/>
                    <a:p>
                      <a:pPr marL="177800" indent="0" algn="l" fontAlgn="b"/>
                      <a:r>
                        <a:rPr lang="es-MX" sz="1600" u="none" strike="noStrike" noProof="0" dirty="0" smtClean="0">
                          <a:solidFill>
                            <a:srgbClr val="002060"/>
                          </a:solidFill>
                          <a:effectLst/>
                        </a:rPr>
                        <a:t>Masajes</a:t>
                      </a:r>
                      <a:endParaRPr lang="es-MX" sz="1600" b="0" i="0" u="none" strike="noStrike" noProof="0" dirty="0">
                        <a:solidFill>
                          <a:srgbClr val="002060"/>
                        </a:solidFill>
                        <a:effectLst/>
                        <a:latin typeface="Calibri"/>
                      </a:endParaRPr>
                    </a:p>
                  </a:txBody>
                  <a:tcPr marL="9525" marR="9525" marT="9525" marB="0" anchor="ctr">
                    <a:solidFill>
                      <a:srgbClr val="C8E2FC"/>
                    </a:solidFill>
                  </a:tcPr>
                </a:tc>
                <a:tc>
                  <a:txBody>
                    <a:bodyPr/>
                    <a:lstStyle/>
                    <a:p>
                      <a:pPr algn="ctr" fontAlgn="b"/>
                      <a:endParaRPr lang="es-MX" sz="1600" b="0" i="0" u="none" strike="noStrike" noProof="0" dirty="0">
                        <a:solidFill>
                          <a:srgbClr val="002060"/>
                        </a:solidFill>
                        <a:effectLst/>
                        <a:latin typeface="Calibri"/>
                      </a:endParaRPr>
                    </a:p>
                  </a:txBody>
                  <a:tcPr marL="9525" marR="9525" marT="9525" marB="0" anchor="ctr">
                    <a:solidFill>
                      <a:srgbClr val="C8E2FC"/>
                    </a:solidFill>
                  </a:tcPr>
                </a:tc>
                <a:tc>
                  <a:txBody>
                    <a:bodyPr/>
                    <a:lstStyle/>
                    <a:p>
                      <a:pPr algn="ctr" fontAlgn="b"/>
                      <a:endParaRPr lang="es-MX" sz="1600" b="0" i="0" u="none" strike="noStrike" noProof="0" dirty="0">
                        <a:solidFill>
                          <a:srgbClr val="002060"/>
                        </a:solidFill>
                        <a:effectLst/>
                        <a:latin typeface="Calibri"/>
                      </a:endParaRPr>
                    </a:p>
                  </a:txBody>
                  <a:tcPr marL="9525" marR="9525" marT="9525" marB="0" anchor="ctr">
                    <a:solidFill>
                      <a:srgbClr val="C8E2FC"/>
                    </a:solidFill>
                  </a:tcPr>
                </a:tc>
                <a:tc>
                  <a:txBody>
                    <a:bodyPr/>
                    <a:lstStyle/>
                    <a:p>
                      <a:pPr algn="ctr" fontAlgn="b"/>
                      <a:r>
                        <a:rPr lang="es-MX" sz="1600" u="none" strike="noStrike" noProof="0" dirty="0" smtClean="0">
                          <a:solidFill>
                            <a:srgbClr val="002060"/>
                          </a:solidFill>
                          <a:effectLst/>
                        </a:rPr>
                        <a:t>√</a:t>
                      </a:r>
                      <a:endParaRPr lang="es-MX" sz="1600" b="0" i="0" u="none" strike="noStrike" noProof="0" dirty="0">
                        <a:solidFill>
                          <a:srgbClr val="002060"/>
                        </a:solidFill>
                        <a:effectLst/>
                        <a:latin typeface="Calibri"/>
                      </a:endParaRPr>
                    </a:p>
                  </a:txBody>
                  <a:tcPr marL="9525" marR="9525" marT="9525" marB="0" anchor="ctr">
                    <a:solidFill>
                      <a:srgbClr val="C8E2FC"/>
                    </a:solidFill>
                  </a:tcPr>
                </a:tc>
                <a:tc>
                  <a:txBody>
                    <a:bodyPr/>
                    <a:lstStyle/>
                    <a:p>
                      <a:pPr algn="ctr" fontAlgn="b"/>
                      <a:endParaRPr lang="es-MX" sz="1600" b="0" i="0" u="none" strike="noStrike" noProof="0" dirty="0">
                        <a:solidFill>
                          <a:srgbClr val="002060"/>
                        </a:solidFill>
                        <a:effectLst/>
                        <a:latin typeface="Calibri"/>
                      </a:endParaRPr>
                    </a:p>
                  </a:txBody>
                  <a:tcPr marL="9525" marR="9525" marT="9525" marB="0" anchor="ctr">
                    <a:solidFill>
                      <a:srgbClr val="C8E2FC"/>
                    </a:solidFill>
                  </a:tcPr>
                </a:tc>
              </a:tr>
              <a:tr h="324000">
                <a:tc>
                  <a:txBody>
                    <a:bodyPr/>
                    <a:lstStyle/>
                    <a:p>
                      <a:pPr marL="177800" indent="0" algn="l" fontAlgn="b"/>
                      <a:r>
                        <a:rPr lang="es-MX" sz="1600" u="none" strike="noStrike" noProof="0" dirty="0" smtClean="0">
                          <a:solidFill>
                            <a:srgbClr val="002060"/>
                          </a:solidFill>
                          <a:effectLst/>
                        </a:rPr>
                        <a:t>Manipulación espinal</a:t>
                      </a:r>
                      <a:endParaRPr lang="es-MX" sz="1600" b="0" i="0" u="none" strike="noStrike" noProof="0" dirty="0">
                        <a:solidFill>
                          <a:srgbClr val="002060"/>
                        </a:solidFill>
                        <a:effectLst/>
                        <a:latin typeface="Calibri"/>
                      </a:endParaRPr>
                    </a:p>
                  </a:txBody>
                  <a:tcPr marL="9525" marR="9525" marT="9525" marB="0" anchor="ctr">
                    <a:solidFill>
                      <a:srgbClr val="5AA9F5"/>
                    </a:solidFill>
                  </a:tcPr>
                </a:tc>
                <a:tc>
                  <a:txBody>
                    <a:bodyPr/>
                    <a:lstStyle/>
                    <a:p>
                      <a:pPr algn="ctr" fontAlgn="b"/>
                      <a:endParaRPr lang="es-MX" sz="1600" b="0" i="0" u="none" strike="noStrike" noProof="0" dirty="0">
                        <a:solidFill>
                          <a:srgbClr val="002060"/>
                        </a:solidFill>
                        <a:effectLst/>
                        <a:latin typeface="Calibri"/>
                      </a:endParaRPr>
                    </a:p>
                  </a:txBody>
                  <a:tcPr marL="9525" marR="9525" marT="9525" marB="0" anchor="ctr">
                    <a:solidFill>
                      <a:srgbClr val="5AA9F5"/>
                    </a:solidFill>
                  </a:tcPr>
                </a:tc>
                <a:tc>
                  <a:txBody>
                    <a:bodyPr/>
                    <a:lstStyle/>
                    <a:p>
                      <a:pPr algn="ctr" fontAlgn="b"/>
                      <a:r>
                        <a:rPr lang="es-MX" sz="1600" u="none" strike="noStrike" noProof="0" dirty="0" smtClean="0">
                          <a:solidFill>
                            <a:srgbClr val="002060"/>
                          </a:solidFill>
                          <a:effectLst/>
                        </a:rPr>
                        <a:t>√</a:t>
                      </a:r>
                      <a:endParaRPr lang="es-MX" sz="1600" b="0" i="0" u="none" strike="noStrike" noProof="0" dirty="0">
                        <a:solidFill>
                          <a:srgbClr val="002060"/>
                        </a:solidFill>
                        <a:effectLst/>
                        <a:latin typeface="Calibri"/>
                      </a:endParaRPr>
                    </a:p>
                  </a:txBody>
                  <a:tcPr marL="9525" marR="9525" marT="9525" marB="0" anchor="ctr">
                    <a:solidFill>
                      <a:srgbClr val="5AA9F5"/>
                    </a:solidFill>
                  </a:tcPr>
                </a:tc>
                <a:tc>
                  <a:txBody>
                    <a:bodyPr/>
                    <a:lstStyle/>
                    <a:p>
                      <a:pPr algn="ctr" fontAlgn="b"/>
                      <a:r>
                        <a:rPr lang="es-MX" sz="1600" u="none" strike="noStrike" noProof="0" dirty="0" smtClean="0">
                          <a:solidFill>
                            <a:srgbClr val="002060"/>
                          </a:solidFill>
                          <a:effectLst/>
                        </a:rPr>
                        <a:t>√</a:t>
                      </a:r>
                      <a:endParaRPr lang="es-MX" sz="1600" b="0" i="0" u="none" strike="noStrike" noProof="0" dirty="0">
                        <a:solidFill>
                          <a:srgbClr val="002060"/>
                        </a:solidFill>
                        <a:effectLst/>
                        <a:latin typeface="Calibri"/>
                      </a:endParaRPr>
                    </a:p>
                  </a:txBody>
                  <a:tcPr marL="9525" marR="9525" marT="9525" marB="0" anchor="ctr">
                    <a:solidFill>
                      <a:srgbClr val="5AA9F5"/>
                    </a:solidFill>
                  </a:tcPr>
                </a:tc>
                <a:tc>
                  <a:txBody>
                    <a:bodyPr/>
                    <a:lstStyle/>
                    <a:p>
                      <a:pPr algn="ctr" fontAlgn="b"/>
                      <a:r>
                        <a:rPr lang="es-MX" sz="1600" u="none" strike="noStrike" noProof="0" dirty="0" smtClean="0">
                          <a:solidFill>
                            <a:srgbClr val="002060"/>
                          </a:solidFill>
                          <a:effectLst/>
                        </a:rPr>
                        <a:t>X</a:t>
                      </a:r>
                      <a:endParaRPr lang="es-MX" sz="1600" b="0" i="0" u="none" strike="noStrike" noProof="0" dirty="0">
                        <a:solidFill>
                          <a:srgbClr val="002060"/>
                        </a:solidFill>
                        <a:effectLst/>
                        <a:latin typeface="Calibri"/>
                      </a:endParaRPr>
                    </a:p>
                  </a:txBody>
                  <a:tcPr marL="9525" marR="9525" marT="9525" marB="0" anchor="ctr">
                    <a:solidFill>
                      <a:srgbClr val="5AA9F5"/>
                    </a:solidFill>
                  </a:tcPr>
                </a:tc>
              </a:tr>
              <a:tr h="324000">
                <a:tc>
                  <a:txBody>
                    <a:bodyPr/>
                    <a:lstStyle/>
                    <a:p>
                      <a:pPr marL="177800" indent="0" algn="l" fontAlgn="b"/>
                      <a:r>
                        <a:rPr lang="es-MX" sz="1600" u="none" strike="noStrike" noProof="0" dirty="0" smtClean="0">
                          <a:solidFill>
                            <a:srgbClr val="002060"/>
                          </a:solidFill>
                          <a:effectLst/>
                        </a:rPr>
                        <a:t>Relajación progresiva</a:t>
                      </a:r>
                      <a:endParaRPr lang="es-MX" sz="1600" b="0" i="0" u="none" strike="noStrike" noProof="0" dirty="0">
                        <a:solidFill>
                          <a:srgbClr val="002060"/>
                        </a:solidFill>
                        <a:effectLst/>
                        <a:latin typeface="Calibri"/>
                      </a:endParaRPr>
                    </a:p>
                  </a:txBody>
                  <a:tcPr marL="9525" marR="9525" marT="9525" marB="0" anchor="ctr">
                    <a:solidFill>
                      <a:srgbClr val="C8E2FC"/>
                    </a:solidFill>
                  </a:tcPr>
                </a:tc>
                <a:tc>
                  <a:txBody>
                    <a:bodyPr/>
                    <a:lstStyle/>
                    <a:p>
                      <a:pPr algn="ctr" fontAlgn="b"/>
                      <a:endParaRPr lang="es-MX" sz="1600" b="0" i="0" u="none" strike="noStrike" noProof="0" dirty="0">
                        <a:solidFill>
                          <a:srgbClr val="002060"/>
                        </a:solidFill>
                        <a:effectLst/>
                        <a:latin typeface="Calibri"/>
                      </a:endParaRPr>
                    </a:p>
                  </a:txBody>
                  <a:tcPr marL="9525" marR="9525" marT="9525" marB="0" anchor="ctr">
                    <a:solidFill>
                      <a:srgbClr val="C8E2FC"/>
                    </a:solidFill>
                  </a:tcPr>
                </a:tc>
                <a:tc>
                  <a:txBody>
                    <a:bodyPr/>
                    <a:lstStyle/>
                    <a:p>
                      <a:pPr algn="ctr" fontAlgn="b"/>
                      <a:endParaRPr lang="es-MX" sz="1600" b="0" i="0" u="none" strike="noStrike" noProof="0" dirty="0">
                        <a:solidFill>
                          <a:srgbClr val="002060"/>
                        </a:solidFill>
                        <a:effectLst/>
                        <a:latin typeface="Calibri"/>
                      </a:endParaRPr>
                    </a:p>
                  </a:txBody>
                  <a:tcPr marL="9525" marR="9525" marT="9525" marB="0" anchor="ctr">
                    <a:solidFill>
                      <a:srgbClr val="C8E2FC"/>
                    </a:solidFill>
                  </a:tcPr>
                </a:tc>
                <a:tc>
                  <a:txBody>
                    <a:bodyPr/>
                    <a:lstStyle/>
                    <a:p>
                      <a:pPr algn="ctr" fontAlgn="b"/>
                      <a:r>
                        <a:rPr lang="es-MX" sz="1600" u="none" strike="noStrike" noProof="0" dirty="0" smtClean="0">
                          <a:solidFill>
                            <a:srgbClr val="002060"/>
                          </a:solidFill>
                          <a:effectLst/>
                        </a:rPr>
                        <a:t>√</a:t>
                      </a:r>
                      <a:endParaRPr lang="es-MX" sz="1600" b="0" i="0" u="none" strike="noStrike" noProof="0" dirty="0">
                        <a:solidFill>
                          <a:srgbClr val="002060"/>
                        </a:solidFill>
                        <a:effectLst/>
                        <a:latin typeface="Calibri"/>
                      </a:endParaRPr>
                    </a:p>
                  </a:txBody>
                  <a:tcPr marL="9525" marR="9525" marT="9525" marB="0" anchor="ctr">
                    <a:solidFill>
                      <a:srgbClr val="C8E2FC"/>
                    </a:solidFill>
                  </a:tcPr>
                </a:tc>
                <a:tc>
                  <a:txBody>
                    <a:bodyPr/>
                    <a:lstStyle/>
                    <a:p>
                      <a:pPr algn="ctr" fontAlgn="b"/>
                      <a:endParaRPr lang="es-MX" sz="1600" b="0" i="0" u="none" strike="noStrike" noProof="0" dirty="0">
                        <a:solidFill>
                          <a:srgbClr val="002060"/>
                        </a:solidFill>
                        <a:effectLst/>
                        <a:latin typeface="Calibri"/>
                      </a:endParaRPr>
                    </a:p>
                  </a:txBody>
                  <a:tcPr marL="9525" marR="9525" marT="9525" marB="0" anchor="ctr">
                    <a:solidFill>
                      <a:srgbClr val="C8E2FC"/>
                    </a:solidFill>
                  </a:tcPr>
                </a:tc>
              </a:tr>
              <a:tr h="324000">
                <a:tc>
                  <a:txBody>
                    <a:bodyPr/>
                    <a:lstStyle/>
                    <a:p>
                      <a:pPr marL="177800" indent="0" algn="l" fontAlgn="b"/>
                      <a:r>
                        <a:rPr lang="es-MX" sz="1600" u="none" strike="noStrike" noProof="0" dirty="0" smtClean="0">
                          <a:solidFill>
                            <a:srgbClr val="002060"/>
                          </a:solidFill>
                          <a:effectLst/>
                        </a:rPr>
                        <a:t>Proloterapia</a:t>
                      </a:r>
                      <a:endParaRPr lang="es-MX" sz="1600" b="0" i="0" u="none" strike="noStrike" noProof="0" dirty="0">
                        <a:solidFill>
                          <a:srgbClr val="002060"/>
                        </a:solidFill>
                        <a:effectLst/>
                        <a:latin typeface="Calibri"/>
                      </a:endParaRPr>
                    </a:p>
                  </a:txBody>
                  <a:tcPr marL="9525" marR="9525" marT="9525" marB="0" anchor="ctr">
                    <a:solidFill>
                      <a:srgbClr val="5AA9F5"/>
                    </a:solidFill>
                  </a:tcPr>
                </a:tc>
                <a:tc>
                  <a:txBody>
                    <a:bodyPr/>
                    <a:lstStyle/>
                    <a:p>
                      <a:pPr algn="ctr" fontAlgn="b"/>
                      <a:endParaRPr lang="es-MX" sz="1600" b="0" i="0" u="none" strike="noStrike" noProof="0" dirty="0">
                        <a:solidFill>
                          <a:srgbClr val="002060"/>
                        </a:solidFill>
                        <a:effectLst/>
                        <a:latin typeface="Calibri"/>
                      </a:endParaRPr>
                    </a:p>
                  </a:txBody>
                  <a:tcPr marL="9525" marR="9525" marT="9525" marB="0" anchor="ctr">
                    <a:solidFill>
                      <a:srgbClr val="5AA9F5"/>
                    </a:solidFill>
                  </a:tcPr>
                </a:tc>
                <a:tc>
                  <a:txBody>
                    <a:bodyPr/>
                    <a:lstStyle/>
                    <a:p>
                      <a:pPr algn="ctr" fontAlgn="b"/>
                      <a:endParaRPr lang="es-MX" sz="1600" b="0" i="0" u="none" strike="noStrike" noProof="0" dirty="0">
                        <a:solidFill>
                          <a:srgbClr val="002060"/>
                        </a:solidFill>
                        <a:effectLst/>
                        <a:latin typeface="Calibri"/>
                      </a:endParaRPr>
                    </a:p>
                  </a:txBody>
                  <a:tcPr marL="9525" marR="9525" marT="9525" marB="0" anchor="ctr">
                    <a:solidFill>
                      <a:srgbClr val="5AA9F5"/>
                    </a:solidFill>
                  </a:tcPr>
                </a:tc>
                <a:tc>
                  <a:txBody>
                    <a:bodyPr/>
                    <a:lstStyle/>
                    <a:p>
                      <a:pPr algn="ctr" fontAlgn="b"/>
                      <a:r>
                        <a:rPr lang="es-MX" sz="1600" u="none" strike="noStrike" noProof="0" dirty="0" smtClean="0">
                          <a:solidFill>
                            <a:srgbClr val="002060"/>
                          </a:solidFill>
                          <a:effectLst/>
                        </a:rPr>
                        <a:t>X</a:t>
                      </a:r>
                      <a:endParaRPr lang="es-MX" sz="1600" b="0" i="0" u="none" strike="noStrike" noProof="0" dirty="0">
                        <a:solidFill>
                          <a:srgbClr val="002060"/>
                        </a:solidFill>
                        <a:effectLst/>
                        <a:latin typeface="Calibri"/>
                      </a:endParaRPr>
                    </a:p>
                  </a:txBody>
                  <a:tcPr marL="9525" marR="9525" marT="9525" marB="0" anchor="ctr">
                    <a:solidFill>
                      <a:srgbClr val="5AA9F5"/>
                    </a:solidFill>
                  </a:tcPr>
                </a:tc>
                <a:tc>
                  <a:txBody>
                    <a:bodyPr/>
                    <a:lstStyle/>
                    <a:p>
                      <a:pPr algn="ctr" fontAlgn="b"/>
                      <a:endParaRPr lang="es-MX" sz="1600" b="0" i="0" u="none" strike="noStrike" noProof="0" dirty="0">
                        <a:solidFill>
                          <a:srgbClr val="002060"/>
                        </a:solidFill>
                        <a:effectLst/>
                        <a:latin typeface="Calibri"/>
                      </a:endParaRPr>
                    </a:p>
                  </a:txBody>
                  <a:tcPr marL="9525" marR="9525" marT="9525" marB="0" anchor="ctr">
                    <a:solidFill>
                      <a:srgbClr val="5AA9F5"/>
                    </a:solidFill>
                  </a:tcPr>
                </a:tc>
              </a:tr>
              <a:tr h="324000">
                <a:tc>
                  <a:txBody>
                    <a:bodyPr/>
                    <a:lstStyle/>
                    <a:p>
                      <a:pPr marL="177800" indent="0" algn="l" fontAlgn="b"/>
                      <a:r>
                        <a:rPr lang="es-MX" sz="1600" u="none" strike="noStrike" noProof="0" dirty="0" smtClean="0">
                          <a:solidFill>
                            <a:srgbClr val="002060"/>
                          </a:solidFill>
                          <a:effectLst/>
                        </a:rPr>
                        <a:t>Tai chi</a:t>
                      </a:r>
                      <a:endParaRPr lang="es-MX" sz="1600" b="0" i="0" u="none" strike="noStrike" noProof="0" dirty="0">
                        <a:solidFill>
                          <a:srgbClr val="002060"/>
                        </a:solidFill>
                        <a:effectLst/>
                        <a:latin typeface="Calibri"/>
                      </a:endParaRPr>
                    </a:p>
                  </a:txBody>
                  <a:tcPr marL="9525" marR="9525" marT="9525" marB="0" anchor="ctr">
                    <a:solidFill>
                      <a:srgbClr val="C8E2FC"/>
                    </a:solidFill>
                  </a:tcPr>
                </a:tc>
                <a:tc>
                  <a:txBody>
                    <a:bodyPr/>
                    <a:lstStyle/>
                    <a:p>
                      <a:pPr algn="ctr" fontAlgn="b"/>
                      <a:r>
                        <a:rPr lang="es-MX" sz="1600" u="none" strike="noStrike" noProof="0" dirty="0" smtClean="0">
                          <a:solidFill>
                            <a:srgbClr val="002060"/>
                          </a:solidFill>
                          <a:effectLst/>
                        </a:rPr>
                        <a:t>X</a:t>
                      </a:r>
                      <a:endParaRPr lang="es-MX" sz="1600" b="0" i="0" u="none" strike="noStrike" noProof="0" dirty="0">
                        <a:solidFill>
                          <a:srgbClr val="002060"/>
                        </a:solidFill>
                        <a:effectLst/>
                        <a:latin typeface="Calibri"/>
                      </a:endParaRPr>
                    </a:p>
                  </a:txBody>
                  <a:tcPr marL="9525" marR="9525" marT="9525" marB="0" anchor="ctr">
                    <a:solidFill>
                      <a:srgbClr val="C8E2FC"/>
                    </a:solidFill>
                  </a:tcPr>
                </a:tc>
                <a:tc>
                  <a:txBody>
                    <a:bodyPr/>
                    <a:lstStyle/>
                    <a:p>
                      <a:pPr algn="ctr" fontAlgn="b"/>
                      <a:endParaRPr lang="es-MX" sz="1600" b="0" i="0" u="none" strike="noStrike" noProof="0" dirty="0">
                        <a:solidFill>
                          <a:srgbClr val="002060"/>
                        </a:solidFill>
                        <a:effectLst/>
                        <a:latin typeface="Calibri"/>
                      </a:endParaRPr>
                    </a:p>
                  </a:txBody>
                  <a:tcPr marL="9525" marR="9525" marT="9525" marB="0" anchor="ctr">
                    <a:solidFill>
                      <a:srgbClr val="C8E2FC"/>
                    </a:solidFill>
                  </a:tcPr>
                </a:tc>
                <a:tc>
                  <a:txBody>
                    <a:bodyPr/>
                    <a:lstStyle/>
                    <a:p>
                      <a:pPr algn="ctr" fontAlgn="b"/>
                      <a:endParaRPr lang="es-MX" sz="1600" b="0" i="0" u="none" strike="noStrike" noProof="0" dirty="0">
                        <a:solidFill>
                          <a:srgbClr val="002060"/>
                        </a:solidFill>
                        <a:effectLst/>
                        <a:latin typeface="Calibri"/>
                      </a:endParaRPr>
                    </a:p>
                  </a:txBody>
                  <a:tcPr marL="9525" marR="9525" marT="9525" marB="0" anchor="ctr">
                    <a:solidFill>
                      <a:srgbClr val="C8E2FC"/>
                    </a:solidFill>
                  </a:tcPr>
                </a:tc>
                <a:tc>
                  <a:txBody>
                    <a:bodyPr/>
                    <a:lstStyle/>
                    <a:p>
                      <a:pPr algn="ctr" fontAlgn="b"/>
                      <a:endParaRPr lang="es-MX" sz="1600" b="0" i="0" u="none" strike="noStrike" noProof="0" dirty="0">
                        <a:solidFill>
                          <a:srgbClr val="002060"/>
                        </a:solidFill>
                        <a:effectLst/>
                        <a:latin typeface="Calibri"/>
                      </a:endParaRPr>
                    </a:p>
                  </a:txBody>
                  <a:tcPr marL="9525" marR="9525" marT="9525" marB="0" anchor="ctr">
                    <a:solidFill>
                      <a:srgbClr val="C8E2FC"/>
                    </a:solidFill>
                  </a:tcPr>
                </a:tc>
              </a:tr>
              <a:tr h="324000">
                <a:tc>
                  <a:txBody>
                    <a:bodyPr/>
                    <a:lstStyle/>
                    <a:p>
                      <a:pPr marL="177800" indent="0" algn="l" fontAlgn="b"/>
                      <a:r>
                        <a:rPr lang="es-MX" sz="1600" u="none" strike="noStrike" noProof="0" dirty="0" smtClean="0">
                          <a:solidFill>
                            <a:srgbClr val="002060"/>
                          </a:solidFill>
                          <a:effectLst/>
                        </a:rPr>
                        <a:t>Yoga</a:t>
                      </a:r>
                      <a:endParaRPr lang="es-MX" sz="1600" b="0" i="0" u="none" strike="noStrike" noProof="0" dirty="0">
                        <a:solidFill>
                          <a:srgbClr val="002060"/>
                        </a:solidFill>
                        <a:effectLst/>
                        <a:latin typeface="Calibri"/>
                      </a:endParaRPr>
                    </a:p>
                  </a:txBody>
                  <a:tcPr marL="9525" marR="9525" marT="9525" marB="0" anchor="ctr">
                    <a:solidFill>
                      <a:srgbClr val="5AA9F5"/>
                    </a:solidFill>
                  </a:tcPr>
                </a:tc>
                <a:tc>
                  <a:txBody>
                    <a:bodyPr/>
                    <a:lstStyle/>
                    <a:p>
                      <a:pPr algn="ctr" fontAlgn="b"/>
                      <a:endParaRPr lang="es-MX" sz="1600" b="0" i="0" u="none" strike="noStrike" noProof="0" dirty="0">
                        <a:solidFill>
                          <a:srgbClr val="002060"/>
                        </a:solidFill>
                        <a:effectLst/>
                        <a:latin typeface="Calibri"/>
                      </a:endParaRPr>
                    </a:p>
                  </a:txBody>
                  <a:tcPr marL="9525" marR="9525" marT="9525" marB="0" anchor="ctr">
                    <a:solidFill>
                      <a:srgbClr val="5AA9F5"/>
                    </a:solidFill>
                  </a:tcPr>
                </a:tc>
                <a:tc>
                  <a:txBody>
                    <a:bodyPr/>
                    <a:lstStyle/>
                    <a:p>
                      <a:pPr algn="ctr" fontAlgn="b"/>
                      <a:endParaRPr lang="es-MX" sz="1600" b="0" i="0" u="none" strike="noStrike" noProof="0" dirty="0">
                        <a:solidFill>
                          <a:srgbClr val="002060"/>
                        </a:solidFill>
                        <a:effectLst/>
                        <a:latin typeface="Calibri"/>
                      </a:endParaRPr>
                    </a:p>
                  </a:txBody>
                  <a:tcPr marL="9525" marR="9525" marT="9525" marB="0" anchor="ctr">
                    <a:solidFill>
                      <a:srgbClr val="5AA9F5"/>
                    </a:solidFill>
                  </a:tcPr>
                </a:tc>
                <a:tc>
                  <a:txBody>
                    <a:bodyPr/>
                    <a:lstStyle/>
                    <a:p>
                      <a:pPr algn="ctr" fontAlgn="b"/>
                      <a:r>
                        <a:rPr lang="es-MX" sz="1600" u="none" strike="noStrike" noProof="0" dirty="0" smtClean="0">
                          <a:solidFill>
                            <a:srgbClr val="002060"/>
                          </a:solidFill>
                          <a:effectLst/>
                        </a:rPr>
                        <a:t>√</a:t>
                      </a:r>
                      <a:endParaRPr lang="es-MX" sz="1600" b="0" i="0" u="none" strike="noStrike" noProof="0" dirty="0">
                        <a:solidFill>
                          <a:srgbClr val="002060"/>
                        </a:solidFill>
                        <a:effectLst/>
                        <a:latin typeface="Calibri"/>
                      </a:endParaRPr>
                    </a:p>
                  </a:txBody>
                  <a:tcPr marL="9525" marR="9525" marT="9525" marB="0" anchor="ctr">
                    <a:solidFill>
                      <a:srgbClr val="5AA9F5"/>
                    </a:solidFill>
                  </a:tcPr>
                </a:tc>
                <a:tc>
                  <a:txBody>
                    <a:bodyPr/>
                    <a:lstStyle/>
                    <a:p>
                      <a:pPr algn="ctr" fontAlgn="b"/>
                      <a:endParaRPr lang="es-MX" sz="1600" b="0" i="0" u="none" strike="noStrike" noProof="0" dirty="0">
                        <a:solidFill>
                          <a:srgbClr val="002060"/>
                        </a:solidFill>
                        <a:effectLst/>
                        <a:latin typeface="Calibri"/>
                      </a:endParaRPr>
                    </a:p>
                  </a:txBody>
                  <a:tcPr marL="9525" marR="9525" marT="9525" marB="0" anchor="ctr">
                    <a:solidFill>
                      <a:srgbClr val="5AA9F5"/>
                    </a:solidFill>
                  </a:tcPr>
                </a:tc>
              </a:tr>
            </a:tbl>
          </a:graphicData>
        </a:graphic>
      </p:graphicFrame>
      <p:sp>
        <p:nvSpPr>
          <p:cNvPr id="8" name="Rectangle 9"/>
          <p:cNvSpPr/>
          <p:nvPr/>
        </p:nvSpPr>
        <p:spPr>
          <a:xfrm>
            <a:off x="118583" y="6436270"/>
            <a:ext cx="8183651" cy="430887"/>
          </a:xfrm>
          <a:prstGeom prst="rect">
            <a:avLst/>
          </a:prstGeom>
        </p:spPr>
        <p:txBody>
          <a:bodyPr wrap="none">
            <a:spAutoFit/>
          </a:bodyPr>
          <a:lstStyle/>
          <a:p>
            <a:r>
              <a:rPr lang="es-MX" sz="1200" b="1" dirty="0" smtClean="0">
                <a:solidFill>
                  <a:srgbClr val="002060"/>
                </a:solidFill>
              </a:rPr>
              <a:t>√ = evidencia prometedora de beneficio potencial; X = evidencia limitada, mixta o ninguna para soportar el uso</a:t>
            </a:r>
          </a:p>
          <a:p>
            <a:r>
              <a:rPr lang="en-CA" sz="1000" dirty="0" smtClean="0">
                <a:solidFill>
                  <a:srgbClr val="002060"/>
                </a:solidFill>
              </a:rPr>
              <a:t>National institutes of Health. </a:t>
            </a:r>
            <a:r>
              <a:rPr lang="en-CA" sz="1000" i="1" dirty="0" smtClean="0">
                <a:solidFill>
                  <a:srgbClr val="002060"/>
                </a:solidFill>
              </a:rPr>
              <a:t>Chronic Pain and CAM: At a Glance. A</a:t>
            </a:r>
            <a:r>
              <a:rPr lang="en-CA" sz="1000" dirty="0" smtClean="0">
                <a:solidFill>
                  <a:srgbClr val="002060"/>
                </a:solidFill>
              </a:rPr>
              <a:t>vailable at: </a:t>
            </a:r>
            <a:r>
              <a:rPr lang="en-CA" sz="1000" dirty="0" smtClean="0">
                <a:solidFill>
                  <a:srgbClr val="002060"/>
                </a:solidFill>
                <a:hlinkClick r:id="rId3"/>
              </a:rPr>
              <a:t>http://nccam.nih.gov/health/pain/chronic.htm</a:t>
            </a:r>
            <a:r>
              <a:rPr lang="en-CA" sz="1000" dirty="0" smtClean="0">
                <a:solidFill>
                  <a:srgbClr val="002060"/>
                </a:solidFill>
              </a:rPr>
              <a:t>. Accessed: July 29, 2013.</a:t>
            </a:r>
            <a:endParaRPr lang="en-CA" sz="1000" dirty="0">
              <a:solidFill>
                <a:srgbClr val="002060"/>
              </a:solidFill>
            </a:endParaRPr>
          </a:p>
        </p:txBody>
      </p:sp>
      <p:sp>
        <p:nvSpPr>
          <p:cNvPr id="11" name="Slide Number Placeholder 3"/>
          <p:cNvSpPr>
            <a:spLocks noGrp="1"/>
          </p:cNvSpPr>
          <p:nvPr>
            <p:ph type="sldNum" sz="quarter" idx="12"/>
          </p:nvPr>
        </p:nvSpPr>
        <p:spPr>
          <a:xfrm>
            <a:off x="6758880" y="6448251"/>
            <a:ext cx="2133600" cy="365125"/>
          </a:xfrm>
        </p:spPr>
        <p:txBody>
          <a:bodyPr/>
          <a:lstStyle/>
          <a:p>
            <a:r>
              <a:rPr lang="es-MX" dirty="0" smtClean="0">
                <a:solidFill>
                  <a:schemeClr val="bg1"/>
                </a:solidFill>
              </a:rPr>
              <a:t/>
            </a:r>
            <a:br>
              <a:rPr lang="es-MX" dirty="0" smtClean="0">
                <a:solidFill>
                  <a:schemeClr val="bg1"/>
                </a:solidFill>
              </a:rPr>
            </a:br>
            <a:fld id="{903B8EED-60FF-4798-B00A-5F8F0039E366}" type="slidenum">
              <a:rPr lang="es-MX" smtClean="0">
                <a:solidFill>
                  <a:schemeClr val="bg1"/>
                </a:solidFill>
              </a:rPr>
              <a:pPr/>
              <a:t>16</a:t>
            </a:fld>
            <a:endParaRPr lang="es-MX" dirty="0">
              <a:solidFill>
                <a:schemeClr val="bg1"/>
              </a:solidFill>
            </a:endParaRPr>
          </a:p>
        </p:txBody>
      </p:sp>
    </p:spTree>
    <p:extLst>
      <p:ext uri="{BB962C8B-B14F-4D97-AF65-F5344CB8AC3E}">
        <p14:creationId xmlns:p14="http://schemas.microsoft.com/office/powerpoint/2010/main" val="1129112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9249" name="Rectangle 4"/>
          <p:cNvSpPr>
            <a:spLocks noGrp="1" noChangeArrowheads="1"/>
          </p:cNvSpPr>
          <p:nvPr>
            <p:ph type="title"/>
          </p:nvPr>
        </p:nvSpPr>
        <p:spPr/>
        <p:txBody>
          <a:bodyPr>
            <a:noAutofit/>
          </a:bodyPr>
          <a:lstStyle/>
          <a:p>
            <a:r>
              <a:rPr lang="es-MX" sz="3600" noProof="0" dirty="0" smtClean="0"/>
              <a:t> Tratando el Dolor: Uso de un Enfoque Mente-Cuerpo</a:t>
            </a:r>
          </a:p>
        </p:txBody>
      </p:sp>
      <p:sp>
        <p:nvSpPr>
          <p:cNvPr id="3" name="Rectangle 2"/>
          <p:cNvSpPr/>
          <p:nvPr/>
        </p:nvSpPr>
        <p:spPr>
          <a:xfrm>
            <a:off x="539551" y="1859339"/>
            <a:ext cx="7920881" cy="2985433"/>
          </a:xfrm>
          <a:prstGeom prst="rect">
            <a:avLst/>
          </a:prstGeom>
        </p:spPr>
        <p:txBody>
          <a:bodyPr wrap="square">
            <a:spAutoFit/>
          </a:bodyPr>
          <a:lstStyle/>
          <a:p>
            <a:pPr marL="285750" indent="-285750">
              <a:spcAft>
                <a:spcPts val="1200"/>
              </a:spcAft>
              <a:buFont typeface="Arial" pitchFamily="34" charset="0"/>
              <a:buChar char="•"/>
            </a:pPr>
            <a:r>
              <a:rPr lang="es-MX" sz="2400" dirty="0" smtClean="0">
                <a:solidFill>
                  <a:srgbClr val="002060"/>
                </a:solidFill>
              </a:rPr>
              <a:t>En enfoque biopsicosocial para evaluar y tratar el dolor crónico ofrece una perspectiva clínica con un valor único</a:t>
            </a:r>
          </a:p>
          <a:p>
            <a:pPr marL="285750" indent="-285750">
              <a:spcAft>
                <a:spcPts val="1200"/>
              </a:spcAft>
              <a:buFont typeface="Arial" pitchFamily="34" charset="0"/>
              <a:buChar char="•"/>
            </a:pPr>
            <a:r>
              <a:rPr lang="es-MX" sz="2400" dirty="0" smtClean="0">
                <a:solidFill>
                  <a:srgbClr val="002060"/>
                </a:solidFill>
              </a:rPr>
              <a:t>La perspectiva mente-cuerpo es actualmente aceptada generalmente por los investigadores del dolor</a:t>
            </a:r>
          </a:p>
          <a:p>
            <a:pPr marL="285750" indent="-285750">
              <a:spcAft>
                <a:spcPts val="1200"/>
              </a:spcAft>
              <a:buFont typeface="Arial" pitchFamily="34" charset="0"/>
              <a:buChar char="•"/>
            </a:pPr>
            <a:r>
              <a:rPr lang="es-MX" sz="2400" dirty="0" smtClean="0">
                <a:solidFill>
                  <a:srgbClr val="002060"/>
                </a:solidFill>
              </a:rPr>
              <a:t>Los profesionales clínicos de varias disciplinas como la medicina osteopática, reumatología y fisioterapia la encuentran útil, </a:t>
            </a:r>
            <a:endParaRPr lang="es-MX" sz="2400" dirty="0">
              <a:solidFill>
                <a:srgbClr val="002060"/>
              </a:solidFill>
            </a:endParaRPr>
          </a:p>
        </p:txBody>
      </p:sp>
      <p:sp>
        <p:nvSpPr>
          <p:cNvPr id="5" name="Text Box 9"/>
          <p:cNvSpPr txBox="1">
            <a:spLocks noChangeArrowheads="1"/>
          </p:cNvSpPr>
          <p:nvPr/>
        </p:nvSpPr>
        <p:spPr bwMode="auto">
          <a:xfrm>
            <a:off x="146567" y="6422191"/>
            <a:ext cx="6945713" cy="307777"/>
          </a:xfrm>
          <a:prstGeom prst="rect">
            <a:avLst/>
          </a:prstGeom>
          <a:noFill/>
          <a:ln w="9525">
            <a:noFill/>
            <a:miter lim="800000"/>
            <a:headEnd/>
            <a:tailEnd/>
          </a:ln>
        </p:spPr>
        <p:txBody>
          <a:bodyPr wrap="square" lIns="0" tIns="0" rIns="0" bIns="0" anchor="b">
            <a:spAutoFit/>
          </a:bodyPr>
          <a:lstStyle/>
          <a:p>
            <a:r>
              <a:rPr lang="en-US" sz="1000" dirty="0">
                <a:solidFill>
                  <a:srgbClr val="002060"/>
                </a:solidFill>
              </a:rPr>
              <a:t>IOM (Institute of Medicine). 2011. </a:t>
            </a:r>
            <a:r>
              <a:rPr lang="en-US" sz="1000" i="1" dirty="0">
                <a:solidFill>
                  <a:srgbClr val="002060"/>
                </a:solidFill>
              </a:rPr>
              <a:t>Relieving Pain in America: A Blueprint for Transforming Prevention, Care, Education, and Research</a:t>
            </a:r>
            <a:r>
              <a:rPr lang="en-US" sz="1000" dirty="0">
                <a:solidFill>
                  <a:srgbClr val="002060"/>
                </a:solidFill>
              </a:rPr>
              <a:t>. Washington, DC: The National Academies Press.</a:t>
            </a:r>
          </a:p>
        </p:txBody>
      </p:sp>
    </p:spTree>
    <p:extLst>
      <p:ext uri="{BB962C8B-B14F-4D97-AF65-F5344CB8AC3E}">
        <p14:creationId xmlns:p14="http://schemas.microsoft.com/office/powerpoint/2010/main" val="369378916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noProof="0" dirty="0"/>
          </a:p>
        </p:txBody>
      </p:sp>
      <p:sp>
        <p:nvSpPr>
          <p:cNvPr id="3" name="Text Placeholder 2"/>
          <p:cNvSpPr>
            <a:spLocks noGrp="1"/>
          </p:cNvSpPr>
          <p:nvPr>
            <p:ph type="body" idx="1"/>
          </p:nvPr>
        </p:nvSpPr>
        <p:spPr/>
        <p:txBody>
          <a:bodyPr>
            <a:normAutofit/>
          </a:bodyPr>
          <a:lstStyle/>
          <a:p>
            <a:r>
              <a:rPr lang="es-MX" sz="4800" noProof="0" dirty="0" smtClean="0">
                <a:solidFill>
                  <a:schemeClr val="tx1">
                    <a:lumMod val="50000"/>
                  </a:schemeClr>
                </a:solidFill>
              </a:rPr>
              <a:t>Tratamiento Farmacológico</a:t>
            </a:r>
            <a:endParaRPr lang="es-MX" sz="4800" noProof="0" dirty="0">
              <a:solidFill>
                <a:schemeClr val="tx1">
                  <a:lumMod val="50000"/>
                </a:schemeClr>
              </a:solidFill>
            </a:endParaRPr>
          </a:p>
        </p:txBody>
      </p:sp>
    </p:spTree>
    <p:extLst>
      <p:ext uri="{BB962C8B-B14F-4D97-AF65-F5344CB8AC3E}">
        <p14:creationId xmlns:p14="http://schemas.microsoft.com/office/powerpoint/2010/main" val="22727144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Rectangle 87"/>
          <p:cNvSpPr>
            <a:spLocks noGrp="1" noChangeArrowheads="1"/>
          </p:cNvSpPr>
          <p:nvPr>
            <p:ph type="title"/>
          </p:nvPr>
        </p:nvSpPr>
        <p:spPr>
          <a:xfrm>
            <a:off x="457200" y="289214"/>
            <a:ext cx="8229600" cy="1143000"/>
          </a:xfrm>
        </p:spPr>
        <p:txBody>
          <a:bodyPr vert="horz" lIns="91440" tIns="45720" rIns="91440" bIns="45720" rtlCol="0" anchor="ctr">
            <a:normAutofit/>
          </a:bodyPr>
          <a:lstStyle/>
          <a:p>
            <a:pPr>
              <a:lnSpc>
                <a:spcPct val="85000"/>
              </a:lnSpc>
            </a:pPr>
            <a:r>
              <a:rPr lang="es-MX" sz="3600" dirty="0" smtClean="0"/>
              <a:t>Los Analgésicos Afectan Diferentes Partes de la Vía del Dolor</a:t>
            </a:r>
            <a:endParaRPr lang="es-MX" sz="3600" dirty="0"/>
          </a:p>
        </p:txBody>
      </p:sp>
      <p:sp>
        <p:nvSpPr>
          <p:cNvPr id="282" name="AutoShape 4"/>
          <p:cNvSpPr>
            <a:spLocks noChangeArrowheads="1"/>
          </p:cNvSpPr>
          <p:nvPr/>
        </p:nvSpPr>
        <p:spPr bwMode="blackWhite">
          <a:xfrm>
            <a:off x="3828057" y="1868388"/>
            <a:ext cx="2616897" cy="971550"/>
          </a:xfrm>
          <a:prstGeom prst="leftArrowCallout">
            <a:avLst>
              <a:gd name="adj1" fmla="val 25000"/>
              <a:gd name="adj2" fmla="val 25000"/>
              <a:gd name="adj3" fmla="val 66088"/>
              <a:gd name="adj4" fmla="val 69532"/>
            </a:avLst>
          </a:prstGeom>
          <a:solidFill>
            <a:schemeClr val="accent1">
              <a:lumMod val="60000"/>
              <a:lumOff val="40000"/>
            </a:schemeClr>
          </a:solidFill>
          <a:ln w="9525">
            <a:noFill/>
            <a:miter lim="800000"/>
            <a:headEnd type="none" w="sm" len="sm"/>
            <a:tailEnd type="none" w="sm" len="sm"/>
          </a:ln>
          <a:effectLst>
            <a:outerShdw blurRad="107950" dist="12700" dir="5400000" algn="ctr">
              <a:srgbClr val="000000"/>
            </a:outerShdw>
          </a:effectLst>
          <a:scene3d>
            <a:camera prst="orthographicFront">
              <a:rot lat="0" lon="0" rev="0"/>
            </a:camera>
            <a:lightRig rig="soft" dir="t">
              <a:rot lat="0" lon="0" rev="0"/>
            </a:lightRig>
          </a:scene3d>
          <a:sp3d contourW="44450" prstMaterial="matte">
            <a:contourClr>
              <a:srgbClr val="FFFFFF"/>
            </a:contourClr>
          </a:sp3d>
        </p:spPr>
        <p:txBody>
          <a:bodyPr wrap="none" anchor="ctr"/>
          <a:lstStyle/>
          <a:p>
            <a:pPr>
              <a:defRPr/>
            </a:pPr>
            <a:endParaRPr lang="es-MX" sz="1400" dirty="0">
              <a:latin typeface="+mn-lt"/>
              <a:ea typeface="Arial Unicode MS" pitchFamily="34" charset="-128"/>
              <a:cs typeface="Arial Unicode MS" pitchFamily="34" charset="-128"/>
            </a:endParaRPr>
          </a:p>
        </p:txBody>
      </p:sp>
      <p:sp>
        <p:nvSpPr>
          <p:cNvPr id="283" name="AutoShape 5"/>
          <p:cNvSpPr>
            <a:spLocks noChangeArrowheads="1"/>
          </p:cNvSpPr>
          <p:nvPr/>
        </p:nvSpPr>
        <p:spPr bwMode="blackWhite">
          <a:xfrm>
            <a:off x="5286927" y="5068788"/>
            <a:ext cx="2310005" cy="665163"/>
          </a:xfrm>
          <a:prstGeom prst="leftArrowCallout">
            <a:avLst>
              <a:gd name="adj1" fmla="val 25000"/>
              <a:gd name="adj2" fmla="val 25000"/>
              <a:gd name="adj3" fmla="val 70326"/>
              <a:gd name="adj4" fmla="val 66667"/>
            </a:avLst>
          </a:prstGeom>
          <a:solidFill>
            <a:schemeClr val="accent1">
              <a:lumMod val="60000"/>
              <a:lumOff val="40000"/>
            </a:schemeClr>
          </a:solidFill>
          <a:ln w="9525">
            <a:noFill/>
            <a:miter lim="800000"/>
            <a:headEnd type="none" w="sm" len="sm"/>
            <a:tailEnd type="none" w="sm" len="sm"/>
          </a:ln>
          <a:effectLst>
            <a:outerShdw blurRad="107950" dist="12700" dir="5400000" algn="ctr">
              <a:srgbClr val="000000"/>
            </a:outerShdw>
          </a:effectLst>
          <a:scene3d>
            <a:camera prst="orthographicFront">
              <a:rot lat="0" lon="0" rev="0"/>
            </a:camera>
            <a:lightRig rig="soft" dir="t">
              <a:rot lat="0" lon="0" rev="0"/>
            </a:lightRig>
          </a:scene3d>
          <a:sp3d contourW="44450" prstMaterial="matte">
            <a:contourClr>
              <a:srgbClr val="FFFFFF"/>
            </a:contourClr>
          </a:sp3d>
        </p:spPr>
        <p:txBody>
          <a:bodyPr wrap="none" anchor="ctr"/>
          <a:lstStyle/>
          <a:p>
            <a:pPr>
              <a:defRPr/>
            </a:pPr>
            <a:endParaRPr lang="es-MX" sz="1400" dirty="0">
              <a:latin typeface="+mn-lt"/>
              <a:ea typeface="Arial Unicode MS" pitchFamily="34" charset="-128"/>
              <a:cs typeface="Arial Unicode MS" pitchFamily="34" charset="-128"/>
            </a:endParaRPr>
          </a:p>
        </p:txBody>
      </p:sp>
      <p:sp>
        <p:nvSpPr>
          <p:cNvPr id="284" name="Freeform 6"/>
          <p:cNvSpPr>
            <a:spLocks/>
          </p:cNvSpPr>
          <p:nvPr/>
        </p:nvSpPr>
        <p:spPr bwMode="auto">
          <a:xfrm>
            <a:off x="3289862" y="3928963"/>
            <a:ext cx="1073366" cy="1165225"/>
          </a:xfrm>
          <a:custGeom>
            <a:avLst/>
            <a:gdLst>
              <a:gd name="T0" fmla="*/ 0 w 615"/>
              <a:gd name="T1" fmla="*/ 2147483647 h 566"/>
              <a:gd name="T2" fmla="*/ 2147483647 w 615"/>
              <a:gd name="T3" fmla="*/ 2147483647 h 566"/>
              <a:gd name="T4" fmla="*/ 2147483647 w 615"/>
              <a:gd name="T5" fmla="*/ 2147483647 h 566"/>
              <a:gd name="T6" fmla="*/ 2147483647 w 615"/>
              <a:gd name="T7" fmla="*/ 2147483647 h 566"/>
              <a:gd name="T8" fmla="*/ 2147483647 w 615"/>
              <a:gd name="T9" fmla="*/ 2147483647 h 566"/>
              <a:gd name="T10" fmla="*/ 2147483647 w 615"/>
              <a:gd name="T11" fmla="*/ 2147483647 h 566"/>
              <a:gd name="T12" fmla="*/ 2147483647 w 615"/>
              <a:gd name="T13" fmla="*/ 2147483647 h 566"/>
              <a:gd name="T14" fmla="*/ 2147483647 w 615"/>
              <a:gd name="T15" fmla="*/ 2147483647 h 566"/>
              <a:gd name="T16" fmla="*/ 2147483647 w 615"/>
              <a:gd name="T17" fmla="*/ 2147483647 h 566"/>
              <a:gd name="T18" fmla="*/ 2147483647 w 615"/>
              <a:gd name="T19" fmla="*/ 2147483647 h 566"/>
              <a:gd name="T20" fmla="*/ 2147483647 w 615"/>
              <a:gd name="T21" fmla="*/ 0 h 566"/>
              <a:gd name="T22" fmla="*/ 2147483647 w 615"/>
              <a:gd name="T23" fmla="*/ 2147483647 h 566"/>
              <a:gd name="T24" fmla="*/ 2147483647 w 615"/>
              <a:gd name="T25" fmla="*/ 2147483647 h 566"/>
              <a:gd name="T26" fmla="*/ 2147483647 w 615"/>
              <a:gd name="T27" fmla="*/ 2147483647 h 566"/>
              <a:gd name="T28" fmla="*/ 2147483647 w 615"/>
              <a:gd name="T29" fmla="*/ 2147483647 h 566"/>
              <a:gd name="T30" fmla="*/ 2147483647 w 615"/>
              <a:gd name="T31" fmla="*/ 2147483647 h 566"/>
              <a:gd name="T32" fmla="*/ 2147483647 w 615"/>
              <a:gd name="T33" fmla="*/ 2147483647 h 566"/>
              <a:gd name="T34" fmla="*/ 2147483647 w 615"/>
              <a:gd name="T35" fmla="*/ 2147483647 h 566"/>
              <a:gd name="T36" fmla="*/ 2147483647 w 615"/>
              <a:gd name="T37" fmla="*/ 2147483647 h 566"/>
              <a:gd name="T38" fmla="*/ 0 w 615"/>
              <a:gd name="T39" fmla="*/ 2147483647 h 5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15"/>
              <a:gd name="T61" fmla="*/ 0 h 566"/>
              <a:gd name="T62" fmla="*/ 615 w 615"/>
              <a:gd name="T63" fmla="*/ 566 h 56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15" h="566">
                <a:moveTo>
                  <a:pt x="0" y="244"/>
                </a:moveTo>
                <a:cubicBezTo>
                  <a:pt x="69" y="241"/>
                  <a:pt x="69" y="241"/>
                  <a:pt x="69" y="241"/>
                </a:cubicBezTo>
                <a:cubicBezTo>
                  <a:pt x="69" y="241"/>
                  <a:pt x="125" y="353"/>
                  <a:pt x="162" y="385"/>
                </a:cubicBezTo>
                <a:cubicBezTo>
                  <a:pt x="200" y="416"/>
                  <a:pt x="253" y="450"/>
                  <a:pt x="362" y="472"/>
                </a:cubicBezTo>
                <a:cubicBezTo>
                  <a:pt x="472" y="494"/>
                  <a:pt x="487" y="478"/>
                  <a:pt x="515" y="510"/>
                </a:cubicBezTo>
                <a:cubicBezTo>
                  <a:pt x="544" y="541"/>
                  <a:pt x="553" y="563"/>
                  <a:pt x="553" y="563"/>
                </a:cubicBezTo>
                <a:cubicBezTo>
                  <a:pt x="553" y="563"/>
                  <a:pt x="609" y="566"/>
                  <a:pt x="612" y="553"/>
                </a:cubicBezTo>
                <a:cubicBezTo>
                  <a:pt x="615" y="541"/>
                  <a:pt x="569" y="503"/>
                  <a:pt x="556" y="482"/>
                </a:cubicBezTo>
                <a:cubicBezTo>
                  <a:pt x="544" y="460"/>
                  <a:pt x="487" y="378"/>
                  <a:pt x="472" y="332"/>
                </a:cubicBezTo>
                <a:cubicBezTo>
                  <a:pt x="456" y="285"/>
                  <a:pt x="465" y="197"/>
                  <a:pt x="397" y="163"/>
                </a:cubicBezTo>
                <a:cubicBezTo>
                  <a:pt x="328" y="128"/>
                  <a:pt x="250" y="0"/>
                  <a:pt x="250" y="0"/>
                </a:cubicBezTo>
                <a:cubicBezTo>
                  <a:pt x="247" y="103"/>
                  <a:pt x="247" y="103"/>
                  <a:pt x="247" y="103"/>
                </a:cubicBezTo>
                <a:cubicBezTo>
                  <a:pt x="247" y="103"/>
                  <a:pt x="275" y="125"/>
                  <a:pt x="312" y="160"/>
                </a:cubicBezTo>
                <a:cubicBezTo>
                  <a:pt x="350" y="194"/>
                  <a:pt x="350" y="253"/>
                  <a:pt x="381" y="291"/>
                </a:cubicBezTo>
                <a:cubicBezTo>
                  <a:pt x="412" y="328"/>
                  <a:pt x="425" y="332"/>
                  <a:pt x="431" y="344"/>
                </a:cubicBezTo>
                <a:cubicBezTo>
                  <a:pt x="437" y="357"/>
                  <a:pt x="465" y="425"/>
                  <a:pt x="465" y="425"/>
                </a:cubicBezTo>
                <a:cubicBezTo>
                  <a:pt x="465" y="425"/>
                  <a:pt x="347" y="410"/>
                  <a:pt x="297" y="397"/>
                </a:cubicBezTo>
                <a:cubicBezTo>
                  <a:pt x="247" y="385"/>
                  <a:pt x="237" y="372"/>
                  <a:pt x="219" y="350"/>
                </a:cubicBezTo>
                <a:cubicBezTo>
                  <a:pt x="200" y="328"/>
                  <a:pt x="128" y="216"/>
                  <a:pt x="128" y="216"/>
                </a:cubicBezTo>
                <a:lnTo>
                  <a:pt x="0" y="244"/>
                </a:lnTo>
                <a:close/>
              </a:path>
            </a:pathLst>
          </a:custGeom>
          <a:solidFill>
            <a:srgbClr val="FFCC99"/>
          </a:solidFill>
          <a:ln w="9525">
            <a:noFill/>
            <a:round/>
            <a:headEnd/>
            <a:tailEnd/>
          </a:ln>
        </p:spPr>
        <p:txBody>
          <a:bodyPr/>
          <a:lstStyle/>
          <a:p>
            <a:pPr>
              <a:defRPr/>
            </a:pPr>
            <a:endParaRPr lang="es-MX" sz="1400" dirty="0">
              <a:latin typeface="+mn-lt"/>
              <a:ea typeface="+mn-ea"/>
              <a:cs typeface="Arial" charset="0"/>
            </a:endParaRPr>
          </a:p>
        </p:txBody>
      </p:sp>
      <p:sp>
        <p:nvSpPr>
          <p:cNvPr id="285" name="Rectangle 7"/>
          <p:cNvSpPr>
            <a:spLocks noChangeArrowheads="1"/>
          </p:cNvSpPr>
          <p:nvPr/>
        </p:nvSpPr>
        <p:spPr bwMode="auto">
          <a:xfrm>
            <a:off x="3506047" y="2881213"/>
            <a:ext cx="1151013" cy="344710"/>
          </a:xfrm>
          <a:prstGeom prst="rect">
            <a:avLst/>
          </a:prstGeom>
          <a:noFill/>
          <a:ln w="9525">
            <a:noFill/>
            <a:miter lim="800000"/>
            <a:headEnd/>
            <a:tailEnd/>
          </a:ln>
        </p:spPr>
        <p:txBody>
          <a:bodyPr wrap="square" lIns="0" tIns="0" rIns="0" bIns="0">
            <a:spAutoFit/>
          </a:bodyPr>
          <a:lstStyle/>
          <a:p>
            <a:pPr defTabSz="820738">
              <a:lnSpc>
                <a:spcPct val="80000"/>
              </a:lnSpc>
              <a:defRPr/>
            </a:pPr>
            <a:r>
              <a:rPr lang="es-MX" sz="1400" dirty="0" smtClean="0">
                <a:solidFill>
                  <a:schemeClr val="bg2"/>
                </a:solidFill>
                <a:latin typeface="+mn-lt"/>
                <a:ea typeface="Arial Unicode MS" pitchFamily="34" charset="-128"/>
                <a:cs typeface="Arial Unicode MS" pitchFamily="34" charset="-128"/>
              </a:rPr>
              <a:t>Modulación descendente</a:t>
            </a:r>
            <a:endParaRPr lang="es-MX" sz="1400" dirty="0">
              <a:solidFill>
                <a:schemeClr val="bg2"/>
              </a:solidFill>
              <a:latin typeface="+mn-lt"/>
              <a:ea typeface="Arial Unicode MS" pitchFamily="34" charset="-128"/>
              <a:cs typeface="Arial Unicode MS" pitchFamily="34" charset="-128"/>
            </a:endParaRPr>
          </a:p>
        </p:txBody>
      </p:sp>
      <p:sp>
        <p:nvSpPr>
          <p:cNvPr id="286" name="Rectangle 8"/>
          <p:cNvSpPr>
            <a:spLocks noChangeArrowheads="1"/>
          </p:cNvSpPr>
          <p:nvPr/>
        </p:nvSpPr>
        <p:spPr bwMode="auto">
          <a:xfrm>
            <a:off x="3646643" y="3300313"/>
            <a:ext cx="755236" cy="344710"/>
          </a:xfrm>
          <a:prstGeom prst="rect">
            <a:avLst/>
          </a:prstGeom>
          <a:noFill/>
          <a:ln w="9525">
            <a:noFill/>
            <a:miter lim="800000"/>
            <a:headEnd/>
            <a:tailEnd/>
          </a:ln>
        </p:spPr>
        <p:txBody>
          <a:bodyPr wrap="square" lIns="0" tIns="0" rIns="0" bIns="0">
            <a:spAutoFit/>
          </a:bodyPr>
          <a:lstStyle/>
          <a:p>
            <a:pPr defTabSz="820738">
              <a:lnSpc>
                <a:spcPct val="80000"/>
              </a:lnSpc>
              <a:defRPr/>
            </a:pPr>
            <a:r>
              <a:rPr lang="es-MX" sz="1400" dirty="0" smtClean="0">
                <a:solidFill>
                  <a:schemeClr val="bg2"/>
                </a:solidFill>
                <a:latin typeface="+mn-lt"/>
                <a:ea typeface="Arial Unicode MS" pitchFamily="34" charset="-128"/>
                <a:cs typeface="Arial Unicode MS" pitchFamily="34" charset="-128"/>
              </a:rPr>
              <a:t>Cuerno dorsal</a:t>
            </a:r>
            <a:endParaRPr lang="es-MX" sz="1400" dirty="0">
              <a:solidFill>
                <a:schemeClr val="bg2"/>
              </a:solidFill>
              <a:latin typeface="+mn-lt"/>
              <a:ea typeface="Arial Unicode MS" pitchFamily="34" charset="-128"/>
              <a:cs typeface="Arial Unicode MS" pitchFamily="34" charset="-128"/>
            </a:endParaRPr>
          </a:p>
        </p:txBody>
      </p:sp>
      <p:sp>
        <p:nvSpPr>
          <p:cNvPr id="287" name="Rectangle 9"/>
          <p:cNvSpPr>
            <a:spLocks noChangeArrowheads="1"/>
          </p:cNvSpPr>
          <p:nvPr/>
        </p:nvSpPr>
        <p:spPr bwMode="auto">
          <a:xfrm>
            <a:off x="1690577" y="2716113"/>
            <a:ext cx="903768" cy="344710"/>
          </a:xfrm>
          <a:prstGeom prst="rect">
            <a:avLst/>
          </a:prstGeom>
          <a:noFill/>
          <a:ln w="9525">
            <a:noFill/>
            <a:miter lim="800000"/>
            <a:headEnd/>
            <a:tailEnd/>
          </a:ln>
        </p:spPr>
        <p:txBody>
          <a:bodyPr wrap="square" lIns="0" tIns="0" rIns="0" bIns="0">
            <a:spAutoFit/>
          </a:bodyPr>
          <a:lstStyle/>
          <a:p>
            <a:pPr defTabSz="820738">
              <a:lnSpc>
                <a:spcPct val="80000"/>
              </a:lnSpc>
              <a:defRPr/>
            </a:pPr>
            <a:r>
              <a:rPr lang="es-MX" sz="1400" dirty="0" smtClean="0">
                <a:solidFill>
                  <a:schemeClr val="bg2"/>
                </a:solidFill>
                <a:latin typeface="+mn-lt"/>
                <a:ea typeface="Arial Unicode MS" pitchFamily="34" charset="-128"/>
                <a:cs typeface="Arial Unicode MS" pitchFamily="34" charset="-128"/>
              </a:rPr>
              <a:t>estímulo ascendente</a:t>
            </a:r>
            <a:endParaRPr lang="es-MX" sz="1400" dirty="0">
              <a:solidFill>
                <a:schemeClr val="bg2"/>
              </a:solidFill>
              <a:latin typeface="+mn-lt"/>
              <a:ea typeface="Arial Unicode MS" pitchFamily="34" charset="-128"/>
              <a:cs typeface="Arial Unicode MS" pitchFamily="34" charset="-128"/>
            </a:endParaRPr>
          </a:p>
        </p:txBody>
      </p:sp>
      <p:sp>
        <p:nvSpPr>
          <p:cNvPr id="288" name="Rectangle 10"/>
          <p:cNvSpPr>
            <a:spLocks noChangeArrowheads="1"/>
          </p:cNvSpPr>
          <p:nvPr/>
        </p:nvSpPr>
        <p:spPr bwMode="auto">
          <a:xfrm>
            <a:off x="1755402" y="4446488"/>
            <a:ext cx="1112036" cy="344710"/>
          </a:xfrm>
          <a:prstGeom prst="rect">
            <a:avLst/>
          </a:prstGeom>
          <a:noFill/>
          <a:ln w="9525">
            <a:noFill/>
            <a:miter lim="800000"/>
            <a:headEnd/>
            <a:tailEnd/>
          </a:ln>
        </p:spPr>
        <p:txBody>
          <a:bodyPr wrap="none" lIns="0" tIns="0" rIns="0" bIns="0">
            <a:spAutoFit/>
          </a:bodyPr>
          <a:lstStyle/>
          <a:p>
            <a:pPr defTabSz="820738">
              <a:lnSpc>
                <a:spcPct val="80000"/>
              </a:lnSpc>
              <a:defRPr/>
            </a:pPr>
            <a:r>
              <a:rPr lang="es-MX" sz="1400" dirty="0" smtClean="0">
                <a:solidFill>
                  <a:schemeClr val="bg2"/>
                </a:solidFill>
                <a:latin typeface="+mn-lt"/>
                <a:ea typeface="Arial Unicode MS" pitchFamily="34" charset="-128"/>
                <a:cs typeface="Arial Unicode MS" pitchFamily="34" charset="-128"/>
              </a:rPr>
              <a:t>Tracto </a:t>
            </a:r>
          </a:p>
          <a:p>
            <a:pPr defTabSz="820738">
              <a:lnSpc>
                <a:spcPct val="80000"/>
              </a:lnSpc>
              <a:defRPr/>
            </a:pPr>
            <a:r>
              <a:rPr lang="es-MX" sz="1400" dirty="0" smtClean="0">
                <a:solidFill>
                  <a:schemeClr val="bg2"/>
                </a:solidFill>
                <a:ea typeface="Arial Unicode MS" pitchFamily="34" charset="-128"/>
                <a:cs typeface="Arial Unicode MS" pitchFamily="34" charset="-128"/>
              </a:rPr>
              <a:t>es</a:t>
            </a:r>
            <a:r>
              <a:rPr lang="es-MX" sz="1400" dirty="0" smtClean="0">
                <a:solidFill>
                  <a:schemeClr val="bg2"/>
                </a:solidFill>
                <a:latin typeface="+mn-lt"/>
                <a:ea typeface="Arial Unicode MS" pitchFamily="34" charset="-128"/>
                <a:cs typeface="Arial Unicode MS" pitchFamily="34" charset="-128"/>
              </a:rPr>
              <a:t>pinotalámico</a:t>
            </a:r>
            <a:endParaRPr lang="es-MX" sz="1400" dirty="0">
              <a:solidFill>
                <a:schemeClr val="bg2"/>
              </a:solidFill>
              <a:latin typeface="+mn-lt"/>
              <a:ea typeface="Arial Unicode MS" pitchFamily="34" charset="-128"/>
              <a:cs typeface="Arial Unicode MS" pitchFamily="34" charset="-128"/>
            </a:endParaRPr>
          </a:p>
        </p:txBody>
      </p:sp>
      <p:sp>
        <p:nvSpPr>
          <p:cNvPr id="289" name="Rectangle 11"/>
          <p:cNvSpPr>
            <a:spLocks noChangeArrowheads="1"/>
          </p:cNvSpPr>
          <p:nvPr/>
        </p:nvSpPr>
        <p:spPr bwMode="auto">
          <a:xfrm>
            <a:off x="4177729" y="3997226"/>
            <a:ext cx="713248" cy="517065"/>
          </a:xfrm>
          <a:prstGeom prst="rect">
            <a:avLst/>
          </a:prstGeom>
          <a:noFill/>
          <a:ln w="9525">
            <a:noFill/>
            <a:miter lim="800000"/>
            <a:headEnd/>
            <a:tailEnd/>
          </a:ln>
        </p:spPr>
        <p:txBody>
          <a:bodyPr wrap="square" lIns="0" tIns="0" rIns="0" bIns="0">
            <a:spAutoFit/>
          </a:bodyPr>
          <a:lstStyle/>
          <a:p>
            <a:pPr defTabSz="820738">
              <a:lnSpc>
                <a:spcPct val="80000"/>
              </a:lnSpc>
              <a:defRPr/>
            </a:pPr>
            <a:r>
              <a:rPr lang="es-MX" sz="1400" dirty="0" smtClean="0">
                <a:solidFill>
                  <a:schemeClr val="bg2"/>
                </a:solidFill>
                <a:latin typeface="+mn-lt"/>
                <a:ea typeface="Arial Unicode MS" pitchFamily="34" charset="-128"/>
                <a:cs typeface="Arial Unicode MS" pitchFamily="34" charset="-128"/>
              </a:rPr>
              <a:t>Ganglio raíz dorsal</a:t>
            </a:r>
            <a:endParaRPr lang="es-MX" sz="1400" dirty="0">
              <a:solidFill>
                <a:schemeClr val="bg2"/>
              </a:solidFill>
              <a:latin typeface="+mn-lt"/>
              <a:ea typeface="Arial Unicode MS" pitchFamily="34" charset="-128"/>
              <a:cs typeface="Arial Unicode MS" pitchFamily="34" charset="-128"/>
            </a:endParaRPr>
          </a:p>
        </p:txBody>
      </p:sp>
      <p:sp>
        <p:nvSpPr>
          <p:cNvPr id="290" name="Rectangle 12"/>
          <p:cNvSpPr>
            <a:spLocks noChangeArrowheads="1"/>
          </p:cNvSpPr>
          <p:nvPr/>
        </p:nvSpPr>
        <p:spPr bwMode="auto">
          <a:xfrm>
            <a:off x="3569542" y="5017988"/>
            <a:ext cx="700961" cy="344710"/>
          </a:xfrm>
          <a:prstGeom prst="rect">
            <a:avLst/>
          </a:prstGeom>
          <a:noFill/>
          <a:ln w="9525">
            <a:noFill/>
            <a:miter lim="800000"/>
            <a:headEnd/>
            <a:tailEnd/>
          </a:ln>
        </p:spPr>
        <p:txBody>
          <a:bodyPr wrap="none" lIns="0" tIns="0" rIns="0" bIns="0">
            <a:spAutoFit/>
          </a:bodyPr>
          <a:lstStyle/>
          <a:p>
            <a:pPr defTabSz="820738">
              <a:lnSpc>
                <a:spcPct val="80000"/>
              </a:lnSpc>
              <a:defRPr/>
            </a:pPr>
            <a:r>
              <a:rPr lang="es-MX" sz="1400" dirty="0" smtClean="0">
                <a:solidFill>
                  <a:schemeClr val="bg2"/>
                </a:solidFill>
                <a:latin typeface="+mn-lt"/>
                <a:ea typeface="Arial Unicode MS" pitchFamily="34" charset="-128"/>
                <a:cs typeface="Arial Unicode MS" pitchFamily="34" charset="-128"/>
              </a:rPr>
              <a:t>Nervio</a:t>
            </a:r>
          </a:p>
          <a:p>
            <a:pPr defTabSz="820738">
              <a:lnSpc>
                <a:spcPct val="80000"/>
              </a:lnSpc>
              <a:defRPr/>
            </a:pPr>
            <a:r>
              <a:rPr lang="es-MX" sz="1400" dirty="0" smtClean="0">
                <a:solidFill>
                  <a:schemeClr val="bg2"/>
                </a:solidFill>
                <a:ea typeface="Arial Unicode MS" pitchFamily="34" charset="-128"/>
                <a:cs typeface="Arial Unicode MS" pitchFamily="34" charset="-128"/>
              </a:rPr>
              <a:t>periférico</a:t>
            </a:r>
            <a:endParaRPr lang="es-MX" sz="1400" dirty="0">
              <a:solidFill>
                <a:schemeClr val="bg2"/>
              </a:solidFill>
              <a:latin typeface="+mn-lt"/>
              <a:ea typeface="Arial Unicode MS" pitchFamily="34" charset="-128"/>
              <a:cs typeface="Arial Unicode MS" pitchFamily="34" charset="-128"/>
            </a:endParaRPr>
          </a:p>
        </p:txBody>
      </p:sp>
      <p:sp>
        <p:nvSpPr>
          <p:cNvPr id="291" name="Rectangle 13"/>
          <p:cNvSpPr>
            <a:spLocks noChangeArrowheads="1"/>
          </p:cNvSpPr>
          <p:nvPr/>
        </p:nvSpPr>
        <p:spPr bwMode="auto">
          <a:xfrm>
            <a:off x="4919564" y="4856063"/>
            <a:ext cx="1000210" cy="344710"/>
          </a:xfrm>
          <a:prstGeom prst="rect">
            <a:avLst/>
          </a:prstGeom>
          <a:noFill/>
          <a:ln w="9525">
            <a:noFill/>
            <a:miter lim="800000"/>
            <a:headEnd/>
            <a:tailEnd/>
          </a:ln>
        </p:spPr>
        <p:txBody>
          <a:bodyPr wrap="none" lIns="0" tIns="0" rIns="0" bIns="0">
            <a:spAutoFit/>
          </a:bodyPr>
          <a:lstStyle/>
          <a:p>
            <a:pPr defTabSz="820738">
              <a:lnSpc>
                <a:spcPct val="80000"/>
              </a:lnSpc>
              <a:defRPr/>
            </a:pPr>
            <a:r>
              <a:rPr lang="es-MX" sz="1400" dirty="0" smtClean="0">
                <a:solidFill>
                  <a:schemeClr val="bg2"/>
                </a:solidFill>
                <a:latin typeface="+mn-lt"/>
                <a:ea typeface="Arial Unicode MS" pitchFamily="34" charset="-128"/>
                <a:cs typeface="Arial Unicode MS" pitchFamily="34" charset="-128"/>
              </a:rPr>
              <a:t>Nociceptores </a:t>
            </a:r>
          </a:p>
          <a:p>
            <a:pPr defTabSz="820738">
              <a:lnSpc>
                <a:spcPct val="80000"/>
              </a:lnSpc>
              <a:defRPr/>
            </a:pPr>
            <a:r>
              <a:rPr lang="es-MX" sz="1400" dirty="0" smtClean="0">
                <a:solidFill>
                  <a:schemeClr val="bg2"/>
                </a:solidFill>
                <a:ea typeface="Arial Unicode MS" pitchFamily="34" charset="-128"/>
                <a:cs typeface="Arial Unicode MS" pitchFamily="34" charset="-128"/>
              </a:rPr>
              <a:t>p</a:t>
            </a:r>
            <a:r>
              <a:rPr lang="es-MX" sz="1400" dirty="0" smtClean="0">
                <a:solidFill>
                  <a:schemeClr val="bg2"/>
                </a:solidFill>
                <a:latin typeface="+mn-lt"/>
                <a:ea typeface="Arial Unicode MS" pitchFamily="34" charset="-128"/>
                <a:cs typeface="Arial Unicode MS" pitchFamily="34" charset="-128"/>
              </a:rPr>
              <a:t>eriféricos</a:t>
            </a:r>
            <a:endParaRPr lang="es-MX" sz="1400" dirty="0">
              <a:solidFill>
                <a:schemeClr val="bg2"/>
              </a:solidFill>
              <a:latin typeface="+mn-lt"/>
              <a:ea typeface="Arial Unicode MS" pitchFamily="34" charset="-128"/>
              <a:cs typeface="Arial Unicode MS" pitchFamily="34" charset="-128"/>
            </a:endParaRPr>
          </a:p>
        </p:txBody>
      </p:sp>
      <p:sp>
        <p:nvSpPr>
          <p:cNvPr id="292" name="Freeform 14"/>
          <p:cNvSpPr>
            <a:spLocks/>
          </p:cNvSpPr>
          <p:nvPr/>
        </p:nvSpPr>
        <p:spPr bwMode="auto">
          <a:xfrm>
            <a:off x="2713873" y="3081238"/>
            <a:ext cx="0" cy="546100"/>
          </a:xfrm>
          <a:custGeom>
            <a:avLst/>
            <a:gdLst>
              <a:gd name="T0" fmla="*/ 1482674421 h 414"/>
              <a:gd name="T1" fmla="*/ 0 h 414"/>
              <a:gd name="T2" fmla="*/ 1482674421 h 414"/>
              <a:gd name="T3" fmla="*/ 0 60000 65536"/>
              <a:gd name="T4" fmla="*/ 0 60000 65536"/>
              <a:gd name="T5" fmla="*/ 0 60000 65536"/>
              <a:gd name="T6" fmla="*/ 0 h 414"/>
              <a:gd name="T7" fmla="*/ 414 h 414"/>
            </a:gdLst>
            <a:ahLst/>
            <a:cxnLst>
              <a:cxn ang="T3">
                <a:pos x="0" y="T0"/>
              </a:cxn>
              <a:cxn ang="T4">
                <a:pos x="0" y="T1"/>
              </a:cxn>
              <a:cxn ang="T5">
                <a:pos x="0" y="T2"/>
              </a:cxn>
            </a:cxnLst>
            <a:rect l="0" t="T6" r="0" b="T7"/>
            <a:pathLst>
              <a:path h="414">
                <a:moveTo>
                  <a:pt x="0" y="414"/>
                </a:moveTo>
                <a:lnTo>
                  <a:pt x="0" y="0"/>
                </a:lnTo>
                <a:lnTo>
                  <a:pt x="0" y="414"/>
                </a:lnTo>
                <a:close/>
              </a:path>
            </a:pathLst>
          </a:custGeom>
          <a:solidFill>
            <a:srgbClr val="000000"/>
          </a:solidFill>
          <a:ln w="9525">
            <a:noFill/>
            <a:round/>
            <a:headEnd/>
            <a:tailEnd/>
          </a:ln>
        </p:spPr>
        <p:txBody>
          <a:bodyPr/>
          <a:lstStyle/>
          <a:p>
            <a:pPr>
              <a:defRPr/>
            </a:pPr>
            <a:endParaRPr lang="es-MX" sz="1400" dirty="0">
              <a:latin typeface="+mn-lt"/>
              <a:ea typeface="+mn-ea"/>
              <a:cs typeface="Arial" charset="0"/>
            </a:endParaRPr>
          </a:p>
        </p:txBody>
      </p:sp>
      <p:sp>
        <p:nvSpPr>
          <p:cNvPr id="293" name="Line 15"/>
          <p:cNvSpPr>
            <a:spLocks noChangeShapeType="1"/>
          </p:cNvSpPr>
          <p:nvPr/>
        </p:nvSpPr>
        <p:spPr bwMode="auto">
          <a:xfrm flipV="1">
            <a:off x="2713873" y="3081238"/>
            <a:ext cx="0" cy="546100"/>
          </a:xfrm>
          <a:prstGeom prst="line">
            <a:avLst/>
          </a:prstGeom>
          <a:noFill/>
          <a:ln w="20701">
            <a:solidFill>
              <a:srgbClr val="002060"/>
            </a:solidFill>
            <a:miter lim="800000"/>
            <a:headEnd/>
            <a:tailEnd/>
          </a:ln>
        </p:spPr>
        <p:txBody>
          <a:bodyPr/>
          <a:lstStyle/>
          <a:p>
            <a:pPr>
              <a:defRPr/>
            </a:pPr>
            <a:endParaRPr lang="es-MX" sz="1400" dirty="0">
              <a:latin typeface="+mn-lt"/>
              <a:ea typeface="+mn-ea"/>
              <a:cs typeface="Arial" charset="0"/>
            </a:endParaRPr>
          </a:p>
        </p:txBody>
      </p:sp>
      <p:sp>
        <p:nvSpPr>
          <p:cNvPr id="294" name="Freeform 16"/>
          <p:cNvSpPr>
            <a:spLocks/>
          </p:cNvSpPr>
          <p:nvPr/>
        </p:nvSpPr>
        <p:spPr bwMode="auto">
          <a:xfrm>
            <a:off x="2677590" y="3117751"/>
            <a:ext cx="68030" cy="71438"/>
          </a:xfrm>
          <a:custGeom>
            <a:avLst/>
            <a:gdLst>
              <a:gd name="T0" fmla="*/ 1234075749 w 62"/>
              <a:gd name="T1" fmla="*/ 1491306672 h 54"/>
              <a:gd name="T2" fmla="*/ 1234075749 w 62"/>
              <a:gd name="T3" fmla="*/ 0 h 54"/>
              <a:gd name="T4" fmla="*/ 0 w 62"/>
              <a:gd name="T5" fmla="*/ 1491306672 h 54"/>
              <a:gd name="T6" fmla="*/ 1234075749 w 62"/>
              <a:gd name="T7" fmla="*/ 1491306672 h 54"/>
              <a:gd name="T8" fmla="*/ 0 60000 65536"/>
              <a:gd name="T9" fmla="*/ 0 60000 65536"/>
              <a:gd name="T10" fmla="*/ 0 60000 65536"/>
              <a:gd name="T11" fmla="*/ 0 60000 65536"/>
              <a:gd name="T12" fmla="*/ 0 w 62"/>
              <a:gd name="T13" fmla="*/ 0 h 54"/>
              <a:gd name="T14" fmla="*/ 62 w 62"/>
              <a:gd name="T15" fmla="*/ 54 h 54"/>
            </a:gdLst>
            <a:ahLst/>
            <a:cxnLst>
              <a:cxn ang="T8">
                <a:pos x="T0" y="T1"/>
              </a:cxn>
              <a:cxn ang="T9">
                <a:pos x="T2" y="T3"/>
              </a:cxn>
              <a:cxn ang="T10">
                <a:pos x="T4" y="T5"/>
              </a:cxn>
              <a:cxn ang="T11">
                <a:pos x="T6" y="T7"/>
              </a:cxn>
            </a:cxnLst>
            <a:rect l="T12" t="T13" r="T14" b="T15"/>
            <a:pathLst>
              <a:path w="62" h="54">
                <a:moveTo>
                  <a:pt x="62" y="54"/>
                </a:moveTo>
                <a:lnTo>
                  <a:pt x="31" y="0"/>
                </a:lnTo>
                <a:lnTo>
                  <a:pt x="0" y="54"/>
                </a:lnTo>
                <a:lnTo>
                  <a:pt x="62" y="54"/>
                </a:lnTo>
                <a:close/>
              </a:path>
            </a:pathLst>
          </a:custGeom>
          <a:solidFill>
            <a:schemeClr val="bg2"/>
          </a:solidFill>
          <a:ln w="20701">
            <a:solidFill>
              <a:srgbClr val="002060"/>
            </a:solidFill>
            <a:miter lim="800000"/>
            <a:headEnd/>
            <a:tailEnd/>
          </a:ln>
        </p:spPr>
        <p:txBody>
          <a:bodyPr/>
          <a:lstStyle/>
          <a:p>
            <a:pPr>
              <a:defRPr/>
            </a:pPr>
            <a:endParaRPr lang="es-MX" sz="1400" dirty="0">
              <a:latin typeface="+mn-lt"/>
              <a:ea typeface="+mn-ea"/>
              <a:cs typeface="Arial" charset="0"/>
            </a:endParaRPr>
          </a:p>
        </p:txBody>
      </p:sp>
      <p:sp>
        <p:nvSpPr>
          <p:cNvPr id="295" name="Freeform 17"/>
          <p:cNvSpPr>
            <a:spLocks/>
          </p:cNvSpPr>
          <p:nvPr/>
        </p:nvSpPr>
        <p:spPr bwMode="auto">
          <a:xfrm>
            <a:off x="2712361" y="2497038"/>
            <a:ext cx="1512" cy="584200"/>
          </a:xfrm>
          <a:custGeom>
            <a:avLst/>
            <a:gdLst>
              <a:gd name="T0" fmla="*/ 0 w 1588"/>
              <a:gd name="T1" fmla="*/ 1475228552 h 444"/>
              <a:gd name="T2" fmla="*/ 0 w 1588"/>
              <a:gd name="T3" fmla="*/ 0 h 444"/>
              <a:gd name="T4" fmla="*/ 0 w 1588"/>
              <a:gd name="T5" fmla="*/ 1475228552 h 444"/>
              <a:gd name="T6" fmla="*/ 0 60000 65536"/>
              <a:gd name="T7" fmla="*/ 0 60000 65536"/>
              <a:gd name="T8" fmla="*/ 0 60000 65536"/>
              <a:gd name="T9" fmla="*/ 0 w 1588"/>
              <a:gd name="T10" fmla="*/ 0 h 444"/>
              <a:gd name="T11" fmla="*/ 1588 w 1588"/>
              <a:gd name="T12" fmla="*/ 444 h 444"/>
            </a:gdLst>
            <a:ahLst/>
            <a:cxnLst>
              <a:cxn ang="T6">
                <a:pos x="T0" y="T1"/>
              </a:cxn>
              <a:cxn ang="T7">
                <a:pos x="T2" y="T3"/>
              </a:cxn>
              <a:cxn ang="T8">
                <a:pos x="T4" y="T5"/>
              </a:cxn>
            </a:cxnLst>
            <a:rect l="T9" t="T10" r="T11" b="T12"/>
            <a:pathLst>
              <a:path w="1588" h="444">
                <a:moveTo>
                  <a:pt x="0" y="444"/>
                </a:moveTo>
                <a:lnTo>
                  <a:pt x="0" y="0"/>
                </a:lnTo>
                <a:lnTo>
                  <a:pt x="0" y="444"/>
                </a:lnTo>
                <a:close/>
              </a:path>
            </a:pathLst>
          </a:custGeom>
          <a:solidFill>
            <a:srgbClr val="FFCC99"/>
          </a:solidFill>
          <a:ln w="9525">
            <a:noFill/>
            <a:round/>
            <a:headEnd/>
            <a:tailEnd/>
          </a:ln>
        </p:spPr>
        <p:txBody>
          <a:bodyPr/>
          <a:lstStyle/>
          <a:p>
            <a:pPr>
              <a:defRPr/>
            </a:pPr>
            <a:endParaRPr lang="es-MX" sz="1400" dirty="0">
              <a:latin typeface="+mn-lt"/>
              <a:ea typeface="+mn-ea"/>
              <a:cs typeface="Arial" charset="0"/>
            </a:endParaRPr>
          </a:p>
        </p:txBody>
      </p:sp>
      <p:sp>
        <p:nvSpPr>
          <p:cNvPr id="296" name="Line 18"/>
          <p:cNvSpPr>
            <a:spLocks noChangeShapeType="1"/>
          </p:cNvSpPr>
          <p:nvPr/>
        </p:nvSpPr>
        <p:spPr bwMode="auto">
          <a:xfrm flipV="1">
            <a:off x="2712361" y="2497038"/>
            <a:ext cx="1512" cy="584200"/>
          </a:xfrm>
          <a:prstGeom prst="line">
            <a:avLst/>
          </a:prstGeom>
          <a:noFill/>
          <a:ln w="20638">
            <a:solidFill>
              <a:srgbClr val="002060"/>
            </a:solidFill>
            <a:miter lim="800000"/>
            <a:headEnd/>
            <a:tailEnd/>
          </a:ln>
        </p:spPr>
        <p:txBody>
          <a:bodyPr/>
          <a:lstStyle/>
          <a:p>
            <a:pPr>
              <a:defRPr/>
            </a:pPr>
            <a:endParaRPr lang="es-MX" sz="1400" dirty="0">
              <a:latin typeface="+mn-lt"/>
              <a:ea typeface="+mn-ea"/>
              <a:cs typeface="Arial" charset="0"/>
            </a:endParaRPr>
          </a:p>
        </p:txBody>
      </p:sp>
      <p:sp>
        <p:nvSpPr>
          <p:cNvPr id="297" name="Freeform 19"/>
          <p:cNvSpPr>
            <a:spLocks/>
          </p:cNvSpPr>
          <p:nvPr/>
        </p:nvSpPr>
        <p:spPr bwMode="auto">
          <a:xfrm>
            <a:off x="3445576" y="2839938"/>
            <a:ext cx="0" cy="542925"/>
          </a:xfrm>
          <a:custGeom>
            <a:avLst/>
            <a:gdLst>
              <a:gd name="T0" fmla="*/ 0 h 413"/>
              <a:gd name="T1" fmla="*/ 1472589014 h 413"/>
              <a:gd name="T2" fmla="*/ 0 h 413"/>
              <a:gd name="T3" fmla="*/ 0 60000 65536"/>
              <a:gd name="T4" fmla="*/ 0 60000 65536"/>
              <a:gd name="T5" fmla="*/ 0 60000 65536"/>
              <a:gd name="T6" fmla="*/ 0 h 413"/>
              <a:gd name="T7" fmla="*/ 413 h 413"/>
            </a:gdLst>
            <a:ahLst/>
            <a:cxnLst>
              <a:cxn ang="T3">
                <a:pos x="0" y="T0"/>
              </a:cxn>
              <a:cxn ang="T4">
                <a:pos x="0" y="T1"/>
              </a:cxn>
              <a:cxn ang="T5">
                <a:pos x="0" y="T2"/>
              </a:cxn>
            </a:cxnLst>
            <a:rect l="0" t="T6" r="0" b="T7"/>
            <a:pathLst>
              <a:path h="413">
                <a:moveTo>
                  <a:pt x="0" y="0"/>
                </a:moveTo>
                <a:lnTo>
                  <a:pt x="0" y="413"/>
                </a:lnTo>
                <a:lnTo>
                  <a:pt x="0" y="0"/>
                </a:lnTo>
                <a:close/>
              </a:path>
            </a:pathLst>
          </a:custGeom>
          <a:solidFill>
            <a:srgbClr val="000000"/>
          </a:solidFill>
          <a:ln w="9525">
            <a:noFill/>
            <a:round/>
            <a:headEnd/>
            <a:tailEnd/>
          </a:ln>
        </p:spPr>
        <p:txBody>
          <a:bodyPr/>
          <a:lstStyle/>
          <a:p>
            <a:pPr>
              <a:defRPr/>
            </a:pPr>
            <a:endParaRPr lang="es-MX" sz="1400" dirty="0">
              <a:latin typeface="+mn-lt"/>
              <a:ea typeface="+mn-ea"/>
              <a:cs typeface="Arial" charset="0"/>
            </a:endParaRPr>
          </a:p>
        </p:txBody>
      </p:sp>
      <p:sp>
        <p:nvSpPr>
          <p:cNvPr id="298" name="Line 20"/>
          <p:cNvSpPr>
            <a:spLocks noChangeShapeType="1"/>
          </p:cNvSpPr>
          <p:nvPr/>
        </p:nvSpPr>
        <p:spPr bwMode="auto">
          <a:xfrm>
            <a:off x="3445576" y="2839938"/>
            <a:ext cx="0" cy="542925"/>
          </a:xfrm>
          <a:prstGeom prst="line">
            <a:avLst/>
          </a:prstGeom>
          <a:noFill/>
          <a:ln w="20638">
            <a:solidFill>
              <a:srgbClr val="002060"/>
            </a:solidFill>
            <a:miter lim="800000"/>
            <a:headEnd/>
            <a:tailEnd/>
          </a:ln>
        </p:spPr>
        <p:txBody>
          <a:bodyPr/>
          <a:lstStyle/>
          <a:p>
            <a:pPr>
              <a:defRPr/>
            </a:pPr>
            <a:endParaRPr lang="es-MX" sz="1400" dirty="0">
              <a:latin typeface="+mn-lt"/>
              <a:ea typeface="+mn-ea"/>
              <a:cs typeface="Arial" charset="0"/>
            </a:endParaRPr>
          </a:p>
        </p:txBody>
      </p:sp>
      <p:sp>
        <p:nvSpPr>
          <p:cNvPr id="299" name="Freeform 21"/>
          <p:cNvSpPr>
            <a:spLocks/>
          </p:cNvSpPr>
          <p:nvPr/>
        </p:nvSpPr>
        <p:spPr bwMode="auto">
          <a:xfrm>
            <a:off x="3407781" y="3341588"/>
            <a:ext cx="66518" cy="69850"/>
          </a:xfrm>
          <a:custGeom>
            <a:avLst/>
            <a:gdLst>
              <a:gd name="T0" fmla="*/ 0 w 63"/>
              <a:gd name="T1" fmla="*/ 0 h 53"/>
              <a:gd name="T2" fmla="*/ 1246611057 w 63"/>
              <a:gd name="T3" fmla="*/ 1480072597 h 53"/>
              <a:gd name="T4" fmla="*/ 1246611057 w 63"/>
              <a:gd name="T5" fmla="*/ 0 h 53"/>
              <a:gd name="T6" fmla="*/ 0 w 63"/>
              <a:gd name="T7" fmla="*/ 0 h 53"/>
              <a:gd name="T8" fmla="*/ 0 60000 65536"/>
              <a:gd name="T9" fmla="*/ 0 60000 65536"/>
              <a:gd name="T10" fmla="*/ 0 60000 65536"/>
              <a:gd name="T11" fmla="*/ 0 60000 65536"/>
              <a:gd name="T12" fmla="*/ 0 w 63"/>
              <a:gd name="T13" fmla="*/ 0 h 53"/>
              <a:gd name="T14" fmla="*/ 63 w 63"/>
              <a:gd name="T15" fmla="*/ 53 h 53"/>
            </a:gdLst>
            <a:ahLst/>
            <a:cxnLst>
              <a:cxn ang="T8">
                <a:pos x="T0" y="T1"/>
              </a:cxn>
              <a:cxn ang="T9">
                <a:pos x="T2" y="T3"/>
              </a:cxn>
              <a:cxn ang="T10">
                <a:pos x="T4" y="T5"/>
              </a:cxn>
              <a:cxn ang="T11">
                <a:pos x="T6" y="T7"/>
              </a:cxn>
            </a:cxnLst>
            <a:rect l="T12" t="T13" r="T14" b="T15"/>
            <a:pathLst>
              <a:path w="63" h="53">
                <a:moveTo>
                  <a:pt x="0" y="0"/>
                </a:moveTo>
                <a:lnTo>
                  <a:pt x="32" y="53"/>
                </a:lnTo>
                <a:lnTo>
                  <a:pt x="63" y="0"/>
                </a:lnTo>
                <a:lnTo>
                  <a:pt x="0" y="0"/>
                </a:lnTo>
                <a:close/>
              </a:path>
            </a:pathLst>
          </a:custGeom>
          <a:solidFill>
            <a:schemeClr val="bg2"/>
          </a:solidFill>
          <a:ln w="20701">
            <a:solidFill>
              <a:srgbClr val="002060"/>
            </a:solidFill>
            <a:miter lim="800000"/>
            <a:headEnd/>
            <a:tailEnd/>
          </a:ln>
        </p:spPr>
        <p:txBody>
          <a:bodyPr/>
          <a:lstStyle/>
          <a:p>
            <a:pPr>
              <a:defRPr/>
            </a:pPr>
            <a:endParaRPr lang="es-MX" sz="1400" dirty="0">
              <a:latin typeface="+mn-lt"/>
              <a:ea typeface="+mn-ea"/>
              <a:cs typeface="Arial" charset="0"/>
            </a:endParaRPr>
          </a:p>
        </p:txBody>
      </p:sp>
      <p:sp>
        <p:nvSpPr>
          <p:cNvPr id="300" name="Freeform 22"/>
          <p:cNvSpPr>
            <a:spLocks/>
          </p:cNvSpPr>
          <p:nvPr/>
        </p:nvSpPr>
        <p:spPr bwMode="auto">
          <a:xfrm>
            <a:off x="2902845" y="2435126"/>
            <a:ext cx="571454" cy="823913"/>
          </a:xfrm>
          <a:custGeom>
            <a:avLst/>
            <a:gdLst>
              <a:gd name="T0" fmla="*/ 1169182265 w 515"/>
              <a:gd name="T1" fmla="*/ 1480825886 h 625"/>
              <a:gd name="T2" fmla="*/ 1169182265 w 515"/>
              <a:gd name="T3" fmla="*/ 1480825886 h 625"/>
              <a:gd name="T4" fmla="*/ 1169182265 w 515"/>
              <a:gd name="T5" fmla="*/ 1480825886 h 625"/>
              <a:gd name="T6" fmla="*/ 1169182265 w 515"/>
              <a:gd name="T7" fmla="*/ 1480825886 h 625"/>
              <a:gd name="T8" fmla="*/ 1169182265 w 515"/>
              <a:gd name="T9" fmla="*/ 1480825886 h 625"/>
              <a:gd name="T10" fmla="*/ 1169182265 w 515"/>
              <a:gd name="T11" fmla="*/ 1480825886 h 625"/>
              <a:gd name="T12" fmla="*/ 1169182265 w 515"/>
              <a:gd name="T13" fmla="*/ 1480825886 h 625"/>
              <a:gd name="T14" fmla="*/ 1169182265 w 515"/>
              <a:gd name="T15" fmla="*/ 1480825886 h 625"/>
              <a:gd name="T16" fmla="*/ 1169182265 w 515"/>
              <a:gd name="T17" fmla="*/ 1480825886 h 625"/>
              <a:gd name="T18" fmla="*/ 1169182265 w 515"/>
              <a:gd name="T19" fmla="*/ 1480825886 h 625"/>
              <a:gd name="T20" fmla="*/ 1169182265 w 515"/>
              <a:gd name="T21" fmla="*/ 1480825886 h 625"/>
              <a:gd name="T22" fmla="*/ 1169182265 w 515"/>
              <a:gd name="T23" fmla="*/ 1480825886 h 625"/>
              <a:gd name="T24" fmla="*/ 1169182265 w 515"/>
              <a:gd name="T25" fmla="*/ 1480825886 h 625"/>
              <a:gd name="T26" fmla="*/ 1169182265 w 515"/>
              <a:gd name="T27" fmla="*/ 1480825886 h 625"/>
              <a:gd name="T28" fmla="*/ 1169182265 w 515"/>
              <a:gd name="T29" fmla="*/ 1480825886 h 625"/>
              <a:gd name="T30" fmla="*/ 1169182265 w 515"/>
              <a:gd name="T31" fmla="*/ 1480825886 h 625"/>
              <a:gd name="T32" fmla="*/ 1169182265 w 515"/>
              <a:gd name="T33" fmla="*/ 1480825886 h 625"/>
              <a:gd name="T34" fmla="*/ 1169182265 w 515"/>
              <a:gd name="T35" fmla="*/ 1480825886 h 625"/>
              <a:gd name="T36" fmla="*/ 1169182265 w 515"/>
              <a:gd name="T37" fmla="*/ 1480825886 h 625"/>
              <a:gd name="T38" fmla="*/ 1169182265 w 515"/>
              <a:gd name="T39" fmla="*/ 1480825886 h 625"/>
              <a:gd name="T40" fmla="*/ 1169182265 w 515"/>
              <a:gd name="T41" fmla="*/ 1480825886 h 625"/>
              <a:gd name="T42" fmla="*/ 1169182265 w 515"/>
              <a:gd name="T43" fmla="*/ 1480825886 h 625"/>
              <a:gd name="T44" fmla="*/ 1169182265 w 515"/>
              <a:gd name="T45" fmla="*/ 1480825886 h 625"/>
              <a:gd name="T46" fmla="*/ 1169182265 w 515"/>
              <a:gd name="T47" fmla="*/ 1480825886 h 625"/>
              <a:gd name="T48" fmla="*/ 1169182265 w 515"/>
              <a:gd name="T49" fmla="*/ 1480825886 h 625"/>
              <a:gd name="T50" fmla="*/ 1169182265 w 515"/>
              <a:gd name="T51" fmla="*/ 1480825886 h 625"/>
              <a:gd name="T52" fmla="*/ 1169182265 w 515"/>
              <a:gd name="T53" fmla="*/ 1480825886 h 625"/>
              <a:gd name="T54" fmla="*/ 1169182265 w 515"/>
              <a:gd name="T55" fmla="*/ 1480825886 h 625"/>
              <a:gd name="T56" fmla="*/ 1169182265 w 515"/>
              <a:gd name="T57" fmla="*/ 1480825886 h 625"/>
              <a:gd name="T58" fmla="*/ 1169182265 w 515"/>
              <a:gd name="T59" fmla="*/ 1480825886 h 625"/>
              <a:gd name="T60" fmla="*/ 1169182265 w 515"/>
              <a:gd name="T61" fmla="*/ 1480825886 h 625"/>
              <a:gd name="T62" fmla="*/ 1169182265 w 515"/>
              <a:gd name="T63" fmla="*/ 1480825886 h 625"/>
              <a:gd name="T64" fmla="*/ 1169182265 w 515"/>
              <a:gd name="T65" fmla="*/ 1480825886 h 625"/>
              <a:gd name="T66" fmla="*/ 1169182265 w 515"/>
              <a:gd name="T67" fmla="*/ 1480825886 h 625"/>
              <a:gd name="T68" fmla="*/ 1169182265 w 515"/>
              <a:gd name="T69" fmla="*/ 1480825886 h 625"/>
              <a:gd name="T70" fmla="*/ 1169182265 w 515"/>
              <a:gd name="T71" fmla="*/ 1480825886 h 625"/>
              <a:gd name="T72" fmla="*/ 1169182265 w 515"/>
              <a:gd name="T73" fmla="*/ 1480825886 h 625"/>
              <a:gd name="T74" fmla="*/ 1169182265 w 515"/>
              <a:gd name="T75" fmla="*/ 1480825886 h 625"/>
              <a:gd name="T76" fmla="*/ 1169182265 w 515"/>
              <a:gd name="T77" fmla="*/ 1480825886 h 625"/>
              <a:gd name="T78" fmla="*/ 1169182265 w 515"/>
              <a:gd name="T79" fmla="*/ 1480825886 h 625"/>
              <a:gd name="T80" fmla="*/ 1169182265 w 515"/>
              <a:gd name="T81" fmla="*/ 1480825886 h 625"/>
              <a:gd name="T82" fmla="*/ 0 w 515"/>
              <a:gd name="T83" fmla="*/ 1480825886 h 625"/>
              <a:gd name="T84" fmla="*/ 1169182265 w 515"/>
              <a:gd name="T85" fmla="*/ 1480825886 h 625"/>
              <a:gd name="T86" fmla="*/ 1169182265 w 515"/>
              <a:gd name="T87" fmla="*/ 1480825886 h 625"/>
              <a:gd name="T88" fmla="*/ 1169182265 w 515"/>
              <a:gd name="T89" fmla="*/ 1480825886 h 625"/>
              <a:gd name="T90" fmla="*/ 1169182265 w 515"/>
              <a:gd name="T91" fmla="*/ 1480825886 h 625"/>
              <a:gd name="T92" fmla="*/ 1169182265 w 515"/>
              <a:gd name="T93" fmla="*/ 1480825886 h 625"/>
              <a:gd name="T94" fmla="*/ 1169182265 w 515"/>
              <a:gd name="T95" fmla="*/ 1480825886 h 625"/>
              <a:gd name="T96" fmla="*/ 1169182265 w 515"/>
              <a:gd name="T97" fmla="*/ 1480825886 h 625"/>
              <a:gd name="T98" fmla="*/ 1169182265 w 515"/>
              <a:gd name="T99" fmla="*/ 1480825886 h 625"/>
              <a:gd name="T100" fmla="*/ 1169182265 w 515"/>
              <a:gd name="T101" fmla="*/ 1480825886 h 625"/>
              <a:gd name="T102" fmla="*/ 1169182265 w 515"/>
              <a:gd name="T103" fmla="*/ 1480825886 h 625"/>
              <a:gd name="T104" fmla="*/ 1169182265 w 515"/>
              <a:gd name="T105" fmla="*/ 1480825886 h 625"/>
              <a:gd name="T106" fmla="*/ 1169182265 w 515"/>
              <a:gd name="T107" fmla="*/ 1480825886 h 625"/>
              <a:gd name="T108" fmla="*/ 1169182265 w 515"/>
              <a:gd name="T109" fmla="*/ 1480825886 h 625"/>
              <a:gd name="T110" fmla="*/ 1169182265 w 515"/>
              <a:gd name="T111" fmla="*/ 1480825886 h 625"/>
              <a:gd name="T112" fmla="*/ 1169182265 w 515"/>
              <a:gd name="T113" fmla="*/ 1480825886 h 625"/>
              <a:gd name="T114" fmla="*/ 1169182265 w 515"/>
              <a:gd name="T115" fmla="*/ 1480825886 h 625"/>
              <a:gd name="T116" fmla="*/ 1169182265 w 515"/>
              <a:gd name="T117" fmla="*/ 1480825886 h 625"/>
              <a:gd name="T118" fmla="*/ 1169182265 w 515"/>
              <a:gd name="T119" fmla="*/ 1480825886 h 62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15"/>
              <a:gd name="T181" fmla="*/ 0 h 625"/>
              <a:gd name="T182" fmla="*/ 515 w 515"/>
              <a:gd name="T183" fmla="*/ 625 h 62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15" h="625">
                <a:moveTo>
                  <a:pt x="220" y="625"/>
                </a:moveTo>
                <a:lnTo>
                  <a:pt x="223" y="599"/>
                </a:lnTo>
                <a:lnTo>
                  <a:pt x="231" y="536"/>
                </a:lnTo>
                <a:lnTo>
                  <a:pt x="236" y="467"/>
                </a:lnTo>
                <a:lnTo>
                  <a:pt x="236" y="422"/>
                </a:lnTo>
                <a:lnTo>
                  <a:pt x="237" y="422"/>
                </a:lnTo>
                <a:lnTo>
                  <a:pt x="242" y="425"/>
                </a:lnTo>
                <a:lnTo>
                  <a:pt x="250" y="430"/>
                </a:lnTo>
                <a:lnTo>
                  <a:pt x="258" y="433"/>
                </a:lnTo>
                <a:lnTo>
                  <a:pt x="269" y="436"/>
                </a:lnTo>
                <a:lnTo>
                  <a:pt x="279" y="439"/>
                </a:lnTo>
                <a:lnTo>
                  <a:pt x="290" y="439"/>
                </a:lnTo>
                <a:lnTo>
                  <a:pt x="303" y="436"/>
                </a:lnTo>
                <a:lnTo>
                  <a:pt x="314" y="442"/>
                </a:lnTo>
                <a:lnTo>
                  <a:pt x="326" y="447"/>
                </a:lnTo>
                <a:lnTo>
                  <a:pt x="339" y="449"/>
                </a:lnTo>
                <a:lnTo>
                  <a:pt x="351" y="449"/>
                </a:lnTo>
                <a:lnTo>
                  <a:pt x="364" y="447"/>
                </a:lnTo>
                <a:lnTo>
                  <a:pt x="375" y="444"/>
                </a:lnTo>
                <a:lnTo>
                  <a:pt x="384" y="438"/>
                </a:lnTo>
                <a:lnTo>
                  <a:pt x="394" y="432"/>
                </a:lnTo>
                <a:lnTo>
                  <a:pt x="395" y="432"/>
                </a:lnTo>
                <a:lnTo>
                  <a:pt x="400" y="430"/>
                </a:lnTo>
                <a:lnTo>
                  <a:pt x="406" y="428"/>
                </a:lnTo>
                <a:lnTo>
                  <a:pt x="414" y="427"/>
                </a:lnTo>
                <a:lnTo>
                  <a:pt x="422" y="424"/>
                </a:lnTo>
                <a:lnTo>
                  <a:pt x="431" y="419"/>
                </a:lnTo>
                <a:lnTo>
                  <a:pt x="439" y="413"/>
                </a:lnTo>
                <a:lnTo>
                  <a:pt x="447" y="407"/>
                </a:lnTo>
                <a:lnTo>
                  <a:pt x="450" y="403"/>
                </a:lnTo>
                <a:lnTo>
                  <a:pt x="458" y="399"/>
                </a:lnTo>
                <a:lnTo>
                  <a:pt x="467" y="392"/>
                </a:lnTo>
                <a:lnTo>
                  <a:pt x="479" y="383"/>
                </a:lnTo>
                <a:lnTo>
                  <a:pt x="492" y="371"/>
                </a:lnTo>
                <a:lnTo>
                  <a:pt x="503" y="357"/>
                </a:lnTo>
                <a:lnTo>
                  <a:pt x="511" y="339"/>
                </a:lnTo>
                <a:lnTo>
                  <a:pt x="515" y="321"/>
                </a:lnTo>
                <a:lnTo>
                  <a:pt x="515" y="303"/>
                </a:lnTo>
                <a:lnTo>
                  <a:pt x="511" y="289"/>
                </a:lnTo>
                <a:lnTo>
                  <a:pt x="504" y="277"/>
                </a:lnTo>
                <a:lnTo>
                  <a:pt x="495" y="267"/>
                </a:lnTo>
                <a:lnTo>
                  <a:pt x="486" y="263"/>
                </a:lnTo>
                <a:lnTo>
                  <a:pt x="476" y="260"/>
                </a:lnTo>
                <a:lnTo>
                  <a:pt x="465" y="258"/>
                </a:lnTo>
                <a:lnTo>
                  <a:pt x="458" y="260"/>
                </a:lnTo>
                <a:lnTo>
                  <a:pt x="454" y="255"/>
                </a:lnTo>
                <a:lnTo>
                  <a:pt x="448" y="244"/>
                </a:lnTo>
                <a:lnTo>
                  <a:pt x="436" y="232"/>
                </a:lnTo>
                <a:lnTo>
                  <a:pt x="420" y="224"/>
                </a:lnTo>
                <a:lnTo>
                  <a:pt x="420" y="221"/>
                </a:lnTo>
                <a:lnTo>
                  <a:pt x="415" y="210"/>
                </a:lnTo>
                <a:lnTo>
                  <a:pt x="404" y="199"/>
                </a:lnTo>
                <a:lnTo>
                  <a:pt x="386" y="191"/>
                </a:lnTo>
                <a:lnTo>
                  <a:pt x="387" y="188"/>
                </a:lnTo>
                <a:lnTo>
                  <a:pt x="390" y="178"/>
                </a:lnTo>
                <a:lnTo>
                  <a:pt x="390" y="167"/>
                </a:lnTo>
                <a:lnTo>
                  <a:pt x="386" y="160"/>
                </a:lnTo>
                <a:lnTo>
                  <a:pt x="386" y="158"/>
                </a:lnTo>
                <a:lnTo>
                  <a:pt x="384" y="153"/>
                </a:lnTo>
                <a:lnTo>
                  <a:pt x="379" y="147"/>
                </a:lnTo>
                <a:lnTo>
                  <a:pt x="372" y="139"/>
                </a:lnTo>
                <a:lnTo>
                  <a:pt x="372" y="138"/>
                </a:lnTo>
                <a:lnTo>
                  <a:pt x="370" y="135"/>
                </a:lnTo>
                <a:lnTo>
                  <a:pt x="365" y="130"/>
                </a:lnTo>
                <a:lnTo>
                  <a:pt x="359" y="127"/>
                </a:lnTo>
                <a:lnTo>
                  <a:pt x="359" y="124"/>
                </a:lnTo>
                <a:lnTo>
                  <a:pt x="356" y="122"/>
                </a:lnTo>
                <a:lnTo>
                  <a:pt x="348" y="121"/>
                </a:lnTo>
                <a:lnTo>
                  <a:pt x="345" y="113"/>
                </a:lnTo>
                <a:lnTo>
                  <a:pt x="336" y="107"/>
                </a:lnTo>
                <a:lnTo>
                  <a:pt x="325" y="103"/>
                </a:lnTo>
                <a:lnTo>
                  <a:pt x="315" y="107"/>
                </a:lnTo>
                <a:lnTo>
                  <a:pt x="311" y="103"/>
                </a:lnTo>
                <a:lnTo>
                  <a:pt x="304" y="107"/>
                </a:lnTo>
                <a:lnTo>
                  <a:pt x="298" y="110"/>
                </a:lnTo>
                <a:lnTo>
                  <a:pt x="295" y="116"/>
                </a:lnTo>
                <a:lnTo>
                  <a:pt x="290" y="114"/>
                </a:lnTo>
                <a:lnTo>
                  <a:pt x="283" y="116"/>
                </a:lnTo>
                <a:lnTo>
                  <a:pt x="275" y="122"/>
                </a:lnTo>
                <a:lnTo>
                  <a:pt x="273" y="136"/>
                </a:lnTo>
                <a:lnTo>
                  <a:pt x="272" y="136"/>
                </a:lnTo>
                <a:lnTo>
                  <a:pt x="269" y="136"/>
                </a:lnTo>
                <a:lnTo>
                  <a:pt x="264" y="136"/>
                </a:lnTo>
                <a:lnTo>
                  <a:pt x="264" y="142"/>
                </a:lnTo>
                <a:lnTo>
                  <a:pt x="259" y="144"/>
                </a:lnTo>
                <a:lnTo>
                  <a:pt x="248" y="149"/>
                </a:lnTo>
                <a:lnTo>
                  <a:pt x="239" y="160"/>
                </a:lnTo>
                <a:lnTo>
                  <a:pt x="236" y="178"/>
                </a:lnTo>
                <a:lnTo>
                  <a:pt x="237" y="191"/>
                </a:lnTo>
                <a:lnTo>
                  <a:pt x="240" y="200"/>
                </a:lnTo>
                <a:lnTo>
                  <a:pt x="244" y="211"/>
                </a:lnTo>
                <a:lnTo>
                  <a:pt x="248" y="221"/>
                </a:lnTo>
                <a:lnTo>
                  <a:pt x="253" y="228"/>
                </a:lnTo>
                <a:lnTo>
                  <a:pt x="259" y="238"/>
                </a:lnTo>
                <a:lnTo>
                  <a:pt x="269" y="246"/>
                </a:lnTo>
                <a:lnTo>
                  <a:pt x="278" y="255"/>
                </a:lnTo>
                <a:lnTo>
                  <a:pt x="272" y="255"/>
                </a:lnTo>
                <a:lnTo>
                  <a:pt x="259" y="257"/>
                </a:lnTo>
                <a:lnTo>
                  <a:pt x="244" y="263"/>
                </a:lnTo>
                <a:lnTo>
                  <a:pt x="231" y="277"/>
                </a:lnTo>
                <a:lnTo>
                  <a:pt x="225" y="292"/>
                </a:lnTo>
                <a:lnTo>
                  <a:pt x="223" y="305"/>
                </a:lnTo>
                <a:lnTo>
                  <a:pt x="228" y="313"/>
                </a:lnTo>
                <a:lnTo>
                  <a:pt x="234" y="321"/>
                </a:lnTo>
                <a:lnTo>
                  <a:pt x="234" y="328"/>
                </a:lnTo>
                <a:lnTo>
                  <a:pt x="228" y="336"/>
                </a:lnTo>
                <a:lnTo>
                  <a:pt x="223" y="346"/>
                </a:lnTo>
                <a:lnTo>
                  <a:pt x="226" y="360"/>
                </a:lnTo>
                <a:lnTo>
                  <a:pt x="225" y="360"/>
                </a:lnTo>
                <a:lnTo>
                  <a:pt x="223" y="363"/>
                </a:lnTo>
                <a:lnTo>
                  <a:pt x="223" y="369"/>
                </a:lnTo>
                <a:lnTo>
                  <a:pt x="228" y="378"/>
                </a:lnTo>
                <a:lnTo>
                  <a:pt x="231" y="386"/>
                </a:lnTo>
                <a:lnTo>
                  <a:pt x="228" y="388"/>
                </a:lnTo>
                <a:lnTo>
                  <a:pt x="225" y="391"/>
                </a:lnTo>
                <a:lnTo>
                  <a:pt x="226" y="397"/>
                </a:lnTo>
                <a:lnTo>
                  <a:pt x="222" y="413"/>
                </a:lnTo>
                <a:lnTo>
                  <a:pt x="220" y="447"/>
                </a:lnTo>
                <a:lnTo>
                  <a:pt x="219" y="436"/>
                </a:lnTo>
                <a:lnTo>
                  <a:pt x="215" y="405"/>
                </a:lnTo>
                <a:lnTo>
                  <a:pt x="214" y="353"/>
                </a:lnTo>
                <a:lnTo>
                  <a:pt x="217" y="286"/>
                </a:lnTo>
                <a:lnTo>
                  <a:pt x="223" y="227"/>
                </a:lnTo>
                <a:lnTo>
                  <a:pt x="229" y="191"/>
                </a:lnTo>
                <a:lnTo>
                  <a:pt x="234" y="163"/>
                </a:lnTo>
                <a:lnTo>
                  <a:pt x="234" y="132"/>
                </a:lnTo>
                <a:lnTo>
                  <a:pt x="226" y="107"/>
                </a:lnTo>
                <a:lnTo>
                  <a:pt x="219" y="100"/>
                </a:lnTo>
                <a:lnTo>
                  <a:pt x="214" y="97"/>
                </a:lnTo>
                <a:lnTo>
                  <a:pt x="217" y="82"/>
                </a:lnTo>
                <a:lnTo>
                  <a:pt x="220" y="69"/>
                </a:lnTo>
                <a:lnTo>
                  <a:pt x="225" y="64"/>
                </a:lnTo>
                <a:lnTo>
                  <a:pt x="228" y="63"/>
                </a:lnTo>
                <a:lnTo>
                  <a:pt x="229" y="64"/>
                </a:lnTo>
                <a:lnTo>
                  <a:pt x="228" y="55"/>
                </a:lnTo>
                <a:lnTo>
                  <a:pt x="228" y="38"/>
                </a:lnTo>
                <a:lnTo>
                  <a:pt x="228" y="36"/>
                </a:lnTo>
                <a:lnTo>
                  <a:pt x="226" y="33"/>
                </a:lnTo>
                <a:lnTo>
                  <a:pt x="222" y="28"/>
                </a:lnTo>
                <a:lnTo>
                  <a:pt x="215" y="22"/>
                </a:lnTo>
                <a:lnTo>
                  <a:pt x="206" y="16"/>
                </a:lnTo>
                <a:lnTo>
                  <a:pt x="192" y="11"/>
                </a:lnTo>
                <a:lnTo>
                  <a:pt x="176" y="5"/>
                </a:lnTo>
                <a:lnTo>
                  <a:pt x="154" y="2"/>
                </a:lnTo>
                <a:lnTo>
                  <a:pt x="133" y="0"/>
                </a:lnTo>
                <a:lnTo>
                  <a:pt x="112" y="2"/>
                </a:lnTo>
                <a:lnTo>
                  <a:pt x="95" y="8"/>
                </a:lnTo>
                <a:lnTo>
                  <a:pt x="81" y="14"/>
                </a:lnTo>
                <a:lnTo>
                  <a:pt x="70" y="22"/>
                </a:lnTo>
                <a:lnTo>
                  <a:pt x="61" y="30"/>
                </a:lnTo>
                <a:lnTo>
                  <a:pt x="54" y="38"/>
                </a:lnTo>
                <a:lnTo>
                  <a:pt x="53" y="42"/>
                </a:lnTo>
                <a:lnTo>
                  <a:pt x="54" y="50"/>
                </a:lnTo>
                <a:lnTo>
                  <a:pt x="58" y="58"/>
                </a:lnTo>
                <a:lnTo>
                  <a:pt x="61" y="63"/>
                </a:lnTo>
                <a:lnTo>
                  <a:pt x="64" y="69"/>
                </a:lnTo>
                <a:lnTo>
                  <a:pt x="59" y="72"/>
                </a:lnTo>
                <a:lnTo>
                  <a:pt x="53" y="78"/>
                </a:lnTo>
                <a:lnTo>
                  <a:pt x="47" y="86"/>
                </a:lnTo>
                <a:lnTo>
                  <a:pt x="42" y="97"/>
                </a:lnTo>
                <a:lnTo>
                  <a:pt x="40" y="111"/>
                </a:lnTo>
                <a:lnTo>
                  <a:pt x="37" y="122"/>
                </a:lnTo>
                <a:lnTo>
                  <a:pt x="33" y="132"/>
                </a:lnTo>
                <a:lnTo>
                  <a:pt x="26" y="135"/>
                </a:lnTo>
                <a:lnTo>
                  <a:pt x="17" y="138"/>
                </a:lnTo>
                <a:lnTo>
                  <a:pt x="6" y="144"/>
                </a:lnTo>
                <a:lnTo>
                  <a:pt x="0" y="155"/>
                </a:lnTo>
                <a:lnTo>
                  <a:pt x="1" y="166"/>
                </a:lnTo>
                <a:lnTo>
                  <a:pt x="11" y="171"/>
                </a:lnTo>
                <a:lnTo>
                  <a:pt x="19" y="164"/>
                </a:lnTo>
                <a:lnTo>
                  <a:pt x="25" y="157"/>
                </a:lnTo>
                <a:lnTo>
                  <a:pt x="33" y="149"/>
                </a:lnTo>
                <a:lnTo>
                  <a:pt x="39" y="146"/>
                </a:lnTo>
                <a:lnTo>
                  <a:pt x="40" y="146"/>
                </a:lnTo>
                <a:lnTo>
                  <a:pt x="40" y="147"/>
                </a:lnTo>
                <a:lnTo>
                  <a:pt x="37" y="152"/>
                </a:lnTo>
                <a:lnTo>
                  <a:pt x="34" y="158"/>
                </a:lnTo>
                <a:lnTo>
                  <a:pt x="29" y="169"/>
                </a:lnTo>
                <a:lnTo>
                  <a:pt x="28" y="180"/>
                </a:lnTo>
                <a:lnTo>
                  <a:pt x="29" y="189"/>
                </a:lnTo>
                <a:lnTo>
                  <a:pt x="20" y="203"/>
                </a:lnTo>
                <a:lnTo>
                  <a:pt x="12" y="207"/>
                </a:lnTo>
                <a:lnTo>
                  <a:pt x="6" y="214"/>
                </a:lnTo>
                <a:lnTo>
                  <a:pt x="4" y="224"/>
                </a:lnTo>
                <a:lnTo>
                  <a:pt x="8" y="233"/>
                </a:lnTo>
                <a:lnTo>
                  <a:pt x="17" y="236"/>
                </a:lnTo>
                <a:lnTo>
                  <a:pt x="26" y="233"/>
                </a:lnTo>
                <a:lnTo>
                  <a:pt x="34" y="228"/>
                </a:lnTo>
                <a:lnTo>
                  <a:pt x="37" y="219"/>
                </a:lnTo>
                <a:lnTo>
                  <a:pt x="37" y="205"/>
                </a:lnTo>
                <a:lnTo>
                  <a:pt x="42" y="199"/>
                </a:lnTo>
                <a:lnTo>
                  <a:pt x="45" y="197"/>
                </a:lnTo>
                <a:lnTo>
                  <a:pt x="44" y="196"/>
                </a:lnTo>
                <a:lnTo>
                  <a:pt x="45" y="191"/>
                </a:lnTo>
                <a:lnTo>
                  <a:pt x="48" y="182"/>
                </a:lnTo>
                <a:lnTo>
                  <a:pt x="54" y="167"/>
                </a:lnTo>
                <a:lnTo>
                  <a:pt x="67" y="157"/>
                </a:lnTo>
                <a:lnTo>
                  <a:pt x="72" y="155"/>
                </a:lnTo>
                <a:lnTo>
                  <a:pt x="75" y="147"/>
                </a:lnTo>
                <a:lnTo>
                  <a:pt x="78" y="147"/>
                </a:lnTo>
                <a:lnTo>
                  <a:pt x="83" y="150"/>
                </a:lnTo>
                <a:lnTo>
                  <a:pt x="90" y="150"/>
                </a:lnTo>
                <a:lnTo>
                  <a:pt x="97" y="146"/>
                </a:lnTo>
                <a:lnTo>
                  <a:pt x="100" y="144"/>
                </a:lnTo>
                <a:lnTo>
                  <a:pt x="104" y="138"/>
                </a:lnTo>
                <a:lnTo>
                  <a:pt x="109" y="128"/>
                </a:lnTo>
                <a:lnTo>
                  <a:pt x="111" y="119"/>
                </a:lnTo>
                <a:lnTo>
                  <a:pt x="111" y="111"/>
                </a:lnTo>
                <a:lnTo>
                  <a:pt x="112" y="108"/>
                </a:lnTo>
                <a:lnTo>
                  <a:pt x="117" y="110"/>
                </a:lnTo>
                <a:lnTo>
                  <a:pt x="122" y="114"/>
                </a:lnTo>
                <a:lnTo>
                  <a:pt x="126" y="119"/>
                </a:lnTo>
                <a:lnTo>
                  <a:pt x="131" y="124"/>
                </a:lnTo>
                <a:lnTo>
                  <a:pt x="136" y="130"/>
                </a:lnTo>
                <a:lnTo>
                  <a:pt x="137" y="139"/>
                </a:lnTo>
                <a:lnTo>
                  <a:pt x="139" y="150"/>
                </a:lnTo>
                <a:lnTo>
                  <a:pt x="144" y="157"/>
                </a:lnTo>
                <a:lnTo>
                  <a:pt x="148" y="160"/>
                </a:lnTo>
                <a:lnTo>
                  <a:pt x="150" y="160"/>
                </a:lnTo>
                <a:lnTo>
                  <a:pt x="145" y="158"/>
                </a:lnTo>
                <a:lnTo>
                  <a:pt x="134" y="157"/>
                </a:lnTo>
                <a:lnTo>
                  <a:pt x="120" y="160"/>
                </a:lnTo>
                <a:lnTo>
                  <a:pt x="104" y="169"/>
                </a:lnTo>
                <a:lnTo>
                  <a:pt x="86" y="199"/>
                </a:lnTo>
                <a:lnTo>
                  <a:pt x="78" y="228"/>
                </a:lnTo>
                <a:lnTo>
                  <a:pt x="78" y="257"/>
                </a:lnTo>
                <a:lnTo>
                  <a:pt x="86" y="280"/>
                </a:lnTo>
                <a:lnTo>
                  <a:pt x="97" y="300"/>
                </a:lnTo>
                <a:lnTo>
                  <a:pt x="109" y="316"/>
                </a:lnTo>
                <a:lnTo>
                  <a:pt x="122" y="322"/>
                </a:lnTo>
                <a:lnTo>
                  <a:pt x="131" y="321"/>
                </a:lnTo>
                <a:lnTo>
                  <a:pt x="123" y="346"/>
                </a:lnTo>
                <a:lnTo>
                  <a:pt x="126" y="378"/>
                </a:lnTo>
                <a:lnTo>
                  <a:pt x="136" y="410"/>
                </a:lnTo>
                <a:lnTo>
                  <a:pt x="140" y="422"/>
                </a:lnTo>
                <a:lnTo>
                  <a:pt x="142" y="435"/>
                </a:lnTo>
                <a:lnTo>
                  <a:pt x="144" y="471"/>
                </a:lnTo>
                <a:lnTo>
                  <a:pt x="142" y="532"/>
                </a:lnTo>
                <a:lnTo>
                  <a:pt x="137" y="614"/>
                </a:lnTo>
                <a:lnTo>
                  <a:pt x="220" y="625"/>
                </a:lnTo>
                <a:close/>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grpSp>
        <p:nvGrpSpPr>
          <p:cNvPr id="2" name="Group 23"/>
          <p:cNvGrpSpPr>
            <a:grpSpLocks/>
          </p:cNvGrpSpPr>
          <p:nvPr/>
        </p:nvGrpSpPr>
        <p:grpSpPr bwMode="auto">
          <a:xfrm>
            <a:off x="2552112" y="1990626"/>
            <a:ext cx="1070342" cy="1233488"/>
            <a:chOff x="1274" y="1377"/>
            <a:chExt cx="708" cy="777"/>
          </a:xfrm>
        </p:grpSpPr>
        <p:sp>
          <p:nvSpPr>
            <p:cNvPr id="302" name="Freeform 24"/>
            <p:cNvSpPr>
              <a:spLocks/>
            </p:cNvSpPr>
            <p:nvPr/>
          </p:nvSpPr>
          <p:spPr bwMode="auto">
            <a:xfrm>
              <a:off x="1274" y="1399"/>
              <a:ext cx="697" cy="490"/>
            </a:xfrm>
            <a:custGeom>
              <a:avLst/>
              <a:gdLst>
                <a:gd name="T0" fmla="*/ 73 w 946"/>
                <a:gd name="T1" fmla="*/ 8 h 592"/>
                <a:gd name="T2" fmla="*/ 69 w 946"/>
                <a:gd name="T3" fmla="*/ 3 h 592"/>
                <a:gd name="T4" fmla="*/ 63 w 946"/>
                <a:gd name="T5" fmla="*/ 2 h 592"/>
                <a:gd name="T6" fmla="*/ 59 w 946"/>
                <a:gd name="T7" fmla="*/ 5 h 592"/>
                <a:gd name="T8" fmla="*/ 55 w 946"/>
                <a:gd name="T9" fmla="*/ 2 h 592"/>
                <a:gd name="T10" fmla="*/ 50 w 946"/>
                <a:gd name="T11" fmla="*/ 1 h 592"/>
                <a:gd name="T12" fmla="*/ 46 w 946"/>
                <a:gd name="T13" fmla="*/ 2 h 592"/>
                <a:gd name="T14" fmla="*/ 42 w 946"/>
                <a:gd name="T15" fmla="*/ 1 h 592"/>
                <a:gd name="T16" fmla="*/ 36 w 946"/>
                <a:gd name="T17" fmla="*/ 6 h 592"/>
                <a:gd name="T18" fmla="*/ 33 w 946"/>
                <a:gd name="T19" fmla="*/ 6 h 592"/>
                <a:gd name="T20" fmla="*/ 29 w 946"/>
                <a:gd name="T21" fmla="*/ 6 h 592"/>
                <a:gd name="T22" fmla="*/ 23 w 946"/>
                <a:gd name="T23" fmla="*/ 15 h 592"/>
                <a:gd name="T24" fmla="*/ 21 w 946"/>
                <a:gd name="T25" fmla="*/ 19 h 592"/>
                <a:gd name="T26" fmla="*/ 19 w 946"/>
                <a:gd name="T27" fmla="*/ 21 h 592"/>
                <a:gd name="T28" fmla="*/ 15 w 946"/>
                <a:gd name="T29" fmla="*/ 23 h 592"/>
                <a:gd name="T30" fmla="*/ 12 w 946"/>
                <a:gd name="T31" fmla="*/ 28 h 592"/>
                <a:gd name="T32" fmla="*/ 9 w 946"/>
                <a:gd name="T33" fmla="*/ 36 h 592"/>
                <a:gd name="T34" fmla="*/ 7 w 946"/>
                <a:gd name="T35" fmla="*/ 46 h 592"/>
                <a:gd name="T36" fmla="*/ 4 w 946"/>
                <a:gd name="T37" fmla="*/ 54 h 592"/>
                <a:gd name="T38" fmla="*/ 1 w 946"/>
                <a:gd name="T39" fmla="*/ 74 h 592"/>
                <a:gd name="T40" fmla="*/ 1 w 946"/>
                <a:gd name="T41" fmla="*/ 93 h 592"/>
                <a:gd name="T42" fmla="*/ 3 w 946"/>
                <a:gd name="T43" fmla="*/ 105 h 592"/>
                <a:gd name="T44" fmla="*/ 6 w 946"/>
                <a:gd name="T45" fmla="*/ 113 h 592"/>
                <a:gd name="T46" fmla="*/ 10 w 946"/>
                <a:gd name="T47" fmla="*/ 118 h 592"/>
                <a:gd name="T48" fmla="*/ 13 w 946"/>
                <a:gd name="T49" fmla="*/ 121 h 592"/>
                <a:gd name="T50" fmla="*/ 18 w 946"/>
                <a:gd name="T51" fmla="*/ 123 h 592"/>
                <a:gd name="T52" fmla="*/ 23 w 946"/>
                <a:gd name="T53" fmla="*/ 125 h 592"/>
                <a:gd name="T54" fmla="*/ 27 w 946"/>
                <a:gd name="T55" fmla="*/ 127 h 592"/>
                <a:gd name="T56" fmla="*/ 32 w 946"/>
                <a:gd name="T57" fmla="*/ 127 h 592"/>
                <a:gd name="T58" fmla="*/ 36 w 946"/>
                <a:gd name="T59" fmla="*/ 123 h 592"/>
                <a:gd name="T60" fmla="*/ 41 w 946"/>
                <a:gd name="T61" fmla="*/ 113 h 592"/>
                <a:gd name="T62" fmla="*/ 41 w 946"/>
                <a:gd name="T63" fmla="*/ 105 h 592"/>
                <a:gd name="T64" fmla="*/ 45 w 946"/>
                <a:gd name="T65" fmla="*/ 101 h 592"/>
                <a:gd name="T66" fmla="*/ 44 w 946"/>
                <a:gd name="T67" fmla="*/ 91 h 592"/>
                <a:gd name="T68" fmla="*/ 49 w 946"/>
                <a:gd name="T69" fmla="*/ 84 h 592"/>
                <a:gd name="T70" fmla="*/ 58 w 946"/>
                <a:gd name="T71" fmla="*/ 84 h 592"/>
                <a:gd name="T72" fmla="*/ 63 w 946"/>
                <a:gd name="T73" fmla="*/ 90 h 592"/>
                <a:gd name="T74" fmla="*/ 64 w 946"/>
                <a:gd name="T75" fmla="*/ 98 h 592"/>
                <a:gd name="T76" fmla="*/ 68 w 946"/>
                <a:gd name="T77" fmla="*/ 107 h 592"/>
                <a:gd name="T78" fmla="*/ 73 w 946"/>
                <a:gd name="T79" fmla="*/ 113 h 592"/>
                <a:gd name="T80" fmla="*/ 76 w 946"/>
                <a:gd name="T81" fmla="*/ 111 h 592"/>
                <a:gd name="T82" fmla="*/ 79 w 946"/>
                <a:gd name="T83" fmla="*/ 115 h 592"/>
                <a:gd name="T84" fmla="*/ 80 w 946"/>
                <a:gd name="T85" fmla="*/ 118 h 592"/>
                <a:gd name="T86" fmla="*/ 82 w 946"/>
                <a:gd name="T87" fmla="*/ 121 h 592"/>
                <a:gd name="T88" fmla="*/ 86 w 946"/>
                <a:gd name="T89" fmla="*/ 132 h 592"/>
                <a:gd name="T90" fmla="*/ 92 w 946"/>
                <a:gd name="T91" fmla="*/ 143 h 592"/>
                <a:gd name="T92" fmla="*/ 101 w 946"/>
                <a:gd name="T93" fmla="*/ 156 h 592"/>
                <a:gd name="T94" fmla="*/ 106 w 946"/>
                <a:gd name="T95" fmla="*/ 154 h 592"/>
                <a:gd name="T96" fmla="*/ 107 w 946"/>
                <a:gd name="T97" fmla="*/ 149 h 592"/>
                <a:gd name="T98" fmla="*/ 111 w 946"/>
                <a:gd name="T99" fmla="*/ 141 h 592"/>
                <a:gd name="T100" fmla="*/ 111 w 946"/>
                <a:gd name="T101" fmla="*/ 118 h 592"/>
                <a:gd name="T102" fmla="*/ 109 w 946"/>
                <a:gd name="T103" fmla="*/ 91 h 592"/>
                <a:gd name="T104" fmla="*/ 107 w 946"/>
                <a:gd name="T105" fmla="*/ 81 h 592"/>
                <a:gd name="T106" fmla="*/ 105 w 946"/>
                <a:gd name="T107" fmla="*/ 70 h 592"/>
                <a:gd name="T108" fmla="*/ 100 w 946"/>
                <a:gd name="T109" fmla="*/ 65 h 592"/>
                <a:gd name="T110" fmla="*/ 99 w 946"/>
                <a:gd name="T111" fmla="*/ 54 h 592"/>
                <a:gd name="T112" fmla="*/ 97 w 946"/>
                <a:gd name="T113" fmla="*/ 46 h 592"/>
                <a:gd name="T114" fmla="*/ 94 w 946"/>
                <a:gd name="T115" fmla="*/ 38 h 592"/>
                <a:gd name="T116" fmla="*/ 90 w 946"/>
                <a:gd name="T117" fmla="*/ 30 h 592"/>
                <a:gd name="T118" fmla="*/ 89 w 946"/>
                <a:gd name="T119" fmla="*/ 26 h 592"/>
                <a:gd name="T120" fmla="*/ 83 w 946"/>
                <a:gd name="T121" fmla="*/ 20 h 592"/>
                <a:gd name="T122" fmla="*/ 81 w 946"/>
                <a:gd name="T123" fmla="*/ 17 h 592"/>
                <a:gd name="T124" fmla="*/ 75 w 946"/>
                <a:gd name="T125" fmla="*/ 12 h 5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46"/>
                <a:gd name="T190" fmla="*/ 0 h 592"/>
                <a:gd name="T191" fmla="*/ 946 w 946"/>
                <a:gd name="T192" fmla="*/ 592 h 59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46" h="592">
                  <a:moveTo>
                    <a:pt x="628" y="45"/>
                  </a:moveTo>
                  <a:lnTo>
                    <a:pt x="624" y="42"/>
                  </a:lnTo>
                  <a:lnTo>
                    <a:pt x="619" y="37"/>
                  </a:lnTo>
                  <a:lnTo>
                    <a:pt x="613" y="33"/>
                  </a:lnTo>
                  <a:lnTo>
                    <a:pt x="607" y="28"/>
                  </a:lnTo>
                  <a:lnTo>
                    <a:pt x="599" y="22"/>
                  </a:lnTo>
                  <a:lnTo>
                    <a:pt x="588" y="17"/>
                  </a:lnTo>
                  <a:lnTo>
                    <a:pt x="577" y="12"/>
                  </a:lnTo>
                  <a:lnTo>
                    <a:pt x="563" y="9"/>
                  </a:lnTo>
                  <a:lnTo>
                    <a:pt x="549" y="8"/>
                  </a:lnTo>
                  <a:lnTo>
                    <a:pt x="538" y="8"/>
                  </a:lnTo>
                  <a:lnTo>
                    <a:pt x="528" y="9"/>
                  </a:lnTo>
                  <a:lnTo>
                    <a:pt x="519" y="11"/>
                  </a:lnTo>
                  <a:lnTo>
                    <a:pt x="510" y="14"/>
                  </a:lnTo>
                  <a:lnTo>
                    <a:pt x="502" y="15"/>
                  </a:lnTo>
                  <a:lnTo>
                    <a:pt x="492" y="17"/>
                  </a:lnTo>
                  <a:lnTo>
                    <a:pt x="483" y="17"/>
                  </a:lnTo>
                  <a:lnTo>
                    <a:pt x="474" y="15"/>
                  </a:lnTo>
                  <a:lnTo>
                    <a:pt x="464" y="14"/>
                  </a:lnTo>
                  <a:lnTo>
                    <a:pt x="457" y="11"/>
                  </a:lnTo>
                  <a:lnTo>
                    <a:pt x="447" y="8"/>
                  </a:lnTo>
                  <a:lnTo>
                    <a:pt x="439" y="4"/>
                  </a:lnTo>
                  <a:lnTo>
                    <a:pt x="432" y="3"/>
                  </a:lnTo>
                  <a:lnTo>
                    <a:pt x="422" y="1"/>
                  </a:lnTo>
                  <a:lnTo>
                    <a:pt x="411" y="3"/>
                  </a:lnTo>
                  <a:lnTo>
                    <a:pt x="402" y="3"/>
                  </a:lnTo>
                  <a:lnTo>
                    <a:pt x="394" y="3"/>
                  </a:lnTo>
                  <a:lnTo>
                    <a:pt x="386" y="3"/>
                  </a:lnTo>
                  <a:lnTo>
                    <a:pt x="380" y="1"/>
                  </a:lnTo>
                  <a:lnTo>
                    <a:pt x="372" y="0"/>
                  </a:lnTo>
                  <a:lnTo>
                    <a:pt x="363" y="0"/>
                  </a:lnTo>
                  <a:lnTo>
                    <a:pt x="352" y="1"/>
                  </a:lnTo>
                  <a:lnTo>
                    <a:pt x="338" y="3"/>
                  </a:lnTo>
                  <a:lnTo>
                    <a:pt x="314" y="9"/>
                  </a:lnTo>
                  <a:lnTo>
                    <a:pt x="305" y="15"/>
                  </a:lnTo>
                  <a:lnTo>
                    <a:pt x="299" y="20"/>
                  </a:lnTo>
                  <a:lnTo>
                    <a:pt x="292" y="25"/>
                  </a:lnTo>
                  <a:lnTo>
                    <a:pt x="289" y="23"/>
                  </a:lnTo>
                  <a:lnTo>
                    <a:pt x="283" y="23"/>
                  </a:lnTo>
                  <a:lnTo>
                    <a:pt x="277" y="22"/>
                  </a:lnTo>
                  <a:lnTo>
                    <a:pt x="271" y="19"/>
                  </a:lnTo>
                  <a:lnTo>
                    <a:pt x="263" y="19"/>
                  </a:lnTo>
                  <a:lnTo>
                    <a:pt x="252" y="20"/>
                  </a:lnTo>
                  <a:lnTo>
                    <a:pt x="241" y="23"/>
                  </a:lnTo>
                  <a:lnTo>
                    <a:pt x="227" y="29"/>
                  </a:lnTo>
                  <a:lnTo>
                    <a:pt x="213" y="37"/>
                  </a:lnTo>
                  <a:lnTo>
                    <a:pt x="200" y="45"/>
                  </a:lnTo>
                  <a:lnTo>
                    <a:pt x="191" y="54"/>
                  </a:lnTo>
                  <a:lnTo>
                    <a:pt x="183" y="61"/>
                  </a:lnTo>
                  <a:lnTo>
                    <a:pt x="178" y="67"/>
                  </a:lnTo>
                  <a:lnTo>
                    <a:pt x="175" y="70"/>
                  </a:lnTo>
                  <a:lnTo>
                    <a:pt x="172" y="73"/>
                  </a:lnTo>
                  <a:lnTo>
                    <a:pt x="172" y="75"/>
                  </a:lnTo>
                  <a:lnTo>
                    <a:pt x="171" y="75"/>
                  </a:lnTo>
                  <a:lnTo>
                    <a:pt x="166" y="75"/>
                  </a:lnTo>
                  <a:lnTo>
                    <a:pt x="161" y="76"/>
                  </a:lnTo>
                  <a:lnTo>
                    <a:pt x="153" y="78"/>
                  </a:lnTo>
                  <a:lnTo>
                    <a:pt x="146" y="79"/>
                  </a:lnTo>
                  <a:lnTo>
                    <a:pt x="138" y="83"/>
                  </a:lnTo>
                  <a:lnTo>
                    <a:pt x="130" y="87"/>
                  </a:lnTo>
                  <a:lnTo>
                    <a:pt x="124" y="92"/>
                  </a:lnTo>
                  <a:lnTo>
                    <a:pt x="117" y="98"/>
                  </a:lnTo>
                  <a:lnTo>
                    <a:pt x="110" y="103"/>
                  </a:lnTo>
                  <a:lnTo>
                    <a:pt x="102" y="108"/>
                  </a:lnTo>
                  <a:lnTo>
                    <a:pt x="94" y="112"/>
                  </a:lnTo>
                  <a:lnTo>
                    <a:pt x="86" y="119"/>
                  </a:lnTo>
                  <a:lnTo>
                    <a:pt x="80" y="126"/>
                  </a:lnTo>
                  <a:lnTo>
                    <a:pt x="74" y="134"/>
                  </a:lnTo>
                  <a:lnTo>
                    <a:pt x="71" y="144"/>
                  </a:lnTo>
                  <a:lnTo>
                    <a:pt x="66" y="151"/>
                  </a:lnTo>
                  <a:lnTo>
                    <a:pt x="60" y="159"/>
                  </a:lnTo>
                  <a:lnTo>
                    <a:pt x="55" y="170"/>
                  </a:lnTo>
                  <a:lnTo>
                    <a:pt x="56" y="184"/>
                  </a:lnTo>
                  <a:lnTo>
                    <a:pt x="52" y="186"/>
                  </a:lnTo>
                  <a:lnTo>
                    <a:pt x="42" y="192"/>
                  </a:lnTo>
                  <a:lnTo>
                    <a:pt x="31" y="201"/>
                  </a:lnTo>
                  <a:lnTo>
                    <a:pt x="22" y="217"/>
                  </a:lnTo>
                  <a:lnTo>
                    <a:pt x="17" y="247"/>
                  </a:lnTo>
                  <a:lnTo>
                    <a:pt x="16" y="267"/>
                  </a:lnTo>
                  <a:lnTo>
                    <a:pt x="13" y="275"/>
                  </a:lnTo>
                  <a:lnTo>
                    <a:pt x="6" y="283"/>
                  </a:lnTo>
                  <a:lnTo>
                    <a:pt x="2" y="297"/>
                  </a:lnTo>
                  <a:lnTo>
                    <a:pt x="0" y="322"/>
                  </a:lnTo>
                  <a:lnTo>
                    <a:pt x="3" y="348"/>
                  </a:lnTo>
                  <a:lnTo>
                    <a:pt x="8" y="369"/>
                  </a:lnTo>
                  <a:lnTo>
                    <a:pt x="16" y="381"/>
                  </a:lnTo>
                  <a:lnTo>
                    <a:pt x="28" y="387"/>
                  </a:lnTo>
                  <a:lnTo>
                    <a:pt x="27" y="395"/>
                  </a:lnTo>
                  <a:lnTo>
                    <a:pt x="28" y="403"/>
                  </a:lnTo>
                  <a:lnTo>
                    <a:pt x="35" y="411"/>
                  </a:lnTo>
                  <a:lnTo>
                    <a:pt x="41" y="417"/>
                  </a:lnTo>
                  <a:lnTo>
                    <a:pt x="49" y="423"/>
                  </a:lnTo>
                  <a:lnTo>
                    <a:pt x="60" y="429"/>
                  </a:lnTo>
                  <a:lnTo>
                    <a:pt x="69" y="434"/>
                  </a:lnTo>
                  <a:lnTo>
                    <a:pt x="78" y="437"/>
                  </a:lnTo>
                  <a:lnTo>
                    <a:pt x="88" y="440"/>
                  </a:lnTo>
                  <a:lnTo>
                    <a:pt x="94" y="444"/>
                  </a:lnTo>
                  <a:lnTo>
                    <a:pt x="102" y="447"/>
                  </a:lnTo>
                  <a:lnTo>
                    <a:pt x="108" y="450"/>
                  </a:lnTo>
                  <a:lnTo>
                    <a:pt x="116" y="454"/>
                  </a:lnTo>
                  <a:lnTo>
                    <a:pt x="124" y="456"/>
                  </a:lnTo>
                  <a:lnTo>
                    <a:pt x="133" y="459"/>
                  </a:lnTo>
                  <a:lnTo>
                    <a:pt x="144" y="461"/>
                  </a:lnTo>
                  <a:lnTo>
                    <a:pt x="155" y="462"/>
                  </a:lnTo>
                  <a:lnTo>
                    <a:pt x="164" y="464"/>
                  </a:lnTo>
                  <a:lnTo>
                    <a:pt x="174" y="465"/>
                  </a:lnTo>
                  <a:lnTo>
                    <a:pt x="183" y="467"/>
                  </a:lnTo>
                  <a:lnTo>
                    <a:pt x="191" y="469"/>
                  </a:lnTo>
                  <a:lnTo>
                    <a:pt x="199" y="470"/>
                  </a:lnTo>
                  <a:lnTo>
                    <a:pt x="206" y="473"/>
                  </a:lnTo>
                  <a:lnTo>
                    <a:pt x="216" y="476"/>
                  </a:lnTo>
                  <a:lnTo>
                    <a:pt x="225" y="478"/>
                  </a:lnTo>
                  <a:lnTo>
                    <a:pt x="235" y="481"/>
                  </a:lnTo>
                  <a:lnTo>
                    <a:pt x="244" y="481"/>
                  </a:lnTo>
                  <a:lnTo>
                    <a:pt x="255" y="481"/>
                  </a:lnTo>
                  <a:lnTo>
                    <a:pt x="263" y="481"/>
                  </a:lnTo>
                  <a:lnTo>
                    <a:pt x="272" y="476"/>
                  </a:lnTo>
                  <a:lnTo>
                    <a:pt x="278" y="472"/>
                  </a:lnTo>
                  <a:lnTo>
                    <a:pt x="285" y="465"/>
                  </a:lnTo>
                  <a:lnTo>
                    <a:pt x="299" y="464"/>
                  </a:lnTo>
                  <a:lnTo>
                    <a:pt x="313" y="456"/>
                  </a:lnTo>
                  <a:lnTo>
                    <a:pt x="324" y="444"/>
                  </a:lnTo>
                  <a:lnTo>
                    <a:pt x="330" y="429"/>
                  </a:lnTo>
                  <a:lnTo>
                    <a:pt x="339" y="426"/>
                  </a:lnTo>
                  <a:lnTo>
                    <a:pt x="342" y="417"/>
                  </a:lnTo>
                  <a:lnTo>
                    <a:pt x="342" y="406"/>
                  </a:lnTo>
                  <a:lnTo>
                    <a:pt x="341" y="398"/>
                  </a:lnTo>
                  <a:lnTo>
                    <a:pt x="342" y="398"/>
                  </a:lnTo>
                  <a:lnTo>
                    <a:pt x="349" y="397"/>
                  </a:lnTo>
                  <a:lnTo>
                    <a:pt x="358" y="395"/>
                  </a:lnTo>
                  <a:lnTo>
                    <a:pt x="369" y="389"/>
                  </a:lnTo>
                  <a:lnTo>
                    <a:pt x="375" y="379"/>
                  </a:lnTo>
                  <a:lnTo>
                    <a:pt x="372" y="372"/>
                  </a:lnTo>
                  <a:lnTo>
                    <a:pt x="366" y="362"/>
                  </a:lnTo>
                  <a:lnTo>
                    <a:pt x="366" y="351"/>
                  </a:lnTo>
                  <a:lnTo>
                    <a:pt x="371" y="344"/>
                  </a:lnTo>
                  <a:lnTo>
                    <a:pt x="378" y="337"/>
                  </a:lnTo>
                  <a:lnTo>
                    <a:pt x="388" y="329"/>
                  </a:lnTo>
                  <a:lnTo>
                    <a:pt x="400" y="323"/>
                  </a:lnTo>
                  <a:lnTo>
                    <a:pt x="416" y="317"/>
                  </a:lnTo>
                  <a:lnTo>
                    <a:pt x="433" y="314"/>
                  </a:lnTo>
                  <a:lnTo>
                    <a:pt x="452" y="312"/>
                  </a:lnTo>
                  <a:lnTo>
                    <a:pt x="472" y="314"/>
                  </a:lnTo>
                  <a:lnTo>
                    <a:pt x="489" y="317"/>
                  </a:lnTo>
                  <a:lnTo>
                    <a:pt x="505" y="323"/>
                  </a:lnTo>
                  <a:lnTo>
                    <a:pt x="517" y="328"/>
                  </a:lnTo>
                  <a:lnTo>
                    <a:pt x="527" y="334"/>
                  </a:lnTo>
                  <a:lnTo>
                    <a:pt x="533" y="339"/>
                  </a:lnTo>
                  <a:lnTo>
                    <a:pt x="538" y="344"/>
                  </a:lnTo>
                  <a:lnTo>
                    <a:pt x="539" y="347"/>
                  </a:lnTo>
                  <a:lnTo>
                    <a:pt x="541" y="347"/>
                  </a:lnTo>
                  <a:lnTo>
                    <a:pt x="541" y="370"/>
                  </a:lnTo>
                  <a:lnTo>
                    <a:pt x="549" y="386"/>
                  </a:lnTo>
                  <a:lnTo>
                    <a:pt x="560" y="397"/>
                  </a:lnTo>
                  <a:lnTo>
                    <a:pt x="571" y="401"/>
                  </a:lnTo>
                  <a:lnTo>
                    <a:pt x="571" y="404"/>
                  </a:lnTo>
                  <a:lnTo>
                    <a:pt x="575" y="412"/>
                  </a:lnTo>
                  <a:lnTo>
                    <a:pt x="586" y="422"/>
                  </a:lnTo>
                  <a:lnTo>
                    <a:pt x="608" y="428"/>
                  </a:lnTo>
                  <a:lnTo>
                    <a:pt x="610" y="425"/>
                  </a:lnTo>
                  <a:lnTo>
                    <a:pt x="613" y="420"/>
                  </a:lnTo>
                  <a:lnTo>
                    <a:pt x="619" y="417"/>
                  </a:lnTo>
                  <a:lnTo>
                    <a:pt x="628" y="417"/>
                  </a:lnTo>
                  <a:lnTo>
                    <a:pt x="633" y="417"/>
                  </a:lnTo>
                  <a:lnTo>
                    <a:pt x="642" y="417"/>
                  </a:lnTo>
                  <a:lnTo>
                    <a:pt x="653" y="420"/>
                  </a:lnTo>
                  <a:lnTo>
                    <a:pt x="661" y="433"/>
                  </a:lnTo>
                  <a:lnTo>
                    <a:pt x="664" y="433"/>
                  </a:lnTo>
                  <a:lnTo>
                    <a:pt x="667" y="433"/>
                  </a:lnTo>
                  <a:lnTo>
                    <a:pt x="672" y="434"/>
                  </a:lnTo>
                  <a:lnTo>
                    <a:pt x="672" y="439"/>
                  </a:lnTo>
                  <a:lnTo>
                    <a:pt x="675" y="440"/>
                  </a:lnTo>
                  <a:lnTo>
                    <a:pt x="678" y="442"/>
                  </a:lnTo>
                  <a:lnTo>
                    <a:pt x="682" y="445"/>
                  </a:lnTo>
                  <a:lnTo>
                    <a:pt x="683" y="450"/>
                  </a:lnTo>
                  <a:lnTo>
                    <a:pt x="686" y="453"/>
                  </a:lnTo>
                  <a:lnTo>
                    <a:pt x="692" y="458"/>
                  </a:lnTo>
                  <a:lnTo>
                    <a:pt x="697" y="465"/>
                  </a:lnTo>
                  <a:lnTo>
                    <a:pt x="699" y="472"/>
                  </a:lnTo>
                  <a:lnTo>
                    <a:pt x="721" y="494"/>
                  </a:lnTo>
                  <a:lnTo>
                    <a:pt x="725" y="497"/>
                  </a:lnTo>
                  <a:lnTo>
                    <a:pt x="736" y="508"/>
                  </a:lnTo>
                  <a:lnTo>
                    <a:pt x="753" y="522"/>
                  </a:lnTo>
                  <a:lnTo>
                    <a:pt x="772" y="539"/>
                  </a:lnTo>
                  <a:lnTo>
                    <a:pt x="794" y="556"/>
                  </a:lnTo>
                  <a:lnTo>
                    <a:pt x="816" y="572"/>
                  </a:lnTo>
                  <a:lnTo>
                    <a:pt x="836" y="584"/>
                  </a:lnTo>
                  <a:lnTo>
                    <a:pt x="853" y="590"/>
                  </a:lnTo>
                  <a:lnTo>
                    <a:pt x="866" y="592"/>
                  </a:lnTo>
                  <a:lnTo>
                    <a:pt x="877" y="590"/>
                  </a:lnTo>
                  <a:lnTo>
                    <a:pt x="885" y="587"/>
                  </a:lnTo>
                  <a:lnTo>
                    <a:pt x="891" y="581"/>
                  </a:lnTo>
                  <a:lnTo>
                    <a:pt x="894" y="576"/>
                  </a:lnTo>
                  <a:lnTo>
                    <a:pt x="897" y="570"/>
                  </a:lnTo>
                  <a:lnTo>
                    <a:pt x="896" y="562"/>
                  </a:lnTo>
                  <a:lnTo>
                    <a:pt x="894" y="558"/>
                  </a:lnTo>
                  <a:lnTo>
                    <a:pt x="907" y="559"/>
                  </a:lnTo>
                  <a:lnTo>
                    <a:pt x="921" y="551"/>
                  </a:lnTo>
                  <a:lnTo>
                    <a:pt x="930" y="540"/>
                  </a:lnTo>
                  <a:lnTo>
                    <a:pt x="933" y="529"/>
                  </a:lnTo>
                  <a:lnTo>
                    <a:pt x="941" y="517"/>
                  </a:lnTo>
                  <a:lnTo>
                    <a:pt x="946" y="490"/>
                  </a:lnTo>
                  <a:lnTo>
                    <a:pt x="946" y="461"/>
                  </a:lnTo>
                  <a:lnTo>
                    <a:pt x="936" y="440"/>
                  </a:lnTo>
                  <a:lnTo>
                    <a:pt x="938" y="431"/>
                  </a:lnTo>
                  <a:lnTo>
                    <a:pt x="938" y="406"/>
                  </a:lnTo>
                  <a:lnTo>
                    <a:pt x="932" y="375"/>
                  </a:lnTo>
                  <a:lnTo>
                    <a:pt x="914" y="344"/>
                  </a:lnTo>
                  <a:lnTo>
                    <a:pt x="914" y="334"/>
                  </a:lnTo>
                  <a:lnTo>
                    <a:pt x="910" y="325"/>
                  </a:lnTo>
                  <a:lnTo>
                    <a:pt x="902" y="317"/>
                  </a:lnTo>
                  <a:lnTo>
                    <a:pt x="896" y="304"/>
                  </a:lnTo>
                  <a:lnTo>
                    <a:pt x="894" y="297"/>
                  </a:lnTo>
                  <a:lnTo>
                    <a:pt x="891" y="287"/>
                  </a:lnTo>
                  <a:lnTo>
                    <a:pt x="886" y="276"/>
                  </a:lnTo>
                  <a:lnTo>
                    <a:pt x="880" y="267"/>
                  </a:lnTo>
                  <a:lnTo>
                    <a:pt x="872" y="256"/>
                  </a:lnTo>
                  <a:lnTo>
                    <a:pt x="864" y="248"/>
                  </a:lnTo>
                  <a:lnTo>
                    <a:pt x="853" y="242"/>
                  </a:lnTo>
                  <a:lnTo>
                    <a:pt x="842" y="239"/>
                  </a:lnTo>
                  <a:lnTo>
                    <a:pt x="842" y="231"/>
                  </a:lnTo>
                  <a:lnTo>
                    <a:pt x="841" y="222"/>
                  </a:lnTo>
                  <a:lnTo>
                    <a:pt x="838" y="212"/>
                  </a:lnTo>
                  <a:lnTo>
                    <a:pt x="833" y="203"/>
                  </a:lnTo>
                  <a:lnTo>
                    <a:pt x="827" y="192"/>
                  </a:lnTo>
                  <a:lnTo>
                    <a:pt x="821" y="184"/>
                  </a:lnTo>
                  <a:lnTo>
                    <a:pt x="814" y="176"/>
                  </a:lnTo>
                  <a:lnTo>
                    <a:pt x="808" y="172"/>
                  </a:lnTo>
                  <a:lnTo>
                    <a:pt x="803" y="167"/>
                  </a:lnTo>
                  <a:lnTo>
                    <a:pt x="802" y="161"/>
                  </a:lnTo>
                  <a:lnTo>
                    <a:pt x="799" y="153"/>
                  </a:lnTo>
                  <a:lnTo>
                    <a:pt x="796" y="144"/>
                  </a:lnTo>
                  <a:lnTo>
                    <a:pt x="791" y="136"/>
                  </a:lnTo>
                  <a:lnTo>
                    <a:pt x="783" y="126"/>
                  </a:lnTo>
                  <a:lnTo>
                    <a:pt x="771" y="119"/>
                  </a:lnTo>
                  <a:lnTo>
                    <a:pt x="755" y="112"/>
                  </a:lnTo>
                  <a:lnTo>
                    <a:pt x="753" y="111"/>
                  </a:lnTo>
                  <a:lnTo>
                    <a:pt x="752" y="108"/>
                  </a:lnTo>
                  <a:lnTo>
                    <a:pt x="747" y="101"/>
                  </a:lnTo>
                  <a:lnTo>
                    <a:pt x="741" y="95"/>
                  </a:lnTo>
                  <a:lnTo>
                    <a:pt x="733" y="89"/>
                  </a:lnTo>
                  <a:lnTo>
                    <a:pt x="722" y="83"/>
                  </a:lnTo>
                  <a:lnTo>
                    <a:pt x="710" y="78"/>
                  </a:lnTo>
                  <a:lnTo>
                    <a:pt x="694" y="75"/>
                  </a:lnTo>
                  <a:lnTo>
                    <a:pt x="694" y="73"/>
                  </a:lnTo>
                  <a:lnTo>
                    <a:pt x="691" y="70"/>
                  </a:lnTo>
                  <a:lnTo>
                    <a:pt x="688" y="67"/>
                  </a:lnTo>
                  <a:lnTo>
                    <a:pt x="682" y="62"/>
                  </a:lnTo>
                  <a:lnTo>
                    <a:pt x="674" y="56"/>
                  </a:lnTo>
                  <a:lnTo>
                    <a:pt x="661" y="51"/>
                  </a:lnTo>
                  <a:lnTo>
                    <a:pt x="647" y="47"/>
                  </a:lnTo>
                  <a:lnTo>
                    <a:pt x="628" y="45"/>
                  </a:lnTo>
                  <a:close/>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303" name="Freeform 25"/>
            <p:cNvSpPr>
              <a:spLocks/>
            </p:cNvSpPr>
            <p:nvPr/>
          </p:nvSpPr>
          <p:spPr bwMode="auto">
            <a:xfrm>
              <a:off x="1493" y="1615"/>
              <a:ext cx="167" cy="99"/>
            </a:xfrm>
            <a:custGeom>
              <a:avLst/>
              <a:gdLst>
                <a:gd name="T0" fmla="*/ 28 w 228"/>
                <a:gd name="T1" fmla="*/ 11 h 119"/>
                <a:gd name="T2" fmla="*/ 28 w 228"/>
                <a:gd name="T3" fmla="*/ 11 h 119"/>
                <a:gd name="T4" fmla="*/ 27 w 228"/>
                <a:gd name="T5" fmla="*/ 10 h 119"/>
                <a:gd name="T6" fmla="*/ 26 w 228"/>
                <a:gd name="T7" fmla="*/ 10 h 119"/>
                <a:gd name="T8" fmla="*/ 25 w 228"/>
                <a:gd name="T9" fmla="*/ 8 h 119"/>
                <a:gd name="T10" fmla="*/ 24 w 228"/>
                <a:gd name="T11" fmla="*/ 7 h 119"/>
                <a:gd name="T12" fmla="*/ 22 w 228"/>
                <a:gd name="T13" fmla="*/ 6 h 119"/>
                <a:gd name="T14" fmla="*/ 20 w 228"/>
                <a:gd name="T15" fmla="*/ 4 h 119"/>
                <a:gd name="T16" fmla="*/ 18 w 228"/>
                <a:gd name="T17" fmla="*/ 2 h 119"/>
                <a:gd name="T18" fmla="*/ 16 w 228"/>
                <a:gd name="T19" fmla="*/ 2 h 119"/>
                <a:gd name="T20" fmla="*/ 13 w 228"/>
                <a:gd name="T21" fmla="*/ 2 h 119"/>
                <a:gd name="T22" fmla="*/ 11 w 228"/>
                <a:gd name="T23" fmla="*/ 2 h 119"/>
                <a:gd name="T24" fmla="*/ 10 w 228"/>
                <a:gd name="T25" fmla="*/ 0 h 119"/>
                <a:gd name="T26" fmla="*/ 7 w 228"/>
                <a:gd name="T27" fmla="*/ 0 h 119"/>
                <a:gd name="T28" fmla="*/ 5 w 228"/>
                <a:gd name="T29" fmla="*/ 2 h 119"/>
                <a:gd name="T30" fmla="*/ 3 w 228"/>
                <a:gd name="T31" fmla="*/ 2 h 119"/>
                <a:gd name="T32" fmla="*/ 1 w 228"/>
                <a:gd name="T33" fmla="*/ 4 h 119"/>
                <a:gd name="T34" fmla="*/ 1 w 228"/>
                <a:gd name="T35" fmla="*/ 7 h 119"/>
                <a:gd name="T36" fmla="*/ 0 w 228"/>
                <a:gd name="T37" fmla="*/ 10 h 119"/>
                <a:gd name="T38" fmla="*/ 1 w 228"/>
                <a:gd name="T39" fmla="*/ 14 h 119"/>
                <a:gd name="T40" fmla="*/ 2 w 228"/>
                <a:gd name="T41" fmla="*/ 18 h 119"/>
                <a:gd name="T42" fmla="*/ 4 w 228"/>
                <a:gd name="T43" fmla="*/ 22 h 119"/>
                <a:gd name="T44" fmla="*/ 5 w 228"/>
                <a:gd name="T45" fmla="*/ 26 h 119"/>
                <a:gd name="T46" fmla="*/ 7 w 228"/>
                <a:gd name="T47" fmla="*/ 30 h 119"/>
                <a:gd name="T48" fmla="*/ 7 w 228"/>
                <a:gd name="T49" fmla="*/ 32 h 119"/>
                <a:gd name="T50" fmla="*/ 7 w 228"/>
                <a:gd name="T51" fmla="*/ 32 h 119"/>
                <a:gd name="T52" fmla="*/ 7 w 228"/>
                <a:gd name="T53" fmla="*/ 31 h 119"/>
                <a:gd name="T54" fmla="*/ 7 w 228"/>
                <a:gd name="T55" fmla="*/ 30 h 119"/>
                <a:gd name="T56" fmla="*/ 9 w 228"/>
                <a:gd name="T57" fmla="*/ 30 h 119"/>
                <a:gd name="T58" fmla="*/ 8 w 228"/>
                <a:gd name="T59" fmla="*/ 27 h 119"/>
                <a:gd name="T60" fmla="*/ 7 w 228"/>
                <a:gd name="T61" fmla="*/ 22 h 119"/>
                <a:gd name="T62" fmla="*/ 9 w 228"/>
                <a:gd name="T63" fmla="*/ 18 h 119"/>
                <a:gd name="T64" fmla="*/ 10 w 228"/>
                <a:gd name="T65" fmla="*/ 15 h 119"/>
                <a:gd name="T66" fmla="*/ 13 w 228"/>
                <a:gd name="T67" fmla="*/ 12 h 119"/>
                <a:gd name="T68" fmla="*/ 17 w 228"/>
                <a:gd name="T69" fmla="*/ 10 h 119"/>
                <a:gd name="T70" fmla="*/ 21 w 228"/>
                <a:gd name="T71" fmla="*/ 10 h 119"/>
                <a:gd name="T72" fmla="*/ 28 w 228"/>
                <a:gd name="T73" fmla="*/ 11 h 1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8"/>
                <a:gd name="T112" fmla="*/ 0 h 119"/>
                <a:gd name="T113" fmla="*/ 228 w 228"/>
                <a:gd name="T114" fmla="*/ 119 h 11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8" h="119">
                  <a:moveTo>
                    <a:pt x="228" y="41"/>
                  </a:moveTo>
                  <a:lnTo>
                    <a:pt x="226" y="41"/>
                  </a:lnTo>
                  <a:lnTo>
                    <a:pt x="222" y="38"/>
                  </a:lnTo>
                  <a:lnTo>
                    <a:pt x="214" y="35"/>
                  </a:lnTo>
                  <a:lnTo>
                    <a:pt x="205" y="30"/>
                  </a:lnTo>
                  <a:lnTo>
                    <a:pt x="192" y="25"/>
                  </a:lnTo>
                  <a:lnTo>
                    <a:pt x="178" y="21"/>
                  </a:lnTo>
                  <a:lnTo>
                    <a:pt x="162" y="16"/>
                  </a:lnTo>
                  <a:lnTo>
                    <a:pt x="147" y="11"/>
                  </a:lnTo>
                  <a:lnTo>
                    <a:pt x="130" y="7"/>
                  </a:lnTo>
                  <a:lnTo>
                    <a:pt x="111" y="3"/>
                  </a:lnTo>
                  <a:lnTo>
                    <a:pt x="92" y="2"/>
                  </a:lnTo>
                  <a:lnTo>
                    <a:pt x="75" y="0"/>
                  </a:lnTo>
                  <a:lnTo>
                    <a:pt x="58" y="0"/>
                  </a:lnTo>
                  <a:lnTo>
                    <a:pt x="41" y="3"/>
                  </a:lnTo>
                  <a:lnTo>
                    <a:pt x="25" y="8"/>
                  </a:lnTo>
                  <a:lnTo>
                    <a:pt x="11" y="14"/>
                  </a:lnTo>
                  <a:lnTo>
                    <a:pt x="1" y="25"/>
                  </a:lnTo>
                  <a:lnTo>
                    <a:pt x="0" y="38"/>
                  </a:lnTo>
                  <a:lnTo>
                    <a:pt x="8" y="50"/>
                  </a:lnTo>
                  <a:lnTo>
                    <a:pt x="19" y="64"/>
                  </a:lnTo>
                  <a:lnTo>
                    <a:pt x="31" y="78"/>
                  </a:lnTo>
                  <a:lnTo>
                    <a:pt x="44" y="92"/>
                  </a:lnTo>
                  <a:lnTo>
                    <a:pt x="53" y="107"/>
                  </a:lnTo>
                  <a:lnTo>
                    <a:pt x="55" y="119"/>
                  </a:lnTo>
                  <a:lnTo>
                    <a:pt x="55" y="117"/>
                  </a:lnTo>
                  <a:lnTo>
                    <a:pt x="56" y="111"/>
                  </a:lnTo>
                  <a:lnTo>
                    <a:pt x="62" y="107"/>
                  </a:lnTo>
                  <a:lnTo>
                    <a:pt x="72" y="107"/>
                  </a:lnTo>
                  <a:lnTo>
                    <a:pt x="66" y="96"/>
                  </a:lnTo>
                  <a:lnTo>
                    <a:pt x="64" y="83"/>
                  </a:lnTo>
                  <a:lnTo>
                    <a:pt x="70" y="69"/>
                  </a:lnTo>
                  <a:lnTo>
                    <a:pt x="84" y="57"/>
                  </a:lnTo>
                  <a:lnTo>
                    <a:pt x="106" y="46"/>
                  </a:lnTo>
                  <a:lnTo>
                    <a:pt x="136" y="39"/>
                  </a:lnTo>
                  <a:lnTo>
                    <a:pt x="176" y="36"/>
                  </a:lnTo>
                  <a:lnTo>
                    <a:pt x="228" y="41"/>
                  </a:lnTo>
                  <a:close/>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304" name="Freeform 26"/>
            <p:cNvSpPr>
              <a:spLocks/>
            </p:cNvSpPr>
            <p:nvPr/>
          </p:nvSpPr>
          <p:spPr bwMode="auto">
            <a:xfrm>
              <a:off x="1443" y="1573"/>
              <a:ext cx="286" cy="158"/>
            </a:xfrm>
            <a:custGeom>
              <a:avLst/>
              <a:gdLst>
                <a:gd name="T0" fmla="*/ 36 w 388"/>
                <a:gd name="T1" fmla="*/ 31 h 190"/>
                <a:gd name="T2" fmla="*/ 37 w 388"/>
                <a:gd name="T3" fmla="*/ 41 h 190"/>
                <a:gd name="T4" fmla="*/ 38 w 388"/>
                <a:gd name="T5" fmla="*/ 47 h 190"/>
                <a:gd name="T6" fmla="*/ 39 w 388"/>
                <a:gd name="T7" fmla="*/ 50 h 190"/>
                <a:gd name="T8" fmla="*/ 41 w 388"/>
                <a:gd name="T9" fmla="*/ 52 h 190"/>
                <a:gd name="T10" fmla="*/ 42 w 388"/>
                <a:gd name="T11" fmla="*/ 52 h 190"/>
                <a:gd name="T12" fmla="*/ 45 w 388"/>
                <a:gd name="T13" fmla="*/ 48 h 190"/>
                <a:gd name="T14" fmla="*/ 46 w 388"/>
                <a:gd name="T15" fmla="*/ 34 h 190"/>
                <a:gd name="T16" fmla="*/ 44 w 388"/>
                <a:gd name="T17" fmla="*/ 27 h 190"/>
                <a:gd name="T18" fmla="*/ 43 w 388"/>
                <a:gd name="T19" fmla="*/ 25 h 190"/>
                <a:gd name="T20" fmla="*/ 42 w 388"/>
                <a:gd name="T21" fmla="*/ 21 h 190"/>
                <a:gd name="T22" fmla="*/ 41 w 388"/>
                <a:gd name="T23" fmla="*/ 16 h 190"/>
                <a:gd name="T24" fmla="*/ 38 w 388"/>
                <a:gd name="T25" fmla="*/ 12 h 190"/>
                <a:gd name="T26" fmla="*/ 34 w 388"/>
                <a:gd name="T27" fmla="*/ 7 h 190"/>
                <a:gd name="T28" fmla="*/ 30 w 388"/>
                <a:gd name="T29" fmla="*/ 4 h 190"/>
                <a:gd name="T30" fmla="*/ 27 w 388"/>
                <a:gd name="T31" fmla="*/ 2 h 190"/>
                <a:gd name="T32" fmla="*/ 22 w 388"/>
                <a:gd name="T33" fmla="*/ 1 h 190"/>
                <a:gd name="T34" fmla="*/ 18 w 388"/>
                <a:gd name="T35" fmla="*/ 1 h 190"/>
                <a:gd name="T36" fmla="*/ 13 w 388"/>
                <a:gd name="T37" fmla="*/ 2 h 190"/>
                <a:gd name="T38" fmla="*/ 10 w 388"/>
                <a:gd name="T39" fmla="*/ 4 h 190"/>
                <a:gd name="T40" fmla="*/ 6 w 388"/>
                <a:gd name="T41" fmla="*/ 7 h 190"/>
                <a:gd name="T42" fmla="*/ 3 w 388"/>
                <a:gd name="T43" fmla="*/ 10 h 190"/>
                <a:gd name="T44" fmla="*/ 1 w 388"/>
                <a:gd name="T45" fmla="*/ 15 h 190"/>
                <a:gd name="T46" fmla="*/ 1 w 388"/>
                <a:gd name="T47" fmla="*/ 18 h 190"/>
                <a:gd name="T48" fmla="*/ 0 w 388"/>
                <a:gd name="T49" fmla="*/ 25 h 190"/>
                <a:gd name="T50" fmla="*/ 1 w 388"/>
                <a:gd name="T51" fmla="*/ 30 h 190"/>
                <a:gd name="T52" fmla="*/ 3 w 388"/>
                <a:gd name="T53" fmla="*/ 32 h 190"/>
                <a:gd name="T54" fmla="*/ 5 w 388"/>
                <a:gd name="T55" fmla="*/ 35 h 190"/>
                <a:gd name="T56" fmla="*/ 8 w 388"/>
                <a:gd name="T57" fmla="*/ 37 h 190"/>
                <a:gd name="T58" fmla="*/ 10 w 388"/>
                <a:gd name="T59" fmla="*/ 40 h 190"/>
                <a:gd name="T60" fmla="*/ 12 w 388"/>
                <a:gd name="T61" fmla="*/ 44 h 190"/>
                <a:gd name="T62" fmla="*/ 13 w 388"/>
                <a:gd name="T63" fmla="*/ 49 h 190"/>
                <a:gd name="T64" fmla="*/ 34 w 388"/>
                <a:gd name="T65" fmla="*/ 26 h 1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8"/>
                <a:gd name="T100" fmla="*/ 0 h 190"/>
                <a:gd name="T101" fmla="*/ 388 w 388"/>
                <a:gd name="T102" fmla="*/ 190 h 19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8" h="190">
                  <a:moveTo>
                    <a:pt x="291" y="92"/>
                  </a:moveTo>
                  <a:lnTo>
                    <a:pt x="308" y="112"/>
                  </a:lnTo>
                  <a:lnTo>
                    <a:pt x="313" y="131"/>
                  </a:lnTo>
                  <a:lnTo>
                    <a:pt x="311" y="148"/>
                  </a:lnTo>
                  <a:lnTo>
                    <a:pt x="314" y="164"/>
                  </a:lnTo>
                  <a:lnTo>
                    <a:pt x="318" y="170"/>
                  </a:lnTo>
                  <a:lnTo>
                    <a:pt x="322" y="176"/>
                  </a:lnTo>
                  <a:lnTo>
                    <a:pt x="327" y="181"/>
                  </a:lnTo>
                  <a:lnTo>
                    <a:pt x="333" y="186"/>
                  </a:lnTo>
                  <a:lnTo>
                    <a:pt x="339" y="189"/>
                  </a:lnTo>
                  <a:lnTo>
                    <a:pt x="347" y="190"/>
                  </a:lnTo>
                  <a:lnTo>
                    <a:pt x="355" y="190"/>
                  </a:lnTo>
                  <a:lnTo>
                    <a:pt x="366" y="189"/>
                  </a:lnTo>
                  <a:lnTo>
                    <a:pt x="382" y="175"/>
                  </a:lnTo>
                  <a:lnTo>
                    <a:pt x="388" y="150"/>
                  </a:lnTo>
                  <a:lnTo>
                    <a:pt x="385" y="123"/>
                  </a:lnTo>
                  <a:lnTo>
                    <a:pt x="379" y="103"/>
                  </a:lnTo>
                  <a:lnTo>
                    <a:pt x="375" y="100"/>
                  </a:lnTo>
                  <a:lnTo>
                    <a:pt x="372" y="95"/>
                  </a:lnTo>
                  <a:lnTo>
                    <a:pt x="368" y="89"/>
                  </a:lnTo>
                  <a:lnTo>
                    <a:pt x="363" y="83"/>
                  </a:lnTo>
                  <a:lnTo>
                    <a:pt x="355" y="75"/>
                  </a:lnTo>
                  <a:lnTo>
                    <a:pt x="347" y="67"/>
                  </a:lnTo>
                  <a:lnTo>
                    <a:pt x="338" y="59"/>
                  </a:lnTo>
                  <a:lnTo>
                    <a:pt x="327" y="51"/>
                  </a:lnTo>
                  <a:lnTo>
                    <a:pt x="316" y="43"/>
                  </a:lnTo>
                  <a:lnTo>
                    <a:pt x="304" y="36"/>
                  </a:lnTo>
                  <a:lnTo>
                    <a:pt x="289" y="28"/>
                  </a:lnTo>
                  <a:lnTo>
                    <a:pt x="274" y="22"/>
                  </a:lnTo>
                  <a:lnTo>
                    <a:pt x="258" y="15"/>
                  </a:lnTo>
                  <a:lnTo>
                    <a:pt x="241" y="11"/>
                  </a:lnTo>
                  <a:lnTo>
                    <a:pt x="222" y="6"/>
                  </a:lnTo>
                  <a:lnTo>
                    <a:pt x="204" y="3"/>
                  </a:lnTo>
                  <a:lnTo>
                    <a:pt x="183" y="1"/>
                  </a:lnTo>
                  <a:lnTo>
                    <a:pt x="164" y="0"/>
                  </a:lnTo>
                  <a:lnTo>
                    <a:pt x="146" y="1"/>
                  </a:lnTo>
                  <a:lnTo>
                    <a:pt x="127" y="3"/>
                  </a:lnTo>
                  <a:lnTo>
                    <a:pt x="110" y="6"/>
                  </a:lnTo>
                  <a:lnTo>
                    <a:pt x="94" y="11"/>
                  </a:lnTo>
                  <a:lnTo>
                    <a:pt x="78" y="14"/>
                  </a:lnTo>
                  <a:lnTo>
                    <a:pt x="64" y="20"/>
                  </a:lnTo>
                  <a:lnTo>
                    <a:pt x="50" y="25"/>
                  </a:lnTo>
                  <a:lnTo>
                    <a:pt x="39" y="33"/>
                  </a:lnTo>
                  <a:lnTo>
                    <a:pt x="28" y="39"/>
                  </a:lnTo>
                  <a:lnTo>
                    <a:pt x="19" y="47"/>
                  </a:lnTo>
                  <a:lnTo>
                    <a:pt x="13" y="53"/>
                  </a:lnTo>
                  <a:lnTo>
                    <a:pt x="7" y="61"/>
                  </a:lnTo>
                  <a:lnTo>
                    <a:pt x="3" y="68"/>
                  </a:lnTo>
                  <a:lnTo>
                    <a:pt x="0" y="76"/>
                  </a:lnTo>
                  <a:lnTo>
                    <a:pt x="0" y="89"/>
                  </a:lnTo>
                  <a:lnTo>
                    <a:pt x="3" y="100"/>
                  </a:lnTo>
                  <a:lnTo>
                    <a:pt x="10" y="109"/>
                  </a:lnTo>
                  <a:lnTo>
                    <a:pt x="18" y="115"/>
                  </a:lnTo>
                  <a:lnTo>
                    <a:pt x="25" y="120"/>
                  </a:lnTo>
                  <a:lnTo>
                    <a:pt x="36" y="125"/>
                  </a:lnTo>
                  <a:lnTo>
                    <a:pt x="46" y="128"/>
                  </a:lnTo>
                  <a:lnTo>
                    <a:pt x="57" y="131"/>
                  </a:lnTo>
                  <a:lnTo>
                    <a:pt x="66" y="136"/>
                  </a:lnTo>
                  <a:lnTo>
                    <a:pt x="75" y="142"/>
                  </a:lnTo>
                  <a:lnTo>
                    <a:pt x="85" y="147"/>
                  </a:lnTo>
                  <a:lnTo>
                    <a:pt x="93" y="153"/>
                  </a:lnTo>
                  <a:lnTo>
                    <a:pt x="100" y="161"/>
                  </a:lnTo>
                  <a:lnTo>
                    <a:pt x="107" y="168"/>
                  </a:lnTo>
                  <a:lnTo>
                    <a:pt x="111" y="178"/>
                  </a:lnTo>
                  <a:lnTo>
                    <a:pt x="113" y="187"/>
                  </a:lnTo>
                  <a:lnTo>
                    <a:pt x="291" y="92"/>
                  </a:lnTo>
                  <a:close/>
                </a:path>
              </a:pathLst>
            </a:custGeom>
            <a:solidFill>
              <a:srgbClr val="FFCC99"/>
            </a:solidFill>
            <a:ln w="9525">
              <a:noFill/>
              <a:round/>
              <a:headEnd/>
              <a:tailEnd/>
            </a:ln>
          </p:spPr>
          <p:txBody>
            <a:bodyPr/>
            <a:lstStyle/>
            <a:p>
              <a:pPr>
                <a:defRPr/>
              </a:pPr>
              <a:endParaRPr lang="es-MX" sz="1400" dirty="0">
                <a:latin typeface="+mn-lt"/>
                <a:ea typeface="+mn-ea"/>
                <a:cs typeface="Arial" charset="0"/>
              </a:endParaRPr>
            </a:p>
          </p:txBody>
        </p:sp>
        <p:sp>
          <p:nvSpPr>
            <p:cNvPr id="305" name="Freeform 27"/>
            <p:cNvSpPr>
              <a:spLocks/>
            </p:cNvSpPr>
            <p:nvPr/>
          </p:nvSpPr>
          <p:spPr bwMode="auto">
            <a:xfrm>
              <a:off x="1443" y="1573"/>
              <a:ext cx="286" cy="158"/>
            </a:xfrm>
            <a:custGeom>
              <a:avLst/>
              <a:gdLst>
                <a:gd name="T0" fmla="*/ 36 w 388"/>
                <a:gd name="T1" fmla="*/ 31 h 190"/>
                <a:gd name="T2" fmla="*/ 37 w 388"/>
                <a:gd name="T3" fmla="*/ 41 h 190"/>
                <a:gd name="T4" fmla="*/ 38 w 388"/>
                <a:gd name="T5" fmla="*/ 47 h 190"/>
                <a:gd name="T6" fmla="*/ 39 w 388"/>
                <a:gd name="T7" fmla="*/ 50 h 190"/>
                <a:gd name="T8" fmla="*/ 41 w 388"/>
                <a:gd name="T9" fmla="*/ 52 h 190"/>
                <a:gd name="T10" fmla="*/ 42 w 388"/>
                <a:gd name="T11" fmla="*/ 52 h 190"/>
                <a:gd name="T12" fmla="*/ 45 w 388"/>
                <a:gd name="T13" fmla="*/ 48 h 190"/>
                <a:gd name="T14" fmla="*/ 46 w 388"/>
                <a:gd name="T15" fmla="*/ 34 h 190"/>
                <a:gd name="T16" fmla="*/ 44 w 388"/>
                <a:gd name="T17" fmla="*/ 27 h 190"/>
                <a:gd name="T18" fmla="*/ 43 w 388"/>
                <a:gd name="T19" fmla="*/ 25 h 190"/>
                <a:gd name="T20" fmla="*/ 42 w 388"/>
                <a:gd name="T21" fmla="*/ 21 h 190"/>
                <a:gd name="T22" fmla="*/ 41 w 388"/>
                <a:gd name="T23" fmla="*/ 16 h 190"/>
                <a:gd name="T24" fmla="*/ 38 w 388"/>
                <a:gd name="T25" fmla="*/ 12 h 190"/>
                <a:gd name="T26" fmla="*/ 34 w 388"/>
                <a:gd name="T27" fmla="*/ 7 h 190"/>
                <a:gd name="T28" fmla="*/ 30 w 388"/>
                <a:gd name="T29" fmla="*/ 4 h 190"/>
                <a:gd name="T30" fmla="*/ 27 w 388"/>
                <a:gd name="T31" fmla="*/ 2 h 190"/>
                <a:gd name="T32" fmla="*/ 22 w 388"/>
                <a:gd name="T33" fmla="*/ 1 h 190"/>
                <a:gd name="T34" fmla="*/ 18 w 388"/>
                <a:gd name="T35" fmla="*/ 1 h 190"/>
                <a:gd name="T36" fmla="*/ 13 w 388"/>
                <a:gd name="T37" fmla="*/ 2 h 190"/>
                <a:gd name="T38" fmla="*/ 10 w 388"/>
                <a:gd name="T39" fmla="*/ 4 h 190"/>
                <a:gd name="T40" fmla="*/ 6 w 388"/>
                <a:gd name="T41" fmla="*/ 7 h 190"/>
                <a:gd name="T42" fmla="*/ 3 w 388"/>
                <a:gd name="T43" fmla="*/ 10 h 190"/>
                <a:gd name="T44" fmla="*/ 1 w 388"/>
                <a:gd name="T45" fmla="*/ 15 h 190"/>
                <a:gd name="T46" fmla="*/ 1 w 388"/>
                <a:gd name="T47" fmla="*/ 18 h 190"/>
                <a:gd name="T48" fmla="*/ 0 w 388"/>
                <a:gd name="T49" fmla="*/ 25 h 190"/>
                <a:gd name="T50" fmla="*/ 1 w 388"/>
                <a:gd name="T51" fmla="*/ 30 h 190"/>
                <a:gd name="T52" fmla="*/ 3 w 388"/>
                <a:gd name="T53" fmla="*/ 32 h 190"/>
                <a:gd name="T54" fmla="*/ 5 w 388"/>
                <a:gd name="T55" fmla="*/ 35 h 190"/>
                <a:gd name="T56" fmla="*/ 8 w 388"/>
                <a:gd name="T57" fmla="*/ 37 h 190"/>
                <a:gd name="T58" fmla="*/ 10 w 388"/>
                <a:gd name="T59" fmla="*/ 40 h 190"/>
                <a:gd name="T60" fmla="*/ 12 w 388"/>
                <a:gd name="T61" fmla="*/ 44 h 190"/>
                <a:gd name="T62" fmla="*/ 13 w 388"/>
                <a:gd name="T63" fmla="*/ 49 h 19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8"/>
                <a:gd name="T97" fmla="*/ 0 h 190"/>
                <a:gd name="T98" fmla="*/ 388 w 388"/>
                <a:gd name="T99" fmla="*/ 190 h 19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8" h="190">
                  <a:moveTo>
                    <a:pt x="291" y="92"/>
                  </a:moveTo>
                  <a:lnTo>
                    <a:pt x="308" y="112"/>
                  </a:lnTo>
                  <a:lnTo>
                    <a:pt x="313" y="131"/>
                  </a:lnTo>
                  <a:lnTo>
                    <a:pt x="311" y="148"/>
                  </a:lnTo>
                  <a:lnTo>
                    <a:pt x="314" y="164"/>
                  </a:lnTo>
                  <a:lnTo>
                    <a:pt x="318" y="170"/>
                  </a:lnTo>
                  <a:lnTo>
                    <a:pt x="322" y="176"/>
                  </a:lnTo>
                  <a:lnTo>
                    <a:pt x="327" y="181"/>
                  </a:lnTo>
                  <a:lnTo>
                    <a:pt x="333" y="186"/>
                  </a:lnTo>
                  <a:lnTo>
                    <a:pt x="339" y="189"/>
                  </a:lnTo>
                  <a:lnTo>
                    <a:pt x="347" y="190"/>
                  </a:lnTo>
                  <a:lnTo>
                    <a:pt x="355" y="190"/>
                  </a:lnTo>
                  <a:lnTo>
                    <a:pt x="366" y="189"/>
                  </a:lnTo>
                  <a:lnTo>
                    <a:pt x="382" y="175"/>
                  </a:lnTo>
                  <a:lnTo>
                    <a:pt x="388" y="150"/>
                  </a:lnTo>
                  <a:lnTo>
                    <a:pt x="385" y="123"/>
                  </a:lnTo>
                  <a:lnTo>
                    <a:pt x="379" y="103"/>
                  </a:lnTo>
                  <a:lnTo>
                    <a:pt x="375" y="100"/>
                  </a:lnTo>
                  <a:lnTo>
                    <a:pt x="372" y="95"/>
                  </a:lnTo>
                  <a:lnTo>
                    <a:pt x="368" y="89"/>
                  </a:lnTo>
                  <a:lnTo>
                    <a:pt x="363" y="83"/>
                  </a:lnTo>
                  <a:lnTo>
                    <a:pt x="355" y="75"/>
                  </a:lnTo>
                  <a:lnTo>
                    <a:pt x="347" y="67"/>
                  </a:lnTo>
                  <a:lnTo>
                    <a:pt x="338" y="59"/>
                  </a:lnTo>
                  <a:lnTo>
                    <a:pt x="327" y="51"/>
                  </a:lnTo>
                  <a:lnTo>
                    <a:pt x="316" y="43"/>
                  </a:lnTo>
                  <a:lnTo>
                    <a:pt x="304" y="36"/>
                  </a:lnTo>
                  <a:lnTo>
                    <a:pt x="289" y="28"/>
                  </a:lnTo>
                  <a:lnTo>
                    <a:pt x="274" y="22"/>
                  </a:lnTo>
                  <a:lnTo>
                    <a:pt x="258" y="15"/>
                  </a:lnTo>
                  <a:lnTo>
                    <a:pt x="241" y="11"/>
                  </a:lnTo>
                  <a:lnTo>
                    <a:pt x="222" y="6"/>
                  </a:lnTo>
                  <a:lnTo>
                    <a:pt x="204" y="3"/>
                  </a:lnTo>
                  <a:lnTo>
                    <a:pt x="183" y="1"/>
                  </a:lnTo>
                  <a:lnTo>
                    <a:pt x="164" y="0"/>
                  </a:lnTo>
                  <a:lnTo>
                    <a:pt x="146" y="1"/>
                  </a:lnTo>
                  <a:lnTo>
                    <a:pt x="127" y="3"/>
                  </a:lnTo>
                  <a:lnTo>
                    <a:pt x="110" y="6"/>
                  </a:lnTo>
                  <a:lnTo>
                    <a:pt x="94" y="11"/>
                  </a:lnTo>
                  <a:lnTo>
                    <a:pt x="78" y="14"/>
                  </a:lnTo>
                  <a:lnTo>
                    <a:pt x="64" y="20"/>
                  </a:lnTo>
                  <a:lnTo>
                    <a:pt x="50" y="25"/>
                  </a:lnTo>
                  <a:lnTo>
                    <a:pt x="39" y="33"/>
                  </a:lnTo>
                  <a:lnTo>
                    <a:pt x="28" y="39"/>
                  </a:lnTo>
                  <a:lnTo>
                    <a:pt x="19" y="47"/>
                  </a:lnTo>
                  <a:lnTo>
                    <a:pt x="13" y="53"/>
                  </a:lnTo>
                  <a:lnTo>
                    <a:pt x="7" y="61"/>
                  </a:lnTo>
                  <a:lnTo>
                    <a:pt x="3" y="68"/>
                  </a:lnTo>
                  <a:lnTo>
                    <a:pt x="0" y="76"/>
                  </a:lnTo>
                  <a:lnTo>
                    <a:pt x="0" y="89"/>
                  </a:lnTo>
                  <a:lnTo>
                    <a:pt x="3" y="100"/>
                  </a:lnTo>
                  <a:lnTo>
                    <a:pt x="10" y="109"/>
                  </a:lnTo>
                  <a:lnTo>
                    <a:pt x="18" y="115"/>
                  </a:lnTo>
                  <a:lnTo>
                    <a:pt x="25" y="120"/>
                  </a:lnTo>
                  <a:lnTo>
                    <a:pt x="36" y="125"/>
                  </a:lnTo>
                  <a:lnTo>
                    <a:pt x="46" y="128"/>
                  </a:lnTo>
                  <a:lnTo>
                    <a:pt x="57" y="131"/>
                  </a:lnTo>
                  <a:lnTo>
                    <a:pt x="66" y="136"/>
                  </a:lnTo>
                  <a:lnTo>
                    <a:pt x="75" y="142"/>
                  </a:lnTo>
                  <a:lnTo>
                    <a:pt x="85" y="147"/>
                  </a:lnTo>
                  <a:lnTo>
                    <a:pt x="93" y="153"/>
                  </a:lnTo>
                  <a:lnTo>
                    <a:pt x="100" y="161"/>
                  </a:lnTo>
                  <a:lnTo>
                    <a:pt x="107" y="168"/>
                  </a:lnTo>
                  <a:lnTo>
                    <a:pt x="111" y="178"/>
                  </a:lnTo>
                  <a:lnTo>
                    <a:pt x="113" y="187"/>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306" name="Freeform 28"/>
            <p:cNvSpPr>
              <a:spLocks/>
            </p:cNvSpPr>
            <p:nvPr/>
          </p:nvSpPr>
          <p:spPr bwMode="auto">
            <a:xfrm>
              <a:off x="1443" y="1573"/>
              <a:ext cx="286" cy="158"/>
            </a:xfrm>
            <a:custGeom>
              <a:avLst/>
              <a:gdLst>
                <a:gd name="T0" fmla="*/ 36 w 388"/>
                <a:gd name="T1" fmla="*/ 31 h 190"/>
                <a:gd name="T2" fmla="*/ 37 w 388"/>
                <a:gd name="T3" fmla="*/ 41 h 190"/>
                <a:gd name="T4" fmla="*/ 38 w 388"/>
                <a:gd name="T5" fmla="*/ 47 h 190"/>
                <a:gd name="T6" fmla="*/ 39 w 388"/>
                <a:gd name="T7" fmla="*/ 50 h 190"/>
                <a:gd name="T8" fmla="*/ 41 w 388"/>
                <a:gd name="T9" fmla="*/ 52 h 190"/>
                <a:gd name="T10" fmla="*/ 42 w 388"/>
                <a:gd name="T11" fmla="*/ 52 h 190"/>
                <a:gd name="T12" fmla="*/ 45 w 388"/>
                <a:gd name="T13" fmla="*/ 48 h 190"/>
                <a:gd name="T14" fmla="*/ 46 w 388"/>
                <a:gd name="T15" fmla="*/ 34 h 190"/>
                <a:gd name="T16" fmla="*/ 44 w 388"/>
                <a:gd name="T17" fmla="*/ 27 h 190"/>
                <a:gd name="T18" fmla="*/ 43 w 388"/>
                <a:gd name="T19" fmla="*/ 25 h 190"/>
                <a:gd name="T20" fmla="*/ 42 w 388"/>
                <a:gd name="T21" fmla="*/ 21 h 190"/>
                <a:gd name="T22" fmla="*/ 41 w 388"/>
                <a:gd name="T23" fmla="*/ 16 h 190"/>
                <a:gd name="T24" fmla="*/ 38 w 388"/>
                <a:gd name="T25" fmla="*/ 12 h 190"/>
                <a:gd name="T26" fmla="*/ 34 w 388"/>
                <a:gd name="T27" fmla="*/ 7 h 190"/>
                <a:gd name="T28" fmla="*/ 30 w 388"/>
                <a:gd name="T29" fmla="*/ 4 h 190"/>
                <a:gd name="T30" fmla="*/ 27 w 388"/>
                <a:gd name="T31" fmla="*/ 2 h 190"/>
                <a:gd name="T32" fmla="*/ 22 w 388"/>
                <a:gd name="T33" fmla="*/ 1 h 190"/>
                <a:gd name="T34" fmla="*/ 18 w 388"/>
                <a:gd name="T35" fmla="*/ 1 h 190"/>
                <a:gd name="T36" fmla="*/ 13 w 388"/>
                <a:gd name="T37" fmla="*/ 2 h 190"/>
                <a:gd name="T38" fmla="*/ 10 w 388"/>
                <a:gd name="T39" fmla="*/ 4 h 190"/>
                <a:gd name="T40" fmla="*/ 6 w 388"/>
                <a:gd name="T41" fmla="*/ 7 h 190"/>
                <a:gd name="T42" fmla="*/ 3 w 388"/>
                <a:gd name="T43" fmla="*/ 10 h 190"/>
                <a:gd name="T44" fmla="*/ 1 w 388"/>
                <a:gd name="T45" fmla="*/ 15 h 190"/>
                <a:gd name="T46" fmla="*/ 1 w 388"/>
                <a:gd name="T47" fmla="*/ 18 h 190"/>
                <a:gd name="T48" fmla="*/ 0 w 388"/>
                <a:gd name="T49" fmla="*/ 25 h 190"/>
                <a:gd name="T50" fmla="*/ 1 w 388"/>
                <a:gd name="T51" fmla="*/ 30 h 190"/>
                <a:gd name="T52" fmla="*/ 3 w 388"/>
                <a:gd name="T53" fmla="*/ 32 h 190"/>
                <a:gd name="T54" fmla="*/ 5 w 388"/>
                <a:gd name="T55" fmla="*/ 35 h 190"/>
                <a:gd name="T56" fmla="*/ 8 w 388"/>
                <a:gd name="T57" fmla="*/ 37 h 190"/>
                <a:gd name="T58" fmla="*/ 10 w 388"/>
                <a:gd name="T59" fmla="*/ 40 h 190"/>
                <a:gd name="T60" fmla="*/ 12 w 388"/>
                <a:gd name="T61" fmla="*/ 44 h 190"/>
                <a:gd name="T62" fmla="*/ 13 w 388"/>
                <a:gd name="T63" fmla="*/ 49 h 190"/>
                <a:gd name="T64" fmla="*/ 34 w 388"/>
                <a:gd name="T65" fmla="*/ 26 h 1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8"/>
                <a:gd name="T100" fmla="*/ 0 h 190"/>
                <a:gd name="T101" fmla="*/ 388 w 388"/>
                <a:gd name="T102" fmla="*/ 190 h 19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8" h="190">
                  <a:moveTo>
                    <a:pt x="291" y="92"/>
                  </a:moveTo>
                  <a:lnTo>
                    <a:pt x="308" y="112"/>
                  </a:lnTo>
                  <a:lnTo>
                    <a:pt x="313" y="131"/>
                  </a:lnTo>
                  <a:lnTo>
                    <a:pt x="311" y="148"/>
                  </a:lnTo>
                  <a:lnTo>
                    <a:pt x="314" y="164"/>
                  </a:lnTo>
                  <a:lnTo>
                    <a:pt x="318" y="170"/>
                  </a:lnTo>
                  <a:lnTo>
                    <a:pt x="322" y="176"/>
                  </a:lnTo>
                  <a:lnTo>
                    <a:pt x="327" y="181"/>
                  </a:lnTo>
                  <a:lnTo>
                    <a:pt x="333" y="186"/>
                  </a:lnTo>
                  <a:lnTo>
                    <a:pt x="339" y="189"/>
                  </a:lnTo>
                  <a:lnTo>
                    <a:pt x="347" y="190"/>
                  </a:lnTo>
                  <a:lnTo>
                    <a:pt x="355" y="190"/>
                  </a:lnTo>
                  <a:lnTo>
                    <a:pt x="366" y="189"/>
                  </a:lnTo>
                  <a:lnTo>
                    <a:pt x="382" y="175"/>
                  </a:lnTo>
                  <a:lnTo>
                    <a:pt x="388" y="150"/>
                  </a:lnTo>
                  <a:lnTo>
                    <a:pt x="385" y="123"/>
                  </a:lnTo>
                  <a:lnTo>
                    <a:pt x="379" y="103"/>
                  </a:lnTo>
                  <a:lnTo>
                    <a:pt x="375" y="100"/>
                  </a:lnTo>
                  <a:lnTo>
                    <a:pt x="372" y="95"/>
                  </a:lnTo>
                  <a:lnTo>
                    <a:pt x="368" y="89"/>
                  </a:lnTo>
                  <a:lnTo>
                    <a:pt x="363" y="83"/>
                  </a:lnTo>
                  <a:lnTo>
                    <a:pt x="355" y="75"/>
                  </a:lnTo>
                  <a:lnTo>
                    <a:pt x="347" y="67"/>
                  </a:lnTo>
                  <a:lnTo>
                    <a:pt x="338" y="59"/>
                  </a:lnTo>
                  <a:lnTo>
                    <a:pt x="327" y="51"/>
                  </a:lnTo>
                  <a:lnTo>
                    <a:pt x="316" y="43"/>
                  </a:lnTo>
                  <a:lnTo>
                    <a:pt x="304" y="36"/>
                  </a:lnTo>
                  <a:lnTo>
                    <a:pt x="289" y="28"/>
                  </a:lnTo>
                  <a:lnTo>
                    <a:pt x="274" y="22"/>
                  </a:lnTo>
                  <a:lnTo>
                    <a:pt x="258" y="15"/>
                  </a:lnTo>
                  <a:lnTo>
                    <a:pt x="241" y="11"/>
                  </a:lnTo>
                  <a:lnTo>
                    <a:pt x="222" y="6"/>
                  </a:lnTo>
                  <a:lnTo>
                    <a:pt x="204" y="3"/>
                  </a:lnTo>
                  <a:lnTo>
                    <a:pt x="183" y="1"/>
                  </a:lnTo>
                  <a:lnTo>
                    <a:pt x="164" y="0"/>
                  </a:lnTo>
                  <a:lnTo>
                    <a:pt x="146" y="1"/>
                  </a:lnTo>
                  <a:lnTo>
                    <a:pt x="127" y="3"/>
                  </a:lnTo>
                  <a:lnTo>
                    <a:pt x="110" y="6"/>
                  </a:lnTo>
                  <a:lnTo>
                    <a:pt x="94" y="11"/>
                  </a:lnTo>
                  <a:lnTo>
                    <a:pt x="78" y="14"/>
                  </a:lnTo>
                  <a:lnTo>
                    <a:pt x="64" y="20"/>
                  </a:lnTo>
                  <a:lnTo>
                    <a:pt x="50" y="25"/>
                  </a:lnTo>
                  <a:lnTo>
                    <a:pt x="39" y="33"/>
                  </a:lnTo>
                  <a:lnTo>
                    <a:pt x="28" y="39"/>
                  </a:lnTo>
                  <a:lnTo>
                    <a:pt x="19" y="47"/>
                  </a:lnTo>
                  <a:lnTo>
                    <a:pt x="13" y="53"/>
                  </a:lnTo>
                  <a:lnTo>
                    <a:pt x="7" y="61"/>
                  </a:lnTo>
                  <a:lnTo>
                    <a:pt x="3" y="68"/>
                  </a:lnTo>
                  <a:lnTo>
                    <a:pt x="0" y="76"/>
                  </a:lnTo>
                  <a:lnTo>
                    <a:pt x="0" y="89"/>
                  </a:lnTo>
                  <a:lnTo>
                    <a:pt x="3" y="100"/>
                  </a:lnTo>
                  <a:lnTo>
                    <a:pt x="10" y="109"/>
                  </a:lnTo>
                  <a:lnTo>
                    <a:pt x="18" y="115"/>
                  </a:lnTo>
                  <a:lnTo>
                    <a:pt x="25" y="120"/>
                  </a:lnTo>
                  <a:lnTo>
                    <a:pt x="36" y="125"/>
                  </a:lnTo>
                  <a:lnTo>
                    <a:pt x="46" y="128"/>
                  </a:lnTo>
                  <a:lnTo>
                    <a:pt x="57" y="131"/>
                  </a:lnTo>
                  <a:lnTo>
                    <a:pt x="66" y="136"/>
                  </a:lnTo>
                  <a:lnTo>
                    <a:pt x="75" y="142"/>
                  </a:lnTo>
                  <a:lnTo>
                    <a:pt x="85" y="147"/>
                  </a:lnTo>
                  <a:lnTo>
                    <a:pt x="93" y="153"/>
                  </a:lnTo>
                  <a:lnTo>
                    <a:pt x="100" y="161"/>
                  </a:lnTo>
                  <a:lnTo>
                    <a:pt x="107" y="168"/>
                  </a:lnTo>
                  <a:lnTo>
                    <a:pt x="111" y="178"/>
                  </a:lnTo>
                  <a:lnTo>
                    <a:pt x="113" y="187"/>
                  </a:lnTo>
                  <a:lnTo>
                    <a:pt x="291" y="92"/>
                  </a:lnTo>
                  <a:close/>
                </a:path>
              </a:pathLst>
            </a:custGeom>
            <a:solidFill>
              <a:srgbClr val="FFCC99"/>
            </a:solidFill>
            <a:ln w="9525">
              <a:noFill/>
              <a:round/>
              <a:headEnd/>
              <a:tailEnd/>
            </a:ln>
          </p:spPr>
          <p:txBody>
            <a:bodyPr/>
            <a:lstStyle/>
            <a:p>
              <a:pPr>
                <a:defRPr/>
              </a:pPr>
              <a:endParaRPr lang="es-MX" sz="1400" dirty="0">
                <a:latin typeface="+mn-lt"/>
                <a:ea typeface="+mn-ea"/>
                <a:cs typeface="Arial" charset="0"/>
              </a:endParaRPr>
            </a:p>
          </p:txBody>
        </p:sp>
        <p:sp>
          <p:nvSpPr>
            <p:cNvPr id="307" name="Freeform 29"/>
            <p:cNvSpPr>
              <a:spLocks/>
            </p:cNvSpPr>
            <p:nvPr/>
          </p:nvSpPr>
          <p:spPr bwMode="auto">
            <a:xfrm>
              <a:off x="1443" y="1573"/>
              <a:ext cx="286" cy="158"/>
            </a:xfrm>
            <a:custGeom>
              <a:avLst/>
              <a:gdLst>
                <a:gd name="T0" fmla="*/ 36 w 388"/>
                <a:gd name="T1" fmla="*/ 31 h 190"/>
                <a:gd name="T2" fmla="*/ 37 w 388"/>
                <a:gd name="T3" fmla="*/ 41 h 190"/>
                <a:gd name="T4" fmla="*/ 38 w 388"/>
                <a:gd name="T5" fmla="*/ 47 h 190"/>
                <a:gd name="T6" fmla="*/ 39 w 388"/>
                <a:gd name="T7" fmla="*/ 50 h 190"/>
                <a:gd name="T8" fmla="*/ 41 w 388"/>
                <a:gd name="T9" fmla="*/ 52 h 190"/>
                <a:gd name="T10" fmla="*/ 42 w 388"/>
                <a:gd name="T11" fmla="*/ 52 h 190"/>
                <a:gd name="T12" fmla="*/ 45 w 388"/>
                <a:gd name="T13" fmla="*/ 48 h 190"/>
                <a:gd name="T14" fmla="*/ 46 w 388"/>
                <a:gd name="T15" fmla="*/ 34 h 190"/>
                <a:gd name="T16" fmla="*/ 44 w 388"/>
                <a:gd name="T17" fmla="*/ 27 h 190"/>
                <a:gd name="T18" fmla="*/ 43 w 388"/>
                <a:gd name="T19" fmla="*/ 25 h 190"/>
                <a:gd name="T20" fmla="*/ 42 w 388"/>
                <a:gd name="T21" fmla="*/ 21 h 190"/>
                <a:gd name="T22" fmla="*/ 41 w 388"/>
                <a:gd name="T23" fmla="*/ 16 h 190"/>
                <a:gd name="T24" fmla="*/ 38 w 388"/>
                <a:gd name="T25" fmla="*/ 12 h 190"/>
                <a:gd name="T26" fmla="*/ 34 w 388"/>
                <a:gd name="T27" fmla="*/ 7 h 190"/>
                <a:gd name="T28" fmla="*/ 30 w 388"/>
                <a:gd name="T29" fmla="*/ 4 h 190"/>
                <a:gd name="T30" fmla="*/ 27 w 388"/>
                <a:gd name="T31" fmla="*/ 2 h 190"/>
                <a:gd name="T32" fmla="*/ 22 w 388"/>
                <a:gd name="T33" fmla="*/ 1 h 190"/>
                <a:gd name="T34" fmla="*/ 18 w 388"/>
                <a:gd name="T35" fmla="*/ 1 h 190"/>
                <a:gd name="T36" fmla="*/ 13 w 388"/>
                <a:gd name="T37" fmla="*/ 2 h 190"/>
                <a:gd name="T38" fmla="*/ 10 w 388"/>
                <a:gd name="T39" fmla="*/ 4 h 190"/>
                <a:gd name="T40" fmla="*/ 6 w 388"/>
                <a:gd name="T41" fmla="*/ 7 h 190"/>
                <a:gd name="T42" fmla="*/ 3 w 388"/>
                <a:gd name="T43" fmla="*/ 10 h 190"/>
                <a:gd name="T44" fmla="*/ 1 w 388"/>
                <a:gd name="T45" fmla="*/ 15 h 190"/>
                <a:gd name="T46" fmla="*/ 1 w 388"/>
                <a:gd name="T47" fmla="*/ 18 h 190"/>
                <a:gd name="T48" fmla="*/ 0 w 388"/>
                <a:gd name="T49" fmla="*/ 25 h 190"/>
                <a:gd name="T50" fmla="*/ 1 w 388"/>
                <a:gd name="T51" fmla="*/ 30 h 190"/>
                <a:gd name="T52" fmla="*/ 3 w 388"/>
                <a:gd name="T53" fmla="*/ 32 h 190"/>
                <a:gd name="T54" fmla="*/ 5 w 388"/>
                <a:gd name="T55" fmla="*/ 35 h 190"/>
                <a:gd name="T56" fmla="*/ 8 w 388"/>
                <a:gd name="T57" fmla="*/ 37 h 190"/>
                <a:gd name="T58" fmla="*/ 10 w 388"/>
                <a:gd name="T59" fmla="*/ 40 h 190"/>
                <a:gd name="T60" fmla="*/ 12 w 388"/>
                <a:gd name="T61" fmla="*/ 44 h 190"/>
                <a:gd name="T62" fmla="*/ 13 w 388"/>
                <a:gd name="T63" fmla="*/ 49 h 19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8"/>
                <a:gd name="T97" fmla="*/ 0 h 190"/>
                <a:gd name="T98" fmla="*/ 388 w 388"/>
                <a:gd name="T99" fmla="*/ 190 h 19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8" h="190">
                  <a:moveTo>
                    <a:pt x="291" y="92"/>
                  </a:moveTo>
                  <a:lnTo>
                    <a:pt x="308" y="112"/>
                  </a:lnTo>
                  <a:lnTo>
                    <a:pt x="313" y="131"/>
                  </a:lnTo>
                  <a:lnTo>
                    <a:pt x="311" y="148"/>
                  </a:lnTo>
                  <a:lnTo>
                    <a:pt x="314" y="164"/>
                  </a:lnTo>
                  <a:lnTo>
                    <a:pt x="318" y="170"/>
                  </a:lnTo>
                  <a:lnTo>
                    <a:pt x="322" y="176"/>
                  </a:lnTo>
                  <a:lnTo>
                    <a:pt x="327" y="181"/>
                  </a:lnTo>
                  <a:lnTo>
                    <a:pt x="333" y="186"/>
                  </a:lnTo>
                  <a:lnTo>
                    <a:pt x="339" y="189"/>
                  </a:lnTo>
                  <a:lnTo>
                    <a:pt x="347" y="190"/>
                  </a:lnTo>
                  <a:lnTo>
                    <a:pt x="355" y="190"/>
                  </a:lnTo>
                  <a:lnTo>
                    <a:pt x="366" y="189"/>
                  </a:lnTo>
                  <a:lnTo>
                    <a:pt x="382" y="175"/>
                  </a:lnTo>
                  <a:lnTo>
                    <a:pt x="388" y="150"/>
                  </a:lnTo>
                  <a:lnTo>
                    <a:pt x="385" y="123"/>
                  </a:lnTo>
                  <a:lnTo>
                    <a:pt x="379" y="103"/>
                  </a:lnTo>
                  <a:lnTo>
                    <a:pt x="375" y="100"/>
                  </a:lnTo>
                  <a:lnTo>
                    <a:pt x="372" y="95"/>
                  </a:lnTo>
                  <a:lnTo>
                    <a:pt x="368" y="89"/>
                  </a:lnTo>
                  <a:lnTo>
                    <a:pt x="363" y="83"/>
                  </a:lnTo>
                  <a:lnTo>
                    <a:pt x="355" y="75"/>
                  </a:lnTo>
                  <a:lnTo>
                    <a:pt x="347" y="67"/>
                  </a:lnTo>
                  <a:lnTo>
                    <a:pt x="338" y="59"/>
                  </a:lnTo>
                  <a:lnTo>
                    <a:pt x="327" y="51"/>
                  </a:lnTo>
                  <a:lnTo>
                    <a:pt x="316" y="43"/>
                  </a:lnTo>
                  <a:lnTo>
                    <a:pt x="304" y="36"/>
                  </a:lnTo>
                  <a:lnTo>
                    <a:pt x="289" y="28"/>
                  </a:lnTo>
                  <a:lnTo>
                    <a:pt x="274" y="22"/>
                  </a:lnTo>
                  <a:lnTo>
                    <a:pt x="258" y="15"/>
                  </a:lnTo>
                  <a:lnTo>
                    <a:pt x="241" y="11"/>
                  </a:lnTo>
                  <a:lnTo>
                    <a:pt x="222" y="6"/>
                  </a:lnTo>
                  <a:lnTo>
                    <a:pt x="204" y="3"/>
                  </a:lnTo>
                  <a:lnTo>
                    <a:pt x="183" y="1"/>
                  </a:lnTo>
                  <a:lnTo>
                    <a:pt x="164" y="0"/>
                  </a:lnTo>
                  <a:lnTo>
                    <a:pt x="146" y="1"/>
                  </a:lnTo>
                  <a:lnTo>
                    <a:pt x="127" y="3"/>
                  </a:lnTo>
                  <a:lnTo>
                    <a:pt x="110" y="6"/>
                  </a:lnTo>
                  <a:lnTo>
                    <a:pt x="94" y="11"/>
                  </a:lnTo>
                  <a:lnTo>
                    <a:pt x="78" y="14"/>
                  </a:lnTo>
                  <a:lnTo>
                    <a:pt x="64" y="20"/>
                  </a:lnTo>
                  <a:lnTo>
                    <a:pt x="50" y="25"/>
                  </a:lnTo>
                  <a:lnTo>
                    <a:pt x="39" y="33"/>
                  </a:lnTo>
                  <a:lnTo>
                    <a:pt x="28" y="39"/>
                  </a:lnTo>
                  <a:lnTo>
                    <a:pt x="19" y="47"/>
                  </a:lnTo>
                  <a:lnTo>
                    <a:pt x="13" y="53"/>
                  </a:lnTo>
                  <a:lnTo>
                    <a:pt x="7" y="61"/>
                  </a:lnTo>
                  <a:lnTo>
                    <a:pt x="3" y="68"/>
                  </a:lnTo>
                  <a:lnTo>
                    <a:pt x="0" y="76"/>
                  </a:lnTo>
                  <a:lnTo>
                    <a:pt x="0" y="89"/>
                  </a:lnTo>
                  <a:lnTo>
                    <a:pt x="3" y="100"/>
                  </a:lnTo>
                  <a:lnTo>
                    <a:pt x="10" y="109"/>
                  </a:lnTo>
                  <a:lnTo>
                    <a:pt x="18" y="115"/>
                  </a:lnTo>
                  <a:lnTo>
                    <a:pt x="25" y="120"/>
                  </a:lnTo>
                  <a:lnTo>
                    <a:pt x="36" y="125"/>
                  </a:lnTo>
                  <a:lnTo>
                    <a:pt x="46" y="128"/>
                  </a:lnTo>
                  <a:lnTo>
                    <a:pt x="57" y="131"/>
                  </a:lnTo>
                  <a:lnTo>
                    <a:pt x="66" y="136"/>
                  </a:lnTo>
                  <a:lnTo>
                    <a:pt x="75" y="142"/>
                  </a:lnTo>
                  <a:lnTo>
                    <a:pt x="85" y="147"/>
                  </a:lnTo>
                  <a:lnTo>
                    <a:pt x="93" y="153"/>
                  </a:lnTo>
                  <a:lnTo>
                    <a:pt x="100" y="161"/>
                  </a:lnTo>
                  <a:lnTo>
                    <a:pt x="107" y="168"/>
                  </a:lnTo>
                  <a:lnTo>
                    <a:pt x="111" y="178"/>
                  </a:lnTo>
                  <a:lnTo>
                    <a:pt x="113" y="187"/>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308" name="Freeform 30"/>
            <p:cNvSpPr>
              <a:spLocks/>
            </p:cNvSpPr>
            <p:nvPr/>
          </p:nvSpPr>
          <p:spPr bwMode="auto">
            <a:xfrm>
              <a:off x="1732" y="1615"/>
              <a:ext cx="48" cy="127"/>
            </a:xfrm>
            <a:custGeom>
              <a:avLst/>
              <a:gdLst>
                <a:gd name="T0" fmla="*/ 6 w 67"/>
                <a:gd name="T1" fmla="*/ 0 h 154"/>
                <a:gd name="T2" fmla="*/ 6 w 67"/>
                <a:gd name="T3" fmla="*/ 3 h 154"/>
                <a:gd name="T4" fmla="*/ 6 w 67"/>
                <a:gd name="T5" fmla="*/ 6 h 154"/>
                <a:gd name="T6" fmla="*/ 6 w 67"/>
                <a:gd name="T7" fmla="*/ 10 h 154"/>
                <a:gd name="T8" fmla="*/ 6 w 67"/>
                <a:gd name="T9" fmla="*/ 17 h 154"/>
                <a:gd name="T10" fmla="*/ 6 w 67"/>
                <a:gd name="T11" fmla="*/ 26 h 154"/>
                <a:gd name="T12" fmla="*/ 5 w 67"/>
                <a:gd name="T13" fmla="*/ 28 h 154"/>
                <a:gd name="T14" fmla="*/ 4 w 67"/>
                <a:gd name="T15" fmla="*/ 31 h 154"/>
                <a:gd name="T16" fmla="*/ 4 w 67"/>
                <a:gd name="T17" fmla="*/ 33 h 154"/>
                <a:gd name="T18" fmla="*/ 3 w 67"/>
                <a:gd name="T19" fmla="*/ 38 h 154"/>
                <a:gd name="T20" fmla="*/ 2 w 67"/>
                <a:gd name="T21" fmla="*/ 40 h 154"/>
                <a:gd name="T22" fmla="*/ 1 w 67"/>
                <a:gd name="T23" fmla="*/ 40 h 154"/>
                <a:gd name="T24" fmla="*/ 0 w 67"/>
                <a:gd name="T25" fmla="*/ 35 h 154"/>
                <a:gd name="T26" fmla="*/ 6 w 67"/>
                <a:gd name="T27" fmla="*/ 0 h 1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
                <a:gd name="T43" fmla="*/ 0 h 154"/>
                <a:gd name="T44" fmla="*/ 67 w 67"/>
                <a:gd name="T45" fmla="*/ 154 h 1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 h="154">
                  <a:moveTo>
                    <a:pt x="59" y="0"/>
                  </a:moveTo>
                  <a:lnTo>
                    <a:pt x="59" y="12"/>
                  </a:lnTo>
                  <a:lnTo>
                    <a:pt x="64" y="22"/>
                  </a:lnTo>
                  <a:lnTo>
                    <a:pt x="67" y="37"/>
                  </a:lnTo>
                  <a:lnTo>
                    <a:pt x="66" y="67"/>
                  </a:lnTo>
                  <a:lnTo>
                    <a:pt x="58" y="97"/>
                  </a:lnTo>
                  <a:lnTo>
                    <a:pt x="50" y="109"/>
                  </a:lnTo>
                  <a:lnTo>
                    <a:pt x="42" y="117"/>
                  </a:lnTo>
                  <a:lnTo>
                    <a:pt x="39" y="129"/>
                  </a:lnTo>
                  <a:lnTo>
                    <a:pt x="34" y="147"/>
                  </a:lnTo>
                  <a:lnTo>
                    <a:pt x="22" y="154"/>
                  </a:lnTo>
                  <a:lnTo>
                    <a:pt x="9" y="151"/>
                  </a:lnTo>
                  <a:lnTo>
                    <a:pt x="0" y="134"/>
                  </a:lnTo>
                  <a:lnTo>
                    <a:pt x="59" y="0"/>
                  </a:lnTo>
                  <a:close/>
                </a:path>
              </a:pathLst>
            </a:custGeom>
            <a:solidFill>
              <a:srgbClr val="FFCC99"/>
            </a:solidFill>
            <a:ln w="9525">
              <a:noFill/>
              <a:round/>
              <a:headEnd/>
              <a:tailEnd/>
            </a:ln>
          </p:spPr>
          <p:txBody>
            <a:bodyPr/>
            <a:lstStyle/>
            <a:p>
              <a:pPr>
                <a:defRPr/>
              </a:pPr>
              <a:endParaRPr lang="es-MX" sz="1400" dirty="0">
                <a:latin typeface="+mn-lt"/>
                <a:ea typeface="+mn-ea"/>
                <a:cs typeface="Arial" charset="0"/>
              </a:endParaRPr>
            </a:p>
          </p:txBody>
        </p:sp>
        <p:sp>
          <p:nvSpPr>
            <p:cNvPr id="309" name="Freeform 31"/>
            <p:cNvSpPr>
              <a:spLocks/>
            </p:cNvSpPr>
            <p:nvPr/>
          </p:nvSpPr>
          <p:spPr bwMode="auto">
            <a:xfrm>
              <a:off x="1732" y="1615"/>
              <a:ext cx="48" cy="127"/>
            </a:xfrm>
            <a:custGeom>
              <a:avLst/>
              <a:gdLst>
                <a:gd name="T0" fmla="*/ 6 w 67"/>
                <a:gd name="T1" fmla="*/ 0 h 154"/>
                <a:gd name="T2" fmla="*/ 6 w 67"/>
                <a:gd name="T3" fmla="*/ 3 h 154"/>
                <a:gd name="T4" fmla="*/ 6 w 67"/>
                <a:gd name="T5" fmla="*/ 6 h 154"/>
                <a:gd name="T6" fmla="*/ 6 w 67"/>
                <a:gd name="T7" fmla="*/ 10 h 154"/>
                <a:gd name="T8" fmla="*/ 6 w 67"/>
                <a:gd name="T9" fmla="*/ 17 h 154"/>
                <a:gd name="T10" fmla="*/ 6 w 67"/>
                <a:gd name="T11" fmla="*/ 26 h 154"/>
                <a:gd name="T12" fmla="*/ 5 w 67"/>
                <a:gd name="T13" fmla="*/ 28 h 154"/>
                <a:gd name="T14" fmla="*/ 4 w 67"/>
                <a:gd name="T15" fmla="*/ 31 h 154"/>
                <a:gd name="T16" fmla="*/ 4 w 67"/>
                <a:gd name="T17" fmla="*/ 33 h 154"/>
                <a:gd name="T18" fmla="*/ 3 w 67"/>
                <a:gd name="T19" fmla="*/ 38 h 154"/>
                <a:gd name="T20" fmla="*/ 2 w 67"/>
                <a:gd name="T21" fmla="*/ 40 h 154"/>
                <a:gd name="T22" fmla="*/ 1 w 67"/>
                <a:gd name="T23" fmla="*/ 40 h 154"/>
                <a:gd name="T24" fmla="*/ 0 w 67"/>
                <a:gd name="T25" fmla="*/ 35 h 1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7"/>
                <a:gd name="T40" fmla="*/ 0 h 154"/>
                <a:gd name="T41" fmla="*/ 67 w 67"/>
                <a:gd name="T42" fmla="*/ 154 h 1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7" h="154">
                  <a:moveTo>
                    <a:pt x="59" y="0"/>
                  </a:moveTo>
                  <a:lnTo>
                    <a:pt x="59" y="12"/>
                  </a:lnTo>
                  <a:lnTo>
                    <a:pt x="64" y="22"/>
                  </a:lnTo>
                  <a:lnTo>
                    <a:pt x="67" y="37"/>
                  </a:lnTo>
                  <a:lnTo>
                    <a:pt x="66" y="67"/>
                  </a:lnTo>
                  <a:lnTo>
                    <a:pt x="58" y="97"/>
                  </a:lnTo>
                  <a:lnTo>
                    <a:pt x="50" y="109"/>
                  </a:lnTo>
                  <a:lnTo>
                    <a:pt x="42" y="117"/>
                  </a:lnTo>
                  <a:lnTo>
                    <a:pt x="39" y="129"/>
                  </a:lnTo>
                  <a:lnTo>
                    <a:pt x="34" y="147"/>
                  </a:lnTo>
                  <a:lnTo>
                    <a:pt x="22" y="154"/>
                  </a:lnTo>
                  <a:lnTo>
                    <a:pt x="9" y="151"/>
                  </a:lnTo>
                  <a:lnTo>
                    <a:pt x="0" y="134"/>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310" name="Freeform 32"/>
            <p:cNvSpPr>
              <a:spLocks/>
            </p:cNvSpPr>
            <p:nvPr/>
          </p:nvSpPr>
          <p:spPr bwMode="auto">
            <a:xfrm>
              <a:off x="1732" y="1615"/>
              <a:ext cx="48" cy="127"/>
            </a:xfrm>
            <a:custGeom>
              <a:avLst/>
              <a:gdLst>
                <a:gd name="T0" fmla="*/ 6 w 67"/>
                <a:gd name="T1" fmla="*/ 0 h 154"/>
                <a:gd name="T2" fmla="*/ 6 w 67"/>
                <a:gd name="T3" fmla="*/ 3 h 154"/>
                <a:gd name="T4" fmla="*/ 6 w 67"/>
                <a:gd name="T5" fmla="*/ 6 h 154"/>
                <a:gd name="T6" fmla="*/ 6 w 67"/>
                <a:gd name="T7" fmla="*/ 10 h 154"/>
                <a:gd name="T8" fmla="*/ 6 w 67"/>
                <a:gd name="T9" fmla="*/ 17 h 154"/>
                <a:gd name="T10" fmla="*/ 6 w 67"/>
                <a:gd name="T11" fmla="*/ 26 h 154"/>
                <a:gd name="T12" fmla="*/ 5 w 67"/>
                <a:gd name="T13" fmla="*/ 28 h 154"/>
                <a:gd name="T14" fmla="*/ 4 w 67"/>
                <a:gd name="T15" fmla="*/ 31 h 154"/>
                <a:gd name="T16" fmla="*/ 4 w 67"/>
                <a:gd name="T17" fmla="*/ 33 h 154"/>
                <a:gd name="T18" fmla="*/ 3 w 67"/>
                <a:gd name="T19" fmla="*/ 38 h 154"/>
                <a:gd name="T20" fmla="*/ 2 w 67"/>
                <a:gd name="T21" fmla="*/ 40 h 154"/>
                <a:gd name="T22" fmla="*/ 1 w 67"/>
                <a:gd name="T23" fmla="*/ 40 h 154"/>
                <a:gd name="T24" fmla="*/ 0 w 67"/>
                <a:gd name="T25" fmla="*/ 35 h 154"/>
                <a:gd name="T26" fmla="*/ 6 w 67"/>
                <a:gd name="T27" fmla="*/ 0 h 1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
                <a:gd name="T43" fmla="*/ 0 h 154"/>
                <a:gd name="T44" fmla="*/ 67 w 67"/>
                <a:gd name="T45" fmla="*/ 154 h 1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 h="154">
                  <a:moveTo>
                    <a:pt x="59" y="0"/>
                  </a:moveTo>
                  <a:lnTo>
                    <a:pt x="59" y="12"/>
                  </a:lnTo>
                  <a:lnTo>
                    <a:pt x="64" y="22"/>
                  </a:lnTo>
                  <a:lnTo>
                    <a:pt x="67" y="37"/>
                  </a:lnTo>
                  <a:lnTo>
                    <a:pt x="66" y="67"/>
                  </a:lnTo>
                  <a:lnTo>
                    <a:pt x="58" y="97"/>
                  </a:lnTo>
                  <a:lnTo>
                    <a:pt x="50" y="109"/>
                  </a:lnTo>
                  <a:lnTo>
                    <a:pt x="42" y="117"/>
                  </a:lnTo>
                  <a:lnTo>
                    <a:pt x="39" y="129"/>
                  </a:lnTo>
                  <a:lnTo>
                    <a:pt x="34" y="147"/>
                  </a:lnTo>
                  <a:lnTo>
                    <a:pt x="22" y="154"/>
                  </a:lnTo>
                  <a:lnTo>
                    <a:pt x="9" y="151"/>
                  </a:lnTo>
                  <a:lnTo>
                    <a:pt x="0" y="134"/>
                  </a:lnTo>
                  <a:lnTo>
                    <a:pt x="59" y="0"/>
                  </a:lnTo>
                  <a:close/>
                </a:path>
              </a:pathLst>
            </a:custGeom>
            <a:solidFill>
              <a:srgbClr val="FFCC99"/>
            </a:solidFill>
            <a:ln w="9525">
              <a:noFill/>
              <a:round/>
              <a:headEnd/>
              <a:tailEnd/>
            </a:ln>
          </p:spPr>
          <p:txBody>
            <a:bodyPr/>
            <a:lstStyle/>
            <a:p>
              <a:pPr>
                <a:defRPr/>
              </a:pPr>
              <a:endParaRPr lang="es-MX" sz="1400" dirty="0">
                <a:latin typeface="+mn-lt"/>
                <a:ea typeface="+mn-ea"/>
                <a:cs typeface="Arial" charset="0"/>
              </a:endParaRPr>
            </a:p>
          </p:txBody>
        </p:sp>
        <p:sp>
          <p:nvSpPr>
            <p:cNvPr id="311" name="Freeform 33"/>
            <p:cNvSpPr>
              <a:spLocks/>
            </p:cNvSpPr>
            <p:nvPr/>
          </p:nvSpPr>
          <p:spPr bwMode="auto">
            <a:xfrm>
              <a:off x="1732" y="1615"/>
              <a:ext cx="48" cy="127"/>
            </a:xfrm>
            <a:custGeom>
              <a:avLst/>
              <a:gdLst>
                <a:gd name="T0" fmla="*/ 6 w 67"/>
                <a:gd name="T1" fmla="*/ 0 h 154"/>
                <a:gd name="T2" fmla="*/ 6 w 67"/>
                <a:gd name="T3" fmla="*/ 3 h 154"/>
                <a:gd name="T4" fmla="*/ 6 w 67"/>
                <a:gd name="T5" fmla="*/ 6 h 154"/>
                <a:gd name="T6" fmla="*/ 6 w 67"/>
                <a:gd name="T7" fmla="*/ 10 h 154"/>
                <a:gd name="T8" fmla="*/ 6 w 67"/>
                <a:gd name="T9" fmla="*/ 17 h 154"/>
                <a:gd name="T10" fmla="*/ 6 w 67"/>
                <a:gd name="T11" fmla="*/ 26 h 154"/>
                <a:gd name="T12" fmla="*/ 5 w 67"/>
                <a:gd name="T13" fmla="*/ 28 h 154"/>
                <a:gd name="T14" fmla="*/ 4 w 67"/>
                <a:gd name="T15" fmla="*/ 31 h 154"/>
                <a:gd name="T16" fmla="*/ 4 w 67"/>
                <a:gd name="T17" fmla="*/ 33 h 154"/>
                <a:gd name="T18" fmla="*/ 3 w 67"/>
                <a:gd name="T19" fmla="*/ 38 h 154"/>
                <a:gd name="T20" fmla="*/ 2 w 67"/>
                <a:gd name="T21" fmla="*/ 40 h 154"/>
                <a:gd name="T22" fmla="*/ 1 w 67"/>
                <a:gd name="T23" fmla="*/ 40 h 154"/>
                <a:gd name="T24" fmla="*/ 0 w 67"/>
                <a:gd name="T25" fmla="*/ 35 h 1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7"/>
                <a:gd name="T40" fmla="*/ 0 h 154"/>
                <a:gd name="T41" fmla="*/ 67 w 67"/>
                <a:gd name="T42" fmla="*/ 154 h 1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7" h="154">
                  <a:moveTo>
                    <a:pt x="59" y="0"/>
                  </a:moveTo>
                  <a:lnTo>
                    <a:pt x="59" y="12"/>
                  </a:lnTo>
                  <a:lnTo>
                    <a:pt x="64" y="22"/>
                  </a:lnTo>
                  <a:lnTo>
                    <a:pt x="67" y="37"/>
                  </a:lnTo>
                  <a:lnTo>
                    <a:pt x="66" y="67"/>
                  </a:lnTo>
                  <a:lnTo>
                    <a:pt x="58" y="97"/>
                  </a:lnTo>
                  <a:lnTo>
                    <a:pt x="50" y="109"/>
                  </a:lnTo>
                  <a:lnTo>
                    <a:pt x="42" y="117"/>
                  </a:lnTo>
                  <a:lnTo>
                    <a:pt x="39" y="129"/>
                  </a:lnTo>
                  <a:lnTo>
                    <a:pt x="34" y="147"/>
                  </a:lnTo>
                  <a:lnTo>
                    <a:pt x="22" y="154"/>
                  </a:lnTo>
                  <a:lnTo>
                    <a:pt x="9" y="151"/>
                  </a:lnTo>
                  <a:lnTo>
                    <a:pt x="0" y="134"/>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312" name="Freeform 34"/>
            <p:cNvSpPr>
              <a:spLocks/>
            </p:cNvSpPr>
            <p:nvPr/>
          </p:nvSpPr>
          <p:spPr bwMode="auto">
            <a:xfrm>
              <a:off x="1764" y="1508"/>
              <a:ext cx="71" cy="118"/>
            </a:xfrm>
            <a:custGeom>
              <a:avLst/>
              <a:gdLst>
                <a:gd name="T0" fmla="*/ 0 w 97"/>
                <a:gd name="T1" fmla="*/ 39 h 142"/>
                <a:gd name="T2" fmla="*/ 1 w 97"/>
                <a:gd name="T3" fmla="*/ 36 h 142"/>
                <a:gd name="T4" fmla="*/ 1 w 97"/>
                <a:gd name="T5" fmla="*/ 35 h 142"/>
                <a:gd name="T6" fmla="*/ 1 w 97"/>
                <a:gd name="T7" fmla="*/ 35 h 142"/>
                <a:gd name="T8" fmla="*/ 2 w 97"/>
                <a:gd name="T9" fmla="*/ 32 h 142"/>
                <a:gd name="T10" fmla="*/ 3 w 97"/>
                <a:gd name="T11" fmla="*/ 29 h 142"/>
                <a:gd name="T12" fmla="*/ 3 w 97"/>
                <a:gd name="T13" fmla="*/ 25 h 142"/>
                <a:gd name="T14" fmla="*/ 4 w 97"/>
                <a:gd name="T15" fmla="*/ 20 h 142"/>
                <a:gd name="T16" fmla="*/ 5 w 97"/>
                <a:gd name="T17" fmla="*/ 15 h 142"/>
                <a:gd name="T18" fmla="*/ 6 w 97"/>
                <a:gd name="T19" fmla="*/ 12 h 142"/>
                <a:gd name="T20" fmla="*/ 7 w 97"/>
                <a:gd name="T21" fmla="*/ 12 h 142"/>
                <a:gd name="T22" fmla="*/ 8 w 97"/>
                <a:gd name="T23" fmla="*/ 10 h 142"/>
                <a:gd name="T24" fmla="*/ 9 w 97"/>
                <a:gd name="T25" fmla="*/ 8 h 142"/>
                <a:gd name="T26" fmla="*/ 10 w 97"/>
                <a:gd name="T27" fmla="*/ 7 h 142"/>
                <a:gd name="T28" fmla="*/ 11 w 97"/>
                <a:gd name="T29" fmla="*/ 6 h 142"/>
                <a:gd name="T30" fmla="*/ 11 w 97"/>
                <a:gd name="T31" fmla="*/ 2 h 142"/>
                <a:gd name="T32" fmla="*/ 11 w 97"/>
                <a:gd name="T33" fmla="*/ 0 h 142"/>
                <a:gd name="T34" fmla="*/ 0 w 97"/>
                <a:gd name="T35" fmla="*/ 39 h 1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7"/>
                <a:gd name="T55" fmla="*/ 0 h 142"/>
                <a:gd name="T56" fmla="*/ 97 w 97"/>
                <a:gd name="T57" fmla="*/ 142 h 1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7" h="142">
                  <a:moveTo>
                    <a:pt x="0" y="142"/>
                  </a:moveTo>
                  <a:lnTo>
                    <a:pt x="1" y="131"/>
                  </a:lnTo>
                  <a:lnTo>
                    <a:pt x="8" y="129"/>
                  </a:lnTo>
                  <a:lnTo>
                    <a:pt x="14" y="128"/>
                  </a:lnTo>
                  <a:lnTo>
                    <a:pt x="20" y="120"/>
                  </a:lnTo>
                  <a:lnTo>
                    <a:pt x="25" y="106"/>
                  </a:lnTo>
                  <a:lnTo>
                    <a:pt x="28" y="90"/>
                  </a:lnTo>
                  <a:lnTo>
                    <a:pt x="33" y="73"/>
                  </a:lnTo>
                  <a:lnTo>
                    <a:pt x="45" y="56"/>
                  </a:lnTo>
                  <a:lnTo>
                    <a:pt x="53" y="48"/>
                  </a:lnTo>
                  <a:lnTo>
                    <a:pt x="64" y="42"/>
                  </a:lnTo>
                  <a:lnTo>
                    <a:pt x="73" y="37"/>
                  </a:lnTo>
                  <a:lnTo>
                    <a:pt x="81" y="32"/>
                  </a:lnTo>
                  <a:lnTo>
                    <a:pt x="89" y="26"/>
                  </a:lnTo>
                  <a:lnTo>
                    <a:pt x="94" y="20"/>
                  </a:lnTo>
                  <a:lnTo>
                    <a:pt x="97" y="11"/>
                  </a:lnTo>
                  <a:lnTo>
                    <a:pt x="95" y="0"/>
                  </a:lnTo>
                  <a:lnTo>
                    <a:pt x="0" y="142"/>
                  </a:lnTo>
                  <a:close/>
                </a:path>
              </a:pathLst>
            </a:custGeom>
            <a:solidFill>
              <a:srgbClr val="FFCC99"/>
            </a:solidFill>
            <a:ln w="9525">
              <a:noFill/>
              <a:round/>
              <a:headEnd/>
              <a:tailEnd/>
            </a:ln>
          </p:spPr>
          <p:txBody>
            <a:bodyPr/>
            <a:lstStyle/>
            <a:p>
              <a:pPr>
                <a:defRPr/>
              </a:pPr>
              <a:endParaRPr lang="es-MX" sz="1400" dirty="0">
                <a:latin typeface="+mn-lt"/>
                <a:ea typeface="+mn-ea"/>
                <a:cs typeface="Arial" charset="0"/>
              </a:endParaRPr>
            </a:p>
          </p:txBody>
        </p:sp>
        <p:sp>
          <p:nvSpPr>
            <p:cNvPr id="313" name="Freeform 35"/>
            <p:cNvSpPr>
              <a:spLocks/>
            </p:cNvSpPr>
            <p:nvPr/>
          </p:nvSpPr>
          <p:spPr bwMode="auto">
            <a:xfrm>
              <a:off x="1764" y="1508"/>
              <a:ext cx="71" cy="118"/>
            </a:xfrm>
            <a:custGeom>
              <a:avLst/>
              <a:gdLst>
                <a:gd name="T0" fmla="*/ 0 w 97"/>
                <a:gd name="T1" fmla="*/ 39 h 142"/>
                <a:gd name="T2" fmla="*/ 1 w 97"/>
                <a:gd name="T3" fmla="*/ 36 h 142"/>
                <a:gd name="T4" fmla="*/ 1 w 97"/>
                <a:gd name="T5" fmla="*/ 35 h 142"/>
                <a:gd name="T6" fmla="*/ 1 w 97"/>
                <a:gd name="T7" fmla="*/ 35 h 142"/>
                <a:gd name="T8" fmla="*/ 2 w 97"/>
                <a:gd name="T9" fmla="*/ 32 h 142"/>
                <a:gd name="T10" fmla="*/ 3 w 97"/>
                <a:gd name="T11" fmla="*/ 29 h 142"/>
                <a:gd name="T12" fmla="*/ 3 w 97"/>
                <a:gd name="T13" fmla="*/ 25 h 142"/>
                <a:gd name="T14" fmla="*/ 4 w 97"/>
                <a:gd name="T15" fmla="*/ 20 h 142"/>
                <a:gd name="T16" fmla="*/ 5 w 97"/>
                <a:gd name="T17" fmla="*/ 15 h 142"/>
                <a:gd name="T18" fmla="*/ 6 w 97"/>
                <a:gd name="T19" fmla="*/ 12 h 142"/>
                <a:gd name="T20" fmla="*/ 7 w 97"/>
                <a:gd name="T21" fmla="*/ 12 h 142"/>
                <a:gd name="T22" fmla="*/ 8 w 97"/>
                <a:gd name="T23" fmla="*/ 10 h 142"/>
                <a:gd name="T24" fmla="*/ 9 w 97"/>
                <a:gd name="T25" fmla="*/ 8 h 142"/>
                <a:gd name="T26" fmla="*/ 10 w 97"/>
                <a:gd name="T27" fmla="*/ 7 h 142"/>
                <a:gd name="T28" fmla="*/ 11 w 97"/>
                <a:gd name="T29" fmla="*/ 6 h 142"/>
                <a:gd name="T30" fmla="*/ 11 w 97"/>
                <a:gd name="T31" fmla="*/ 2 h 142"/>
                <a:gd name="T32" fmla="*/ 11 w 97"/>
                <a:gd name="T33" fmla="*/ 0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7"/>
                <a:gd name="T52" fmla="*/ 0 h 142"/>
                <a:gd name="T53" fmla="*/ 97 w 97"/>
                <a:gd name="T54" fmla="*/ 142 h 1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7" h="142">
                  <a:moveTo>
                    <a:pt x="0" y="142"/>
                  </a:moveTo>
                  <a:lnTo>
                    <a:pt x="1" y="131"/>
                  </a:lnTo>
                  <a:lnTo>
                    <a:pt x="8" y="129"/>
                  </a:lnTo>
                  <a:lnTo>
                    <a:pt x="14" y="128"/>
                  </a:lnTo>
                  <a:lnTo>
                    <a:pt x="20" y="120"/>
                  </a:lnTo>
                  <a:lnTo>
                    <a:pt x="25" y="106"/>
                  </a:lnTo>
                  <a:lnTo>
                    <a:pt x="28" y="90"/>
                  </a:lnTo>
                  <a:lnTo>
                    <a:pt x="33" y="73"/>
                  </a:lnTo>
                  <a:lnTo>
                    <a:pt x="45" y="56"/>
                  </a:lnTo>
                  <a:lnTo>
                    <a:pt x="53" y="48"/>
                  </a:lnTo>
                  <a:lnTo>
                    <a:pt x="64" y="42"/>
                  </a:lnTo>
                  <a:lnTo>
                    <a:pt x="73" y="37"/>
                  </a:lnTo>
                  <a:lnTo>
                    <a:pt x="81" y="32"/>
                  </a:lnTo>
                  <a:lnTo>
                    <a:pt x="89" y="26"/>
                  </a:lnTo>
                  <a:lnTo>
                    <a:pt x="94" y="20"/>
                  </a:lnTo>
                  <a:lnTo>
                    <a:pt x="97" y="11"/>
                  </a:lnTo>
                  <a:lnTo>
                    <a:pt x="95" y="0"/>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314" name="Freeform 36"/>
            <p:cNvSpPr>
              <a:spLocks/>
            </p:cNvSpPr>
            <p:nvPr/>
          </p:nvSpPr>
          <p:spPr bwMode="auto">
            <a:xfrm>
              <a:off x="1764" y="1508"/>
              <a:ext cx="71" cy="118"/>
            </a:xfrm>
            <a:custGeom>
              <a:avLst/>
              <a:gdLst>
                <a:gd name="T0" fmla="*/ 0 w 97"/>
                <a:gd name="T1" fmla="*/ 39 h 142"/>
                <a:gd name="T2" fmla="*/ 1 w 97"/>
                <a:gd name="T3" fmla="*/ 36 h 142"/>
                <a:gd name="T4" fmla="*/ 1 w 97"/>
                <a:gd name="T5" fmla="*/ 35 h 142"/>
                <a:gd name="T6" fmla="*/ 1 w 97"/>
                <a:gd name="T7" fmla="*/ 35 h 142"/>
                <a:gd name="T8" fmla="*/ 2 w 97"/>
                <a:gd name="T9" fmla="*/ 32 h 142"/>
                <a:gd name="T10" fmla="*/ 3 w 97"/>
                <a:gd name="T11" fmla="*/ 29 h 142"/>
                <a:gd name="T12" fmla="*/ 3 w 97"/>
                <a:gd name="T13" fmla="*/ 25 h 142"/>
                <a:gd name="T14" fmla="*/ 4 w 97"/>
                <a:gd name="T15" fmla="*/ 20 h 142"/>
                <a:gd name="T16" fmla="*/ 5 w 97"/>
                <a:gd name="T17" fmla="*/ 15 h 142"/>
                <a:gd name="T18" fmla="*/ 6 w 97"/>
                <a:gd name="T19" fmla="*/ 12 h 142"/>
                <a:gd name="T20" fmla="*/ 7 w 97"/>
                <a:gd name="T21" fmla="*/ 12 h 142"/>
                <a:gd name="T22" fmla="*/ 8 w 97"/>
                <a:gd name="T23" fmla="*/ 10 h 142"/>
                <a:gd name="T24" fmla="*/ 9 w 97"/>
                <a:gd name="T25" fmla="*/ 8 h 142"/>
                <a:gd name="T26" fmla="*/ 10 w 97"/>
                <a:gd name="T27" fmla="*/ 7 h 142"/>
                <a:gd name="T28" fmla="*/ 11 w 97"/>
                <a:gd name="T29" fmla="*/ 6 h 142"/>
                <a:gd name="T30" fmla="*/ 11 w 97"/>
                <a:gd name="T31" fmla="*/ 2 h 142"/>
                <a:gd name="T32" fmla="*/ 11 w 97"/>
                <a:gd name="T33" fmla="*/ 0 h 142"/>
                <a:gd name="T34" fmla="*/ 0 w 97"/>
                <a:gd name="T35" fmla="*/ 39 h 1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7"/>
                <a:gd name="T55" fmla="*/ 0 h 142"/>
                <a:gd name="T56" fmla="*/ 97 w 97"/>
                <a:gd name="T57" fmla="*/ 142 h 1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7" h="142">
                  <a:moveTo>
                    <a:pt x="0" y="142"/>
                  </a:moveTo>
                  <a:lnTo>
                    <a:pt x="1" y="131"/>
                  </a:lnTo>
                  <a:lnTo>
                    <a:pt x="8" y="129"/>
                  </a:lnTo>
                  <a:lnTo>
                    <a:pt x="14" y="128"/>
                  </a:lnTo>
                  <a:lnTo>
                    <a:pt x="20" y="120"/>
                  </a:lnTo>
                  <a:lnTo>
                    <a:pt x="25" y="106"/>
                  </a:lnTo>
                  <a:lnTo>
                    <a:pt x="28" y="90"/>
                  </a:lnTo>
                  <a:lnTo>
                    <a:pt x="33" y="73"/>
                  </a:lnTo>
                  <a:lnTo>
                    <a:pt x="45" y="56"/>
                  </a:lnTo>
                  <a:lnTo>
                    <a:pt x="53" y="48"/>
                  </a:lnTo>
                  <a:lnTo>
                    <a:pt x="64" y="42"/>
                  </a:lnTo>
                  <a:lnTo>
                    <a:pt x="73" y="37"/>
                  </a:lnTo>
                  <a:lnTo>
                    <a:pt x="81" y="32"/>
                  </a:lnTo>
                  <a:lnTo>
                    <a:pt x="89" y="26"/>
                  </a:lnTo>
                  <a:lnTo>
                    <a:pt x="94" y="20"/>
                  </a:lnTo>
                  <a:lnTo>
                    <a:pt x="97" y="11"/>
                  </a:lnTo>
                  <a:lnTo>
                    <a:pt x="95" y="0"/>
                  </a:lnTo>
                  <a:lnTo>
                    <a:pt x="0" y="142"/>
                  </a:lnTo>
                  <a:close/>
                </a:path>
              </a:pathLst>
            </a:custGeom>
            <a:solidFill>
              <a:srgbClr val="FFCC99"/>
            </a:solidFill>
            <a:ln w="9525">
              <a:noFill/>
              <a:round/>
              <a:headEnd/>
              <a:tailEnd/>
            </a:ln>
          </p:spPr>
          <p:txBody>
            <a:bodyPr/>
            <a:lstStyle/>
            <a:p>
              <a:pPr>
                <a:defRPr/>
              </a:pPr>
              <a:endParaRPr lang="es-MX" sz="1400" dirty="0">
                <a:latin typeface="+mn-lt"/>
                <a:ea typeface="+mn-ea"/>
                <a:cs typeface="Arial" charset="0"/>
              </a:endParaRPr>
            </a:p>
          </p:txBody>
        </p:sp>
        <p:sp>
          <p:nvSpPr>
            <p:cNvPr id="315" name="Freeform 37"/>
            <p:cNvSpPr>
              <a:spLocks/>
            </p:cNvSpPr>
            <p:nvPr/>
          </p:nvSpPr>
          <p:spPr bwMode="auto">
            <a:xfrm>
              <a:off x="1764" y="1508"/>
              <a:ext cx="71" cy="118"/>
            </a:xfrm>
            <a:custGeom>
              <a:avLst/>
              <a:gdLst>
                <a:gd name="T0" fmla="*/ 0 w 97"/>
                <a:gd name="T1" fmla="*/ 39 h 142"/>
                <a:gd name="T2" fmla="*/ 1 w 97"/>
                <a:gd name="T3" fmla="*/ 36 h 142"/>
                <a:gd name="T4" fmla="*/ 1 w 97"/>
                <a:gd name="T5" fmla="*/ 35 h 142"/>
                <a:gd name="T6" fmla="*/ 1 w 97"/>
                <a:gd name="T7" fmla="*/ 35 h 142"/>
                <a:gd name="T8" fmla="*/ 2 w 97"/>
                <a:gd name="T9" fmla="*/ 32 h 142"/>
                <a:gd name="T10" fmla="*/ 3 w 97"/>
                <a:gd name="T11" fmla="*/ 29 h 142"/>
                <a:gd name="T12" fmla="*/ 3 w 97"/>
                <a:gd name="T13" fmla="*/ 25 h 142"/>
                <a:gd name="T14" fmla="*/ 4 w 97"/>
                <a:gd name="T15" fmla="*/ 20 h 142"/>
                <a:gd name="T16" fmla="*/ 5 w 97"/>
                <a:gd name="T17" fmla="*/ 15 h 142"/>
                <a:gd name="T18" fmla="*/ 6 w 97"/>
                <a:gd name="T19" fmla="*/ 12 h 142"/>
                <a:gd name="T20" fmla="*/ 7 w 97"/>
                <a:gd name="T21" fmla="*/ 12 h 142"/>
                <a:gd name="T22" fmla="*/ 8 w 97"/>
                <a:gd name="T23" fmla="*/ 10 h 142"/>
                <a:gd name="T24" fmla="*/ 9 w 97"/>
                <a:gd name="T25" fmla="*/ 8 h 142"/>
                <a:gd name="T26" fmla="*/ 10 w 97"/>
                <a:gd name="T27" fmla="*/ 7 h 142"/>
                <a:gd name="T28" fmla="*/ 11 w 97"/>
                <a:gd name="T29" fmla="*/ 6 h 142"/>
                <a:gd name="T30" fmla="*/ 11 w 97"/>
                <a:gd name="T31" fmla="*/ 2 h 142"/>
                <a:gd name="T32" fmla="*/ 11 w 97"/>
                <a:gd name="T33" fmla="*/ 0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7"/>
                <a:gd name="T52" fmla="*/ 0 h 142"/>
                <a:gd name="T53" fmla="*/ 97 w 97"/>
                <a:gd name="T54" fmla="*/ 142 h 1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7" h="142">
                  <a:moveTo>
                    <a:pt x="0" y="142"/>
                  </a:moveTo>
                  <a:lnTo>
                    <a:pt x="1" y="131"/>
                  </a:lnTo>
                  <a:lnTo>
                    <a:pt x="8" y="129"/>
                  </a:lnTo>
                  <a:lnTo>
                    <a:pt x="14" y="128"/>
                  </a:lnTo>
                  <a:lnTo>
                    <a:pt x="20" y="120"/>
                  </a:lnTo>
                  <a:lnTo>
                    <a:pt x="25" y="106"/>
                  </a:lnTo>
                  <a:lnTo>
                    <a:pt x="28" y="90"/>
                  </a:lnTo>
                  <a:lnTo>
                    <a:pt x="33" y="73"/>
                  </a:lnTo>
                  <a:lnTo>
                    <a:pt x="45" y="56"/>
                  </a:lnTo>
                  <a:lnTo>
                    <a:pt x="53" y="48"/>
                  </a:lnTo>
                  <a:lnTo>
                    <a:pt x="64" y="42"/>
                  </a:lnTo>
                  <a:lnTo>
                    <a:pt x="73" y="37"/>
                  </a:lnTo>
                  <a:lnTo>
                    <a:pt x="81" y="32"/>
                  </a:lnTo>
                  <a:lnTo>
                    <a:pt x="89" y="26"/>
                  </a:lnTo>
                  <a:lnTo>
                    <a:pt x="94" y="20"/>
                  </a:lnTo>
                  <a:lnTo>
                    <a:pt x="97" y="11"/>
                  </a:lnTo>
                  <a:lnTo>
                    <a:pt x="95" y="0"/>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316" name="Freeform 38"/>
            <p:cNvSpPr>
              <a:spLocks/>
            </p:cNvSpPr>
            <p:nvPr/>
          </p:nvSpPr>
          <p:spPr bwMode="auto">
            <a:xfrm>
              <a:off x="1747" y="1461"/>
              <a:ext cx="39" cy="110"/>
            </a:xfrm>
            <a:custGeom>
              <a:avLst/>
              <a:gdLst>
                <a:gd name="T0" fmla="*/ 6 w 53"/>
                <a:gd name="T1" fmla="*/ 0 h 134"/>
                <a:gd name="T2" fmla="*/ 4 w 53"/>
                <a:gd name="T3" fmla="*/ 2 h 134"/>
                <a:gd name="T4" fmla="*/ 4 w 53"/>
                <a:gd name="T5" fmla="*/ 5 h 134"/>
                <a:gd name="T6" fmla="*/ 4 w 53"/>
                <a:gd name="T7" fmla="*/ 9 h 134"/>
                <a:gd name="T8" fmla="*/ 3 w 53"/>
                <a:gd name="T9" fmla="*/ 14 h 134"/>
                <a:gd name="T10" fmla="*/ 1 w 53"/>
                <a:gd name="T11" fmla="*/ 21 h 134"/>
                <a:gd name="T12" fmla="*/ 1 w 53"/>
                <a:gd name="T13" fmla="*/ 26 h 134"/>
                <a:gd name="T14" fmla="*/ 1 w 53"/>
                <a:gd name="T15" fmla="*/ 32 h 134"/>
                <a:gd name="T16" fmla="*/ 0 w 53"/>
                <a:gd name="T17" fmla="*/ 34 h 134"/>
                <a:gd name="T18" fmla="*/ 6 w 53"/>
                <a:gd name="T19" fmla="*/ 0 h 1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
                <a:gd name="T31" fmla="*/ 0 h 134"/>
                <a:gd name="T32" fmla="*/ 53 w 53"/>
                <a:gd name="T33" fmla="*/ 134 h 1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 h="134">
                  <a:moveTo>
                    <a:pt x="53" y="0"/>
                  </a:moveTo>
                  <a:lnTo>
                    <a:pt x="36" y="6"/>
                  </a:lnTo>
                  <a:lnTo>
                    <a:pt x="31" y="20"/>
                  </a:lnTo>
                  <a:lnTo>
                    <a:pt x="30" y="37"/>
                  </a:lnTo>
                  <a:lnTo>
                    <a:pt x="22" y="56"/>
                  </a:lnTo>
                  <a:lnTo>
                    <a:pt x="9" y="79"/>
                  </a:lnTo>
                  <a:lnTo>
                    <a:pt x="3" y="104"/>
                  </a:lnTo>
                  <a:lnTo>
                    <a:pt x="1" y="125"/>
                  </a:lnTo>
                  <a:lnTo>
                    <a:pt x="0" y="134"/>
                  </a:lnTo>
                  <a:lnTo>
                    <a:pt x="53" y="0"/>
                  </a:lnTo>
                  <a:close/>
                </a:path>
              </a:pathLst>
            </a:custGeom>
            <a:solidFill>
              <a:srgbClr val="FFCC99"/>
            </a:solidFill>
            <a:ln w="9525">
              <a:noFill/>
              <a:round/>
              <a:headEnd/>
              <a:tailEnd/>
            </a:ln>
          </p:spPr>
          <p:txBody>
            <a:bodyPr/>
            <a:lstStyle/>
            <a:p>
              <a:pPr>
                <a:defRPr/>
              </a:pPr>
              <a:endParaRPr lang="es-MX" sz="1400" dirty="0">
                <a:latin typeface="+mn-lt"/>
                <a:ea typeface="+mn-ea"/>
                <a:cs typeface="Arial" charset="0"/>
              </a:endParaRPr>
            </a:p>
          </p:txBody>
        </p:sp>
        <p:sp>
          <p:nvSpPr>
            <p:cNvPr id="317" name="Freeform 39"/>
            <p:cNvSpPr>
              <a:spLocks/>
            </p:cNvSpPr>
            <p:nvPr/>
          </p:nvSpPr>
          <p:spPr bwMode="auto">
            <a:xfrm>
              <a:off x="1747" y="1461"/>
              <a:ext cx="39" cy="110"/>
            </a:xfrm>
            <a:custGeom>
              <a:avLst/>
              <a:gdLst>
                <a:gd name="T0" fmla="*/ 6 w 53"/>
                <a:gd name="T1" fmla="*/ 0 h 134"/>
                <a:gd name="T2" fmla="*/ 4 w 53"/>
                <a:gd name="T3" fmla="*/ 2 h 134"/>
                <a:gd name="T4" fmla="*/ 4 w 53"/>
                <a:gd name="T5" fmla="*/ 5 h 134"/>
                <a:gd name="T6" fmla="*/ 4 w 53"/>
                <a:gd name="T7" fmla="*/ 9 h 134"/>
                <a:gd name="T8" fmla="*/ 3 w 53"/>
                <a:gd name="T9" fmla="*/ 14 h 134"/>
                <a:gd name="T10" fmla="*/ 1 w 53"/>
                <a:gd name="T11" fmla="*/ 21 h 134"/>
                <a:gd name="T12" fmla="*/ 1 w 53"/>
                <a:gd name="T13" fmla="*/ 26 h 134"/>
                <a:gd name="T14" fmla="*/ 1 w 53"/>
                <a:gd name="T15" fmla="*/ 32 h 134"/>
                <a:gd name="T16" fmla="*/ 0 w 53"/>
                <a:gd name="T17" fmla="*/ 34 h 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
                <a:gd name="T28" fmla="*/ 0 h 134"/>
                <a:gd name="T29" fmla="*/ 53 w 53"/>
                <a:gd name="T30" fmla="*/ 134 h 1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 h="134">
                  <a:moveTo>
                    <a:pt x="53" y="0"/>
                  </a:moveTo>
                  <a:lnTo>
                    <a:pt x="36" y="6"/>
                  </a:lnTo>
                  <a:lnTo>
                    <a:pt x="31" y="20"/>
                  </a:lnTo>
                  <a:lnTo>
                    <a:pt x="30" y="37"/>
                  </a:lnTo>
                  <a:lnTo>
                    <a:pt x="22" y="56"/>
                  </a:lnTo>
                  <a:lnTo>
                    <a:pt x="9" y="79"/>
                  </a:lnTo>
                  <a:lnTo>
                    <a:pt x="3" y="104"/>
                  </a:lnTo>
                  <a:lnTo>
                    <a:pt x="1" y="125"/>
                  </a:lnTo>
                  <a:lnTo>
                    <a:pt x="0" y="134"/>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318" name="Freeform 40"/>
            <p:cNvSpPr>
              <a:spLocks/>
            </p:cNvSpPr>
            <p:nvPr/>
          </p:nvSpPr>
          <p:spPr bwMode="auto">
            <a:xfrm>
              <a:off x="1747" y="1461"/>
              <a:ext cx="39" cy="110"/>
            </a:xfrm>
            <a:custGeom>
              <a:avLst/>
              <a:gdLst>
                <a:gd name="T0" fmla="*/ 6 w 53"/>
                <a:gd name="T1" fmla="*/ 0 h 134"/>
                <a:gd name="T2" fmla="*/ 4 w 53"/>
                <a:gd name="T3" fmla="*/ 2 h 134"/>
                <a:gd name="T4" fmla="*/ 4 w 53"/>
                <a:gd name="T5" fmla="*/ 5 h 134"/>
                <a:gd name="T6" fmla="*/ 4 w 53"/>
                <a:gd name="T7" fmla="*/ 9 h 134"/>
                <a:gd name="T8" fmla="*/ 3 w 53"/>
                <a:gd name="T9" fmla="*/ 14 h 134"/>
                <a:gd name="T10" fmla="*/ 1 w 53"/>
                <a:gd name="T11" fmla="*/ 21 h 134"/>
                <a:gd name="T12" fmla="*/ 1 w 53"/>
                <a:gd name="T13" fmla="*/ 26 h 134"/>
                <a:gd name="T14" fmla="*/ 1 w 53"/>
                <a:gd name="T15" fmla="*/ 32 h 134"/>
                <a:gd name="T16" fmla="*/ 0 w 53"/>
                <a:gd name="T17" fmla="*/ 34 h 134"/>
                <a:gd name="T18" fmla="*/ 6 w 53"/>
                <a:gd name="T19" fmla="*/ 0 h 1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
                <a:gd name="T31" fmla="*/ 0 h 134"/>
                <a:gd name="T32" fmla="*/ 53 w 53"/>
                <a:gd name="T33" fmla="*/ 134 h 1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 h="134">
                  <a:moveTo>
                    <a:pt x="53" y="0"/>
                  </a:moveTo>
                  <a:lnTo>
                    <a:pt x="36" y="6"/>
                  </a:lnTo>
                  <a:lnTo>
                    <a:pt x="31" y="20"/>
                  </a:lnTo>
                  <a:lnTo>
                    <a:pt x="30" y="37"/>
                  </a:lnTo>
                  <a:lnTo>
                    <a:pt x="22" y="56"/>
                  </a:lnTo>
                  <a:lnTo>
                    <a:pt x="9" y="79"/>
                  </a:lnTo>
                  <a:lnTo>
                    <a:pt x="3" y="104"/>
                  </a:lnTo>
                  <a:lnTo>
                    <a:pt x="1" y="125"/>
                  </a:lnTo>
                  <a:lnTo>
                    <a:pt x="0" y="134"/>
                  </a:lnTo>
                  <a:lnTo>
                    <a:pt x="53" y="0"/>
                  </a:lnTo>
                  <a:close/>
                </a:path>
              </a:pathLst>
            </a:custGeom>
            <a:solidFill>
              <a:srgbClr val="FFCC99"/>
            </a:solidFill>
            <a:ln w="9525">
              <a:noFill/>
              <a:round/>
              <a:headEnd/>
              <a:tailEnd/>
            </a:ln>
          </p:spPr>
          <p:txBody>
            <a:bodyPr/>
            <a:lstStyle/>
            <a:p>
              <a:pPr>
                <a:defRPr/>
              </a:pPr>
              <a:endParaRPr lang="es-MX" sz="1400" dirty="0">
                <a:latin typeface="+mn-lt"/>
                <a:ea typeface="+mn-ea"/>
                <a:cs typeface="Arial" charset="0"/>
              </a:endParaRPr>
            </a:p>
          </p:txBody>
        </p:sp>
        <p:sp>
          <p:nvSpPr>
            <p:cNvPr id="319" name="Freeform 41"/>
            <p:cNvSpPr>
              <a:spLocks/>
            </p:cNvSpPr>
            <p:nvPr/>
          </p:nvSpPr>
          <p:spPr bwMode="auto">
            <a:xfrm>
              <a:off x="1747" y="1461"/>
              <a:ext cx="39" cy="110"/>
            </a:xfrm>
            <a:custGeom>
              <a:avLst/>
              <a:gdLst>
                <a:gd name="T0" fmla="*/ 6 w 53"/>
                <a:gd name="T1" fmla="*/ 0 h 134"/>
                <a:gd name="T2" fmla="*/ 4 w 53"/>
                <a:gd name="T3" fmla="*/ 2 h 134"/>
                <a:gd name="T4" fmla="*/ 4 w 53"/>
                <a:gd name="T5" fmla="*/ 5 h 134"/>
                <a:gd name="T6" fmla="*/ 4 w 53"/>
                <a:gd name="T7" fmla="*/ 9 h 134"/>
                <a:gd name="T8" fmla="*/ 3 w 53"/>
                <a:gd name="T9" fmla="*/ 14 h 134"/>
                <a:gd name="T10" fmla="*/ 1 w 53"/>
                <a:gd name="T11" fmla="*/ 21 h 134"/>
                <a:gd name="T12" fmla="*/ 1 w 53"/>
                <a:gd name="T13" fmla="*/ 26 h 134"/>
                <a:gd name="T14" fmla="*/ 1 w 53"/>
                <a:gd name="T15" fmla="*/ 32 h 134"/>
                <a:gd name="T16" fmla="*/ 0 w 53"/>
                <a:gd name="T17" fmla="*/ 34 h 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
                <a:gd name="T28" fmla="*/ 0 h 134"/>
                <a:gd name="T29" fmla="*/ 53 w 53"/>
                <a:gd name="T30" fmla="*/ 134 h 1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 h="134">
                  <a:moveTo>
                    <a:pt x="53" y="0"/>
                  </a:moveTo>
                  <a:lnTo>
                    <a:pt x="36" y="6"/>
                  </a:lnTo>
                  <a:lnTo>
                    <a:pt x="31" y="20"/>
                  </a:lnTo>
                  <a:lnTo>
                    <a:pt x="30" y="37"/>
                  </a:lnTo>
                  <a:lnTo>
                    <a:pt x="22" y="56"/>
                  </a:lnTo>
                  <a:lnTo>
                    <a:pt x="9" y="79"/>
                  </a:lnTo>
                  <a:lnTo>
                    <a:pt x="3" y="104"/>
                  </a:lnTo>
                  <a:lnTo>
                    <a:pt x="1" y="125"/>
                  </a:lnTo>
                  <a:lnTo>
                    <a:pt x="0" y="134"/>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320" name="Freeform 42"/>
            <p:cNvSpPr>
              <a:spLocks/>
            </p:cNvSpPr>
            <p:nvPr/>
          </p:nvSpPr>
          <p:spPr bwMode="auto">
            <a:xfrm>
              <a:off x="1660" y="1537"/>
              <a:ext cx="101" cy="44"/>
            </a:xfrm>
            <a:custGeom>
              <a:avLst/>
              <a:gdLst>
                <a:gd name="T0" fmla="*/ 15 w 136"/>
                <a:gd name="T1" fmla="*/ 15 h 53"/>
                <a:gd name="T2" fmla="*/ 15 w 136"/>
                <a:gd name="T3" fmla="*/ 12 h 53"/>
                <a:gd name="T4" fmla="*/ 14 w 136"/>
                <a:gd name="T5" fmla="*/ 9 h 53"/>
                <a:gd name="T6" fmla="*/ 13 w 136"/>
                <a:gd name="T7" fmla="*/ 8 h 53"/>
                <a:gd name="T8" fmla="*/ 13 w 136"/>
                <a:gd name="T9" fmla="*/ 7 h 53"/>
                <a:gd name="T10" fmla="*/ 11 w 136"/>
                <a:gd name="T11" fmla="*/ 6 h 53"/>
                <a:gd name="T12" fmla="*/ 10 w 136"/>
                <a:gd name="T13" fmla="*/ 6 h 53"/>
                <a:gd name="T14" fmla="*/ 10 w 136"/>
                <a:gd name="T15" fmla="*/ 6 h 53"/>
                <a:gd name="T16" fmla="*/ 8 w 136"/>
                <a:gd name="T17" fmla="*/ 6 h 53"/>
                <a:gd name="T18" fmla="*/ 7 w 136"/>
                <a:gd name="T19" fmla="*/ 5 h 53"/>
                <a:gd name="T20" fmla="*/ 6 w 136"/>
                <a:gd name="T21" fmla="*/ 5 h 53"/>
                <a:gd name="T22" fmla="*/ 4 w 136"/>
                <a:gd name="T23" fmla="*/ 4 h 53"/>
                <a:gd name="T24" fmla="*/ 3 w 136"/>
                <a:gd name="T25" fmla="*/ 4 h 53"/>
                <a:gd name="T26" fmla="*/ 2 w 136"/>
                <a:gd name="T27" fmla="*/ 2 h 53"/>
                <a:gd name="T28" fmla="*/ 1 w 136"/>
                <a:gd name="T29" fmla="*/ 2 h 53"/>
                <a:gd name="T30" fmla="*/ 1 w 136"/>
                <a:gd name="T31" fmla="*/ 2 h 53"/>
                <a:gd name="T32" fmla="*/ 0 w 136"/>
                <a:gd name="T33" fmla="*/ 0 h 53"/>
                <a:gd name="T34" fmla="*/ 15 w 136"/>
                <a:gd name="T35" fmla="*/ 15 h 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6"/>
                <a:gd name="T55" fmla="*/ 0 h 53"/>
                <a:gd name="T56" fmla="*/ 136 w 136"/>
                <a:gd name="T57" fmla="*/ 53 h 5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6" h="53">
                  <a:moveTo>
                    <a:pt x="136" y="53"/>
                  </a:moveTo>
                  <a:lnTo>
                    <a:pt x="130" y="42"/>
                  </a:lnTo>
                  <a:lnTo>
                    <a:pt x="124" y="34"/>
                  </a:lnTo>
                  <a:lnTo>
                    <a:pt x="115" y="30"/>
                  </a:lnTo>
                  <a:lnTo>
                    <a:pt x="105" y="25"/>
                  </a:lnTo>
                  <a:lnTo>
                    <a:pt x="96" y="22"/>
                  </a:lnTo>
                  <a:lnTo>
                    <a:pt x="86" y="20"/>
                  </a:lnTo>
                  <a:lnTo>
                    <a:pt x="77" y="20"/>
                  </a:lnTo>
                  <a:lnTo>
                    <a:pt x="69" y="20"/>
                  </a:lnTo>
                  <a:lnTo>
                    <a:pt x="60" y="19"/>
                  </a:lnTo>
                  <a:lnTo>
                    <a:pt x="50" y="17"/>
                  </a:lnTo>
                  <a:lnTo>
                    <a:pt x="40" y="16"/>
                  </a:lnTo>
                  <a:lnTo>
                    <a:pt x="29" y="14"/>
                  </a:lnTo>
                  <a:lnTo>
                    <a:pt x="19" y="11"/>
                  </a:lnTo>
                  <a:lnTo>
                    <a:pt x="10" y="8"/>
                  </a:lnTo>
                  <a:lnTo>
                    <a:pt x="4" y="5"/>
                  </a:lnTo>
                  <a:lnTo>
                    <a:pt x="0" y="0"/>
                  </a:lnTo>
                  <a:lnTo>
                    <a:pt x="136" y="53"/>
                  </a:lnTo>
                  <a:close/>
                </a:path>
              </a:pathLst>
            </a:custGeom>
            <a:solidFill>
              <a:srgbClr val="FFCC99"/>
            </a:solidFill>
            <a:ln w="9525">
              <a:noFill/>
              <a:round/>
              <a:headEnd/>
              <a:tailEnd/>
            </a:ln>
          </p:spPr>
          <p:txBody>
            <a:bodyPr/>
            <a:lstStyle/>
            <a:p>
              <a:pPr>
                <a:defRPr/>
              </a:pPr>
              <a:endParaRPr lang="es-MX" sz="1400" dirty="0">
                <a:latin typeface="+mn-lt"/>
                <a:ea typeface="+mn-ea"/>
                <a:cs typeface="Arial" charset="0"/>
              </a:endParaRPr>
            </a:p>
          </p:txBody>
        </p:sp>
        <p:sp>
          <p:nvSpPr>
            <p:cNvPr id="321" name="Freeform 43"/>
            <p:cNvSpPr>
              <a:spLocks/>
            </p:cNvSpPr>
            <p:nvPr/>
          </p:nvSpPr>
          <p:spPr bwMode="auto">
            <a:xfrm>
              <a:off x="1660" y="1537"/>
              <a:ext cx="101" cy="44"/>
            </a:xfrm>
            <a:custGeom>
              <a:avLst/>
              <a:gdLst>
                <a:gd name="T0" fmla="*/ 15 w 136"/>
                <a:gd name="T1" fmla="*/ 15 h 53"/>
                <a:gd name="T2" fmla="*/ 15 w 136"/>
                <a:gd name="T3" fmla="*/ 12 h 53"/>
                <a:gd name="T4" fmla="*/ 14 w 136"/>
                <a:gd name="T5" fmla="*/ 9 h 53"/>
                <a:gd name="T6" fmla="*/ 13 w 136"/>
                <a:gd name="T7" fmla="*/ 8 h 53"/>
                <a:gd name="T8" fmla="*/ 13 w 136"/>
                <a:gd name="T9" fmla="*/ 7 h 53"/>
                <a:gd name="T10" fmla="*/ 11 w 136"/>
                <a:gd name="T11" fmla="*/ 6 h 53"/>
                <a:gd name="T12" fmla="*/ 10 w 136"/>
                <a:gd name="T13" fmla="*/ 6 h 53"/>
                <a:gd name="T14" fmla="*/ 10 w 136"/>
                <a:gd name="T15" fmla="*/ 6 h 53"/>
                <a:gd name="T16" fmla="*/ 8 w 136"/>
                <a:gd name="T17" fmla="*/ 6 h 53"/>
                <a:gd name="T18" fmla="*/ 7 w 136"/>
                <a:gd name="T19" fmla="*/ 5 h 53"/>
                <a:gd name="T20" fmla="*/ 6 w 136"/>
                <a:gd name="T21" fmla="*/ 5 h 53"/>
                <a:gd name="T22" fmla="*/ 4 w 136"/>
                <a:gd name="T23" fmla="*/ 4 h 53"/>
                <a:gd name="T24" fmla="*/ 3 w 136"/>
                <a:gd name="T25" fmla="*/ 4 h 53"/>
                <a:gd name="T26" fmla="*/ 2 w 136"/>
                <a:gd name="T27" fmla="*/ 2 h 53"/>
                <a:gd name="T28" fmla="*/ 1 w 136"/>
                <a:gd name="T29" fmla="*/ 2 h 53"/>
                <a:gd name="T30" fmla="*/ 1 w 136"/>
                <a:gd name="T31" fmla="*/ 2 h 53"/>
                <a:gd name="T32" fmla="*/ 0 w 136"/>
                <a:gd name="T33" fmla="*/ 0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6"/>
                <a:gd name="T52" fmla="*/ 0 h 53"/>
                <a:gd name="T53" fmla="*/ 136 w 136"/>
                <a:gd name="T54" fmla="*/ 53 h 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6" h="53">
                  <a:moveTo>
                    <a:pt x="136" y="53"/>
                  </a:moveTo>
                  <a:lnTo>
                    <a:pt x="130" y="42"/>
                  </a:lnTo>
                  <a:lnTo>
                    <a:pt x="124" y="34"/>
                  </a:lnTo>
                  <a:lnTo>
                    <a:pt x="115" y="30"/>
                  </a:lnTo>
                  <a:lnTo>
                    <a:pt x="105" y="25"/>
                  </a:lnTo>
                  <a:lnTo>
                    <a:pt x="96" y="22"/>
                  </a:lnTo>
                  <a:lnTo>
                    <a:pt x="86" y="20"/>
                  </a:lnTo>
                  <a:lnTo>
                    <a:pt x="77" y="20"/>
                  </a:lnTo>
                  <a:lnTo>
                    <a:pt x="69" y="20"/>
                  </a:lnTo>
                  <a:lnTo>
                    <a:pt x="60" y="19"/>
                  </a:lnTo>
                  <a:lnTo>
                    <a:pt x="50" y="17"/>
                  </a:lnTo>
                  <a:lnTo>
                    <a:pt x="40" y="16"/>
                  </a:lnTo>
                  <a:lnTo>
                    <a:pt x="29" y="14"/>
                  </a:lnTo>
                  <a:lnTo>
                    <a:pt x="19" y="11"/>
                  </a:lnTo>
                  <a:lnTo>
                    <a:pt x="10" y="8"/>
                  </a:lnTo>
                  <a:lnTo>
                    <a:pt x="4" y="5"/>
                  </a:lnTo>
                  <a:lnTo>
                    <a:pt x="0" y="0"/>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322" name="Freeform 44"/>
            <p:cNvSpPr>
              <a:spLocks/>
            </p:cNvSpPr>
            <p:nvPr/>
          </p:nvSpPr>
          <p:spPr bwMode="auto">
            <a:xfrm>
              <a:off x="1660" y="1537"/>
              <a:ext cx="101" cy="44"/>
            </a:xfrm>
            <a:custGeom>
              <a:avLst/>
              <a:gdLst>
                <a:gd name="T0" fmla="*/ 15 w 136"/>
                <a:gd name="T1" fmla="*/ 15 h 53"/>
                <a:gd name="T2" fmla="*/ 15 w 136"/>
                <a:gd name="T3" fmla="*/ 12 h 53"/>
                <a:gd name="T4" fmla="*/ 14 w 136"/>
                <a:gd name="T5" fmla="*/ 9 h 53"/>
                <a:gd name="T6" fmla="*/ 13 w 136"/>
                <a:gd name="T7" fmla="*/ 8 h 53"/>
                <a:gd name="T8" fmla="*/ 13 w 136"/>
                <a:gd name="T9" fmla="*/ 7 h 53"/>
                <a:gd name="T10" fmla="*/ 11 w 136"/>
                <a:gd name="T11" fmla="*/ 6 h 53"/>
                <a:gd name="T12" fmla="*/ 10 w 136"/>
                <a:gd name="T13" fmla="*/ 6 h 53"/>
                <a:gd name="T14" fmla="*/ 10 w 136"/>
                <a:gd name="T15" fmla="*/ 6 h 53"/>
                <a:gd name="T16" fmla="*/ 8 w 136"/>
                <a:gd name="T17" fmla="*/ 6 h 53"/>
                <a:gd name="T18" fmla="*/ 7 w 136"/>
                <a:gd name="T19" fmla="*/ 5 h 53"/>
                <a:gd name="T20" fmla="*/ 6 w 136"/>
                <a:gd name="T21" fmla="*/ 5 h 53"/>
                <a:gd name="T22" fmla="*/ 4 w 136"/>
                <a:gd name="T23" fmla="*/ 4 h 53"/>
                <a:gd name="T24" fmla="*/ 3 w 136"/>
                <a:gd name="T25" fmla="*/ 4 h 53"/>
                <a:gd name="T26" fmla="*/ 2 w 136"/>
                <a:gd name="T27" fmla="*/ 2 h 53"/>
                <a:gd name="T28" fmla="*/ 1 w 136"/>
                <a:gd name="T29" fmla="*/ 2 h 53"/>
                <a:gd name="T30" fmla="*/ 1 w 136"/>
                <a:gd name="T31" fmla="*/ 2 h 53"/>
                <a:gd name="T32" fmla="*/ 0 w 136"/>
                <a:gd name="T33" fmla="*/ 0 h 53"/>
                <a:gd name="T34" fmla="*/ 15 w 136"/>
                <a:gd name="T35" fmla="*/ 15 h 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6"/>
                <a:gd name="T55" fmla="*/ 0 h 53"/>
                <a:gd name="T56" fmla="*/ 136 w 136"/>
                <a:gd name="T57" fmla="*/ 53 h 5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6" h="53">
                  <a:moveTo>
                    <a:pt x="136" y="53"/>
                  </a:moveTo>
                  <a:lnTo>
                    <a:pt x="130" y="42"/>
                  </a:lnTo>
                  <a:lnTo>
                    <a:pt x="124" y="34"/>
                  </a:lnTo>
                  <a:lnTo>
                    <a:pt x="115" y="30"/>
                  </a:lnTo>
                  <a:lnTo>
                    <a:pt x="105" y="25"/>
                  </a:lnTo>
                  <a:lnTo>
                    <a:pt x="96" y="22"/>
                  </a:lnTo>
                  <a:lnTo>
                    <a:pt x="86" y="20"/>
                  </a:lnTo>
                  <a:lnTo>
                    <a:pt x="77" y="20"/>
                  </a:lnTo>
                  <a:lnTo>
                    <a:pt x="69" y="20"/>
                  </a:lnTo>
                  <a:lnTo>
                    <a:pt x="60" y="19"/>
                  </a:lnTo>
                  <a:lnTo>
                    <a:pt x="50" y="17"/>
                  </a:lnTo>
                  <a:lnTo>
                    <a:pt x="40" y="16"/>
                  </a:lnTo>
                  <a:lnTo>
                    <a:pt x="29" y="14"/>
                  </a:lnTo>
                  <a:lnTo>
                    <a:pt x="19" y="11"/>
                  </a:lnTo>
                  <a:lnTo>
                    <a:pt x="10" y="8"/>
                  </a:lnTo>
                  <a:lnTo>
                    <a:pt x="4" y="5"/>
                  </a:lnTo>
                  <a:lnTo>
                    <a:pt x="0" y="0"/>
                  </a:lnTo>
                  <a:lnTo>
                    <a:pt x="136" y="53"/>
                  </a:lnTo>
                  <a:close/>
                </a:path>
              </a:pathLst>
            </a:custGeom>
            <a:solidFill>
              <a:srgbClr val="FFCC99"/>
            </a:solidFill>
            <a:ln w="9525">
              <a:noFill/>
              <a:round/>
              <a:headEnd/>
              <a:tailEnd/>
            </a:ln>
          </p:spPr>
          <p:txBody>
            <a:bodyPr/>
            <a:lstStyle/>
            <a:p>
              <a:pPr>
                <a:defRPr/>
              </a:pPr>
              <a:endParaRPr lang="es-MX" sz="1400" dirty="0">
                <a:latin typeface="+mn-lt"/>
                <a:ea typeface="+mn-ea"/>
                <a:cs typeface="Arial" charset="0"/>
              </a:endParaRPr>
            </a:p>
          </p:txBody>
        </p:sp>
        <p:sp>
          <p:nvSpPr>
            <p:cNvPr id="323" name="Freeform 45"/>
            <p:cNvSpPr>
              <a:spLocks/>
            </p:cNvSpPr>
            <p:nvPr/>
          </p:nvSpPr>
          <p:spPr bwMode="auto">
            <a:xfrm>
              <a:off x="1660" y="1537"/>
              <a:ext cx="101" cy="44"/>
            </a:xfrm>
            <a:custGeom>
              <a:avLst/>
              <a:gdLst>
                <a:gd name="T0" fmla="*/ 15 w 136"/>
                <a:gd name="T1" fmla="*/ 15 h 53"/>
                <a:gd name="T2" fmla="*/ 15 w 136"/>
                <a:gd name="T3" fmla="*/ 12 h 53"/>
                <a:gd name="T4" fmla="*/ 14 w 136"/>
                <a:gd name="T5" fmla="*/ 9 h 53"/>
                <a:gd name="T6" fmla="*/ 13 w 136"/>
                <a:gd name="T7" fmla="*/ 8 h 53"/>
                <a:gd name="T8" fmla="*/ 13 w 136"/>
                <a:gd name="T9" fmla="*/ 7 h 53"/>
                <a:gd name="T10" fmla="*/ 11 w 136"/>
                <a:gd name="T11" fmla="*/ 6 h 53"/>
                <a:gd name="T12" fmla="*/ 10 w 136"/>
                <a:gd name="T13" fmla="*/ 6 h 53"/>
                <a:gd name="T14" fmla="*/ 10 w 136"/>
                <a:gd name="T15" fmla="*/ 6 h 53"/>
                <a:gd name="T16" fmla="*/ 8 w 136"/>
                <a:gd name="T17" fmla="*/ 6 h 53"/>
                <a:gd name="T18" fmla="*/ 7 w 136"/>
                <a:gd name="T19" fmla="*/ 5 h 53"/>
                <a:gd name="T20" fmla="*/ 6 w 136"/>
                <a:gd name="T21" fmla="*/ 5 h 53"/>
                <a:gd name="T22" fmla="*/ 4 w 136"/>
                <a:gd name="T23" fmla="*/ 4 h 53"/>
                <a:gd name="T24" fmla="*/ 3 w 136"/>
                <a:gd name="T25" fmla="*/ 4 h 53"/>
                <a:gd name="T26" fmla="*/ 2 w 136"/>
                <a:gd name="T27" fmla="*/ 2 h 53"/>
                <a:gd name="T28" fmla="*/ 1 w 136"/>
                <a:gd name="T29" fmla="*/ 2 h 53"/>
                <a:gd name="T30" fmla="*/ 1 w 136"/>
                <a:gd name="T31" fmla="*/ 2 h 53"/>
                <a:gd name="T32" fmla="*/ 0 w 136"/>
                <a:gd name="T33" fmla="*/ 0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6"/>
                <a:gd name="T52" fmla="*/ 0 h 53"/>
                <a:gd name="T53" fmla="*/ 136 w 136"/>
                <a:gd name="T54" fmla="*/ 53 h 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6" h="53">
                  <a:moveTo>
                    <a:pt x="136" y="53"/>
                  </a:moveTo>
                  <a:lnTo>
                    <a:pt x="130" y="42"/>
                  </a:lnTo>
                  <a:lnTo>
                    <a:pt x="124" y="34"/>
                  </a:lnTo>
                  <a:lnTo>
                    <a:pt x="115" y="30"/>
                  </a:lnTo>
                  <a:lnTo>
                    <a:pt x="105" y="25"/>
                  </a:lnTo>
                  <a:lnTo>
                    <a:pt x="96" y="22"/>
                  </a:lnTo>
                  <a:lnTo>
                    <a:pt x="86" y="20"/>
                  </a:lnTo>
                  <a:lnTo>
                    <a:pt x="77" y="20"/>
                  </a:lnTo>
                  <a:lnTo>
                    <a:pt x="69" y="20"/>
                  </a:lnTo>
                  <a:lnTo>
                    <a:pt x="60" y="19"/>
                  </a:lnTo>
                  <a:lnTo>
                    <a:pt x="50" y="17"/>
                  </a:lnTo>
                  <a:lnTo>
                    <a:pt x="40" y="16"/>
                  </a:lnTo>
                  <a:lnTo>
                    <a:pt x="29" y="14"/>
                  </a:lnTo>
                  <a:lnTo>
                    <a:pt x="19" y="11"/>
                  </a:lnTo>
                  <a:lnTo>
                    <a:pt x="10" y="8"/>
                  </a:lnTo>
                  <a:lnTo>
                    <a:pt x="4" y="5"/>
                  </a:lnTo>
                  <a:lnTo>
                    <a:pt x="0" y="0"/>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324" name="Freeform 46"/>
            <p:cNvSpPr>
              <a:spLocks/>
            </p:cNvSpPr>
            <p:nvPr/>
          </p:nvSpPr>
          <p:spPr bwMode="auto">
            <a:xfrm>
              <a:off x="1459" y="1565"/>
              <a:ext cx="8" cy="17"/>
            </a:xfrm>
            <a:custGeom>
              <a:avLst/>
              <a:gdLst>
                <a:gd name="T0" fmla="*/ 0 w 12"/>
                <a:gd name="T1" fmla="*/ 0 h 21"/>
                <a:gd name="T2" fmla="*/ 1 w 12"/>
                <a:gd name="T3" fmla="*/ 2 h 21"/>
                <a:gd name="T4" fmla="*/ 1 w 12"/>
                <a:gd name="T5" fmla="*/ 2 h 21"/>
                <a:gd name="T6" fmla="*/ 1 w 12"/>
                <a:gd name="T7" fmla="*/ 3 h 21"/>
                <a:gd name="T8" fmla="*/ 1 w 12"/>
                <a:gd name="T9" fmla="*/ 5 h 21"/>
                <a:gd name="T10" fmla="*/ 0 w 12"/>
                <a:gd name="T11" fmla="*/ 0 h 21"/>
                <a:gd name="T12" fmla="*/ 0 60000 65536"/>
                <a:gd name="T13" fmla="*/ 0 60000 65536"/>
                <a:gd name="T14" fmla="*/ 0 60000 65536"/>
                <a:gd name="T15" fmla="*/ 0 60000 65536"/>
                <a:gd name="T16" fmla="*/ 0 60000 65536"/>
                <a:gd name="T17" fmla="*/ 0 60000 65536"/>
                <a:gd name="T18" fmla="*/ 0 w 12"/>
                <a:gd name="T19" fmla="*/ 0 h 21"/>
                <a:gd name="T20" fmla="*/ 12 w 12"/>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12" h="21">
                  <a:moveTo>
                    <a:pt x="0" y="0"/>
                  </a:moveTo>
                  <a:lnTo>
                    <a:pt x="3" y="2"/>
                  </a:lnTo>
                  <a:lnTo>
                    <a:pt x="9" y="7"/>
                  </a:lnTo>
                  <a:lnTo>
                    <a:pt x="12" y="13"/>
                  </a:lnTo>
                  <a:lnTo>
                    <a:pt x="11" y="21"/>
                  </a:lnTo>
                  <a:lnTo>
                    <a:pt x="0" y="0"/>
                  </a:lnTo>
                  <a:close/>
                </a:path>
              </a:pathLst>
            </a:custGeom>
            <a:solidFill>
              <a:srgbClr val="FFCC99"/>
            </a:solidFill>
            <a:ln w="9525">
              <a:noFill/>
              <a:round/>
              <a:headEnd/>
              <a:tailEnd/>
            </a:ln>
          </p:spPr>
          <p:txBody>
            <a:bodyPr/>
            <a:lstStyle/>
            <a:p>
              <a:pPr>
                <a:defRPr/>
              </a:pPr>
              <a:endParaRPr lang="es-MX" sz="1400" dirty="0">
                <a:latin typeface="+mn-lt"/>
                <a:ea typeface="+mn-ea"/>
                <a:cs typeface="Arial" charset="0"/>
              </a:endParaRPr>
            </a:p>
          </p:txBody>
        </p:sp>
        <p:sp>
          <p:nvSpPr>
            <p:cNvPr id="325" name="Freeform 47"/>
            <p:cNvSpPr>
              <a:spLocks/>
            </p:cNvSpPr>
            <p:nvPr/>
          </p:nvSpPr>
          <p:spPr bwMode="auto">
            <a:xfrm>
              <a:off x="1459" y="1565"/>
              <a:ext cx="8" cy="17"/>
            </a:xfrm>
            <a:custGeom>
              <a:avLst/>
              <a:gdLst>
                <a:gd name="T0" fmla="*/ 0 w 12"/>
                <a:gd name="T1" fmla="*/ 0 h 21"/>
                <a:gd name="T2" fmla="*/ 1 w 12"/>
                <a:gd name="T3" fmla="*/ 2 h 21"/>
                <a:gd name="T4" fmla="*/ 1 w 12"/>
                <a:gd name="T5" fmla="*/ 2 h 21"/>
                <a:gd name="T6" fmla="*/ 1 w 12"/>
                <a:gd name="T7" fmla="*/ 3 h 21"/>
                <a:gd name="T8" fmla="*/ 1 w 12"/>
                <a:gd name="T9" fmla="*/ 5 h 21"/>
                <a:gd name="T10" fmla="*/ 0 60000 65536"/>
                <a:gd name="T11" fmla="*/ 0 60000 65536"/>
                <a:gd name="T12" fmla="*/ 0 60000 65536"/>
                <a:gd name="T13" fmla="*/ 0 60000 65536"/>
                <a:gd name="T14" fmla="*/ 0 60000 65536"/>
                <a:gd name="T15" fmla="*/ 0 w 12"/>
                <a:gd name="T16" fmla="*/ 0 h 21"/>
                <a:gd name="T17" fmla="*/ 12 w 12"/>
                <a:gd name="T18" fmla="*/ 21 h 21"/>
              </a:gdLst>
              <a:ahLst/>
              <a:cxnLst>
                <a:cxn ang="T10">
                  <a:pos x="T0" y="T1"/>
                </a:cxn>
                <a:cxn ang="T11">
                  <a:pos x="T2" y="T3"/>
                </a:cxn>
                <a:cxn ang="T12">
                  <a:pos x="T4" y="T5"/>
                </a:cxn>
                <a:cxn ang="T13">
                  <a:pos x="T6" y="T7"/>
                </a:cxn>
                <a:cxn ang="T14">
                  <a:pos x="T8" y="T9"/>
                </a:cxn>
              </a:cxnLst>
              <a:rect l="T15" t="T16" r="T17" b="T18"/>
              <a:pathLst>
                <a:path w="12" h="21">
                  <a:moveTo>
                    <a:pt x="0" y="0"/>
                  </a:moveTo>
                  <a:lnTo>
                    <a:pt x="3" y="2"/>
                  </a:lnTo>
                  <a:lnTo>
                    <a:pt x="9" y="7"/>
                  </a:lnTo>
                  <a:lnTo>
                    <a:pt x="12" y="13"/>
                  </a:lnTo>
                  <a:lnTo>
                    <a:pt x="11" y="21"/>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326" name="Freeform 48"/>
            <p:cNvSpPr>
              <a:spLocks/>
            </p:cNvSpPr>
            <p:nvPr/>
          </p:nvSpPr>
          <p:spPr bwMode="auto">
            <a:xfrm>
              <a:off x="1459" y="1565"/>
              <a:ext cx="8" cy="17"/>
            </a:xfrm>
            <a:custGeom>
              <a:avLst/>
              <a:gdLst>
                <a:gd name="T0" fmla="*/ 0 w 12"/>
                <a:gd name="T1" fmla="*/ 0 h 21"/>
                <a:gd name="T2" fmla="*/ 1 w 12"/>
                <a:gd name="T3" fmla="*/ 2 h 21"/>
                <a:gd name="T4" fmla="*/ 1 w 12"/>
                <a:gd name="T5" fmla="*/ 2 h 21"/>
                <a:gd name="T6" fmla="*/ 1 w 12"/>
                <a:gd name="T7" fmla="*/ 3 h 21"/>
                <a:gd name="T8" fmla="*/ 1 w 12"/>
                <a:gd name="T9" fmla="*/ 5 h 21"/>
                <a:gd name="T10" fmla="*/ 0 w 12"/>
                <a:gd name="T11" fmla="*/ 0 h 21"/>
                <a:gd name="T12" fmla="*/ 0 60000 65536"/>
                <a:gd name="T13" fmla="*/ 0 60000 65536"/>
                <a:gd name="T14" fmla="*/ 0 60000 65536"/>
                <a:gd name="T15" fmla="*/ 0 60000 65536"/>
                <a:gd name="T16" fmla="*/ 0 60000 65536"/>
                <a:gd name="T17" fmla="*/ 0 60000 65536"/>
                <a:gd name="T18" fmla="*/ 0 w 12"/>
                <a:gd name="T19" fmla="*/ 0 h 21"/>
                <a:gd name="T20" fmla="*/ 12 w 12"/>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12" h="21">
                  <a:moveTo>
                    <a:pt x="0" y="0"/>
                  </a:moveTo>
                  <a:lnTo>
                    <a:pt x="3" y="2"/>
                  </a:lnTo>
                  <a:lnTo>
                    <a:pt x="9" y="7"/>
                  </a:lnTo>
                  <a:lnTo>
                    <a:pt x="12" y="13"/>
                  </a:lnTo>
                  <a:lnTo>
                    <a:pt x="11" y="21"/>
                  </a:lnTo>
                  <a:lnTo>
                    <a:pt x="0" y="0"/>
                  </a:lnTo>
                  <a:close/>
                </a:path>
              </a:pathLst>
            </a:custGeom>
            <a:solidFill>
              <a:srgbClr val="FFCC99"/>
            </a:solidFill>
            <a:ln w="9525">
              <a:noFill/>
              <a:round/>
              <a:headEnd/>
              <a:tailEnd/>
            </a:ln>
          </p:spPr>
          <p:txBody>
            <a:bodyPr/>
            <a:lstStyle/>
            <a:p>
              <a:pPr>
                <a:defRPr/>
              </a:pPr>
              <a:endParaRPr lang="es-MX" sz="1400" dirty="0">
                <a:latin typeface="+mn-lt"/>
                <a:ea typeface="+mn-ea"/>
                <a:cs typeface="Arial" charset="0"/>
              </a:endParaRPr>
            </a:p>
          </p:txBody>
        </p:sp>
        <p:sp>
          <p:nvSpPr>
            <p:cNvPr id="327" name="Freeform 49"/>
            <p:cNvSpPr>
              <a:spLocks/>
            </p:cNvSpPr>
            <p:nvPr/>
          </p:nvSpPr>
          <p:spPr bwMode="auto">
            <a:xfrm>
              <a:off x="1459" y="1565"/>
              <a:ext cx="8" cy="17"/>
            </a:xfrm>
            <a:custGeom>
              <a:avLst/>
              <a:gdLst>
                <a:gd name="T0" fmla="*/ 0 w 12"/>
                <a:gd name="T1" fmla="*/ 0 h 21"/>
                <a:gd name="T2" fmla="*/ 1 w 12"/>
                <a:gd name="T3" fmla="*/ 2 h 21"/>
                <a:gd name="T4" fmla="*/ 1 w 12"/>
                <a:gd name="T5" fmla="*/ 2 h 21"/>
                <a:gd name="T6" fmla="*/ 1 w 12"/>
                <a:gd name="T7" fmla="*/ 3 h 21"/>
                <a:gd name="T8" fmla="*/ 1 w 12"/>
                <a:gd name="T9" fmla="*/ 5 h 21"/>
                <a:gd name="T10" fmla="*/ 0 60000 65536"/>
                <a:gd name="T11" fmla="*/ 0 60000 65536"/>
                <a:gd name="T12" fmla="*/ 0 60000 65536"/>
                <a:gd name="T13" fmla="*/ 0 60000 65536"/>
                <a:gd name="T14" fmla="*/ 0 60000 65536"/>
                <a:gd name="T15" fmla="*/ 0 w 12"/>
                <a:gd name="T16" fmla="*/ 0 h 21"/>
                <a:gd name="T17" fmla="*/ 12 w 12"/>
                <a:gd name="T18" fmla="*/ 21 h 21"/>
              </a:gdLst>
              <a:ahLst/>
              <a:cxnLst>
                <a:cxn ang="T10">
                  <a:pos x="T0" y="T1"/>
                </a:cxn>
                <a:cxn ang="T11">
                  <a:pos x="T2" y="T3"/>
                </a:cxn>
                <a:cxn ang="T12">
                  <a:pos x="T4" y="T5"/>
                </a:cxn>
                <a:cxn ang="T13">
                  <a:pos x="T6" y="T7"/>
                </a:cxn>
                <a:cxn ang="T14">
                  <a:pos x="T8" y="T9"/>
                </a:cxn>
              </a:cxnLst>
              <a:rect l="T15" t="T16" r="T17" b="T18"/>
              <a:pathLst>
                <a:path w="12" h="21">
                  <a:moveTo>
                    <a:pt x="0" y="0"/>
                  </a:moveTo>
                  <a:lnTo>
                    <a:pt x="3" y="2"/>
                  </a:lnTo>
                  <a:lnTo>
                    <a:pt x="9" y="7"/>
                  </a:lnTo>
                  <a:lnTo>
                    <a:pt x="12" y="13"/>
                  </a:lnTo>
                  <a:lnTo>
                    <a:pt x="11" y="21"/>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328" name="Freeform 50"/>
            <p:cNvSpPr>
              <a:spLocks/>
            </p:cNvSpPr>
            <p:nvPr/>
          </p:nvSpPr>
          <p:spPr bwMode="auto">
            <a:xfrm>
              <a:off x="1471" y="1478"/>
              <a:ext cx="189" cy="93"/>
            </a:xfrm>
            <a:custGeom>
              <a:avLst/>
              <a:gdLst>
                <a:gd name="T0" fmla="*/ 0 w 262"/>
                <a:gd name="T1" fmla="*/ 32 h 111"/>
                <a:gd name="T2" fmla="*/ 1 w 262"/>
                <a:gd name="T3" fmla="*/ 32 h 111"/>
                <a:gd name="T4" fmla="*/ 1 w 262"/>
                <a:gd name="T5" fmla="*/ 31 h 111"/>
                <a:gd name="T6" fmla="*/ 1 w 262"/>
                <a:gd name="T7" fmla="*/ 28 h 111"/>
                <a:gd name="T8" fmla="*/ 3 w 262"/>
                <a:gd name="T9" fmla="*/ 27 h 111"/>
                <a:gd name="T10" fmla="*/ 5 w 262"/>
                <a:gd name="T11" fmla="*/ 26 h 111"/>
                <a:gd name="T12" fmla="*/ 7 w 262"/>
                <a:gd name="T13" fmla="*/ 23 h 111"/>
                <a:gd name="T14" fmla="*/ 8 w 262"/>
                <a:gd name="T15" fmla="*/ 23 h 111"/>
                <a:gd name="T16" fmla="*/ 10 w 262"/>
                <a:gd name="T17" fmla="*/ 23 h 111"/>
                <a:gd name="T18" fmla="*/ 12 w 262"/>
                <a:gd name="T19" fmla="*/ 23 h 111"/>
                <a:gd name="T20" fmla="*/ 13 w 262"/>
                <a:gd name="T21" fmla="*/ 23 h 111"/>
                <a:gd name="T22" fmla="*/ 16 w 262"/>
                <a:gd name="T23" fmla="*/ 23 h 111"/>
                <a:gd name="T24" fmla="*/ 18 w 262"/>
                <a:gd name="T25" fmla="*/ 23 h 111"/>
                <a:gd name="T26" fmla="*/ 20 w 262"/>
                <a:gd name="T27" fmla="*/ 24 h 111"/>
                <a:gd name="T28" fmla="*/ 21 w 262"/>
                <a:gd name="T29" fmla="*/ 23 h 111"/>
                <a:gd name="T30" fmla="*/ 22 w 262"/>
                <a:gd name="T31" fmla="*/ 23 h 111"/>
                <a:gd name="T32" fmla="*/ 24 w 262"/>
                <a:gd name="T33" fmla="*/ 23 h 111"/>
                <a:gd name="T34" fmla="*/ 24 w 262"/>
                <a:gd name="T35" fmla="*/ 21 h 111"/>
                <a:gd name="T36" fmla="*/ 26 w 262"/>
                <a:gd name="T37" fmla="*/ 21 h 111"/>
                <a:gd name="T38" fmla="*/ 27 w 262"/>
                <a:gd name="T39" fmla="*/ 23 h 111"/>
                <a:gd name="T40" fmla="*/ 29 w 262"/>
                <a:gd name="T41" fmla="*/ 23 h 111"/>
                <a:gd name="T42" fmla="*/ 30 w 262"/>
                <a:gd name="T43" fmla="*/ 23 h 111"/>
                <a:gd name="T44" fmla="*/ 30 w 262"/>
                <a:gd name="T45" fmla="*/ 23 h 111"/>
                <a:gd name="T46" fmla="*/ 31 w 262"/>
                <a:gd name="T47" fmla="*/ 21 h 111"/>
                <a:gd name="T48" fmla="*/ 32 w 262"/>
                <a:gd name="T49" fmla="*/ 18 h 111"/>
                <a:gd name="T50" fmla="*/ 32 w 262"/>
                <a:gd name="T51" fmla="*/ 15 h 111"/>
                <a:gd name="T52" fmla="*/ 32 w 262"/>
                <a:gd name="T53" fmla="*/ 12 h 111"/>
                <a:gd name="T54" fmla="*/ 30 w 262"/>
                <a:gd name="T55" fmla="*/ 11 h 111"/>
                <a:gd name="T56" fmla="*/ 30 w 262"/>
                <a:gd name="T57" fmla="*/ 9 h 111"/>
                <a:gd name="T58" fmla="*/ 29 w 262"/>
                <a:gd name="T59" fmla="*/ 9 h 111"/>
                <a:gd name="T60" fmla="*/ 27 w 262"/>
                <a:gd name="T61" fmla="*/ 8 h 111"/>
                <a:gd name="T62" fmla="*/ 26 w 262"/>
                <a:gd name="T63" fmla="*/ 8 h 111"/>
                <a:gd name="T64" fmla="*/ 24 w 262"/>
                <a:gd name="T65" fmla="*/ 6 h 111"/>
                <a:gd name="T66" fmla="*/ 24 w 262"/>
                <a:gd name="T67" fmla="*/ 3 h 111"/>
                <a:gd name="T68" fmla="*/ 22 w 262"/>
                <a:gd name="T69" fmla="*/ 3 h 111"/>
                <a:gd name="T70" fmla="*/ 21 w 262"/>
                <a:gd name="T71" fmla="*/ 1 h 111"/>
                <a:gd name="T72" fmla="*/ 20 w 262"/>
                <a:gd name="T73" fmla="*/ 0 h 111"/>
                <a:gd name="T74" fmla="*/ 18 w 262"/>
                <a:gd name="T75" fmla="*/ 1 h 111"/>
                <a:gd name="T76" fmla="*/ 16 w 262"/>
                <a:gd name="T77" fmla="*/ 3 h 111"/>
                <a:gd name="T78" fmla="*/ 16 w 262"/>
                <a:gd name="T79" fmla="*/ 6 h 111"/>
                <a:gd name="T80" fmla="*/ 15 w 262"/>
                <a:gd name="T81" fmla="*/ 11 h 111"/>
                <a:gd name="T82" fmla="*/ 0 w 262"/>
                <a:gd name="T83" fmla="*/ 32 h 1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62"/>
                <a:gd name="T127" fmla="*/ 0 h 111"/>
                <a:gd name="T128" fmla="*/ 262 w 262"/>
                <a:gd name="T129" fmla="*/ 111 h 1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62" h="111">
                  <a:moveTo>
                    <a:pt x="0" y="111"/>
                  </a:moveTo>
                  <a:lnTo>
                    <a:pt x="3" y="109"/>
                  </a:lnTo>
                  <a:lnTo>
                    <a:pt x="7" y="106"/>
                  </a:lnTo>
                  <a:lnTo>
                    <a:pt x="15" y="100"/>
                  </a:lnTo>
                  <a:lnTo>
                    <a:pt x="26" y="93"/>
                  </a:lnTo>
                  <a:lnTo>
                    <a:pt x="39" y="89"/>
                  </a:lnTo>
                  <a:lnTo>
                    <a:pt x="53" y="82"/>
                  </a:lnTo>
                  <a:lnTo>
                    <a:pt x="67" y="79"/>
                  </a:lnTo>
                  <a:lnTo>
                    <a:pt x="81" y="79"/>
                  </a:lnTo>
                  <a:lnTo>
                    <a:pt x="97" y="81"/>
                  </a:lnTo>
                  <a:lnTo>
                    <a:pt x="112" y="82"/>
                  </a:lnTo>
                  <a:lnTo>
                    <a:pt x="128" y="82"/>
                  </a:lnTo>
                  <a:lnTo>
                    <a:pt x="145" y="84"/>
                  </a:lnTo>
                  <a:lnTo>
                    <a:pt x="161" y="86"/>
                  </a:lnTo>
                  <a:lnTo>
                    <a:pt x="175" y="84"/>
                  </a:lnTo>
                  <a:lnTo>
                    <a:pt x="187" y="82"/>
                  </a:lnTo>
                  <a:lnTo>
                    <a:pt x="195" y="78"/>
                  </a:lnTo>
                  <a:lnTo>
                    <a:pt x="204" y="73"/>
                  </a:lnTo>
                  <a:lnTo>
                    <a:pt x="212" y="73"/>
                  </a:lnTo>
                  <a:lnTo>
                    <a:pt x="222" y="76"/>
                  </a:lnTo>
                  <a:lnTo>
                    <a:pt x="232" y="78"/>
                  </a:lnTo>
                  <a:lnTo>
                    <a:pt x="242" y="79"/>
                  </a:lnTo>
                  <a:lnTo>
                    <a:pt x="250" y="78"/>
                  </a:lnTo>
                  <a:lnTo>
                    <a:pt x="256" y="73"/>
                  </a:lnTo>
                  <a:lnTo>
                    <a:pt x="261" y="62"/>
                  </a:lnTo>
                  <a:lnTo>
                    <a:pt x="262" y="51"/>
                  </a:lnTo>
                  <a:lnTo>
                    <a:pt x="259" y="42"/>
                  </a:lnTo>
                  <a:lnTo>
                    <a:pt x="251" y="37"/>
                  </a:lnTo>
                  <a:lnTo>
                    <a:pt x="242" y="34"/>
                  </a:lnTo>
                  <a:lnTo>
                    <a:pt x="231" y="31"/>
                  </a:lnTo>
                  <a:lnTo>
                    <a:pt x="222" y="28"/>
                  </a:lnTo>
                  <a:lnTo>
                    <a:pt x="211" y="25"/>
                  </a:lnTo>
                  <a:lnTo>
                    <a:pt x="204" y="18"/>
                  </a:lnTo>
                  <a:lnTo>
                    <a:pt x="198" y="12"/>
                  </a:lnTo>
                  <a:lnTo>
                    <a:pt x="187" y="6"/>
                  </a:lnTo>
                  <a:lnTo>
                    <a:pt x="175" y="1"/>
                  </a:lnTo>
                  <a:lnTo>
                    <a:pt x="162" y="0"/>
                  </a:lnTo>
                  <a:lnTo>
                    <a:pt x="150" y="1"/>
                  </a:lnTo>
                  <a:lnTo>
                    <a:pt x="137" y="7"/>
                  </a:lnTo>
                  <a:lnTo>
                    <a:pt x="128" y="18"/>
                  </a:lnTo>
                  <a:lnTo>
                    <a:pt x="122" y="36"/>
                  </a:lnTo>
                  <a:lnTo>
                    <a:pt x="0" y="111"/>
                  </a:lnTo>
                  <a:close/>
                </a:path>
              </a:pathLst>
            </a:custGeom>
            <a:solidFill>
              <a:srgbClr val="FFCC99"/>
            </a:solidFill>
            <a:ln w="9525">
              <a:noFill/>
              <a:round/>
              <a:headEnd/>
              <a:tailEnd/>
            </a:ln>
          </p:spPr>
          <p:txBody>
            <a:bodyPr/>
            <a:lstStyle/>
            <a:p>
              <a:pPr>
                <a:defRPr/>
              </a:pPr>
              <a:endParaRPr lang="es-MX" sz="1400" dirty="0">
                <a:latin typeface="+mn-lt"/>
                <a:ea typeface="+mn-ea"/>
                <a:cs typeface="Arial" charset="0"/>
              </a:endParaRPr>
            </a:p>
          </p:txBody>
        </p:sp>
        <p:sp>
          <p:nvSpPr>
            <p:cNvPr id="329" name="Freeform 51"/>
            <p:cNvSpPr>
              <a:spLocks/>
            </p:cNvSpPr>
            <p:nvPr/>
          </p:nvSpPr>
          <p:spPr bwMode="auto">
            <a:xfrm>
              <a:off x="1471" y="1478"/>
              <a:ext cx="189" cy="93"/>
            </a:xfrm>
            <a:custGeom>
              <a:avLst/>
              <a:gdLst>
                <a:gd name="T0" fmla="*/ 0 w 262"/>
                <a:gd name="T1" fmla="*/ 32 h 111"/>
                <a:gd name="T2" fmla="*/ 1 w 262"/>
                <a:gd name="T3" fmla="*/ 32 h 111"/>
                <a:gd name="T4" fmla="*/ 1 w 262"/>
                <a:gd name="T5" fmla="*/ 31 h 111"/>
                <a:gd name="T6" fmla="*/ 1 w 262"/>
                <a:gd name="T7" fmla="*/ 28 h 111"/>
                <a:gd name="T8" fmla="*/ 3 w 262"/>
                <a:gd name="T9" fmla="*/ 27 h 111"/>
                <a:gd name="T10" fmla="*/ 5 w 262"/>
                <a:gd name="T11" fmla="*/ 26 h 111"/>
                <a:gd name="T12" fmla="*/ 7 w 262"/>
                <a:gd name="T13" fmla="*/ 23 h 111"/>
                <a:gd name="T14" fmla="*/ 8 w 262"/>
                <a:gd name="T15" fmla="*/ 23 h 111"/>
                <a:gd name="T16" fmla="*/ 10 w 262"/>
                <a:gd name="T17" fmla="*/ 23 h 111"/>
                <a:gd name="T18" fmla="*/ 12 w 262"/>
                <a:gd name="T19" fmla="*/ 23 h 111"/>
                <a:gd name="T20" fmla="*/ 13 w 262"/>
                <a:gd name="T21" fmla="*/ 23 h 111"/>
                <a:gd name="T22" fmla="*/ 16 w 262"/>
                <a:gd name="T23" fmla="*/ 23 h 111"/>
                <a:gd name="T24" fmla="*/ 18 w 262"/>
                <a:gd name="T25" fmla="*/ 23 h 111"/>
                <a:gd name="T26" fmla="*/ 20 w 262"/>
                <a:gd name="T27" fmla="*/ 24 h 111"/>
                <a:gd name="T28" fmla="*/ 21 w 262"/>
                <a:gd name="T29" fmla="*/ 23 h 111"/>
                <a:gd name="T30" fmla="*/ 22 w 262"/>
                <a:gd name="T31" fmla="*/ 23 h 111"/>
                <a:gd name="T32" fmla="*/ 24 w 262"/>
                <a:gd name="T33" fmla="*/ 23 h 111"/>
                <a:gd name="T34" fmla="*/ 24 w 262"/>
                <a:gd name="T35" fmla="*/ 21 h 111"/>
                <a:gd name="T36" fmla="*/ 26 w 262"/>
                <a:gd name="T37" fmla="*/ 21 h 111"/>
                <a:gd name="T38" fmla="*/ 27 w 262"/>
                <a:gd name="T39" fmla="*/ 23 h 111"/>
                <a:gd name="T40" fmla="*/ 29 w 262"/>
                <a:gd name="T41" fmla="*/ 23 h 111"/>
                <a:gd name="T42" fmla="*/ 30 w 262"/>
                <a:gd name="T43" fmla="*/ 23 h 111"/>
                <a:gd name="T44" fmla="*/ 30 w 262"/>
                <a:gd name="T45" fmla="*/ 23 h 111"/>
                <a:gd name="T46" fmla="*/ 31 w 262"/>
                <a:gd name="T47" fmla="*/ 21 h 111"/>
                <a:gd name="T48" fmla="*/ 32 w 262"/>
                <a:gd name="T49" fmla="*/ 18 h 111"/>
                <a:gd name="T50" fmla="*/ 32 w 262"/>
                <a:gd name="T51" fmla="*/ 15 h 111"/>
                <a:gd name="T52" fmla="*/ 32 w 262"/>
                <a:gd name="T53" fmla="*/ 12 h 111"/>
                <a:gd name="T54" fmla="*/ 30 w 262"/>
                <a:gd name="T55" fmla="*/ 11 h 111"/>
                <a:gd name="T56" fmla="*/ 30 w 262"/>
                <a:gd name="T57" fmla="*/ 9 h 111"/>
                <a:gd name="T58" fmla="*/ 29 w 262"/>
                <a:gd name="T59" fmla="*/ 9 h 111"/>
                <a:gd name="T60" fmla="*/ 27 w 262"/>
                <a:gd name="T61" fmla="*/ 8 h 111"/>
                <a:gd name="T62" fmla="*/ 26 w 262"/>
                <a:gd name="T63" fmla="*/ 8 h 111"/>
                <a:gd name="T64" fmla="*/ 24 w 262"/>
                <a:gd name="T65" fmla="*/ 6 h 111"/>
                <a:gd name="T66" fmla="*/ 24 w 262"/>
                <a:gd name="T67" fmla="*/ 3 h 111"/>
                <a:gd name="T68" fmla="*/ 22 w 262"/>
                <a:gd name="T69" fmla="*/ 3 h 111"/>
                <a:gd name="T70" fmla="*/ 21 w 262"/>
                <a:gd name="T71" fmla="*/ 1 h 111"/>
                <a:gd name="T72" fmla="*/ 20 w 262"/>
                <a:gd name="T73" fmla="*/ 0 h 111"/>
                <a:gd name="T74" fmla="*/ 18 w 262"/>
                <a:gd name="T75" fmla="*/ 1 h 111"/>
                <a:gd name="T76" fmla="*/ 16 w 262"/>
                <a:gd name="T77" fmla="*/ 3 h 111"/>
                <a:gd name="T78" fmla="*/ 16 w 262"/>
                <a:gd name="T79" fmla="*/ 6 h 111"/>
                <a:gd name="T80" fmla="*/ 15 w 262"/>
                <a:gd name="T81" fmla="*/ 11 h 11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2"/>
                <a:gd name="T124" fmla="*/ 0 h 111"/>
                <a:gd name="T125" fmla="*/ 262 w 262"/>
                <a:gd name="T126" fmla="*/ 111 h 11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2" h="111">
                  <a:moveTo>
                    <a:pt x="0" y="111"/>
                  </a:moveTo>
                  <a:lnTo>
                    <a:pt x="3" y="109"/>
                  </a:lnTo>
                  <a:lnTo>
                    <a:pt x="7" y="106"/>
                  </a:lnTo>
                  <a:lnTo>
                    <a:pt x="15" y="100"/>
                  </a:lnTo>
                  <a:lnTo>
                    <a:pt x="26" y="93"/>
                  </a:lnTo>
                  <a:lnTo>
                    <a:pt x="39" y="89"/>
                  </a:lnTo>
                  <a:lnTo>
                    <a:pt x="53" y="82"/>
                  </a:lnTo>
                  <a:lnTo>
                    <a:pt x="67" y="79"/>
                  </a:lnTo>
                  <a:lnTo>
                    <a:pt x="81" y="79"/>
                  </a:lnTo>
                  <a:lnTo>
                    <a:pt x="97" y="81"/>
                  </a:lnTo>
                  <a:lnTo>
                    <a:pt x="112" y="82"/>
                  </a:lnTo>
                  <a:lnTo>
                    <a:pt x="128" y="82"/>
                  </a:lnTo>
                  <a:lnTo>
                    <a:pt x="145" y="84"/>
                  </a:lnTo>
                  <a:lnTo>
                    <a:pt x="161" y="86"/>
                  </a:lnTo>
                  <a:lnTo>
                    <a:pt x="175" y="84"/>
                  </a:lnTo>
                  <a:lnTo>
                    <a:pt x="187" y="82"/>
                  </a:lnTo>
                  <a:lnTo>
                    <a:pt x="195" y="78"/>
                  </a:lnTo>
                  <a:lnTo>
                    <a:pt x="204" y="73"/>
                  </a:lnTo>
                  <a:lnTo>
                    <a:pt x="212" y="73"/>
                  </a:lnTo>
                  <a:lnTo>
                    <a:pt x="222" y="76"/>
                  </a:lnTo>
                  <a:lnTo>
                    <a:pt x="232" y="78"/>
                  </a:lnTo>
                  <a:lnTo>
                    <a:pt x="242" y="79"/>
                  </a:lnTo>
                  <a:lnTo>
                    <a:pt x="250" y="78"/>
                  </a:lnTo>
                  <a:lnTo>
                    <a:pt x="256" y="73"/>
                  </a:lnTo>
                  <a:lnTo>
                    <a:pt x="261" y="62"/>
                  </a:lnTo>
                  <a:lnTo>
                    <a:pt x="262" y="51"/>
                  </a:lnTo>
                  <a:lnTo>
                    <a:pt x="259" y="42"/>
                  </a:lnTo>
                  <a:lnTo>
                    <a:pt x="251" y="37"/>
                  </a:lnTo>
                  <a:lnTo>
                    <a:pt x="242" y="34"/>
                  </a:lnTo>
                  <a:lnTo>
                    <a:pt x="231" y="31"/>
                  </a:lnTo>
                  <a:lnTo>
                    <a:pt x="222" y="28"/>
                  </a:lnTo>
                  <a:lnTo>
                    <a:pt x="211" y="25"/>
                  </a:lnTo>
                  <a:lnTo>
                    <a:pt x="204" y="18"/>
                  </a:lnTo>
                  <a:lnTo>
                    <a:pt x="198" y="12"/>
                  </a:lnTo>
                  <a:lnTo>
                    <a:pt x="187" y="6"/>
                  </a:lnTo>
                  <a:lnTo>
                    <a:pt x="175" y="1"/>
                  </a:lnTo>
                  <a:lnTo>
                    <a:pt x="162" y="0"/>
                  </a:lnTo>
                  <a:lnTo>
                    <a:pt x="150" y="1"/>
                  </a:lnTo>
                  <a:lnTo>
                    <a:pt x="137" y="7"/>
                  </a:lnTo>
                  <a:lnTo>
                    <a:pt x="128" y="18"/>
                  </a:lnTo>
                  <a:lnTo>
                    <a:pt x="122" y="36"/>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330" name="Freeform 52"/>
            <p:cNvSpPr>
              <a:spLocks/>
            </p:cNvSpPr>
            <p:nvPr/>
          </p:nvSpPr>
          <p:spPr bwMode="auto">
            <a:xfrm>
              <a:off x="1471" y="1478"/>
              <a:ext cx="189" cy="93"/>
            </a:xfrm>
            <a:custGeom>
              <a:avLst/>
              <a:gdLst>
                <a:gd name="T0" fmla="*/ 0 w 262"/>
                <a:gd name="T1" fmla="*/ 32 h 111"/>
                <a:gd name="T2" fmla="*/ 1 w 262"/>
                <a:gd name="T3" fmla="*/ 32 h 111"/>
                <a:gd name="T4" fmla="*/ 1 w 262"/>
                <a:gd name="T5" fmla="*/ 31 h 111"/>
                <a:gd name="T6" fmla="*/ 1 w 262"/>
                <a:gd name="T7" fmla="*/ 28 h 111"/>
                <a:gd name="T8" fmla="*/ 3 w 262"/>
                <a:gd name="T9" fmla="*/ 27 h 111"/>
                <a:gd name="T10" fmla="*/ 5 w 262"/>
                <a:gd name="T11" fmla="*/ 26 h 111"/>
                <a:gd name="T12" fmla="*/ 7 w 262"/>
                <a:gd name="T13" fmla="*/ 23 h 111"/>
                <a:gd name="T14" fmla="*/ 8 w 262"/>
                <a:gd name="T15" fmla="*/ 23 h 111"/>
                <a:gd name="T16" fmla="*/ 10 w 262"/>
                <a:gd name="T17" fmla="*/ 23 h 111"/>
                <a:gd name="T18" fmla="*/ 12 w 262"/>
                <a:gd name="T19" fmla="*/ 23 h 111"/>
                <a:gd name="T20" fmla="*/ 13 w 262"/>
                <a:gd name="T21" fmla="*/ 23 h 111"/>
                <a:gd name="T22" fmla="*/ 16 w 262"/>
                <a:gd name="T23" fmla="*/ 23 h 111"/>
                <a:gd name="T24" fmla="*/ 18 w 262"/>
                <a:gd name="T25" fmla="*/ 23 h 111"/>
                <a:gd name="T26" fmla="*/ 20 w 262"/>
                <a:gd name="T27" fmla="*/ 24 h 111"/>
                <a:gd name="T28" fmla="*/ 21 w 262"/>
                <a:gd name="T29" fmla="*/ 23 h 111"/>
                <a:gd name="T30" fmla="*/ 22 w 262"/>
                <a:gd name="T31" fmla="*/ 23 h 111"/>
                <a:gd name="T32" fmla="*/ 24 w 262"/>
                <a:gd name="T33" fmla="*/ 23 h 111"/>
                <a:gd name="T34" fmla="*/ 24 w 262"/>
                <a:gd name="T35" fmla="*/ 21 h 111"/>
                <a:gd name="T36" fmla="*/ 26 w 262"/>
                <a:gd name="T37" fmla="*/ 21 h 111"/>
                <a:gd name="T38" fmla="*/ 27 w 262"/>
                <a:gd name="T39" fmla="*/ 23 h 111"/>
                <a:gd name="T40" fmla="*/ 29 w 262"/>
                <a:gd name="T41" fmla="*/ 23 h 111"/>
                <a:gd name="T42" fmla="*/ 30 w 262"/>
                <a:gd name="T43" fmla="*/ 23 h 111"/>
                <a:gd name="T44" fmla="*/ 30 w 262"/>
                <a:gd name="T45" fmla="*/ 23 h 111"/>
                <a:gd name="T46" fmla="*/ 31 w 262"/>
                <a:gd name="T47" fmla="*/ 21 h 111"/>
                <a:gd name="T48" fmla="*/ 32 w 262"/>
                <a:gd name="T49" fmla="*/ 18 h 111"/>
                <a:gd name="T50" fmla="*/ 32 w 262"/>
                <a:gd name="T51" fmla="*/ 15 h 111"/>
                <a:gd name="T52" fmla="*/ 32 w 262"/>
                <a:gd name="T53" fmla="*/ 12 h 111"/>
                <a:gd name="T54" fmla="*/ 30 w 262"/>
                <a:gd name="T55" fmla="*/ 11 h 111"/>
                <a:gd name="T56" fmla="*/ 30 w 262"/>
                <a:gd name="T57" fmla="*/ 9 h 111"/>
                <a:gd name="T58" fmla="*/ 29 w 262"/>
                <a:gd name="T59" fmla="*/ 9 h 111"/>
                <a:gd name="T60" fmla="*/ 27 w 262"/>
                <a:gd name="T61" fmla="*/ 8 h 111"/>
                <a:gd name="T62" fmla="*/ 26 w 262"/>
                <a:gd name="T63" fmla="*/ 8 h 111"/>
                <a:gd name="T64" fmla="*/ 24 w 262"/>
                <a:gd name="T65" fmla="*/ 6 h 111"/>
                <a:gd name="T66" fmla="*/ 24 w 262"/>
                <a:gd name="T67" fmla="*/ 3 h 111"/>
                <a:gd name="T68" fmla="*/ 22 w 262"/>
                <a:gd name="T69" fmla="*/ 3 h 111"/>
                <a:gd name="T70" fmla="*/ 21 w 262"/>
                <a:gd name="T71" fmla="*/ 1 h 111"/>
                <a:gd name="T72" fmla="*/ 20 w 262"/>
                <a:gd name="T73" fmla="*/ 0 h 111"/>
                <a:gd name="T74" fmla="*/ 18 w 262"/>
                <a:gd name="T75" fmla="*/ 1 h 111"/>
                <a:gd name="T76" fmla="*/ 16 w 262"/>
                <a:gd name="T77" fmla="*/ 3 h 111"/>
                <a:gd name="T78" fmla="*/ 16 w 262"/>
                <a:gd name="T79" fmla="*/ 6 h 111"/>
                <a:gd name="T80" fmla="*/ 15 w 262"/>
                <a:gd name="T81" fmla="*/ 11 h 111"/>
                <a:gd name="T82" fmla="*/ 0 w 262"/>
                <a:gd name="T83" fmla="*/ 32 h 1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62"/>
                <a:gd name="T127" fmla="*/ 0 h 111"/>
                <a:gd name="T128" fmla="*/ 262 w 262"/>
                <a:gd name="T129" fmla="*/ 111 h 1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62" h="111">
                  <a:moveTo>
                    <a:pt x="0" y="111"/>
                  </a:moveTo>
                  <a:lnTo>
                    <a:pt x="3" y="109"/>
                  </a:lnTo>
                  <a:lnTo>
                    <a:pt x="7" y="106"/>
                  </a:lnTo>
                  <a:lnTo>
                    <a:pt x="15" y="100"/>
                  </a:lnTo>
                  <a:lnTo>
                    <a:pt x="26" y="93"/>
                  </a:lnTo>
                  <a:lnTo>
                    <a:pt x="39" y="89"/>
                  </a:lnTo>
                  <a:lnTo>
                    <a:pt x="53" y="82"/>
                  </a:lnTo>
                  <a:lnTo>
                    <a:pt x="67" y="79"/>
                  </a:lnTo>
                  <a:lnTo>
                    <a:pt x="81" y="79"/>
                  </a:lnTo>
                  <a:lnTo>
                    <a:pt x="97" y="81"/>
                  </a:lnTo>
                  <a:lnTo>
                    <a:pt x="112" y="82"/>
                  </a:lnTo>
                  <a:lnTo>
                    <a:pt x="128" y="82"/>
                  </a:lnTo>
                  <a:lnTo>
                    <a:pt x="145" y="84"/>
                  </a:lnTo>
                  <a:lnTo>
                    <a:pt x="161" y="86"/>
                  </a:lnTo>
                  <a:lnTo>
                    <a:pt x="175" y="84"/>
                  </a:lnTo>
                  <a:lnTo>
                    <a:pt x="187" y="82"/>
                  </a:lnTo>
                  <a:lnTo>
                    <a:pt x="195" y="78"/>
                  </a:lnTo>
                  <a:lnTo>
                    <a:pt x="204" y="73"/>
                  </a:lnTo>
                  <a:lnTo>
                    <a:pt x="212" y="73"/>
                  </a:lnTo>
                  <a:lnTo>
                    <a:pt x="222" y="76"/>
                  </a:lnTo>
                  <a:lnTo>
                    <a:pt x="232" y="78"/>
                  </a:lnTo>
                  <a:lnTo>
                    <a:pt x="242" y="79"/>
                  </a:lnTo>
                  <a:lnTo>
                    <a:pt x="250" y="78"/>
                  </a:lnTo>
                  <a:lnTo>
                    <a:pt x="256" y="73"/>
                  </a:lnTo>
                  <a:lnTo>
                    <a:pt x="261" y="62"/>
                  </a:lnTo>
                  <a:lnTo>
                    <a:pt x="262" y="51"/>
                  </a:lnTo>
                  <a:lnTo>
                    <a:pt x="259" y="42"/>
                  </a:lnTo>
                  <a:lnTo>
                    <a:pt x="251" y="37"/>
                  </a:lnTo>
                  <a:lnTo>
                    <a:pt x="242" y="34"/>
                  </a:lnTo>
                  <a:lnTo>
                    <a:pt x="231" y="31"/>
                  </a:lnTo>
                  <a:lnTo>
                    <a:pt x="222" y="28"/>
                  </a:lnTo>
                  <a:lnTo>
                    <a:pt x="211" y="25"/>
                  </a:lnTo>
                  <a:lnTo>
                    <a:pt x="204" y="18"/>
                  </a:lnTo>
                  <a:lnTo>
                    <a:pt x="198" y="12"/>
                  </a:lnTo>
                  <a:lnTo>
                    <a:pt x="187" y="6"/>
                  </a:lnTo>
                  <a:lnTo>
                    <a:pt x="175" y="1"/>
                  </a:lnTo>
                  <a:lnTo>
                    <a:pt x="162" y="0"/>
                  </a:lnTo>
                  <a:lnTo>
                    <a:pt x="150" y="1"/>
                  </a:lnTo>
                  <a:lnTo>
                    <a:pt x="137" y="7"/>
                  </a:lnTo>
                  <a:lnTo>
                    <a:pt x="128" y="18"/>
                  </a:lnTo>
                  <a:lnTo>
                    <a:pt x="122" y="36"/>
                  </a:lnTo>
                  <a:lnTo>
                    <a:pt x="0" y="111"/>
                  </a:lnTo>
                  <a:close/>
                </a:path>
              </a:pathLst>
            </a:custGeom>
            <a:solidFill>
              <a:srgbClr val="FFCC99"/>
            </a:solidFill>
            <a:ln w="9525">
              <a:noFill/>
              <a:round/>
              <a:headEnd/>
              <a:tailEnd/>
            </a:ln>
          </p:spPr>
          <p:txBody>
            <a:bodyPr/>
            <a:lstStyle/>
            <a:p>
              <a:pPr>
                <a:defRPr/>
              </a:pPr>
              <a:endParaRPr lang="es-MX" sz="1400" dirty="0">
                <a:latin typeface="+mn-lt"/>
                <a:ea typeface="+mn-ea"/>
                <a:cs typeface="Arial" charset="0"/>
              </a:endParaRPr>
            </a:p>
          </p:txBody>
        </p:sp>
        <p:sp>
          <p:nvSpPr>
            <p:cNvPr id="331" name="Freeform 53"/>
            <p:cNvSpPr>
              <a:spLocks/>
            </p:cNvSpPr>
            <p:nvPr/>
          </p:nvSpPr>
          <p:spPr bwMode="auto">
            <a:xfrm>
              <a:off x="1471" y="1478"/>
              <a:ext cx="189" cy="93"/>
            </a:xfrm>
            <a:custGeom>
              <a:avLst/>
              <a:gdLst>
                <a:gd name="T0" fmla="*/ 0 w 262"/>
                <a:gd name="T1" fmla="*/ 32 h 111"/>
                <a:gd name="T2" fmla="*/ 1 w 262"/>
                <a:gd name="T3" fmla="*/ 32 h 111"/>
                <a:gd name="T4" fmla="*/ 1 w 262"/>
                <a:gd name="T5" fmla="*/ 31 h 111"/>
                <a:gd name="T6" fmla="*/ 1 w 262"/>
                <a:gd name="T7" fmla="*/ 28 h 111"/>
                <a:gd name="T8" fmla="*/ 3 w 262"/>
                <a:gd name="T9" fmla="*/ 27 h 111"/>
                <a:gd name="T10" fmla="*/ 5 w 262"/>
                <a:gd name="T11" fmla="*/ 26 h 111"/>
                <a:gd name="T12" fmla="*/ 7 w 262"/>
                <a:gd name="T13" fmla="*/ 23 h 111"/>
                <a:gd name="T14" fmla="*/ 8 w 262"/>
                <a:gd name="T15" fmla="*/ 23 h 111"/>
                <a:gd name="T16" fmla="*/ 10 w 262"/>
                <a:gd name="T17" fmla="*/ 23 h 111"/>
                <a:gd name="T18" fmla="*/ 12 w 262"/>
                <a:gd name="T19" fmla="*/ 23 h 111"/>
                <a:gd name="T20" fmla="*/ 13 w 262"/>
                <a:gd name="T21" fmla="*/ 23 h 111"/>
                <a:gd name="T22" fmla="*/ 16 w 262"/>
                <a:gd name="T23" fmla="*/ 23 h 111"/>
                <a:gd name="T24" fmla="*/ 18 w 262"/>
                <a:gd name="T25" fmla="*/ 23 h 111"/>
                <a:gd name="T26" fmla="*/ 20 w 262"/>
                <a:gd name="T27" fmla="*/ 24 h 111"/>
                <a:gd name="T28" fmla="*/ 21 w 262"/>
                <a:gd name="T29" fmla="*/ 23 h 111"/>
                <a:gd name="T30" fmla="*/ 22 w 262"/>
                <a:gd name="T31" fmla="*/ 23 h 111"/>
                <a:gd name="T32" fmla="*/ 24 w 262"/>
                <a:gd name="T33" fmla="*/ 23 h 111"/>
                <a:gd name="T34" fmla="*/ 24 w 262"/>
                <a:gd name="T35" fmla="*/ 21 h 111"/>
                <a:gd name="T36" fmla="*/ 26 w 262"/>
                <a:gd name="T37" fmla="*/ 21 h 111"/>
                <a:gd name="T38" fmla="*/ 27 w 262"/>
                <a:gd name="T39" fmla="*/ 23 h 111"/>
                <a:gd name="T40" fmla="*/ 29 w 262"/>
                <a:gd name="T41" fmla="*/ 23 h 111"/>
                <a:gd name="T42" fmla="*/ 30 w 262"/>
                <a:gd name="T43" fmla="*/ 23 h 111"/>
                <a:gd name="T44" fmla="*/ 30 w 262"/>
                <a:gd name="T45" fmla="*/ 23 h 111"/>
                <a:gd name="T46" fmla="*/ 31 w 262"/>
                <a:gd name="T47" fmla="*/ 21 h 111"/>
                <a:gd name="T48" fmla="*/ 32 w 262"/>
                <a:gd name="T49" fmla="*/ 18 h 111"/>
                <a:gd name="T50" fmla="*/ 32 w 262"/>
                <a:gd name="T51" fmla="*/ 15 h 111"/>
                <a:gd name="T52" fmla="*/ 32 w 262"/>
                <a:gd name="T53" fmla="*/ 12 h 111"/>
                <a:gd name="T54" fmla="*/ 30 w 262"/>
                <a:gd name="T55" fmla="*/ 11 h 111"/>
                <a:gd name="T56" fmla="*/ 30 w 262"/>
                <a:gd name="T57" fmla="*/ 9 h 111"/>
                <a:gd name="T58" fmla="*/ 29 w 262"/>
                <a:gd name="T59" fmla="*/ 9 h 111"/>
                <a:gd name="T60" fmla="*/ 27 w 262"/>
                <a:gd name="T61" fmla="*/ 8 h 111"/>
                <a:gd name="T62" fmla="*/ 26 w 262"/>
                <a:gd name="T63" fmla="*/ 8 h 111"/>
                <a:gd name="T64" fmla="*/ 24 w 262"/>
                <a:gd name="T65" fmla="*/ 6 h 111"/>
                <a:gd name="T66" fmla="*/ 24 w 262"/>
                <a:gd name="T67" fmla="*/ 3 h 111"/>
                <a:gd name="T68" fmla="*/ 22 w 262"/>
                <a:gd name="T69" fmla="*/ 3 h 111"/>
                <a:gd name="T70" fmla="*/ 21 w 262"/>
                <a:gd name="T71" fmla="*/ 1 h 111"/>
                <a:gd name="T72" fmla="*/ 20 w 262"/>
                <a:gd name="T73" fmla="*/ 0 h 111"/>
                <a:gd name="T74" fmla="*/ 18 w 262"/>
                <a:gd name="T75" fmla="*/ 1 h 111"/>
                <a:gd name="T76" fmla="*/ 16 w 262"/>
                <a:gd name="T77" fmla="*/ 3 h 111"/>
                <a:gd name="T78" fmla="*/ 16 w 262"/>
                <a:gd name="T79" fmla="*/ 6 h 111"/>
                <a:gd name="T80" fmla="*/ 15 w 262"/>
                <a:gd name="T81" fmla="*/ 11 h 11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2"/>
                <a:gd name="T124" fmla="*/ 0 h 111"/>
                <a:gd name="T125" fmla="*/ 262 w 262"/>
                <a:gd name="T126" fmla="*/ 111 h 11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2" h="111">
                  <a:moveTo>
                    <a:pt x="0" y="111"/>
                  </a:moveTo>
                  <a:lnTo>
                    <a:pt x="3" y="109"/>
                  </a:lnTo>
                  <a:lnTo>
                    <a:pt x="7" y="106"/>
                  </a:lnTo>
                  <a:lnTo>
                    <a:pt x="15" y="100"/>
                  </a:lnTo>
                  <a:lnTo>
                    <a:pt x="26" y="93"/>
                  </a:lnTo>
                  <a:lnTo>
                    <a:pt x="39" y="89"/>
                  </a:lnTo>
                  <a:lnTo>
                    <a:pt x="53" y="82"/>
                  </a:lnTo>
                  <a:lnTo>
                    <a:pt x="67" y="79"/>
                  </a:lnTo>
                  <a:lnTo>
                    <a:pt x="81" y="79"/>
                  </a:lnTo>
                  <a:lnTo>
                    <a:pt x="97" y="81"/>
                  </a:lnTo>
                  <a:lnTo>
                    <a:pt x="112" y="82"/>
                  </a:lnTo>
                  <a:lnTo>
                    <a:pt x="128" y="82"/>
                  </a:lnTo>
                  <a:lnTo>
                    <a:pt x="145" y="84"/>
                  </a:lnTo>
                  <a:lnTo>
                    <a:pt x="161" y="86"/>
                  </a:lnTo>
                  <a:lnTo>
                    <a:pt x="175" y="84"/>
                  </a:lnTo>
                  <a:lnTo>
                    <a:pt x="187" y="82"/>
                  </a:lnTo>
                  <a:lnTo>
                    <a:pt x="195" y="78"/>
                  </a:lnTo>
                  <a:lnTo>
                    <a:pt x="204" y="73"/>
                  </a:lnTo>
                  <a:lnTo>
                    <a:pt x="212" y="73"/>
                  </a:lnTo>
                  <a:lnTo>
                    <a:pt x="222" y="76"/>
                  </a:lnTo>
                  <a:lnTo>
                    <a:pt x="232" y="78"/>
                  </a:lnTo>
                  <a:lnTo>
                    <a:pt x="242" y="79"/>
                  </a:lnTo>
                  <a:lnTo>
                    <a:pt x="250" y="78"/>
                  </a:lnTo>
                  <a:lnTo>
                    <a:pt x="256" y="73"/>
                  </a:lnTo>
                  <a:lnTo>
                    <a:pt x="261" y="62"/>
                  </a:lnTo>
                  <a:lnTo>
                    <a:pt x="262" y="51"/>
                  </a:lnTo>
                  <a:lnTo>
                    <a:pt x="259" y="42"/>
                  </a:lnTo>
                  <a:lnTo>
                    <a:pt x="251" y="37"/>
                  </a:lnTo>
                  <a:lnTo>
                    <a:pt x="242" y="34"/>
                  </a:lnTo>
                  <a:lnTo>
                    <a:pt x="231" y="31"/>
                  </a:lnTo>
                  <a:lnTo>
                    <a:pt x="222" y="28"/>
                  </a:lnTo>
                  <a:lnTo>
                    <a:pt x="211" y="25"/>
                  </a:lnTo>
                  <a:lnTo>
                    <a:pt x="204" y="18"/>
                  </a:lnTo>
                  <a:lnTo>
                    <a:pt x="198" y="12"/>
                  </a:lnTo>
                  <a:lnTo>
                    <a:pt x="187" y="6"/>
                  </a:lnTo>
                  <a:lnTo>
                    <a:pt x="175" y="1"/>
                  </a:lnTo>
                  <a:lnTo>
                    <a:pt x="162" y="0"/>
                  </a:lnTo>
                  <a:lnTo>
                    <a:pt x="150" y="1"/>
                  </a:lnTo>
                  <a:lnTo>
                    <a:pt x="137" y="7"/>
                  </a:lnTo>
                  <a:lnTo>
                    <a:pt x="128" y="18"/>
                  </a:lnTo>
                  <a:lnTo>
                    <a:pt x="122" y="36"/>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332" name="Freeform 54"/>
            <p:cNvSpPr>
              <a:spLocks/>
            </p:cNvSpPr>
            <p:nvPr/>
          </p:nvSpPr>
          <p:spPr bwMode="auto">
            <a:xfrm>
              <a:off x="1359" y="1484"/>
              <a:ext cx="202" cy="247"/>
            </a:xfrm>
            <a:custGeom>
              <a:avLst/>
              <a:gdLst>
                <a:gd name="T0" fmla="*/ 32 w 274"/>
                <a:gd name="T1" fmla="*/ 4 h 297"/>
                <a:gd name="T2" fmla="*/ 32 w 274"/>
                <a:gd name="T3" fmla="*/ 2 h 297"/>
                <a:gd name="T4" fmla="*/ 31 w 274"/>
                <a:gd name="T5" fmla="*/ 2 h 297"/>
                <a:gd name="T6" fmla="*/ 30 w 274"/>
                <a:gd name="T7" fmla="*/ 0 h 297"/>
                <a:gd name="T8" fmla="*/ 28 w 274"/>
                <a:gd name="T9" fmla="*/ 2 h 297"/>
                <a:gd name="T10" fmla="*/ 28 w 274"/>
                <a:gd name="T11" fmla="*/ 2 h 297"/>
                <a:gd name="T12" fmla="*/ 27 w 274"/>
                <a:gd name="T13" fmla="*/ 3 h 297"/>
                <a:gd name="T14" fmla="*/ 27 w 274"/>
                <a:gd name="T15" fmla="*/ 5 h 297"/>
                <a:gd name="T16" fmla="*/ 25 w 274"/>
                <a:gd name="T17" fmla="*/ 6 h 297"/>
                <a:gd name="T18" fmla="*/ 24 w 274"/>
                <a:gd name="T19" fmla="*/ 7 h 297"/>
                <a:gd name="T20" fmla="*/ 24 w 274"/>
                <a:gd name="T21" fmla="*/ 8 h 297"/>
                <a:gd name="T22" fmla="*/ 23 w 274"/>
                <a:gd name="T23" fmla="*/ 10 h 297"/>
                <a:gd name="T24" fmla="*/ 22 w 274"/>
                <a:gd name="T25" fmla="*/ 12 h 297"/>
                <a:gd name="T26" fmla="*/ 21 w 274"/>
                <a:gd name="T27" fmla="*/ 14 h 297"/>
                <a:gd name="T28" fmla="*/ 21 w 274"/>
                <a:gd name="T29" fmla="*/ 14 h 297"/>
                <a:gd name="T30" fmla="*/ 20 w 274"/>
                <a:gd name="T31" fmla="*/ 14 h 297"/>
                <a:gd name="T32" fmla="*/ 19 w 274"/>
                <a:gd name="T33" fmla="*/ 13 h 297"/>
                <a:gd name="T34" fmla="*/ 18 w 274"/>
                <a:gd name="T35" fmla="*/ 14 h 297"/>
                <a:gd name="T36" fmla="*/ 18 w 274"/>
                <a:gd name="T37" fmla="*/ 15 h 297"/>
                <a:gd name="T38" fmla="*/ 16 w 274"/>
                <a:gd name="T39" fmla="*/ 17 h 297"/>
                <a:gd name="T40" fmla="*/ 15 w 274"/>
                <a:gd name="T41" fmla="*/ 18 h 297"/>
                <a:gd name="T42" fmla="*/ 13 w 274"/>
                <a:gd name="T43" fmla="*/ 22 h 297"/>
                <a:gd name="T44" fmla="*/ 13 w 274"/>
                <a:gd name="T45" fmla="*/ 25 h 297"/>
                <a:gd name="T46" fmla="*/ 12 w 274"/>
                <a:gd name="T47" fmla="*/ 28 h 297"/>
                <a:gd name="T48" fmla="*/ 11 w 274"/>
                <a:gd name="T49" fmla="*/ 32 h 297"/>
                <a:gd name="T50" fmla="*/ 10 w 274"/>
                <a:gd name="T51" fmla="*/ 32 h 297"/>
                <a:gd name="T52" fmla="*/ 8 w 274"/>
                <a:gd name="T53" fmla="*/ 35 h 297"/>
                <a:gd name="T54" fmla="*/ 7 w 274"/>
                <a:gd name="T55" fmla="*/ 39 h 297"/>
                <a:gd name="T56" fmla="*/ 5 w 274"/>
                <a:gd name="T57" fmla="*/ 43 h 297"/>
                <a:gd name="T58" fmla="*/ 5 w 274"/>
                <a:gd name="T59" fmla="*/ 48 h 297"/>
                <a:gd name="T60" fmla="*/ 5 w 274"/>
                <a:gd name="T61" fmla="*/ 52 h 297"/>
                <a:gd name="T62" fmla="*/ 6 w 274"/>
                <a:gd name="T63" fmla="*/ 57 h 297"/>
                <a:gd name="T64" fmla="*/ 7 w 274"/>
                <a:gd name="T65" fmla="*/ 61 h 297"/>
                <a:gd name="T66" fmla="*/ 5 w 274"/>
                <a:gd name="T67" fmla="*/ 57 h 297"/>
                <a:gd name="T68" fmla="*/ 3 w 274"/>
                <a:gd name="T69" fmla="*/ 55 h 297"/>
                <a:gd name="T70" fmla="*/ 2 w 274"/>
                <a:gd name="T71" fmla="*/ 54 h 297"/>
                <a:gd name="T72" fmla="*/ 1 w 274"/>
                <a:gd name="T73" fmla="*/ 56 h 297"/>
                <a:gd name="T74" fmla="*/ 1 w 274"/>
                <a:gd name="T75" fmla="*/ 57 h 297"/>
                <a:gd name="T76" fmla="*/ 0 w 274"/>
                <a:gd name="T77" fmla="*/ 60 h 297"/>
                <a:gd name="T78" fmla="*/ 1 w 274"/>
                <a:gd name="T79" fmla="*/ 62 h 297"/>
                <a:gd name="T80" fmla="*/ 2 w 274"/>
                <a:gd name="T81" fmla="*/ 64 h 297"/>
                <a:gd name="T82" fmla="*/ 3 w 274"/>
                <a:gd name="T83" fmla="*/ 67 h 297"/>
                <a:gd name="T84" fmla="*/ 4 w 274"/>
                <a:gd name="T85" fmla="*/ 68 h 297"/>
                <a:gd name="T86" fmla="*/ 6 w 274"/>
                <a:gd name="T87" fmla="*/ 70 h 297"/>
                <a:gd name="T88" fmla="*/ 7 w 274"/>
                <a:gd name="T89" fmla="*/ 72 h 297"/>
                <a:gd name="T90" fmla="*/ 8 w 274"/>
                <a:gd name="T91" fmla="*/ 72 h 297"/>
                <a:gd name="T92" fmla="*/ 9 w 274"/>
                <a:gd name="T93" fmla="*/ 75 h 297"/>
                <a:gd name="T94" fmla="*/ 10 w 274"/>
                <a:gd name="T95" fmla="*/ 76 h 297"/>
                <a:gd name="T96" fmla="*/ 10 w 274"/>
                <a:gd name="T97" fmla="*/ 77 h 297"/>
                <a:gd name="T98" fmla="*/ 11 w 274"/>
                <a:gd name="T99" fmla="*/ 80 h 297"/>
                <a:gd name="T100" fmla="*/ 13 w 274"/>
                <a:gd name="T101" fmla="*/ 81 h 297"/>
                <a:gd name="T102" fmla="*/ 13 w 274"/>
                <a:gd name="T103" fmla="*/ 81 h 297"/>
                <a:gd name="T104" fmla="*/ 15 w 274"/>
                <a:gd name="T105" fmla="*/ 81 h 297"/>
                <a:gd name="T106" fmla="*/ 15 w 274"/>
                <a:gd name="T107" fmla="*/ 81 h 297"/>
                <a:gd name="T108" fmla="*/ 16 w 274"/>
                <a:gd name="T109" fmla="*/ 81 h 297"/>
                <a:gd name="T110" fmla="*/ 17 w 274"/>
                <a:gd name="T111" fmla="*/ 81 h 297"/>
                <a:gd name="T112" fmla="*/ 18 w 274"/>
                <a:gd name="T113" fmla="*/ 81 h 297"/>
                <a:gd name="T114" fmla="*/ 19 w 274"/>
                <a:gd name="T115" fmla="*/ 81 h 297"/>
                <a:gd name="T116" fmla="*/ 21 w 274"/>
                <a:gd name="T117" fmla="*/ 80 h 297"/>
                <a:gd name="T118" fmla="*/ 21 w 274"/>
                <a:gd name="T119" fmla="*/ 77 h 297"/>
                <a:gd name="T120" fmla="*/ 19 w 274"/>
                <a:gd name="T121" fmla="*/ 75 h 297"/>
                <a:gd name="T122" fmla="*/ 32 w 274"/>
                <a:gd name="T123" fmla="*/ 4 h 29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74"/>
                <a:gd name="T187" fmla="*/ 0 h 297"/>
                <a:gd name="T188" fmla="*/ 274 w 274"/>
                <a:gd name="T189" fmla="*/ 297 h 29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74" h="297">
                  <a:moveTo>
                    <a:pt x="274" y="16"/>
                  </a:moveTo>
                  <a:lnTo>
                    <a:pt x="269" y="11"/>
                  </a:lnTo>
                  <a:lnTo>
                    <a:pt x="261" y="5"/>
                  </a:lnTo>
                  <a:lnTo>
                    <a:pt x="250" y="0"/>
                  </a:lnTo>
                  <a:lnTo>
                    <a:pt x="239" y="4"/>
                  </a:lnTo>
                  <a:lnTo>
                    <a:pt x="235" y="8"/>
                  </a:lnTo>
                  <a:lnTo>
                    <a:pt x="228" y="13"/>
                  </a:lnTo>
                  <a:lnTo>
                    <a:pt x="222" y="18"/>
                  </a:lnTo>
                  <a:lnTo>
                    <a:pt x="214" y="21"/>
                  </a:lnTo>
                  <a:lnTo>
                    <a:pt x="207" y="25"/>
                  </a:lnTo>
                  <a:lnTo>
                    <a:pt x="199" y="32"/>
                  </a:lnTo>
                  <a:lnTo>
                    <a:pt x="192" y="36"/>
                  </a:lnTo>
                  <a:lnTo>
                    <a:pt x="186" y="43"/>
                  </a:lnTo>
                  <a:lnTo>
                    <a:pt x="178" y="52"/>
                  </a:lnTo>
                  <a:lnTo>
                    <a:pt x="174" y="52"/>
                  </a:lnTo>
                  <a:lnTo>
                    <a:pt x="169" y="50"/>
                  </a:lnTo>
                  <a:lnTo>
                    <a:pt x="161" y="49"/>
                  </a:lnTo>
                  <a:lnTo>
                    <a:pt x="153" y="52"/>
                  </a:lnTo>
                  <a:lnTo>
                    <a:pt x="146" y="55"/>
                  </a:lnTo>
                  <a:lnTo>
                    <a:pt x="136" y="61"/>
                  </a:lnTo>
                  <a:lnTo>
                    <a:pt x="125" y="69"/>
                  </a:lnTo>
                  <a:lnTo>
                    <a:pt x="116" y="79"/>
                  </a:lnTo>
                  <a:lnTo>
                    <a:pt x="108" y="90"/>
                  </a:lnTo>
                  <a:lnTo>
                    <a:pt x="100" y="102"/>
                  </a:lnTo>
                  <a:lnTo>
                    <a:pt x="96" y="116"/>
                  </a:lnTo>
                  <a:lnTo>
                    <a:pt x="80" y="118"/>
                  </a:lnTo>
                  <a:lnTo>
                    <a:pt x="67" y="125"/>
                  </a:lnTo>
                  <a:lnTo>
                    <a:pt x="55" y="140"/>
                  </a:lnTo>
                  <a:lnTo>
                    <a:pt x="47" y="155"/>
                  </a:lnTo>
                  <a:lnTo>
                    <a:pt x="44" y="174"/>
                  </a:lnTo>
                  <a:lnTo>
                    <a:pt x="44" y="191"/>
                  </a:lnTo>
                  <a:lnTo>
                    <a:pt x="49" y="208"/>
                  </a:lnTo>
                  <a:lnTo>
                    <a:pt x="60" y="221"/>
                  </a:lnTo>
                  <a:lnTo>
                    <a:pt x="44" y="207"/>
                  </a:lnTo>
                  <a:lnTo>
                    <a:pt x="28" y="199"/>
                  </a:lnTo>
                  <a:lnTo>
                    <a:pt x="16" y="197"/>
                  </a:lnTo>
                  <a:lnTo>
                    <a:pt x="7" y="200"/>
                  </a:lnTo>
                  <a:lnTo>
                    <a:pt x="2" y="208"/>
                  </a:lnTo>
                  <a:lnTo>
                    <a:pt x="0" y="216"/>
                  </a:lnTo>
                  <a:lnTo>
                    <a:pt x="5" y="225"/>
                  </a:lnTo>
                  <a:lnTo>
                    <a:pt x="16" y="235"/>
                  </a:lnTo>
                  <a:lnTo>
                    <a:pt x="28" y="243"/>
                  </a:lnTo>
                  <a:lnTo>
                    <a:pt x="39" y="249"/>
                  </a:lnTo>
                  <a:lnTo>
                    <a:pt x="50" y="255"/>
                  </a:lnTo>
                  <a:lnTo>
                    <a:pt x="58" y="260"/>
                  </a:lnTo>
                  <a:lnTo>
                    <a:pt x="66" y="265"/>
                  </a:lnTo>
                  <a:lnTo>
                    <a:pt x="74" y="271"/>
                  </a:lnTo>
                  <a:lnTo>
                    <a:pt x="80" y="277"/>
                  </a:lnTo>
                  <a:lnTo>
                    <a:pt x="88" y="283"/>
                  </a:lnTo>
                  <a:lnTo>
                    <a:pt x="96" y="288"/>
                  </a:lnTo>
                  <a:lnTo>
                    <a:pt x="105" y="293"/>
                  </a:lnTo>
                  <a:lnTo>
                    <a:pt x="113" y="296"/>
                  </a:lnTo>
                  <a:lnTo>
                    <a:pt x="122" y="297"/>
                  </a:lnTo>
                  <a:lnTo>
                    <a:pt x="130" y="297"/>
                  </a:lnTo>
                  <a:lnTo>
                    <a:pt x="138" y="297"/>
                  </a:lnTo>
                  <a:lnTo>
                    <a:pt x="141" y="297"/>
                  </a:lnTo>
                  <a:lnTo>
                    <a:pt x="144" y="297"/>
                  </a:lnTo>
                  <a:lnTo>
                    <a:pt x="160" y="297"/>
                  </a:lnTo>
                  <a:lnTo>
                    <a:pt x="172" y="291"/>
                  </a:lnTo>
                  <a:lnTo>
                    <a:pt x="172" y="282"/>
                  </a:lnTo>
                  <a:lnTo>
                    <a:pt x="160" y="272"/>
                  </a:lnTo>
                  <a:lnTo>
                    <a:pt x="274" y="16"/>
                  </a:lnTo>
                  <a:close/>
                </a:path>
              </a:pathLst>
            </a:custGeom>
            <a:solidFill>
              <a:srgbClr val="FFCC99"/>
            </a:solidFill>
            <a:ln w="9525">
              <a:noFill/>
              <a:round/>
              <a:headEnd/>
              <a:tailEnd/>
            </a:ln>
          </p:spPr>
          <p:txBody>
            <a:bodyPr/>
            <a:lstStyle/>
            <a:p>
              <a:pPr>
                <a:defRPr/>
              </a:pPr>
              <a:endParaRPr lang="es-MX" sz="1400" dirty="0">
                <a:latin typeface="+mn-lt"/>
                <a:ea typeface="+mn-ea"/>
                <a:cs typeface="Arial" charset="0"/>
              </a:endParaRPr>
            </a:p>
          </p:txBody>
        </p:sp>
        <p:sp>
          <p:nvSpPr>
            <p:cNvPr id="333" name="Freeform 55"/>
            <p:cNvSpPr>
              <a:spLocks/>
            </p:cNvSpPr>
            <p:nvPr/>
          </p:nvSpPr>
          <p:spPr bwMode="auto">
            <a:xfrm>
              <a:off x="1359" y="1484"/>
              <a:ext cx="202" cy="247"/>
            </a:xfrm>
            <a:custGeom>
              <a:avLst/>
              <a:gdLst>
                <a:gd name="T0" fmla="*/ 32 w 274"/>
                <a:gd name="T1" fmla="*/ 4 h 297"/>
                <a:gd name="T2" fmla="*/ 32 w 274"/>
                <a:gd name="T3" fmla="*/ 2 h 297"/>
                <a:gd name="T4" fmla="*/ 31 w 274"/>
                <a:gd name="T5" fmla="*/ 2 h 297"/>
                <a:gd name="T6" fmla="*/ 30 w 274"/>
                <a:gd name="T7" fmla="*/ 0 h 297"/>
                <a:gd name="T8" fmla="*/ 28 w 274"/>
                <a:gd name="T9" fmla="*/ 2 h 297"/>
                <a:gd name="T10" fmla="*/ 28 w 274"/>
                <a:gd name="T11" fmla="*/ 2 h 297"/>
                <a:gd name="T12" fmla="*/ 27 w 274"/>
                <a:gd name="T13" fmla="*/ 3 h 297"/>
                <a:gd name="T14" fmla="*/ 27 w 274"/>
                <a:gd name="T15" fmla="*/ 5 h 297"/>
                <a:gd name="T16" fmla="*/ 25 w 274"/>
                <a:gd name="T17" fmla="*/ 6 h 297"/>
                <a:gd name="T18" fmla="*/ 24 w 274"/>
                <a:gd name="T19" fmla="*/ 7 h 297"/>
                <a:gd name="T20" fmla="*/ 24 w 274"/>
                <a:gd name="T21" fmla="*/ 8 h 297"/>
                <a:gd name="T22" fmla="*/ 23 w 274"/>
                <a:gd name="T23" fmla="*/ 10 h 297"/>
                <a:gd name="T24" fmla="*/ 22 w 274"/>
                <a:gd name="T25" fmla="*/ 12 h 297"/>
                <a:gd name="T26" fmla="*/ 21 w 274"/>
                <a:gd name="T27" fmla="*/ 14 h 297"/>
                <a:gd name="T28" fmla="*/ 21 w 274"/>
                <a:gd name="T29" fmla="*/ 14 h 297"/>
                <a:gd name="T30" fmla="*/ 20 w 274"/>
                <a:gd name="T31" fmla="*/ 14 h 297"/>
                <a:gd name="T32" fmla="*/ 19 w 274"/>
                <a:gd name="T33" fmla="*/ 13 h 297"/>
                <a:gd name="T34" fmla="*/ 18 w 274"/>
                <a:gd name="T35" fmla="*/ 14 h 297"/>
                <a:gd name="T36" fmla="*/ 18 w 274"/>
                <a:gd name="T37" fmla="*/ 15 h 297"/>
                <a:gd name="T38" fmla="*/ 16 w 274"/>
                <a:gd name="T39" fmla="*/ 17 h 297"/>
                <a:gd name="T40" fmla="*/ 15 w 274"/>
                <a:gd name="T41" fmla="*/ 18 h 297"/>
                <a:gd name="T42" fmla="*/ 13 w 274"/>
                <a:gd name="T43" fmla="*/ 22 h 297"/>
                <a:gd name="T44" fmla="*/ 13 w 274"/>
                <a:gd name="T45" fmla="*/ 25 h 297"/>
                <a:gd name="T46" fmla="*/ 12 w 274"/>
                <a:gd name="T47" fmla="*/ 28 h 297"/>
                <a:gd name="T48" fmla="*/ 11 w 274"/>
                <a:gd name="T49" fmla="*/ 32 h 297"/>
                <a:gd name="T50" fmla="*/ 10 w 274"/>
                <a:gd name="T51" fmla="*/ 32 h 297"/>
                <a:gd name="T52" fmla="*/ 8 w 274"/>
                <a:gd name="T53" fmla="*/ 35 h 297"/>
                <a:gd name="T54" fmla="*/ 7 w 274"/>
                <a:gd name="T55" fmla="*/ 39 h 297"/>
                <a:gd name="T56" fmla="*/ 5 w 274"/>
                <a:gd name="T57" fmla="*/ 43 h 297"/>
                <a:gd name="T58" fmla="*/ 5 w 274"/>
                <a:gd name="T59" fmla="*/ 48 h 297"/>
                <a:gd name="T60" fmla="*/ 5 w 274"/>
                <a:gd name="T61" fmla="*/ 52 h 297"/>
                <a:gd name="T62" fmla="*/ 6 w 274"/>
                <a:gd name="T63" fmla="*/ 57 h 297"/>
                <a:gd name="T64" fmla="*/ 7 w 274"/>
                <a:gd name="T65" fmla="*/ 61 h 297"/>
                <a:gd name="T66" fmla="*/ 5 w 274"/>
                <a:gd name="T67" fmla="*/ 57 h 297"/>
                <a:gd name="T68" fmla="*/ 3 w 274"/>
                <a:gd name="T69" fmla="*/ 55 h 297"/>
                <a:gd name="T70" fmla="*/ 2 w 274"/>
                <a:gd name="T71" fmla="*/ 54 h 297"/>
                <a:gd name="T72" fmla="*/ 1 w 274"/>
                <a:gd name="T73" fmla="*/ 56 h 297"/>
                <a:gd name="T74" fmla="*/ 1 w 274"/>
                <a:gd name="T75" fmla="*/ 57 h 297"/>
                <a:gd name="T76" fmla="*/ 0 w 274"/>
                <a:gd name="T77" fmla="*/ 60 h 297"/>
                <a:gd name="T78" fmla="*/ 1 w 274"/>
                <a:gd name="T79" fmla="*/ 62 h 297"/>
                <a:gd name="T80" fmla="*/ 2 w 274"/>
                <a:gd name="T81" fmla="*/ 64 h 297"/>
                <a:gd name="T82" fmla="*/ 3 w 274"/>
                <a:gd name="T83" fmla="*/ 67 h 297"/>
                <a:gd name="T84" fmla="*/ 4 w 274"/>
                <a:gd name="T85" fmla="*/ 68 h 297"/>
                <a:gd name="T86" fmla="*/ 6 w 274"/>
                <a:gd name="T87" fmla="*/ 70 h 297"/>
                <a:gd name="T88" fmla="*/ 7 w 274"/>
                <a:gd name="T89" fmla="*/ 72 h 297"/>
                <a:gd name="T90" fmla="*/ 8 w 274"/>
                <a:gd name="T91" fmla="*/ 72 h 297"/>
                <a:gd name="T92" fmla="*/ 9 w 274"/>
                <a:gd name="T93" fmla="*/ 75 h 297"/>
                <a:gd name="T94" fmla="*/ 10 w 274"/>
                <a:gd name="T95" fmla="*/ 76 h 297"/>
                <a:gd name="T96" fmla="*/ 10 w 274"/>
                <a:gd name="T97" fmla="*/ 77 h 297"/>
                <a:gd name="T98" fmla="*/ 11 w 274"/>
                <a:gd name="T99" fmla="*/ 80 h 297"/>
                <a:gd name="T100" fmla="*/ 13 w 274"/>
                <a:gd name="T101" fmla="*/ 81 h 297"/>
                <a:gd name="T102" fmla="*/ 13 w 274"/>
                <a:gd name="T103" fmla="*/ 81 h 297"/>
                <a:gd name="T104" fmla="*/ 15 w 274"/>
                <a:gd name="T105" fmla="*/ 81 h 297"/>
                <a:gd name="T106" fmla="*/ 15 w 274"/>
                <a:gd name="T107" fmla="*/ 81 h 297"/>
                <a:gd name="T108" fmla="*/ 16 w 274"/>
                <a:gd name="T109" fmla="*/ 81 h 297"/>
                <a:gd name="T110" fmla="*/ 17 w 274"/>
                <a:gd name="T111" fmla="*/ 81 h 297"/>
                <a:gd name="T112" fmla="*/ 18 w 274"/>
                <a:gd name="T113" fmla="*/ 81 h 297"/>
                <a:gd name="T114" fmla="*/ 19 w 274"/>
                <a:gd name="T115" fmla="*/ 81 h 297"/>
                <a:gd name="T116" fmla="*/ 21 w 274"/>
                <a:gd name="T117" fmla="*/ 80 h 297"/>
                <a:gd name="T118" fmla="*/ 21 w 274"/>
                <a:gd name="T119" fmla="*/ 77 h 297"/>
                <a:gd name="T120" fmla="*/ 19 w 274"/>
                <a:gd name="T121" fmla="*/ 75 h 29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74"/>
                <a:gd name="T184" fmla="*/ 0 h 297"/>
                <a:gd name="T185" fmla="*/ 274 w 274"/>
                <a:gd name="T186" fmla="*/ 297 h 29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74" h="297">
                  <a:moveTo>
                    <a:pt x="274" y="16"/>
                  </a:moveTo>
                  <a:lnTo>
                    <a:pt x="269" y="11"/>
                  </a:lnTo>
                  <a:lnTo>
                    <a:pt x="261" y="5"/>
                  </a:lnTo>
                  <a:lnTo>
                    <a:pt x="250" y="0"/>
                  </a:lnTo>
                  <a:lnTo>
                    <a:pt x="239" y="4"/>
                  </a:lnTo>
                  <a:lnTo>
                    <a:pt x="235" y="8"/>
                  </a:lnTo>
                  <a:lnTo>
                    <a:pt x="228" y="13"/>
                  </a:lnTo>
                  <a:lnTo>
                    <a:pt x="222" y="18"/>
                  </a:lnTo>
                  <a:lnTo>
                    <a:pt x="214" y="21"/>
                  </a:lnTo>
                  <a:lnTo>
                    <a:pt x="207" y="25"/>
                  </a:lnTo>
                  <a:lnTo>
                    <a:pt x="199" y="32"/>
                  </a:lnTo>
                  <a:lnTo>
                    <a:pt x="192" y="36"/>
                  </a:lnTo>
                  <a:lnTo>
                    <a:pt x="186" y="43"/>
                  </a:lnTo>
                  <a:lnTo>
                    <a:pt x="178" y="52"/>
                  </a:lnTo>
                  <a:lnTo>
                    <a:pt x="174" y="52"/>
                  </a:lnTo>
                  <a:lnTo>
                    <a:pt x="169" y="50"/>
                  </a:lnTo>
                  <a:lnTo>
                    <a:pt x="161" y="49"/>
                  </a:lnTo>
                  <a:lnTo>
                    <a:pt x="153" y="52"/>
                  </a:lnTo>
                  <a:lnTo>
                    <a:pt x="146" y="55"/>
                  </a:lnTo>
                  <a:lnTo>
                    <a:pt x="136" y="61"/>
                  </a:lnTo>
                  <a:lnTo>
                    <a:pt x="125" y="69"/>
                  </a:lnTo>
                  <a:lnTo>
                    <a:pt x="116" y="79"/>
                  </a:lnTo>
                  <a:lnTo>
                    <a:pt x="108" y="90"/>
                  </a:lnTo>
                  <a:lnTo>
                    <a:pt x="100" y="102"/>
                  </a:lnTo>
                  <a:lnTo>
                    <a:pt x="96" y="116"/>
                  </a:lnTo>
                  <a:lnTo>
                    <a:pt x="80" y="118"/>
                  </a:lnTo>
                  <a:lnTo>
                    <a:pt x="67" y="125"/>
                  </a:lnTo>
                  <a:lnTo>
                    <a:pt x="55" y="140"/>
                  </a:lnTo>
                  <a:lnTo>
                    <a:pt x="47" y="155"/>
                  </a:lnTo>
                  <a:lnTo>
                    <a:pt x="44" y="174"/>
                  </a:lnTo>
                  <a:lnTo>
                    <a:pt x="44" y="191"/>
                  </a:lnTo>
                  <a:lnTo>
                    <a:pt x="49" y="208"/>
                  </a:lnTo>
                  <a:lnTo>
                    <a:pt x="60" y="221"/>
                  </a:lnTo>
                  <a:lnTo>
                    <a:pt x="44" y="207"/>
                  </a:lnTo>
                  <a:lnTo>
                    <a:pt x="28" y="199"/>
                  </a:lnTo>
                  <a:lnTo>
                    <a:pt x="16" y="197"/>
                  </a:lnTo>
                  <a:lnTo>
                    <a:pt x="7" y="200"/>
                  </a:lnTo>
                  <a:lnTo>
                    <a:pt x="2" y="208"/>
                  </a:lnTo>
                  <a:lnTo>
                    <a:pt x="0" y="216"/>
                  </a:lnTo>
                  <a:lnTo>
                    <a:pt x="5" y="225"/>
                  </a:lnTo>
                  <a:lnTo>
                    <a:pt x="16" y="235"/>
                  </a:lnTo>
                  <a:lnTo>
                    <a:pt x="28" y="243"/>
                  </a:lnTo>
                  <a:lnTo>
                    <a:pt x="39" y="249"/>
                  </a:lnTo>
                  <a:lnTo>
                    <a:pt x="50" y="255"/>
                  </a:lnTo>
                  <a:lnTo>
                    <a:pt x="58" y="260"/>
                  </a:lnTo>
                  <a:lnTo>
                    <a:pt x="66" y="265"/>
                  </a:lnTo>
                  <a:lnTo>
                    <a:pt x="74" y="271"/>
                  </a:lnTo>
                  <a:lnTo>
                    <a:pt x="80" y="277"/>
                  </a:lnTo>
                  <a:lnTo>
                    <a:pt x="88" y="283"/>
                  </a:lnTo>
                  <a:lnTo>
                    <a:pt x="96" y="288"/>
                  </a:lnTo>
                  <a:lnTo>
                    <a:pt x="105" y="293"/>
                  </a:lnTo>
                  <a:lnTo>
                    <a:pt x="113" y="296"/>
                  </a:lnTo>
                  <a:lnTo>
                    <a:pt x="122" y="297"/>
                  </a:lnTo>
                  <a:lnTo>
                    <a:pt x="130" y="297"/>
                  </a:lnTo>
                  <a:lnTo>
                    <a:pt x="138" y="297"/>
                  </a:lnTo>
                  <a:lnTo>
                    <a:pt x="141" y="297"/>
                  </a:lnTo>
                  <a:lnTo>
                    <a:pt x="144" y="297"/>
                  </a:lnTo>
                  <a:lnTo>
                    <a:pt x="160" y="297"/>
                  </a:lnTo>
                  <a:lnTo>
                    <a:pt x="172" y="291"/>
                  </a:lnTo>
                  <a:lnTo>
                    <a:pt x="172" y="282"/>
                  </a:lnTo>
                  <a:lnTo>
                    <a:pt x="160" y="272"/>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334" name="Freeform 56"/>
            <p:cNvSpPr>
              <a:spLocks/>
            </p:cNvSpPr>
            <p:nvPr/>
          </p:nvSpPr>
          <p:spPr bwMode="auto">
            <a:xfrm>
              <a:off x="1359" y="1484"/>
              <a:ext cx="202" cy="247"/>
            </a:xfrm>
            <a:custGeom>
              <a:avLst/>
              <a:gdLst>
                <a:gd name="T0" fmla="*/ 32 w 274"/>
                <a:gd name="T1" fmla="*/ 4 h 297"/>
                <a:gd name="T2" fmla="*/ 32 w 274"/>
                <a:gd name="T3" fmla="*/ 2 h 297"/>
                <a:gd name="T4" fmla="*/ 31 w 274"/>
                <a:gd name="T5" fmla="*/ 2 h 297"/>
                <a:gd name="T6" fmla="*/ 30 w 274"/>
                <a:gd name="T7" fmla="*/ 0 h 297"/>
                <a:gd name="T8" fmla="*/ 28 w 274"/>
                <a:gd name="T9" fmla="*/ 2 h 297"/>
                <a:gd name="T10" fmla="*/ 28 w 274"/>
                <a:gd name="T11" fmla="*/ 2 h 297"/>
                <a:gd name="T12" fmla="*/ 27 w 274"/>
                <a:gd name="T13" fmla="*/ 3 h 297"/>
                <a:gd name="T14" fmla="*/ 27 w 274"/>
                <a:gd name="T15" fmla="*/ 5 h 297"/>
                <a:gd name="T16" fmla="*/ 25 w 274"/>
                <a:gd name="T17" fmla="*/ 6 h 297"/>
                <a:gd name="T18" fmla="*/ 24 w 274"/>
                <a:gd name="T19" fmla="*/ 7 h 297"/>
                <a:gd name="T20" fmla="*/ 24 w 274"/>
                <a:gd name="T21" fmla="*/ 8 h 297"/>
                <a:gd name="T22" fmla="*/ 23 w 274"/>
                <a:gd name="T23" fmla="*/ 10 h 297"/>
                <a:gd name="T24" fmla="*/ 22 w 274"/>
                <a:gd name="T25" fmla="*/ 12 h 297"/>
                <a:gd name="T26" fmla="*/ 21 w 274"/>
                <a:gd name="T27" fmla="*/ 14 h 297"/>
                <a:gd name="T28" fmla="*/ 21 w 274"/>
                <a:gd name="T29" fmla="*/ 14 h 297"/>
                <a:gd name="T30" fmla="*/ 20 w 274"/>
                <a:gd name="T31" fmla="*/ 14 h 297"/>
                <a:gd name="T32" fmla="*/ 19 w 274"/>
                <a:gd name="T33" fmla="*/ 13 h 297"/>
                <a:gd name="T34" fmla="*/ 18 w 274"/>
                <a:gd name="T35" fmla="*/ 14 h 297"/>
                <a:gd name="T36" fmla="*/ 18 w 274"/>
                <a:gd name="T37" fmla="*/ 15 h 297"/>
                <a:gd name="T38" fmla="*/ 16 w 274"/>
                <a:gd name="T39" fmla="*/ 17 h 297"/>
                <a:gd name="T40" fmla="*/ 15 w 274"/>
                <a:gd name="T41" fmla="*/ 18 h 297"/>
                <a:gd name="T42" fmla="*/ 13 w 274"/>
                <a:gd name="T43" fmla="*/ 22 h 297"/>
                <a:gd name="T44" fmla="*/ 13 w 274"/>
                <a:gd name="T45" fmla="*/ 25 h 297"/>
                <a:gd name="T46" fmla="*/ 12 w 274"/>
                <a:gd name="T47" fmla="*/ 28 h 297"/>
                <a:gd name="T48" fmla="*/ 11 w 274"/>
                <a:gd name="T49" fmla="*/ 32 h 297"/>
                <a:gd name="T50" fmla="*/ 10 w 274"/>
                <a:gd name="T51" fmla="*/ 32 h 297"/>
                <a:gd name="T52" fmla="*/ 8 w 274"/>
                <a:gd name="T53" fmla="*/ 35 h 297"/>
                <a:gd name="T54" fmla="*/ 7 w 274"/>
                <a:gd name="T55" fmla="*/ 39 h 297"/>
                <a:gd name="T56" fmla="*/ 5 w 274"/>
                <a:gd name="T57" fmla="*/ 43 h 297"/>
                <a:gd name="T58" fmla="*/ 5 w 274"/>
                <a:gd name="T59" fmla="*/ 48 h 297"/>
                <a:gd name="T60" fmla="*/ 5 w 274"/>
                <a:gd name="T61" fmla="*/ 52 h 297"/>
                <a:gd name="T62" fmla="*/ 6 w 274"/>
                <a:gd name="T63" fmla="*/ 57 h 297"/>
                <a:gd name="T64" fmla="*/ 7 w 274"/>
                <a:gd name="T65" fmla="*/ 61 h 297"/>
                <a:gd name="T66" fmla="*/ 5 w 274"/>
                <a:gd name="T67" fmla="*/ 57 h 297"/>
                <a:gd name="T68" fmla="*/ 3 w 274"/>
                <a:gd name="T69" fmla="*/ 55 h 297"/>
                <a:gd name="T70" fmla="*/ 2 w 274"/>
                <a:gd name="T71" fmla="*/ 54 h 297"/>
                <a:gd name="T72" fmla="*/ 1 w 274"/>
                <a:gd name="T73" fmla="*/ 56 h 297"/>
                <a:gd name="T74" fmla="*/ 1 w 274"/>
                <a:gd name="T75" fmla="*/ 57 h 297"/>
                <a:gd name="T76" fmla="*/ 0 w 274"/>
                <a:gd name="T77" fmla="*/ 60 h 297"/>
                <a:gd name="T78" fmla="*/ 1 w 274"/>
                <a:gd name="T79" fmla="*/ 62 h 297"/>
                <a:gd name="T80" fmla="*/ 2 w 274"/>
                <a:gd name="T81" fmla="*/ 64 h 297"/>
                <a:gd name="T82" fmla="*/ 3 w 274"/>
                <a:gd name="T83" fmla="*/ 67 h 297"/>
                <a:gd name="T84" fmla="*/ 4 w 274"/>
                <a:gd name="T85" fmla="*/ 68 h 297"/>
                <a:gd name="T86" fmla="*/ 6 w 274"/>
                <a:gd name="T87" fmla="*/ 70 h 297"/>
                <a:gd name="T88" fmla="*/ 7 w 274"/>
                <a:gd name="T89" fmla="*/ 72 h 297"/>
                <a:gd name="T90" fmla="*/ 8 w 274"/>
                <a:gd name="T91" fmla="*/ 72 h 297"/>
                <a:gd name="T92" fmla="*/ 9 w 274"/>
                <a:gd name="T93" fmla="*/ 75 h 297"/>
                <a:gd name="T94" fmla="*/ 10 w 274"/>
                <a:gd name="T95" fmla="*/ 76 h 297"/>
                <a:gd name="T96" fmla="*/ 10 w 274"/>
                <a:gd name="T97" fmla="*/ 77 h 297"/>
                <a:gd name="T98" fmla="*/ 11 w 274"/>
                <a:gd name="T99" fmla="*/ 80 h 297"/>
                <a:gd name="T100" fmla="*/ 13 w 274"/>
                <a:gd name="T101" fmla="*/ 81 h 297"/>
                <a:gd name="T102" fmla="*/ 13 w 274"/>
                <a:gd name="T103" fmla="*/ 81 h 297"/>
                <a:gd name="T104" fmla="*/ 15 w 274"/>
                <a:gd name="T105" fmla="*/ 81 h 297"/>
                <a:gd name="T106" fmla="*/ 15 w 274"/>
                <a:gd name="T107" fmla="*/ 81 h 297"/>
                <a:gd name="T108" fmla="*/ 16 w 274"/>
                <a:gd name="T109" fmla="*/ 81 h 297"/>
                <a:gd name="T110" fmla="*/ 17 w 274"/>
                <a:gd name="T111" fmla="*/ 81 h 297"/>
                <a:gd name="T112" fmla="*/ 18 w 274"/>
                <a:gd name="T113" fmla="*/ 81 h 297"/>
                <a:gd name="T114" fmla="*/ 19 w 274"/>
                <a:gd name="T115" fmla="*/ 81 h 297"/>
                <a:gd name="T116" fmla="*/ 21 w 274"/>
                <a:gd name="T117" fmla="*/ 80 h 297"/>
                <a:gd name="T118" fmla="*/ 21 w 274"/>
                <a:gd name="T119" fmla="*/ 77 h 297"/>
                <a:gd name="T120" fmla="*/ 19 w 274"/>
                <a:gd name="T121" fmla="*/ 75 h 297"/>
                <a:gd name="T122" fmla="*/ 32 w 274"/>
                <a:gd name="T123" fmla="*/ 4 h 29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74"/>
                <a:gd name="T187" fmla="*/ 0 h 297"/>
                <a:gd name="T188" fmla="*/ 274 w 274"/>
                <a:gd name="T189" fmla="*/ 297 h 29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74" h="297">
                  <a:moveTo>
                    <a:pt x="274" y="16"/>
                  </a:moveTo>
                  <a:lnTo>
                    <a:pt x="269" y="11"/>
                  </a:lnTo>
                  <a:lnTo>
                    <a:pt x="261" y="5"/>
                  </a:lnTo>
                  <a:lnTo>
                    <a:pt x="250" y="0"/>
                  </a:lnTo>
                  <a:lnTo>
                    <a:pt x="239" y="4"/>
                  </a:lnTo>
                  <a:lnTo>
                    <a:pt x="235" y="8"/>
                  </a:lnTo>
                  <a:lnTo>
                    <a:pt x="228" y="13"/>
                  </a:lnTo>
                  <a:lnTo>
                    <a:pt x="222" y="18"/>
                  </a:lnTo>
                  <a:lnTo>
                    <a:pt x="214" y="21"/>
                  </a:lnTo>
                  <a:lnTo>
                    <a:pt x="207" y="25"/>
                  </a:lnTo>
                  <a:lnTo>
                    <a:pt x="199" y="32"/>
                  </a:lnTo>
                  <a:lnTo>
                    <a:pt x="192" y="36"/>
                  </a:lnTo>
                  <a:lnTo>
                    <a:pt x="186" y="43"/>
                  </a:lnTo>
                  <a:lnTo>
                    <a:pt x="178" y="52"/>
                  </a:lnTo>
                  <a:lnTo>
                    <a:pt x="174" y="52"/>
                  </a:lnTo>
                  <a:lnTo>
                    <a:pt x="169" y="50"/>
                  </a:lnTo>
                  <a:lnTo>
                    <a:pt x="161" y="49"/>
                  </a:lnTo>
                  <a:lnTo>
                    <a:pt x="153" y="52"/>
                  </a:lnTo>
                  <a:lnTo>
                    <a:pt x="146" y="55"/>
                  </a:lnTo>
                  <a:lnTo>
                    <a:pt x="136" y="61"/>
                  </a:lnTo>
                  <a:lnTo>
                    <a:pt x="125" y="69"/>
                  </a:lnTo>
                  <a:lnTo>
                    <a:pt x="116" y="79"/>
                  </a:lnTo>
                  <a:lnTo>
                    <a:pt x="108" y="90"/>
                  </a:lnTo>
                  <a:lnTo>
                    <a:pt x="100" y="102"/>
                  </a:lnTo>
                  <a:lnTo>
                    <a:pt x="96" y="116"/>
                  </a:lnTo>
                  <a:lnTo>
                    <a:pt x="80" y="118"/>
                  </a:lnTo>
                  <a:lnTo>
                    <a:pt x="67" y="125"/>
                  </a:lnTo>
                  <a:lnTo>
                    <a:pt x="55" y="140"/>
                  </a:lnTo>
                  <a:lnTo>
                    <a:pt x="47" y="155"/>
                  </a:lnTo>
                  <a:lnTo>
                    <a:pt x="44" y="174"/>
                  </a:lnTo>
                  <a:lnTo>
                    <a:pt x="44" y="191"/>
                  </a:lnTo>
                  <a:lnTo>
                    <a:pt x="49" y="208"/>
                  </a:lnTo>
                  <a:lnTo>
                    <a:pt x="60" y="221"/>
                  </a:lnTo>
                  <a:lnTo>
                    <a:pt x="44" y="207"/>
                  </a:lnTo>
                  <a:lnTo>
                    <a:pt x="28" y="199"/>
                  </a:lnTo>
                  <a:lnTo>
                    <a:pt x="16" y="197"/>
                  </a:lnTo>
                  <a:lnTo>
                    <a:pt x="7" y="200"/>
                  </a:lnTo>
                  <a:lnTo>
                    <a:pt x="2" y="208"/>
                  </a:lnTo>
                  <a:lnTo>
                    <a:pt x="0" y="216"/>
                  </a:lnTo>
                  <a:lnTo>
                    <a:pt x="5" y="225"/>
                  </a:lnTo>
                  <a:lnTo>
                    <a:pt x="16" y="235"/>
                  </a:lnTo>
                  <a:lnTo>
                    <a:pt x="28" y="243"/>
                  </a:lnTo>
                  <a:lnTo>
                    <a:pt x="39" y="249"/>
                  </a:lnTo>
                  <a:lnTo>
                    <a:pt x="50" y="255"/>
                  </a:lnTo>
                  <a:lnTo>
                    <a:pt x="58" y="260"/>
                  </a:lnTo>
                  <a:lnTo>
                    <a:pt x="66" y="265"/>
                  </a:lnTo>
                  <a:lnTo>
                    <a:pt x="74" y="271"/>
                  </a:lnTo>
                  <a:lnTo>
                    <a:pt x="80" y="277"/>
                  </a:lnTo>
                  <a:lnTo>
                    <a:pt x="88" y="283"/>
                  </a:lnTo>
                  <a:lnTo>
                    <a:pt x="96" y="288"/>
                  </a:lnTo>
                  <a:lnTo>
                    <a:pt x="105" y="293"/>
                  </a:lnTo>
                  <a:lnTo>
                    <a:pt x="113" y="296"/>
                  </a:lnTo>
                  <a:lnTo>
                    <a:pt x="122" y="297"/>
                  </a:lnTo>
                  <a:lnTo>
                    <a:pt x="130" y="297"/>
                  </a:lnTo>
                  <a:lnTo>
                    <a:pt x="138" y="297"/>
                  </a:lnTo>
                  <a:lnTo>
                    <a:pt x="141" y="297"/>
                  </a:lnTo>
                  <a:lnTo>
                    <a:pt x="144" y="297"/>
                  </a:lnTo>
                  <a:lnTo>
                    <a:pt x="160" y="297"/>
                  </a:lnTo>
                  <a:lnTo>
                    <a:pt x="172" y="291"/>
                  </a:lnTo>
                  <a:lnTo>
                    <a:pt x="172" y="282"/>
                  </a:lnTo>
                  <a:lnTo>
                    <a:pt x="160" y="272"/>
                  </a:lnTo>
                  <a:lnTo>
                    <a:pt x="274" y="16"/>
                  </a:lnTo>
                  <a:close/>
                </a:path>
              </a:pathLst>
            </a:custGeom>
            <a:solidFill>
              <a:srgbClr val="FFCC99"/>
            </a:solidFill>
            <a:ln w="9525">
              <a:noFill/>
              <a:round/>
              <a:headEnd/>
              <a:tailEnd/>
            </a:ln>
          </p:spPr>
          <p:txBody>
            <a:bodyPr/>
            <a:lstStyle/>
            <a:p>
              <a:pPr>
                <a:defRPr/>
              </a:pPr>
              <a:endParaRPr lang="es-MX" sz="1400" dirty="0">
                <a:latin typeface="+mn-lt"/>
                <a:ea typeface="+mn-ea"/>
                <a:cs typeface="Arial" charset="0"/>
              </a:endParaRPr>
            </a:p>
          </p:txBody>
        </p:sp>
        <p:sp>
          <p:nvSpPr>
            <p:cNvPr id="335" name="Freeform 57"/>
            <p:cNvSpPr>
              <a:spLocks/>
            </p:cNvSpPr>
            <p:nvPr/>
          </p:nvSpPr>
          <p:spPr bwMode="auto">
            <a:xfrm>
              <a:off x="1359" y="1484"/>
              <a:ext cx="202" cy="247"/>
            </a:xfrm>
            <a:custGeom>
              <a:avLst/>
              <a:gdLst>
                <a:gd name="T0" fmla="*/ 32 w 274"/>
                <a:gd name="T1" fmla="*/ 4 h 297"/>
                <a:gd name="T2" fmla="*/ 32 w 274"/>
                <a:gd name="T3" fmla="*/ 2 h 297"/>
                <a:gd name="T4" fmla="*/ 31 w 274"/>
                <a:gd name="T5" fmla="*/ 2 h 297"/>
                <a:gd name="T6" fmla="*/ 30 w 274"/>
                <a:gd name="T7" fmla="*/ 0 h 297"/>
                <a:gd name="T8" fmla="*/ 28 w 274"/>
                <a:gd name="T9" fmla="*/ 2 h 297"/>
                <a:gd name="T10" fmla="*/ 28 w 274"/>
                <a:gd name="T11" fmla="*/ 2 h 297"/>
                <a:gd name="T12" fmla="*/ 27 w 274"/>
                <a:gd name="T13" fmla="*/ 3 h 297"/>
                <a:gd name="T14" fmla="*/ 27 w 274"/>
                <a:gd name="T15" fmla="*/ 5 h 297"/>
                <a:gd name="T16" fmla="*/ 25 w 274"/>
                <a:gd name="T17" fmla="*/ 6 h 297"/>
                <a:gd name="T18" fmla="*/ 24 w 274"/>
                <a:gd name="T19" fmla="*/ 7 h 297"/>
                <a:gd name="T20" fmla="*/ 24 w 274"/>
                <a:gd name="T21" fmla="*/ 8 h 297"/>
                <a:gd name="T22" fmla="*/ 23 w 274"/>
                <a:gd name="T23" fmla="*/ 10 h 297"/>
                <a:gd name="T24" fmla="*/ 22 w 274"/>
                <a:gd name="T25" fmla="*/ 12 h 297"/>
                <a:gd name="T26" fmla="*/ 21 w 274"/>
                <a:gd name="T27" fmla="*/ 14 h 297"/>
                <a:gd name="T28" fmla="*/ 21 w 274"/>
                <a:gd name="T29" fmla="*/ 14 h 297"/>
                <a:gd name="T30" fmla="*/ 20 w 274"/>
                <a:gd name="T31" fmla="*/ 14 h 297"/>
                <a:gd name="T32" fmla="*/ 19 w 274"/>
                <a:gd name="T33" fmla="*/ 13 h 297"/>
                <a:gd name="T34" fmla="*/ 18 w 274"/>
                <a:gd name="T35" fmla="*/ 14 h 297"/>
                <a:gd name="T36" fmla="*/ 18 w 274"/>
                <a:gd name="T37" fmla="*/ 15 h 297"/>
                <a:gd name="T38" fmla="*/ 16 w 274"/>
                <a:gd name="T39" fmla="*/ 17 h 297"/>
                <a:gd name="T40" fmla="*/ 15 w 274"/>
                <a:gd name="T41" fmla="*/ 18 h 297"/>
                <a:gd name="T42" fmla="*/ 13 w 274"/>
                <a:gd name="T43" fmla="*/ 22 h 297"/>
                <a:gd name="T44" fmla="*/ 13 w 274"/>
                <a:gd name="T45" fmla="*/ 25 h 297"/>
                <a:gd name="T46" fmla="*/ 12 w 274"/>
                <a:gd name="T47" fmla="*/ 28 h 297"/>
                <a:gd name="T48" fmla="*/ 11 w 274"/>
                <a:gd name="T49" fmla="*/ 32 h 297"/>
                <a:gd name="T50" fmla="*/ 10 w 274"/>
                <a:gd name="T51" fmla="*/ 32 h 297"/>
                <a:gd name="T52" fmla="*/ 8 w 274"/>
                <a:gd name="T53" fmla="*/ 35 h 297"/>
                <a:gd name="T54" fmla="*/ 7 w 274"/>
                <a:gd name="T55" fmla="*/ 39 h 297"/>
                <a:gd name="T56" fmla="*/ 5 w 274"/>
                <a:gd name="T57" fmla="*/ 43 h 297"/>
                <a:gd name="T58" fmla="*/ 5 w 274"/>
                <a:gd name="T59" fmla="*/ 48 h 297"/>
                <a:gd name="T60" fmla="*/ 5 w 274"/>
                <a:gd name="T61" fmla="*/ 52 h 297"/>
                <a:gd name="T62" fmla="*/ 6 w 274"/>
                <a:gd name="T63" fmla="*/ 57 h 297"/>
                <a:gd name="T64" fmla="*/ 7 w 274"/>
                <a:gd name="T65" fmla="*/ 61 h 297"/>
                <a:gd name="T66" fmla="*/ 5 w 274"/>
                <a:gd name="T67" fmla="*/ 57 h 297"/>
                <a:gd name="T68" fmla="*/ 3 w 274"/>
                <a:gd name="T69" fmla="*/ 55 h 297"/>
                <a:gd name="T70" fmla="*/ 2 w 274"/>
                <a:gd name="T71" fmla="*/ 54 h 297"/>
                <a:gd name="T72" fmla="*/ 1 w 274"/>
                <a:gd name="T73" fmla="*/ 56 h 297"/>
                <a:gd name="T74" fmla="*/ 1 w 274"/>
                <a:gd name="T75" fmla="*/ 57 h 297"/>
                <a:gd name="T76" fmla="*/ 0 w 274"/>
                <a:gd name="T77" fmla="*/ 60 h 297"/>
                <a:gd name="T78" fmla="*/ 1 w 274"/>
                <a:gd name="T79" fmla="*/ 62 h 297"/>
                <a:gd name="T80" fmla="*/ 2 w 274"/>
                <a:gd name="T81" fmla="*/ 64 h 297"/>
                <a:gd name="T82" fmla="*/ 3 w 274"/>
                <a:gd name="T83" fmla="*/ 67 h 297"/>
                <a:gd name="T84" fmla="*/ 4 w 274"/>
                <a:gd name="T85" fmla="*/ 68 h 297"/>
                <a:gd name="T86" fmla="*/ 6 w 274"/>
                <a:gd name="T87" fmla="*/ 70 h 297"/>
                <a:gd name="T88" fmla="*/ 7 w 274"/>
                <a:gd name="T89" fmla="*/ 72 h 297"/>
                <a:gd name="T90" fmla="*/ 8 w 274"/>
                <a:gd name="T91" fmla="*/ 72 h 297"/>
                <a:gd name="T92" fmla="*/ 9 w 274"/>
                <a:gd name="T93" fmla="*/ 75 h 297"/>
                <a:gd name="T94" fmla="*/ 10 w 274"/>
                <a:gd name="T95" fmla="*/ 76 h 297"/>
                <a:gd name="T96" fmla="*/ 10 w 274"/>
                <a:gd name="T97" fmla="*/ 77 h 297"/>
                <a:gd name="T98" fmla="*/ 11 w 274"/>
                <a:gd name="T99" fmla="*/ 80 h 297"/>
                <a:gd name="T100" fmla="*/ 13 w 274"/>
                <a:gd name="T101" fmla="*/ 81 h 297"/>
                <a:gd name="T102" fmla="*/ 13 w 274"/>
                <a:gd name="T103" fmla="*/ 81 h 297"/>
                <a:gd name="T104" fmla="*/ 15 w 274"/>
                <a:gd name="T105" fmla="*/ 81 h 297"/>
                <a:gd name="T106" fmla="*/ 15 w 274"/>
                <a:gd name="T107" fmla="*/ 81 h 297"/>
                <a:gd name="T108" fmla="*/ 16 w 274"/>
                <a:gd name="T109" fmla="*/ 81 h 297"/>
                <a:gd name="T110" fmla="*/ 17 w 274"/>
                <a:gd name="T111" fmla="*/ 81 h 297"/>
                <a:gd name="T112" fmla="*/ 18 w 274"/>
                <a:gd name="T113" fmla="*/ 81 h 297"/>
                <a:gd name="T114" fmla="*/ 19 w 274"/>
                <a:gd name="T115" fmla="*/ 81 h 297"/>
                <a:gd name="T116" fmla="*/ 21 w 274"/>
                <a:gd name="T117" fmla="*/ 80 h 297"/>
                <a:gd name="T118" fmla="*/ 21 w 274"/>
                <a:gd name="T119" fmla="*/ 77 h 297"/>
                <a:gd name="T120" fmla="*/ 19 w 274"/>
                <a:gd name="T121" fmla="*/ 75 h 29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74"/>
                <a:gd name="T184" fmla="*/ 0 h 297"/>
                <a:gd name="T185" fmla="*/ 274 w 274"/>
                <a:gd name="T186" fmla="*/ 297 h 29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74" h="297">
                  <a:moveTo>
                    <a:pt x="274" y="16"/>
                  </a:moveTo>
                  <a:lnTo>
                    <a:pt x="269" y="11"/>
                  </a:lnTo>
                  <a:lnTo>
                    <a:pt x="261" y="5"/>
                  </a:lnTo>
                  <a:lnTo>
                    <a:pt x="250" y="0"/>
                  </a:lnTo>
                  <a:lnTo>
                    <a:pt x="239" y="4"/>
                  </a:lnTo>
                  <a:lnTo>
                    <a:pt x="235" y="8"/>
                  </a:lnTo>
                  <a:lnTo>
                    <a:pt x="228" y="13"/>
                  </a:lnTo>
                  <a:lnTo>
                    <a:pt x="222" y="18"/>
                  </a:lnTo>
                  <a:lnTo>
                    <a:pt x="214" y="21"/>
                  </a:lnTo>
                  <a:lnTo>
                    <a:pt x="207" y="25"/>
                  </a:lnTo>
                  <a:lnTo>
                    <a:pt x="199" y="32"/>
                  </a:lnTo>
                  <a:lnTo>
                    <a:pt x="192" y="36"/>
                  </a:lnTo>
                  <a:lnTo>
                    <a:pt x="186" y="43"/>
                  </a:lnTo>
                  <a:lnTo>
                    <a:pt x="178" y="52"/>
                  </a:lnTo>
                  <a:lnTo>
                    <a:pt x="174" y="52"/>
                  </a:lnTo>
                  <a:lnTo>
                    <a:pt x="169" y="50"/>
                  </a:lnTo>
                  <a:lnTo>
                    <a:pt x="161" y="49"/>
                  </a:lnTo>
                  <a:lnTo>
                    <a:pt x="153" y="52"/>
                  </a:lnTo>
                  <a:lnTo>
                    <a:pt x="146" y="55"/>
                  </a:lnTo>
                  <a:lnTo>
                    <a:pt x="136" y="61"/>
                  </a:lnTo>
                  <a:lnTo>
                    <a:pt x="125" y="69"/>
                  </a:lnTo>
                  <a:lnTo>
                    <a:pt x="116" y="79"/>
                  </a:lnTo>
                  <a:lnTo>
                    <a:pt x="108" y="90"/>
                  </a:lnTo>
                  <a:lnTo>
                    <a:pt x="100" y="102"/>
                  </a:lnTo>
                  <a:lnTo>
                    <a:pt x="96" y="116"/>
                  </a:lnTo>
                  <a:lnTo>
                    <a:pt x="80" y="118"/>
                  </a:lnTo>
                  <a:lnTo>
                    <a:pt x="67" y="125"/>
                  </a:lnTo>
                  <a:lnTo>
                    <a:pt x="55" y="140"/>
                  </a:lnTo>
                  <a:lnTo>
                    <a:pt x="47" y="155"/>
                  </a:lnTo>
                  <a:lnTo>
                    <a:pt x="44" y="174"/>
                  </a:lnTo>
                  <a:lnTo>
                    <a:pt x="44" y="191"/>
                  </a:lnTo>
                  <a:lnTo>
                    <a:pt x="49" y="208"/>
                  </a:lnTo>
                  <a:lnTo>
                    <a:pt x="60" y="221"/>
                  </a:lnTo>
                  <a:lnTo>
                    <a:pt x="44" y="207"/>
                  </a:lnTo>
                  <a:lnTo>
                    <a:pt x="28" y="199"/>
                  </a:lnTo>
                  <a:lnTo>
                    <a:pt x="16" y="197"/>
                  </a:lnTo>
                  <a:lnTo>
                    <a:pt x="7" y="200"/>
                  </a:lnTo>
                  <a:lnTo>
                    <a:pt x="2" y="208"/>
                  </a:lnTo>
                  <a:lnTo>
                    <a:pt x="0" y="216"/>
                  </a:lnTo>
                  <a:lnTo>
                    <a:pt x="5" y="225"/>
                  </a:lnTo>
                  <a:lnTo>
                    <a:pt x="16" y="235"/>
                  </a:lnTo>
                  <a:lnTo>
                    <a:pt x="28" y="243"/>
                  </a:lnTo>
                  <a:lnTo>
                    <a:pt x="39" y="249"/>
                  </a:lnTo>
                  <a:lnTo>
                    <a:pt x="50" y="255"/>
                  </a:lnTo>
                  <a:lnTo>
                    <a:pt x="58" y="260"/>
                  </a:lnTo>
                  <a:lnTo>
                    <a:pt x="66" y="265"/>
                  </a:lnTo>
                  <a:lnTo>
                    <a:pt x="74" y="271"/>
                  </a:lnTo>
                  <a:lnTo>
                    <a:pt x="80" y="277"/>
                  </a:lnTo>
                  <a:lnTo>
                    <a:pt x="88" y="283"/>
                  </a:lnTo>
                  <a:lnTo>
                    <a:pt x="96" y="288"/>
                  </a:lnTo>
                  <a:lnTo>
                    <a:pt x="105" y="293"/>
                  </a:lnTo>
                  <a:lnTo>
                    <a:pt x="113" y="296"/>
                  </a:lnTo>
                  <a:lnTo>
                    <a:pt x="122" y="297"/>
                  </a:lnTo>
                  <a:lnTo>
                    <a:pt x="130" y="297"/>
                  </a:lnTo>
                  <a:lnTo>
                    <a:pt x="138" y="297"/>
                  </a:lnTo>
                  <a:lnTo>
                    <a:pt x="141" y="297"/>
                  </a:lnTo>
                  <a:lnTo>
                    <a:pt x="144" y="297"/>
                  </a:lnTo>
                  <a:lnTo>
                    <a:pt x="160" y="297"/>
                  </a:lnTo>
                  <a:lnTo>
                    <a:pt x="172" y="291"/>
                  </a:lnTo>
                  <a:lnTo>
                    <a:pt x="172" y="282"/>
                  </a:lnTo>
                  <a:lnTo>
                    <a:pt x="160" y="272"/>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336" name="Freeform 58"/>
            <p:cNvSpPr>
              <a:spLocks/>
            </p:cNvSpPr>
            <p:nvPr/>
          </p:nvSpPr>
          <p:spPr bwMode="auto">
            <a:xfrm>
              <a:off x="1485" y="1727"/>
              <a:ext cx="33" cy="27"/>
            </a:xfrm>
            <a:custGeom>
              <a:avLst/>
              <a:gdLst>
                <a:gd name="T0" fmla="*/ 0 w 45"/>
                <a:gd name="T1" fmla="*/ 0 h 32"/>
                <a:gd name="T2" fmla="*/ 1 w 45"/>
                <a:gd name="T3" fmla="*/ 0 h 32"/>
                <a:gd name="T4" fmla="*/ 1 w 45"/>
                <a:gd name="T5" fmla="*/ 3 h 32"/>
                <a:gd name="T6" fmla="*/ 2 w 45"/>
                <a:gd name="T7" fmla="*/ 3 h 32"/>
                <a:gd name="T8" fmla="*/ 2 w 45"/>
                <a:gd name="T9" fmla="*/ 4 h 32"/>
                <a:gd name="T10" fmla="*/ 3 w 45"/>
                <a:gd name="T11" fmla="*/ 6 h 32"/>
                <a:gd name="T12" fmla="*/ 3 w 45"/>
                <a:gd name="T13" fmla="*/ 8 h 32"/>
                <a:gd name="T14" fmla="*/ 4 w 45"/>
                <a:gd name="T15" fmla="*/ 10 h 32"/>
                <a:gd name="T16" fmla="*/ 5 w 45"/>
                <a:gd name="T17" fmla="*/ 10 h 32"/>
                <a:gd name="T18" fmla="*/ 0 w 45"/>
                <a:gd name="T19" fmla="*/ 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32"/>
                <a:gd name="T32" fmla="*/ 45 w 45"/>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32">
                  <a:moveTo>
                    <a:pt x="0" y="0"/>
                  </a:moveTo>
                  <a:lnTo>
                    <a:pt x="9" y="0"/>
                  </a:lnTo>
                  <a:lnTo>
                    <a:pt x="14" y="3"/>
                  </a:lnTo>
                  <a:lnTo>
                    <a:pt x="18" y="7"/>
                  </a:lnTo>
                  <a:lnTo>
                    <a:pt x="21" y="14"/>
                  </a:lnTo>
                  <a:lnTo>
                    <a:pt x="25" y="20"/>
                  </a:lnTo>
                  <a:lnTo>
                    <a:pt x="28" y="25"/>
                  </a:lnTo>
                  <a:lnTo>
                    <a:pt x="36" y="31"/>
                  </a:lnTo>
                  <a:lnTo>
                    <a:pt x="45" y="32"/>
                  </a:lnTo>
                  <a:lnTo>
                    <a:pt x="0" y="0"/>
                  </a:lnTo>
                  <a:close/>
                </a:path>
              </a:pathLst>
            </a:custGeom>
            <a:solidFill>
              <a:srgbClr val="FFCC99"/>
            </a:solidFill>
            <a:ln w="9525">
              <a:noFill/>
              <a:round/>
              <a:headEnd/>
              <a:tailEnd/>
            </a:ln>
          </p:spPr>
          <p:txBody>
            <a:bodyPr/>
            <a:lstStyle/>
            <a:p>
              <a:pPr>
                <a:defRPr/>
              </a:pPr>
              <a:endParaRPr lang="es-MX" sz="1400" dirty="0">
                <a:latin typeface="+mn-lt"/>
                <a:ea typeface="+mn-ea"/>
                <a:cs typeface="Arial" charset="0"/>
              </a:endParaRPr>
            </a:p>
          </p:txBody>
        </p:sp>
        <p:sp>
          <p:nvSpPr>
            <p:cNvPr id="337" name="Freeform 59"/>
            <p:cNvSpPr>
              <a:spLocks/>
            </p:cNvSpPr>
            <p:nvPr/>
          </p:nvSpPr>
          <p:spPr bwMode="auto">
            <a:xfrm>
              <a:off x="1485" y="1727"/>
              <a:ext cx="33" cy="27"/>
            </a:xfrm>
            <a:custGeom>
              <a:avLst/>
              <a:gdLst>
                <a:gd name="T0" fmla="*/ 0 w 45"/>
                <a:gd name="T1" fmla="*/ 0 h 32"/>
                <a:gd name="T2" fmla="*/ 1 w 45"/>
                <a:gd name="T3" fmla="*/ 0 h 32"/>
                <a:gd name="T4" fmla="*/ 1 w 45"/>
                <a:gd name="T5" fmla="*/ 3 h 32"/>
                <a:gd name="T6" fmla="*/ 2 w 45"/>
                <a:gd name="T7" fmla="*/ 3 h 32"/>
                <a:gd name="T8" fmla="*/ 2 w 45"/>
                <a:gd name="T9" fmla="*/ 4 h 32"/>
                <a:gd name="T10" fmla="*/ 3 w 45"/>
                <a:gd name="T11" fmla="*/ 6 h 32"/>
                <a:gd name="T12" fmla="*/ 3 w 45"/>
                <a:gd name="T13" fmla="*/ 8 h 32"/>
                <a:gd name="T14" fmla="*/ 4 w 45"/>
                <a:gd name="T15" fmla="*/ 10 h 32"/>
                <a:gd name="T16" fmla="*/ 5 w 45"/>
                <a:gd name="T17" fmla="*/ 1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32"/>
                <a:gd name="T29" fmla="*/ 45 w 45"/>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32">
                  <a:moveTo>
                    <a:pt x="0" y="0"/>
                  </a:moveTo>
                  <a:lnTo>
                    <a:pt x="9" y="0"/>
                  </a:lnTo>
                  <a:lnTo>
                    <a:pt x="14" y="3"/>
                  </a:lnTo>
                  <a:lnTo>
                    <a:pt x="18" y="7"/>
                  </a:lnTo>
                  <a:lnTo>
                    <a:pt x="21" y="14"/>
                  </a:lnTo>
                  <a:lnTo>
                    <a:pt x="25" y="20"/>
                  </a:lnTo>
                  <a:lnTo>
                    <a:pt x="28" y="25"/>
                  </a:lnTo>
                  <a:lnTo>
                    <a:pt x="36" y="31"/>
                  </a:lnTo>
                  <a:lnTo>
                    <a:pt x="45" y="32"/>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338" name="Freeform 60"/>
            <p:cNvSpPr>
              <a:spLocks/>
            </p:cNvSpPr>
            <p:nvPr/>
          </p:nvSpPr>
          <p:spPr bwMode="auto">
            <a:xfrm>
              <a:off x="1485" y="1727"/>
              <a:ext cx="33" cy="27"/>
            </a:xfrm>
            <a:custGeom>
              <a:avLst/>
              <a:gdLst>
                <a:gd name="T0" fmla="*/ 0 w 45"/>
                <a:gd name="T1" fmla="*/ 0 h 32"/>
                <a:gd name="T2" fmla="*/ 1 w 45"/>
                <a:gd name="T3" fmla="*/ 0 h 32"/>
                <a:gd name="T4" fmla="*/ 1 w 45"/>
                <a:gd name="T5" fmla="*/ 3 h 32"/>
                <a:gd name="T6" fmla="*/ 2 w 45"/>
                <a:gd name="T7" fmla="*/ 3 h 32"/>
                <a:gd name="T8" fmla="*/ 2 w 45"/>
                <a:gd name="T9" fmla="*/ 4 h 32"/>
                <a:gd name="T10" fmla="*/ 3 w 45"/>
                <a:gd name="T11" fmla="*/ 6 h 32"/>
                <a:gd name="T12" fmla="*/ 3 w 45"/>
                <a:gd name="T13" fmla="*/ 8 h 32"/>
                <a:gd name="T14" fmla="*/ 4 w 45"/>
                <a:gd name="T15" fmla="*/ 10 h 32"/>
                <a:gd name="T16" fmla="*/ 5 w 45"/>
                <a:gd name="T17" fmla="*/ 10 h 32"/>
                <a:gd name="T18" fmla="*/ 0 w 45"/>
                <a:gd name="T19" fmla="*/ 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32"/>
                <a:gd name="T32" fmla="*/ 45 w 45"/>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32">
                  <a:moveTo>
                    <a:pt x="0" y="0"/>
                  </a:moveTo>
                  <a:lnTo>
                    <a:pt x="9" y="0"/>
                  </a:lnTo>
                  <a:lnTo>
                    <a:pt x="14" y="3"/>
                  </a:lnTo>
                  <a:lnTo>
                    <a:pt x="18" y="7"/>
                  </a:lnTo>
                  <a:lnTo>
                    <a:pt x="21" y="14"/>
                  </a:lnTo>
                  <a:lnTo>
                    <a:pt x="25" y="20"/>
                  </a:lnTo>
                  <a:lnTo>
                    <a:pt x="28" y="25"/>
                  </a:lnTo>
                  <a:lnTo>
                    <a:pt x="36" y="31"/>
                  </a:lnTo>
                  <a:lnTo>
                    <a:pt x="45" y="32"/>
                  </a:lnTo>
                  <a:lnTo>
                    <a:pt x="0" y="0"/>
                  </a:lnTo>
                  <a:close/>
                </a:path>
              </a:pathLst>
            </a:custGeom>
            <a:solidFill>
              <a:srgbClr val="FFCC99"/>
            </a:solidFill>
            <a:ln w="9525">
              <a:noFill/>
              <a:round/>
              <a:headEnd/>
              <a:tailEnd/>
            </a:ln>
          </p:spPr>
          <p:txBody>
            <a:bodyPr/>
            <a:lstStyle/>
            <a:p>
              <a:pPr>
                <a:defRPr/>
              </a:pPr>
              <a:endParaRPr lang="es-MX" sz="1400" dirty="0">
                <a:latin typeface="+mn-lt"/>
                <a:ea typeface="+mn-ea"/>
                <a:cs typeface="Arial" charset="0"/>
              </a:endParaRPr>
            </a:p>
          </p:txBody>
        </p:sp>
        <p:sp>
          <p:nvSpPr>
            <p:cNvPr id="339" name="Freeform 61"/>
            <p:cNvSpPr>
              <a:spLocks/>
            </p:cNvSpPr>
            <p:nvPr/>
          </p:nvSpPr>
          <p:spPr bwMode="auto">
            <a:xfrm>
              <a:off x="1485" y="1727"/>
              <a:ext cx="33" cy="27"/>
            </a:xfrm>
            <a:custGeom>
              <a:avLst/>
              <a:gdLst>
                <a:gd name="T0" fmla="*/ 0 w 45"/>
                <a:gd name="T1" fmla="*/ 0 h 32"/>
                <a:gd name="T2" fmla="*/ 1 w 45"/>
                <a:gd name="T3" fmla="*/ 0 h 32"/>
                <a:gd name="T4" fmla="*/ 1 w 45"/>
                <a:gd name="T5" fmla="*/ 3 h 32"/>
                <a:gd name="T6" fmla="*/ 2 w 45"/>
                <a:gd name="T7" fmla="*/ 3 h 32"/>
                <a:gd name="T8" fmla="*/ 2 w 45"/>
                <a:gd name="T9" fmla="*/ 4 h 32"/>
                <a:gd name="T10" fmla="*/ 3 w 45"/>
                <a:gd name="T11" fmla="*/ 6 h 32"/>
                <a:gd name="T12" fmla="*/ 3 w 45"/>
                <a:gd name="T13" fmla="*/ 8 h 32"/>
                <a:gd name="T14" fmla="*/ 4 w 45"/>
                <a:gd name="T15" fmla="*/ 10 h 32"/>
                <a:gd name="T16" fmla="*/ 5 w 45"/>
                <a:gd name="T17" fmla="*/ 1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32"/>
                <a:gd name="T29" fmla="*/ 45 w 45"/>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32">
                  <a:moveTo>
                    <a:pt x="0" y="0"/>
                  </a:moveTo>
                  <a:lnTo>
                    <a:pt x="9" y="0"/>
                  </a:lnTo>
                  <a:lnTo>
                    <a:pt x="14" y="3"/>
                  </a:lnTo>
                  <a:lnTo>
                    <a:pt x="18" y="7"/>
                  </a:lnTo>
                  <a:lnTo>
                    <a:pt x="21" y="14"/>
                  </a:lnTo>
                  <a:lnTo>
                    <a:pt x="25" y="20"/>
                  </a:lnTo>
                  <a:lnTo>
                    <a:pt x="28" y="25"/>
                  </a:lnTo>
                  <a:lnTo>
                    <a:pt x="36" y="31"/>
                  </a:lnTo>
                  <a:lnTo>
                    <a:pt x="45" y="32"/>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340" name="Freeform 62"/>
            <p:cNvSpPr>
              <a:spLocks/>
            </p:cNvSpPr>
            <p:nvPr/>
          </p:nvSpPr>
          <p:spPr bwMode="auto">
            <a:xfrm>
              <a:off x="1347" y="1691"/>
              <a:ext cx="123" cy="84"/>
            </a:xfrm>
            <a:custGeom>
              <a:avLst/>
              <a:gdLst>
                <a:gd name="T0" fmla="*/ 18 w 162"/>
                <a:gd name="T1" fmla="*/ 27 h 101"/>
                <a:gd name="T2" fmla="*/ 17 w 162"/>
                <a:gd name="T3" fmla="*/ 27 h 101"/>
                <a:gd name="T4" fmla="*/ 16 w 162"/>
                <a:gd name="T5" fmla="*/ 27 h 101"/>
                <a:gd name="T6" fmla="*/ 15 w 162"/>
                <a:gd name="T7" fmla="*/ 26 h 101"/>
                <a:gd name="T8" fmla="*/ 15 w 162"/>
                <a:gd name="T9" fmla="*/ 24 h 101"/>
                <a:gd name="T10" fmla="*/ 14 w 162"/>
                <a:gd name="T11" fmla="*/ 22 h 101"/>
                <a:gd name="T12" fmla="*/ 14 w 162"/>
                <a:gd name="T13" fmla="*/ 22 h 101"/>
                <a:gd name="T14" fmla="*/ 13 w 162"/>
                <a:gd name="T15" fmla="*/ 22 h 101"/>
                <a:gd name="T16" fmla="*/ 12 w 162"/>
                <a:gd name="T17" fmla="*/ 21 h 101"/>
                <a:gd name="T18" fmla="*/ 11 w 162"/>
                <a:gd name="T19" fmla="*/ 20 h 101"/>
                <a:gd name="T20" fmla="*/ 10 w 162"/>
                <a:gd name="T21" fmla="*/ 20 h 101"/>
                <a:gd name="T22" fmla="*/ 9 w 162"/>
                <a:gd name="T23" fmla="*/ 18 h 101"/>
                <a:gd name="T24" fmla="*/ 9 w 162"/>
                <a:gd name="T25" fmla="*/ 18 h 101"/>
                <a:gd name="T26" fmla="*/ 8 w 162"/>
                <a:gd name="T27" fmla="*/ 18 h 101"/>
                <a:gd name="T28" fmla="*/ 7 w 162"/>
                <a:gd name="T29" fmla="*/ 17 h 101"/>
                <a:gd name="T30" fmla="*/ 7 w 162"/>
                <a:gd name="T31" fmla="*/ 15 h 101"/>
                <a:gd name="T32" fmla="*/ 7 w 162"/>
                <a:gd name="T33" fmla="*/ 14 h 101"/>
                <a:gd name="T34" fmla="*/ 6 w 162"/>
                <a:gd name="T35" fmla="*/ 12 h 101"/>
                <a:gd name="T36" fmla="*/ 5 w 162"/>
                <a:gd name="T37" fmla="*/ 8 h 101"/>
                <a:gd name="T38" fmla="*/ 4 w 162"/>
                <a:gd name="T39" fmla="*/ 6 h 101"/>
                <a:gd name="T40" fmla="*/ 3 w 162"/>
                <a:gd name="T41" fmla="*/ 4 h 101"/>
                <a:gd name="T42" fmla="*/ 2 w 162"/>
                <a:gd name="T43" fmla="*/ 2 h 101"/>
                <a:gd name="T44" fmla="*/ 1 w 162"/>
                <a:gd name="T45" fmla="*/ 1 h 101"/>
                <a:gd name="T46" fmla="*/ 1 w 162"/>
                <a:gd name="T47" fmla="*/ 0 h 101"/>
                <a:gd name="T48" fmla="*/ 0 w 162"/>
                <a:gd name="T49" fmla="*/ 1 h 101"/>
                <a:gd name="T50" fmla="*/ 18 w 162"/>
                <a:gd name="T51" fmla="*/ 27 h 1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2"/>
                <a:gd name="T79" fmla="*/ 0 h 101"/>
                <a:gd name="T80" fmla="*/ 162 w 162"/>
                <a:gd name="T81" fmla="*/ 101 h 10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2" h="101">
                  <a:moveTo>
                    <a:pt x="162" y="101"/>
                  </a:moveTo>
                  <a:lnTo>
                    <a:pt x="153" y="98"/>
                  </a:lnTo>
                  <a:lnTo>
                    <a:pt x="145" y="95"/>
                  </a:lnTo>
                  <a:lnTo>
                    <a:pt x="140" y="92"/>
                  </a:lnTo>
                  <a:lnTo>
                    <a:pt x="135" y="87"/>
                  </a:lnTo>
                  <a:lnTo>
                    <a:pt x="131" y="84"/>
                  </a:lnTo>
                  <a:lnTo>
                    <a:pt x="128" y="81"/>
                  </a:lnTo>
                  <a:lnTo>
                    <a:pt x="120" y="78"/>
                  </a:lnTo>
                  <a:lnTo>
                    <a:pt x="112" y="75"/>
                  </a:lnTo>
                  <a:lnTo>
                    <a:pt x="101" y="73"/>
                  </a:lnTo>
                  <a:lnTo>
                    <a:pt x="93" y="72"/>
                  </a:lnTo>
                  <a:lnTo>
                    <a:pt x="85" y="70"/>
                  </a:lnTo>
                  <a:lnTo>
                    <a:pt x="79" y="67"/>
                  </a:lnTo>
                  <a:lnTo>
                    <a:pt x="73" y="64"/>
                  </a:lnTo>
                  <a:lnTo>
                    <a:pt x="67" y="61"/>
                  </a:lnTo>
                  <a:lnTo>
                    <a:pt x="62" y="55"/>
                  </a:lnTo>
                  <a:lnTo>
                    <a:pt x="57" y="50"/>
                  </a:lnTo>
                  <a:lnTo>
                    <a:pt x="51" y="42"/>
                  </a:lnTo>
                  <a:lnTo>
                    <a:pt x="45" y="33"/>
                  </a:lnTo>
                  <a:lnTo>
                    <a:pt x="37" y="23"/>
                  </a:lnTo>
                  <a:lnTo>
                    <a:pt x="29" y="14"/>
                  </a:lnTo>
                  <a:lnTo>
                    <a:pt x="21" y="8"/>
                  </a:lnTo>
                  <a:lnTo>
                    <a:pt x="14" y="1"/>
                  </a:lnTo>
                  <a:lnTo>
                    <a:pt x="6" y="0"/>
                  </a:lnTo>
                  <a:lnTo>
                    <a:pt x="0" y="1"/>
                  </a:lnTo>
                  <a:lnTo>
                    <a:pt x="162" y="101"/>
                  </a:lnTo>
                  <a:close/>
                </a:path>
              </a:pathLst>
            </a:custGeom>
            <a:solidFill>
              <a:srgbClr val="FFCC99"/>
            </a:solidFill>
            <a:ln w="9525">
              <a:noFill/>
              <a:round/>
              <a:headEnd/>
              <a:tailEnd/>
            </a:ln>
          </p:spPr>
          <p:txBody>
            <a:bodyPr/>
            <a:lstStyle/>
            <a:p>
              <a:pPr>
                <a:defRPr/>
              </a:pPr>
              <a:endParaRPr lang="es-MX" sz="1400" dirty="0">
                <a:latin typeface="+mn-lt"/>
                <a:ea typeface="+mn-ea"/>
                <a:cs typeface="Arial" charset="0"/>
              </a:endParaRPr>
            </a:p>
          </p:txBody>
        </p:sp>
        <p:sp>
          <p:nvSpPr>
            <p:cNvPr id="341" name="Freeform 63"/>
            <p:cNvSpPr>
              <a:spLocks/>
            </p:cNvSpPr>
            <p:nvPr/>
          </p:nvSpPr>
          <p:spPr bwMode="auto">
            <a:xfrm>
              <a:off x="1347" y="1691"/>
              <a:ext cx="123" cy="84"/>
            </a:xfrm>
            <a:custGeom>
              <a:avLst/>
              <a:gdLst>
                <a:gd name="T0" fmla="*/ 18 w 162"/>
                <a:gd name="T1" fmla="*/ 27 h 101"/>
                <a:gd name="T2" fmla="*/ 17 w 162"/>
                <a:gd name="T3" fmla="*/ 27 h 101"/>
                <a:gd name="T4" fmla="*/ 16 w 162"/>
                <a:gd name="T5" fmla="*/ 27 h 101"/>
                <a:gd name="T6" fmla="*/ 15 w 162"/>
                <a:gd name="T7" fmla="*/ 26 h 101"/>
                <a:gd name="T8" fmla="*/ 15 w 162"/>
                <a:gd name="T9" fmla="*/ 24 h 101"/>
                <a:gd name="T10" fmla="*/ 14 w 162"/>
                <a:gd name="T11" fmla="*/ 22 h 101"/>
                <a:gd name="T12" fmla="*/ 14 w 162"/>
                <a:gd name="T13" fmla="*/ 22 h 101"/>
                <a:gd name="T14" fmla="*/ 13 w 162"/>
                <a:gd name="T15" fmla="*/ 22 h 101"/>
                <a:gd name="T16" fmla="*/ 12 w 162"/>
                <a:gd name="T17" fmla="*/ 21 h 101"/>
                <a:gd name="T18" fmla="*/ 11 w 162"/>
                <a:gd name="T19" fmla="*/ 20 h 101"/>
                <a:gd name="T20" fmla="*/ 10 w 162"/>
                <a:gd name="T21" fmla="*/ 20 h 101"/>
                <a:gd name="T22" fmla="*/ 9 w 162"/>
                <a:gd name="T23" fmla="*/ 18 h 101"/>
                <a:gd name="T24" fmla="*/ 9 w 162"/>
                <a:gd name="T25" fmla="*/ 18 h 101"/>
                <a:gd name="T26" fmla="*/ 8 w 162"/>
                <a:gd name="T27" fmla="*/ 18 h 101"/>
                <a:gd name="T28" fmla="*/ 7 w 162"/>
                <a:gd name="T29" fmla="*/ 17 h 101"/>
                <a:gd name="T30" fmla="*/ 7 w 162"/>
                <a:gd name="T31" fmla="*/ 15 h 101"/>
                <a:gd name="T32" fmla="*/ 7 w 162"/>
                <a:gd name="T33" fmla="*/ 14 h 101"/>
                <a:gd name="T34" fmla="*/ 6 w 162"/>
                <a:gd name="T35" fmla="*/ 12 h 101"/>
                <a:gd name="T36" fmla="*/ 5 w 162"/>
                <a:gd name="T37" fmla="*/ 8 h 101"/>
                <a:gd name="T38" fmla="*/ 4 w 162"/>
                <a:gd name="T39" fmla="*/ 6 h 101"/>
                <a:gd name="T40" fmla="*/ 3 w 162"/>
                <a:gd name="T41" fmla="*/ 4 h 101"/>
                <a:gd name="T42" fmla="*/ 2 w 162"/>
                <a:gd name="T43" fmla="*/ 2 h 101"/>
                <a:gd name="T44" fmla="*/ 1 w 162"/>
                <a:gd name="T45" fmla="*/ 1 h 101"/>
                <a:gd name="T46" fmla="*/ 1 w 162"/>
                <a:gd name="T47" fmla="*/ 0 h 101"/>
                <a:gd name="T48" fmla="*/ 0 w 162"/>
                <a:gd name="T49" fmla="*/ 1 h 1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2"/>
                <a:gd name="T76" fmla="*/ 0 h 101"/>
                <a:gd name="T77" fmla="*/ 162 w 162"/>
                <a:gd name="T78" fmla="*/ 101 h 10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2" h="101">
                  <a:moveTo>
                    <a:pt x="162" y="101"/>
                  </a:moveTo>
                  <a:lnTo>
                    <a:pt x="153" y="98"/>
                  </a:lnTo>
                  <a:lnTo>
                    <a:pt x="145" y="95"/>
                  </a:lnTo>
                  <a:lnTo>
                    <a:pt x="140" y="92"/>
                  </a:lnTo>
                  <a:lnTo>
                    <a:pt x="135" y="87"/>
                  </a:lnTo>
                  <a:lnTo>
                    <a:pt x="131" y="84"/>
                  </a:lnTo>
                  <a:lnTo>
                    <a:pt x="128" y="81"/>
                  </a:lnTo>
                  <a:lnTo>
                    <a:pt x="120" y="78"/>
                  </a:lnTo>
                  <a:lnTo>
                    <a:pt x="112" y="75"/>
                  </a:lnTo>
                  <a:lnTo>
                    <a:pt x="101" y="73"/>
                  </a:lnTo>
                  <a:lnTo>
                    <a:pt x="93" y="72"/>
                  </a:lnTo>
                  <a:lnTo>
                    <a:pt x="85" y="70"/>
                  </a:lnTo>
                  <a:lnTo>
                    <a:pt x="79" y="67"/>
                  </a:lnTo>
                  <a:lnTo>
                    <a:pt x="73" y="64"/>
                  </a:lnTo>
                  <a:lnTo>
                    <a:pt x="67" y="61"/>
                  </a:lnTo>
                  <a:lnTo>
                    <a:pt x="62" y="55"/>
                  </a:lnTo>
                  <a:lnTo>
                    <a:pt x="57" y="50"/>
                  </a:lnTo>
                  <a:lnTo>
                    <a:pt x="51" y="42"/>
                  </a:lnTo>
                  <a:lnTo>
                    <a:pt x="45" y="33"/>
                  </a:lnTo>
                  <a:lnTo>
                    <a:pt x="37" y="23"/>
                  </a:lnTo>
                  <a:lnTo>
                    <a:pt x="29" y="14"/>
                  </a:lnTo>
                  <a:lnTo>
                    <a:pt x="21" y="8"/>
                  </a:lnTo>
                  <a:lnTo>
                    <a:pt x="14" y="1"/>
                  </a:lnTo>
                  <a:lnTo>
                    <a:pt x="6" y="0"/>
                  </a:lnTo>
                  <a:lnTo>
                    <a:pt x="0" y="1"/>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342" name="Freeform 64"/>
            <p:cNvSpPr>
              <a:spLocks/>
            </p:cNvSpPr>
            <p:nvPr/>
          </p:nvSpPr>
          <p:spPr bwMode="auto">
            <a:xfrm>
              <a:off x="1347" y="1691"/>
              <a:ext cx="123" cy="84"/>
            </a:xfrm>
            <a:custGeom>
              <a:avLst/>
              <a:gdLst>
                <a:gd name="T0" fmla="*/ 18 w 162"/>
                <a:gd name="T1" fmla="*/ 27 h 101"/>
                <a:gd name="T2" fmla="*/ 17 w 162"/>
                <a:gd name="T3" fmla="*/ 27 h 101"/>
                <a:gd name="T4" fmla="*/ 16 w 162"/>
                <a:gd name="T5" fmla="*/ 27 h 101"/>
                <a:gd name="T6" fmla="*/ 15 w 162"/>
                <a:gd name="T7" fmla="*/ 26 h 101"/>
                <a:gd name="T8" fmla="*/ 15 w 162"/>
                <a:gd name="T9" fmla="*/ 24 h 101"/>
                <a:gd name="T10" fmla="*/ 14 w 162"/>
                <a:gd name="T11" fmla="*/ 22 h 101"/>
                <a:gd name="T12" fmla="*/ 14 w 162"/>
                <a:gd name="T13" fmla="*/ 22 h 101"/>
                <a:gd name="T14" fmla="*/ 13 w 162"/>
                <a:gd name="T15" fmla="*/ 22 h 101"/>
                <a:gd name="T16" fmla="*/ 12 w 162"/>
                <a:gd name="T17" fmla="*/ 21 h 101"/>
                <a:gd name="T18" fmla="*/ 11 w 162"/>
                <a:gd name="T19" fmla="*/ 20 h 101"/>
                <a:gd name="T20" fmla="*/ 10 w 162"/>
                <a:gd name="T21" fmla="*/ 20 h 101"/>
                <a:gd name="T22" fmla="*/ 9 w 162"/>
                <a:gd name="T23" fmla="*/ 18 h 101"/>
                <a:gd name="T24" fmla="*/ 9 w 162"/>
                <a:gd name="T25" fmla="*/ 18 h 101"/>
                <a:gd name="T26" fmla="*/ 8 w 162"/>
                <a:gd name="T27" fmla="*/ 18 h 101"/>
                <a:gd name="T28" fmla="*/ 7 w 162"/>
                <a:gd name="T29" fmla="*/ 17 h 101"/>
                <a:gd name="T30" fmla="*/ 7 w 162"/>
                <a:gd name="T31" fmla="*/ 15 h 101"/>
                <a:gd name="T32" fmla="*/ 7 w 162"/>
                <a:gd name="T33" fmla="*/ 14 h 101"/>
                <a:gd name="T34" fmla="*/ 6 w 162"/>
                <a:gd name="T35" fmla="*/ 12 h 101"/>
                <a:gd name="T36" fmla="*/ 5 w 162"/>
                <a:gd name="T37" fmla="*/ 8 h 101"/>
                <a:gd name="T38" fmla="*/ 4 w 162"/>
                <a:gd name="T39" fmla="*/ 6 h 101"/>
                <a:gd name="T40" fmla="*/ 3 w 162"/>
                <a:gd name="T41" fmla="*/ 4 h 101"/>
                <a:gd name="T42" fmla="*/ 2 w 162"/>
                <a:gd name="T43" fmla="*/ 2 h 101"/>
                <a:gd name="T44" fmla="*/ 1 w 162"/>
                <a:gd name="T45" fmla="*/ 1 h 101"/>
                <a:gd name="T46" fmla="*/ 1 w 162"/>
                <a:gd name="T47" fmla="*/ 0 h 101"/>
                <a:gd name="T48" fmla="*/ 0 w 162"/>
                <a:gd name="T49" fmla="*/ 1 h 101"/>
                <a:gd name="T50" fmla="*/ 18 w 162"/>
                <a:gd name="T51" fmla="*/ 27 h 1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2"/>
                <a:gd name="T79" fmla="*/ 0 h 101"/>
                <a:gd name="T80" fmla="*/ 162 w 162"/>
                <a:gd name="T81" fmla="*/ 101 h 10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2" h="101">
                  <a:moveTo>
                    <a:pt x="162" y="101"/>
                  </a:moveTo>
                  <a:lnTo>
                    <a:pt x="153" y="98"/>
                  </a:lnTo>
                  <a:lnTo>
                    <a:pt x="145" y="95"/>
                  </a:lnTo>
                  <a:lnTo>
                    <a:pt x="140" y="92"/>
                  </a:lnTo>
                  <a:lnTo>
                    <a:pt x="135" y="87"/>
                  </a:lnTo>
                  <a:lnTo>
                    <a:pt x="131" y="84"/>
                  </a:lnTo>
                  <a:lnTo>
                    <a:pt x="128" y="81"/>
                  </a:lnTo>
                  <a:lnTo>
                    <a:pt x="120" y="78"/>
                  </a:lnTo>
                  <a:lnTo>
                    <a:pt x="112" y="75"/>
                  </a:lnTo>
                  <a:lnTo>
                    <a:pt x="101" y="73"/>
                  </a:lnTo>
                  <a:lnTo>
                    <a:pt x="93" y="72"/>
                  </a:lnTo>
                  <a:lnTo>
                    <a:pt x="85" y="70"/>
                  </a:lnTo>
                  <a:lnTo>
                    <a:pt x="79" y="67"/>
                  </a:lnTo>
                  <a:lnTo>
                    <a:pt x="73" y="64"/>
                  </a:lnTo>
                  <a:lnTo>
                    <a:pt x="67" y="61"/>
                  </a:lnTo>
                  <a:lnTo>
                    <a:pt x="62" y="55"/>
                  </a:lnTo>
                  <a:lnTo>
                    <a:pt x="57" y="50"/>
                  </a:lnTo>
                  <a:lnTo>
                    <a:pt x="51" y="42"/>
                  </a:lnTo>
                  <a:lnTo>
                    <a:pt x="45" y="33"/>
                  </a:lnTo>
                  <a:lnTo>
                    <a:pt x="37" y="23"/>
                  </a:lnTo>
                  <a:lnTo>
                    <a:pt x="29" y="14"/>
                  </a:lnTo>
                  <a:lnTo>
                    <a:pt x="21" y="8"/>
                  </a:lnTo>
                  <a:lnTo>
                    <a:pt x="14" y="1"/>
                  </a:lnTo>
                  <a:lnTo>
                    <a:pt x="6" y="0"/>
                  </a:lnTo>
                  <a:lnTo>
                    <a:pt x="0" y="1"/>
                  </a:lnTo>
                  <a:lnTo>
                    <a:pt x="162" y="101"/>
                  </a:lnTo>
                  <a:close/>
                </a:path>
              </a:pathLst>
            </a:custGeom>
            <a:solidFill>
              <a:srgbClr val="FFCC99"/>
            </a:solidFill>
            <a:ln w="9525">
              <a:noFill/>
              <a:round/>
              <a:headEnd/>
              <a:tailEnd/>
            </a:ln>
          </p:spPr>
          <p:txBody>
            <a:bodyPr/>
            <a:lstStyle/>
            <a:p>
              <a:pPr>
                <a:defRPr/>
              </a:pPr>
              <a:endParaRPr lang="es-MX" sz="1400" dirty="0">
                <a:latin typeface="+mn-lt"/>
                <a:ea typeface="+mn-ea"/>
                <a:cs typeface="Arial" charset="0"/>
              </a:endParaRPr>
            </a:p>
          </p:txBody>
        </p:sp>
        <p:sp>
          <p:nvSpPr>
            <p:cNvPr id="343" name="Freeform 65"/>
            <p:cNvSpPr>
              <a:spLocks/>
            </p:cNvSpPr>
            <p:nvPr/>
          </p:nvSpPr>
          <p:spPr bwMode="auto">
            <a:xfrm>
              <a:off x="1347" y="1691"/>
              <a:ext cx="123" cy="84"/>
            </a:xfrm>
            <a:custGeom>
              <a:avLst/>
              <a:gdLst>
                <a:gd name="T0" fmla="*/ 18 w 162"/>
                <a:gd name="T1" fmla="*/ 27 h 101"/>
                <a:gd name="T2" fmla="*/ 17 w 162"/>
                <a:gd name="T3" fmla="*/ 27 h 101"/>
                <a:gd name="T4" fmla="*/ 16 w 162"/>
                <a:gd name="T5" fmla="*/ 27 h 101"/>
                <a:gd name="T6" fmla="*/ 15 w 162"/>
                <a:gd name="T7" fmla="*/ 26 h 101"/>
                <a:gd name="T8" fmla="*/ 15 w 162"/>
                <a:gd name="T9" fmla="*/ 24 h 101"/>
                <a:gd name="T10" fmla="*/ 14 w 162"/>
                <a:gd name="T11" fmla="*/ 22 h 101"/>
                <a:gd name="T12" fmla="*/ 14 w 162"/>
                <a:gd name="T13" fmla="*/ 22 h 101"/>
                <a:gd name="T14" fmla="*/ 13 w 162"/>
                <a:gd name="T15" fmla="*/ 22 h 101"/>
                <a:gd name="T16" fmla="*/ 12 w 162"/>
                <a:gd name="T17" fmla="*/ 21 h 101"/>
                <a:gd name="T18" fmla="*/ 11 w 162"/>
                <a:gd name="T19" fmla="*/ 20 h 101"/>
                <a:gd name="T20" fmla="*/ 10 w 162"/>
                <a:gd name="T21" fmla="*/ 20 h 101"/>
                <a:gd name="T22" fmla="*/ 9 w 162"/>
                <a:gd name="T23" fmla="*/ 18 h 101"/>
                <a:gd name="T24" fmla="*/ 9 w 162"/>
                <a:gd name="T25" fmla="*/ 18 h 101"/>
                <a:gd name="T26" fmla="*/ 8 w 162"/>
                <a:gd name="T27" fmla="*/ 18 h 101"/>
                <a:gd name="T28" fmla="*/ 7 w 162"/>
                <a:gd name="T29" fmla="*/ 17 h 101"/>
                <a:gd name="T30" fmla="*/ 7 w 162"/>
                <a:gd name="T31" fmla="*/ 15 h 101"/>
                <a:gd name="T32" fmla="*/ 7 w 162"/>
                <a:gd name="T33" fmla="*/ 14 h 101"/>
                <a:gd name="T34" fmla="*/ 6 w 162"/>
                <a:gd name="T35" fmla="*/ 12 h 101"/>
                <a:gd name="T36" fmla="*/ 5 w 162"/>
                <a:gd name="T37" fmla="*/ 8 h 101"/>
                <a:gd name="T38" fmla="*/ 4 w 162"/>
                <a:gd name="T39" fmla="*/ 6 h 101"/>
                <a:gd name="T40" fmla="*/ 3 w 162"/>
                <a:gd name="T41" fmla="*/ 4 h 101"/>
                <a:gd name="T42" fmla="*/ 2 w 162"/>
                <a:gd name="T43" fmla="*/ 2 h 101"/>
                <a:gd name="T44" fmla="*/ 1 w 162"/>
                <a:gd name="T45" fmla="*/ 1 h 101"/>
                <a:gd name="T46" fmla="*/ 1 w 162"/>
                <a:gd name="T47" fmla="*/ 0 h 101"/>
                <a:gd name="T48" fmla="*/ 0 w 162"/>
                <a:gd name="T49" fmla="*/ 1 h 1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2"/>
                <a:gd name="T76" fmla="*/ 0 h 101"/>
                <a:gd name="T77" fmla="*/ 162 w 162"/>
                <a:gd name="T78" fmla="*/ 101 h 10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2" h="101">
                  <a:moveTo>
                    <a:pt x="162" y="101"/>
                  </a:moveTo>
                  <a:lnTo>
                    <a:pt x="153" y="98"/>
                  </a:lnTo>
                  <a:lnTo>
                    <a:pt x="145" y="95"/>
                  </a:lnTo>
                  <a:lnTo>
                    <a:pt x="140" y="92"/>
                  </a:lnTo>
                  <a:lnTo>
                    <a:pt x="135" y="87"/>
                  </a:lnTo>
                  <a:lnTo>
                    <a:pt x="131" y="84"/>
                  </a:lnTo>
                  <a:lnTo>
                    <a:pt x="128" y="81"/>
                  </a:lnTo>
                  <a:lnTo>
                    <a:pt x="120" y="78"/>
                  </a:lnTo>
                  <a:lnTo>
                    <a:pt x="112" y="75"/>
                  </a:lnTo>
                  <a:lnTo>
                    <a:pt x="101" y="73"/>
                  </a:lnTo>
                  <a:lnTo>
                    <a:pt x="93" y="72"/>
                  </a:lnTo>
                  <a:lnTo>
                    <a:pt x="85" y="70"/>
                  </a:lnTo>
                  <a:lnTo>
                    <a:pt x="79" y="67"/>
                  </a:lnTo>
                  <a:lnTo>
                    <a:pt x="73" y="64"/>
                  </a:lnTo>
                  <a:lnTo>
                    <a:pt x="67" y="61"/>
                  </a:lnTo>
                  <a:lnTo>
                    <a:pt x="62" y="55"/>
                  </a:lnTo>
                  <a:lnTo>
                    <a:pt x="57" y="50"/>
                  </a:lnTo>
                  <a:lnTo>
                    <a:pt x="51" y="42"/>
                  </a:lnTo>
                  <a:lnTo>
                    <a:pt x="45" y="33"/>
                  </a:lnTo>
                  <a:lnTo>
                    <a:pt x="37" y="23"/>
                  </a:lnTo>
                  <a:lnTo>
                    <a:pt x="29" y="14"/>
                  </a:lnTo>
                  <a:lnTo>
                    <a:pt x="21" y="8"/>
                  </a:lnTo>
                  <a:lnTo>
                    <a:pt x="14" y="1"/>
                  </a:lnTo>
                  <a:lnTo>
                    <a:pt x="6" y="0"/>
                  </a:lnTo>
                  <a:lnTo>
                    <a:pt x="0" y="1"/>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344" name="Freeform 66"/>
            <p:cNvSpPr>
              <a:spLocks/>
            </p:cNvSpPr>
            <p:nvPr/>
          </p:nvSpPr>
          <p:spPr bwMode="auto">
            <a:xfrm>
              <a:off x="1295" y="1712"/>
              <a:ext cx="62" cy="19"/>
            </a:xfrm>
            <a:custGeom>
              <a:avLst/>
              <a:gdLst>
                <a:gd name="T0" fmla="*/ 0 w 83"/>
                <a:gd name="T1" fmla="*/ 2 h 23"/>
                <a:gd name="T2" fmla="*/ 2 w 83"/>
                <a:gd name="T3" fmla="*/ 1 h 23"/>
                <a:gd name="T4" fmla="*/ 4 w 83"/>
                <a:gd name="T5" fmla="*/ 0 h 23"/>
                <a:gd name="T6" fmla="*/ 5 w 83"/>
                <a:gd name="T7" fmla="*/ 0 h 23"/>
                <a:gd name="T8" fmla="*/ 7 w 83"/>
                <a:gd name="T9" fmla="*/ 1 h 23"/>
                <a:gd name="T10" fmla="*/ 7 w 83"/>
                <a:gd name="T11" fmla="*/ 2 h 23"/>
                <a:gd name="T12" fmla="*/ 9 w 83"/>
                <a:gd name="T13" fmla="*/ 2 h 23"/>
                <a:gd name="T14" fmla="*/ 10 w 83"/>
                <a:gd name="T15" fmla="*/ 4 h 23"/>
                <a:gd name="T16" fmla="*/ 10 w 83"/>
                <a:gd name="T17" fmla="*/ 6 h 23"/>
                <a:gd name="T18" fmla="*/ 0 w 83"/>
                <a:gd name="T19" fmla="*/ 2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3"/>
                <a:gd name="T31" fmla="*/ 0 h 23"/>
                <a:gd name="T32" fmla="*/ 83 w 83"/>
                <a:gd name="T33" fmla="*/ 23 h 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3" h="23">
                  <a:moveTo>
                    <a:pt x="0" y="9"/>
                  </a:moveTo>
                  <a:lnTo>
                    <a:pt x="16" y="1"/>
                  </a:lnTo>
                  <a:lnTo>
                    <a:pt x="30" y="0"/>
                  </a:lnTo>
                  <a:lnTo>
                    <a:pt x="43" y="0"/>
                  </a:lnTo>
                  <a:lnTo>
                    <a:pt x="53" y="1"/>
                  </a:lnTo>
                  <a:lnTo>
                    <a:pt x="63" y="6"/>
                  </a:lnTo>
                  <a:lnTo>
                    <a:pt x="71" y="11"/>
                  </a:lnTo>
                  <a:lnTo>
                    <a:pt x="78" y="16"/>
                  </a:lnTo>
                  <a:lnTo>
                    <a:pt x="83" y="23"/>
                  </a:lnTo>
                  <a:lnTo>
                    <a:pt x="0" y="9"/>
                  </a:lnTo>
                  <a:close/>
                </a:path>
              </a:pathLst>
            </a:custGeom>
            <a:solidFill>
              <a:srgbClr val="FFCC99"/>
            </a:solidFill>
            <a:ln w="9525">
              <a:noFill/>
              <a:round/>
              <a:headEnd/>
              <a:tailEnd/>
            </a:ln>
          </p:spPr>
          <p:txBody>
            <a:bodyPr/>
            <a:lstStyle/>
            <a:p>
              <a:pPr>
                <a:defRPr/>
              </a:pPr>
              <a:endParaRPr lang="es-MX" sz="1400" dirty="0">
                <a:latin typeface="+mn-lt"/>
                <a:ea typeface="+mn-ea"/>
                <a:cs typeface="Arial" charset="0"/>
              </a:endParaRPr>
            </a:p>
          </p:txBody>
        </p:sp>
        <p:sp>
          <p:nvSpPr>
            <p:cNvPr id="345" name="Freeform 67"/>
            <p:cNvSpPr>
              <a:spLocks/>
            </p:cNvSpPr>
            <p:nvPr/>
          </p:nvSpPr>
          <p:spPr bwMode="auto">
            <a:xfrm>
              <a:off x="1295" y="1712"/>
              <a:ext cx="62" cy="19"/>
            </a:xfrm>
            <a:custGeom>
              <a:avLst/>
              <a:gdLst>
                <a:gd name="T0" fmla="*/ 0 w 83"/>
                <a:gd name="T1" fmla="*/ 2 h 23"/>
                <a:gd name="T2" fmla="*/ 2 w 83"/>
                <a:gd name="T3" fmla="*/ 1 h 23"/>
                <a:gd name="T4" fmla="*/ 4 w 83"/>
                <a:gd name="T5" fmla="*/ 0 h 23"/>
                <a:gd name="T6" fmla="*/ 5 w 83"/>
                <a:gd name="T7" fmla="*/ 0 h 23"/>
                <a:gd name="T8" fmla="*/ 7 w 83"/>
                <a:gd name="T9" fmla="*/ 1 h 23"/>
                <a:gd name="T10" fmla="*/ 7 w 83"/>
                <a:gd name="T11" fmla="*/ 2 h 23"/>
                <a:gd name="T12" fmla="*/ 9 w 83"/>
                <a:gd name="T13" fmla="*/ 2 h 23"/>
                <a:gd name="T14" fmla="*/ 10 w 83"/>
                <a:gd name="T15" fmla="*/ 4 h 23"/>
                <a:gd name="T16" fmla="*/ 10 w 83"/>
                <a:gd name="T17" fmla="*/ 6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3"/>
                <a:gd name="T28" fmla="*/ 0 h 23"/>
                <a:gd name="T29" fmla="*/ 83 w 83"/>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3" h="23">
                  <a:moveTo>
                    <a:pt x="0" y="9"/>
                  </a:moveTo>
                  <a:lnTo>
                    <a:pt x="16" y="1"/>
                  </a:lnTo>
                  <a:lnTo>
                    <a:pt x="30" y="0"/>
                  </a:lnTo>
                  <a:lnTo>
                    <a:pt x="43" y="0"/>
                  </a:lnTo>
                  <a:lnTo>
                    <a:pt x="53" y="1"/>
                  </a:lnTo>
                  <a:lnTo>
                    <a:pt x="63" y="6"/>
                  </a:lnTo>
                  <a:lnTo>
                    <a:pt x="71" y="11"/>
                  </a:lnTo>
                  <a:lnTo>
                    <a:pt x="78" y="16"/>
                  </a:lnTo>
                  <a:lnTo>
                    <a:pt x="83" y="23"/>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346" name="Freeform 68"/>
            <p:cNvSpPr>
              <a:spLocks/>
            </p:cNvSpPr>
            <p:nvPr/>
          </p:nvSpPr>
          <p:spPr bwMode="auto">
            <a:xfrm>
              <a:off x="1295" y="1712"/>
              <a:ext cx="62" cy="19"/>
            </a:xfrm>
            <a:custGeom>
              <a:avLst/>
              <a:gdLst>
                <a:gd name="T0" fmla="*/ 0 w 83"/>
                <a:gd name="T1" fmla="*/ 2 h 23"/>
                <a:gd name="T2" fmla="*/ 2 w 83"/>
                <a:gd name="T3" fmla="*/ 1 h 23"/>
                <a:gd name="T4" fmla="*/ 4 w 83"/>
                <a:gd name="T5" fmla="*/ 0 h 23"/>
                <a:gd name="T6" fmla="*/ 5 w 83"/>
                <a:gd name="T7" fmla="*/ 0 h 23"/>
                <a:gd name="T8" fmla="*/ 7 w 83"/>
                <a:gd name="T9" fmla="*/ 1 h 23"/>
                <a:gd name="T10" fmla="*/ 7 w 83"/>
                <a:gd name="T11" fmla="*/ 2 h 23"/>
                <a:gd name="T12" fmla="*/ 9 w 83"/>
                <a:gd name="T13" fmla="*/ 2 h 23"/>
                <a:gd name="T14" fmla="*/ 10 w 83"/>
                <a:gd name="T15" fmla="*/ 4 h 23"/>
                <a:gd name="T16" fmla="*/ 10 w 83"/>
                <a:gd name="T17" fmla="*/ 6 h 23"/>
                <a:gd name="T18" fmla="*/ 0 w 83"/>
                <a:gd name="T19" fmla="*/ 2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3"/>
                <a:gd name="T31" fmla="*/ 0 h 23"/>
                <a:gd name="T32" fmla="*/ 83 w 83"/>
                <a:gd name="T33" fmla="*/ 23 h 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3" h="23">
                  <a:moveTo>
                    <a:pt x="0" y="9"/>
                  </a:moveTo>
                  <a:lnTo>
                    <a:pt x="16" y="1"/>
                  </a:lnTo>
                  <a:lnTo>
                    <a:pt x="30" y="0"/>
                  </a:lnTo>
                  <a:lnTo>
                    <a:pt x="43" y="0"/>
                  </a:lnTo>
                  <a:lnTo>
                    <a:pt x="53" y="1"/>
                  </a:lnTo>
                  <a:lnTo>
                    <a:pt x="63" y="6"/>
                  </a:lnTo>
                  <a:lnTo>
                    <a:pt x="71" y="11"/>
                  </a:lnTo>
                  <a:lnTo>
                    <a:pt x="78" y="16"/>
                  </a:lnTo>
                  <a:lnTo>
                    <a:pt x="83" y="23"/>
                  </a:lnTo>
                  <a:lnTo>
                    <a:pt x="0" y="9"/>
                  </a:lnTo>
                  <a:close/>
                </a:path>
              </a:pathLst>
            </a:custGeom>
            <a:solidFill>
              <a:srgbClr val="FFCC99"/>
            </a:solidFill>
            <a:ln w="9525">
              <a:noFill/>
              <a:round/>
              <a:headEnd/>
              <a:tailEnd/>
            </a:ln>
          </p:spPr>
          <p:txBody>
            <a:bodyPr/>
            <a:lstStyle/>
            <a:p>
              <a:pPr>
                <a:defRPr/>
              </a:pPr>
              <a:endParaRPr lang="es-MX" sz="1400" dirty="0">
                <a:latin typeface="+mn-lt"/>
                <a:ea typeface="+mn-ea"/>
                <a:cs typeface="Arial" charset="0"/>
              </a:endParaRPr>
            </a:p>
          </p:txBody>
        </p:sp>
        <p:sp>
          <p:nvSpPr>
            <p:cNvPr id="347" name="Freeform 69"/>
            <p:cNvSpPr>
              <a:spLocks/>
            </p:cNvSpPr>
            <p:nvPr/>
          </p:nvSpPr>
          <p:spPr bwMode="auto">
            <a:xfrm>
              <a:off x="1295" y="1712"/>
              <a:ext cx="62" cy="19"/>
            </a:xfrm>
            <a:custGeom>
              <a:avLst/>
              <a:gdLst>
                <a:gd name="T0" fmla="*/ 0 w 83"/>
                <a:gd name="T1" fmla="*/ 2 h 23"/>
                <a:gd name="T2" fmla="*/ 2 w 83"/>
                <a:gd name="T3" fmla="*/ 1 h 23"/>
                <a:gd name="T4" fmla="*/ 4 w 83"/>
                <a:gd name="T5" fmla="*/ 0 h 23"/>
                <a:gd name="T6" fmla="*/ 5 w 83"/>
                <a:gd name="T7" fmla="*/ 0 h 23"/>
                <a:gd name="T8" fmla="*/ 7 w 83"/>
                <a:gd name="T9" fmla="*/ 1 h 23"/>
                <a:gd name="T10" fmla="*/ 7 w 83"/>
                <a:gd name="T11" fmla="*/ 2 h 23"/>
                <a:gd name="T12" fmla="*/ 9 w 83"/>
                <a:gd name="T13" fmla="*/ 2 h 23"/>
                <a:gd name="T14" fmla="*/ 10 w 83"/>
                <a:gd name="T15" fmla="*/ 4 h 23"/>
                <a:gd name="T16" fmla="*/ 10 w 83"/>
                <a:gd name="T17" fmla="*/ 6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3"/>
                <a:gd name="T28" fmla="*/ 0 h 23"/>
                <a:gd name="T29" fmla="*/ 83 w 83"/>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3" h="23">
                  <a:moveTo>
                    <a:pt x="0" y="9"/>
                  </a:moveTo>
                  <a:lnTo>
                    <a:pt x="16" y="1"/>
                  </a:lnTo>
                  <a:lnTo>
                    <a:pt x="30" y="0"/>
                  </a:lnTo>
                  <a:lnTo>
                    <a:pt x="43" y="0"/>
                  </a:lnTo>
                  <a:lnTo>
                    <a:pt x="53" y="1"/>
                  </a:lnTo>
                  <a:lnTo>
                    <a:pt x="63" y="6"/>
                  </a:lnTo>
                  <a:lnTo>
                    <a:pt x="71" y="11"/>
                  </a:lnTo>
                  <a:lnTo>
                    <a:pt x="78" y="16"/>
                  </a:lnTo>
                  <a:lnTo>
                    <a:pt x="83" y="23"/>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348" name="Freeform 70"/>
            <p:cNvSpPr>
              <a:spLocks/>
            </p:cNvSpPr>
            <p:nvPr/>
          </p:nvSpPr>
          <p:spPr bwMode="auto">
            <a:xfrm>
              <a:off x="1308" y="1668"/>
              <a:ext cx="63" cy="11"/>
            </a:xfrm>
            <a:custGeom>
              <a:avLst/>
              <a:gdLst>
                <a:gd name="T0" fmla="*/ 11 w 83"/>
                <a:gd name="T1" fmla="*/ 3 h 14"/>
                <a:gd name="T2" fmla="*/ 11 w 83"/>
                <a:gd name="T3" fmla="*/ 3 h 14"/>
                <a:gd name="T4" fmla="*/ 11 w 83"/>
                <a:gd name="T5" fmla="*/ 2 h 14"/>
                <a:gd name="T6" fmla="*/ 10 w 83"/>
                <a:gd name="T7" fmla="*/ 2 h 14"/>
                <a:gd name="T8" fmla="*/ 8 w 83"/>
                <a:gd name="T9" fmla="*/ 2 h 14"/>
                <a:gd name="T10" fmla="*/ 6 w 83"/>
                <a:gd name="T11" fmla="*/ 1 h 14"/>
                <a:gd name="T12" fmla="*/ 5 w 83"/>
                <a:gd name="T13" fmla="*/ 0 h 14"/>
                <a:gd name="T14" fmla="*/ 3 w 83"/>
                <a:gd name="T15" fmla="*/ 1 h 14"/>
                <a:gd name="T16" fmla="*/ 0 w 83"/>
                <a:gd name="T17" fmla="*/ 2 h 14"/>
                <a:gd name="T18" fmla="*/ 11 w 83"/>
                <a:gd name="T19" fmla="*/ 3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3"/>
                <a:gd name="T31" fmla="*/ 0 h 14"/>
                <a:gd name="T32" fmla="*/ 83 w 83"/>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3" h="14">
                  <a:moveTo>
                    <a:pt x="83" y="14"/>
                  </a:moveTo>
                  <a:lnTo>
                    <a:pt x="81" y="14"/>
                  </a:lnTo>
                  <a:lnTo>
                    <a:pt x="77" y="11"/>
                  </a:lnTo>
                  <a:lnTo>
                    <a:pt x="69" y="8"/>
                  </a:lnTo>
                  <a:lnTo>
                    <a:pt x="58" y="3"/>
                  </a:lnTo>
                  <a:lnTo>
                    <a:pt x="45" y="1"/>
                  </a:lnTo>
                  <a:lnTo>
                    <a:pt x="33" y="0"/>
                  </a:lnTo>
                  <a:lnTo>
                    <a:pt x="17" y="1"/>
                  </a:lnTo>
                  <a:lnTo>
                    <a:pt x="0" y="6"/>
                  </a:lnTo>
                  <a:lnTo>
                    <a:pt x="83" y="14"/>
                  </a:lnTo>
                  <a:close/>
                </a:path>
              </a:pathLst>
            </a:custGeom>
            <a:solidFill>
              <a:srgbClr val="FFCC99"/>
            </a:solidFill>
            <a:ln w="9525">
              <a:noFill/>
              <a:round/>
              <a:headEnd/>
              <a:tailEnd/>
            </a:ln>
          </p:spPr>
          <p:txBody>
            <a:bodyPr/>
            <a:lstStyle/>
            <a:p>
              <a:pPr>
                <a:defRPr/>
              </a:pPr>
              <a:endParaRPr lang="es-MX" sz="1400" dirty="0">
                <a:latin typeface="+mn-lt"/>
                <a:ea typeface="+mn-ea"/>
                <a:cs typeface="Arial" charset="0"/>
              </a:endParaRPr>
            </a:p>
          </p:txBody>
        </p:sp>
        <p:sp>
          <p:nvSpPr>
            <p:cNvPr id="349" name="Freeform 71"/>
            <p:cNvSpPr>
              <a:spLocks/>
            </p:cNvSpPr>
            <p:nvPr/>
          </p:nvSpPr>
          <p:spPr bwMode="auto">
            <a:xfrm>
              <a:off x="1308" y="1668"/>
              <a:ext cx="63" cy="11"/>
            </a:xfrm>
            <a:custGeom>
              <a:avLst/>
              <a:gdLst>
                <a:gd name="T0" fmla="*/ 11 w 83"/>
                <a:gd name="T1" fmla="*/ 3 h 14"/>
                <a:gd name="T2" fmla="*/ 11 w 83"/>
                <a:gd name="T3" fmla="*/ 3 h 14"/>
                <a:gd name="T4" fmla="*/ 11 w 83"/>
                <a:gd name="T5" fmla="*/ 2 h 14"/>
                <a:gd name="T6" fmla="*/ 10 w 83"/>
                <a:gd name="T7" fmla="*/ 2 h 14"/>
                <a:gd name="T8" fmla="*/ 8 w 83"/>
                <a:gd name="T9" fmla="*/ 2 h 14"/>
                <a:gd name="T10" fmla="*/ 6 w 83"/>
                <a:gd name="T11" fmla="*/ 1 h 14"/>
                <a:gd name="T12" fmla="*/ 5 w 83"/>
                <a:gd name="T13" fmla="*/ 0 h 14"/>
                <a:gd name="T14" fmla="*/ 3 w 83"/>
                <a:gd name="T15" fmla="*/ 1 h 14"/>
                <a:gd name="T16" fmla="*/ 0 w 83"/>
                <a:gd name="T17" fmla="*/ 2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3"/>
                <a:gd name="T28" fmla="*/ 0 h 14"/>
                <a:gd name="T29" fmla="*/ 83 w 83"/>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3" h="14">
                  <a:moveTo>
                    <a:pt x="83" y="14"/>
                  </a:moveTo>
                  <a:lnTo>
                    <a:pt x="81" y="14"/>
                  </a:lnTo>
                  <a:lnTo>
                    <a:pt x="77" y="11"/>
                  </a:lnTo>
                  <a:lnTo>
                    <a:pt x="69" y="8"/>
                  </a:lnTo>
                  <a:lnTo>
                    <a:pt x="58" y="3"/>
                  </a:lnTo>
                  <a:lnTo>
                    <a:pt x="45" y="1"/>
                  </a:lnTo>
                  <a:lnTo>
                    <a:pt x="33" y="0"/>
                  </a:lnTo>
                  <a:lnTo>
                    <a:pt x="17" y="1"/>
                  </a:lnTo>
                  <a:lnTo>
                    <a:pt x="0" y="6"/>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350" name="Freeform 72"/>
            <p:cNvSpPr>
              <a:spLocks/>
            </p:cNvSpPr>
            <p:nvPr/>
          </p:nvSpPr>
          <p:spPr bwMode="auto">
            <a:xfrm>
              <a:off x="1308" y="1668"/>
              <a:ext cx="63" cy="11"/>
            </a:xfrm>
            <a:custGeom>
              <a:avLst/>
              <a:gdLst>
                <a:gd name="T0" fmla="*/ 11 w 83"/>
                <a:gd name="T1" fmla="*/ 3 h 14"/>
                <a:gd name="T2" fmla="*/ 11 w 83"/>
                <a:gd name="T3" fmla="*/ 3 h 14"/>
                <a:gd name="T4" fmla="*/ 11 w 83"/>
                <a:gd name="T5" fmla="*/ 2 h 14"/>
                <a:gd name="T6" fmla="*/ 10 w 83"/>
                <a:gd name="T7" fmla="*/ 2 h 14"/>
                <a:gd name="T8" fmla="*/ 8 w 83"/>
                <a:gd name="T9" fmla="*/ 2 h 14"/>
                <a:gd name="T10" fmla="*/ 6 w 83"/>
                <a:gd name="T11" fmla="*/ 1 h 14"/>
                <a:gd name="T12" fmla="*/ 5 w 83"/>
                <a:gd name="T13" fmla="*/ 0 h 14"/>
                <a:gd name="T14" fmla="*/ 3 w 83"/>
                <a:gd name="T15" fmla="*/ 1 h 14"/>
                <a:gd name="T16" fmla="*/ 0 w 83"/>
                <a:gd name="T17" fmla="*/ 2 h 14"/>
                <a:gd name="T18" fmla="*/ 11 w 83"/>
                <a:gd name="T19" fmla="*/ 3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3"/>
                <a:gd name="T31" fmla="*/ 0 h 14"/>
                <a:gd name="T32" fmla="*/ 83 w 83"/>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3" h="14">
                  <a:moveTo>
                    <a:pt x="83" y="14"/>
                  </a:moveTo>
                  <a:lnTo>
                    <a:pt x="81" y="14"/>
                  </a:lnTo>
                  <a:lnTo>
                    <a:pt x="77" y="11"/>
                  </a:lnTo>
                  <a:lnTo>
                    <a:pt x="69" y="8"/>
                  </a:lnTo>
                  <a:lnTo>
                    <a:pt x="58" y="3"/>
                  </a:lnTo>
                  <a:lnTo>
                    <a:pt x="45" y="1"/>
                  </a:lnTo>
                  <a:lnTo>
                    <a:pt x="33" y="0"/>
                  </a:lnTo>
                  <a:lnTo>
                    <a:pt x="17" y="1"/>
                  </a:lnTo>
                  <a:lnTo>
                    <a:pt x="0" y="6"/>
                  </a:lnTo>
                  <a:lnTo>
                    <a:pt x="83" y="14"/>
                  </a:lnTo>
                  <a:close/>
                </a:path>
              </a:pathLst>
            </a:custGeom>
            <a:solidFill>
              <a:srgbClr val="FFCC99"/>
            </a:solidFill>
            <a:ln w="9525">
              <a:noFill/>
              <a:round/>
              <a:headEnd/>
              <a:tailEnd/>
            </a:ln>
          </p:spPr>
          <p:txBody>
            <a:bodyPr/>
            <a:lstStyle/>
            <a:p>
              <a:pPr>
                <a:defRPr/>
              </a:pPr>
              <a:endParaRPr lang="es-MX" sz="1400" dirty="0">
                <a:latin typeface="+mn-lt"/>
                <a:ea typeface="+mn-ea"/>
                <a:cs typeface="Arial" charset="0"/>
              </a:endParaRPr>
            </a:p>
          </p:txBody>
        </p:sp>
        <p:sp>
          <p:nvSpPr>
            <p:cNvPr id="351" name="Freeform 73"/>
            <p:cNvSpPr>
              <a:spLocks/>
            </p:cNvSpPr>
            <p:nvPr/>
          </p:nvSpPr>
          <p:spPr bwMode="auto">
            <a:xfrm>
              <a:off x="1308" y="1668"/>
              <a:ext cx="63" cy="11"/>
            </a:xfrm>
            <a:custGeom>
              <a:avLst/>
              <a:gdLst>
                <a:gd name="T0" fmla="*/ 11 w 83"/>
                <a:gd name="T1" fmla="*/ 3 h 14"/>
                <a:gd name="T2" fmla="*/ 11 w 83"/>
                <a:gd name="T3" fmla="*/ 3 h 14"/>
                <a:gd name="T4" fmla="*/ 11 w 83"/>
                <a:gd name="T5" fmla="*/ 2 h 14"/>
                <a:gd name="T6" fmla="*/ 10 w 83"/>
                <a:gd name="T7" fmla="*/ 2 h 14"/>
                <a:gd name="T8" fmla="*/ 8 w 83"/>
                <a:gd name="T9" fmla="*/ 2 h 14"/>
                <a:gd name="T10" fmla="*/ 6 w 83"/>
                <a:gd name="T11" fmla="*/ 1 h 14"/>
                <a:gd name="T12" fmla="*/ 5 w 83"/>
                <a:gd name="T13" fmla="*/ 0 h 14"/>
                <a:gd name="T14" fmla="*/ 3 w 83"/>
                <a:gd name="T15" fmla="*/ 1 h 14"/>
                <a:gd name="T16" fmla="*/ 0 w 83"/>
                <a:gd name="T17" fmla="*/ 2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3"/>
                <a:gd name="T28" fmla="*/ 0 h 14"/>
                <a:gd name="T29" fmla="*/ 83 w 83"/>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3" h="14">
                  <a:moveTo>
                    <a:pt x="83" y="14"/>
                  </a:moveTo>
                  <a:lnTo>
                    <a:pt x="81" y="14"/>
                  </a:lnTo>
                  <a:lnTo>
                    <a:pt x="77" y="11"/>
                  </a:lnTo>
                  <a:lnTo>
                    <a:pt x="69" y="8"/>
                  </a:lnTo>
                  <a:lnTo>
                    <a:pt x="58" y="3"/>
                  </a:lnTo>
                  <a:lnTo>
                    <a:pt x="45" y="1"/>
                  </a:lnTo>
                  <a:lnTo>
                    <a:pt x="33" y="0"/>
                  </a:lnTo>
                  <a:lnTo>
                    <a:pt x="17" y="1"/>
                  </a:lnTo>
                  <a:lnTo>
                    <a:pt x="0" y="6"/>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352" name="Freeform 74"/>
            <p:cNvSpPr>
              <a:spLocks/>
            </p:cNvSpPr>
            <p:nvPr/>
          </p:nvSpPr>
          <p:spPr bwMode="auto">
            <a:xfrm>
              <a:off x="1315" y="1551"/>
              <a:ext cx="59" cy="18"/>
            </a:xfrm>
            <a:custGeom>
              <a:avLst/>
              <a:gdLst>
                <a:gd name="T0" fmla="*/ 0 w 79"/>
                <a:gd name="T1" fmla="*/ 0 h 22"/>
                <a:gd name="T2" fmla="*/ 1 w 79"/>
                <a:gd name="T3" fmla="*/ 2 h 22"/>
                <a:gd name="T4" fmla="*/ 1 w 79"/>
                <a:gd name="T5" fmla="*/ 4 h 22"/>
                <a:gd name="T6" fmla="*/ 2 w 79"/>
                <a:gd name="T7" fmla="*/ 6 h 22"/>
                <a:gd name="T8" fmla="*/ 4 w 79"/>
                <a:gd name="T9" fmla="*/ 6 h 22"/>
                <a:gd name="T10" fmla="*/ 5 w 79"/>
                <a:gd name="T11" fmla="*/ 5 h 22"/>
                <a:gd name="T12" fmla="*/ 7 w 79"/>
                <a:gd name="T13" fmla="*/ 4 h 22"/>
                <a:gd name="T14" fmla="*/ 9 w 79"/>
                <a:gd name="T15" fmla="*/ 2 h 22"/>
                <a:gd name="T16" fmla="*/ 10 w 79"/>
                <a:gd name="T17" fmla="*/ 2 h 22"/>
                <a:gd name="T18" fmla="*/ 0 w 79"/>
                <a:gd name="T19" fmla="*/ 0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
                <a:gd name="T31" fmla="*/ 0 h 22"/>
                <a:gd name="T32" fmla="*/ 79 w 79"/>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 h="22">
                  <a:moveTo>
                    <a:pt x="0" y="0"/>
                  </a:moveTo>
                  <a:lnTo>
                    <a:pt x="2" y="11"/>
                  </a:lnTo>
                  <a:lnTo>
                    <a:pt x="8" y="17"/>
                  </a:lnTo>
                  <a:lnTo>
                    <a:pt x="19" y="22"/>
                  </a:lnTo>
                  <a:lnTo>
                    <a:pt x="32" y="22"/>
                  </a:lnTo>
                  <a:lnTo>
                    <a:pt x="46" y="20"/>
                  </a:lnTo>
                  <a:lnTo>
                    <a:pt x="60" y="17"/>
                  </a:lnTo>
                  <a:lnTo>
                    <a:pt x="71" y="11"/>
                  </a:lnTo>
                  <a:lnTo>
                    <a:pt x="79" y="5"/>
                  </a:lnTo>
                  <a:lnTo>
                    <a:pt x="0" y="0"/>
                  </a:lnTo>
                  <a:close/>
                </a:path>
              </a:pathLst>
            </a:custGeom>
            <a:solidFill>
              <a:srgbClr val="FFCC99"/>
            </a:solidFill>
            <a:ln w="9525">
              <a:noFill/>
              <a:round/>
              <a:headEnd/>
              <a:tailEnd/>
            </a:ln>
          </p:spPr>
          <p:txBody>
            <a:bodyPr/>
            <a:lstStyle/>
            <a:p>
              <a:pPr>
                <a:defRPr/>
              </a:pPr>
              <a:endParaRPr lang="es-MX" sz="1400" dirty="0">
                <a:latin typeface="+mn-lt"/>
                <a:ea typeface="+mn-ea"/>
                <a:cs typeface="Arial" charset="0"/>
              </a:endParaRPr>
            </a:p>
          </p:txBody>
        </p:sp>
        <p:sp>
          <p:nvSpPr>
            <p:cNvPr id="353" name="Freeform 75"/>
            <p:cNvSpPr>
              <a:spLocks/>
            </p:cNvSpPr>
            <p:nvPr/>
          </p:nvSpPr>
          <p:spPr bwMode="auto">
            <a:xfrm>
              <a:off x="1315" y="1551"/>
              <a:ext cx="59" cy="18"/>
            </a:xfrm>
            <a:custGeom>
              <a:avLst/>
              <a:gdLst>
                <a:gd name="T0" fmla="*/ 0 w 79"/>
                <a:gd name="T1" fmla="*/ 0 h 22"/>
                <a:gd name="T2" fmla="*/ 1 w 79"/>
                <a:gd name="T3" fmla="*/ 2 h 22"/>
                <a:gd name="T4" fmla="*/ 1 w 79"/>
                <a:gd name="T5" fmla="*/ 4 h 22"/>
                <a:gd name="T6" fmla="*/ 2 w 79"/>
                <a:gd name="T7" fmla="*/ 6 h 22"/>
                <a:gd name="T8" fmla="*/ 4 w 79"/>
                <a:gd name="T9" fmla="*/ 6 h 22"/>
                <a:gd name="T10" fmla="*/ 5 w 79"/>
                <a:gd name="T11" fmla="*/ 5 h 22"/>
                <a:gd name="T12" fmla="*/ 7 w 79"/>
                <a:gd name="T13" fmla="*/ 4 h 22"/>
                <a:gd name="T14" fmla="*/ 9 w 79"/>
                <a:gd name="T15" fmla="*/ 2 h 22"/>
                <a:gd name="T16" fmla="*/ 10 w 79"/>
                <a:gd name="T17" fmla="*/ 2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9"/>
                <a:gd name="T28" fmla="*/ 0 h 22"/>
                <a:gd name="T29" fmla="*/ 79 w 79"/>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9" h="22">
                  <a:moveTo>
                    <a:pt x="0" y="0"/>
                  </a:moveTo>
                  <a:lnTo>
                    <a:pt x="2" y="11"/>
                  </a:lnTo>
                  <a:lnTo>
                    <a:pt x="8" y="17"/>
                  </a:lnTo>
                  <a:lnTo>
                    <a:pt x="19" y="22"/>
                  </a:lnTo>
                  <a:lnTo>
                    <a:pt x="32" y="22"/>
                  </a:lnTo>
                  <a:lnTo>
                    <a:pt x="46" y="20"/>
                  </a:lnTo>
                  <a:lnTo>
                    <a:pt x="60" y="17"/>
                  </a:lnTo>
                  <a:lnTo>
                    <a:pt x="71" y="11"/>
                  </a:lnTo>
                  <a:lnTo>
                    <a:pt x="79" y="5"/>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354" name="Freeform 76"/>
            <p:cNvSpPr>
              <a:spLocks/>
            </p:cNvSpPr>
            <p:nvPr/>
          </p:nvSpPr>
          <p:spPr bwMode="auto">
            <a:xfrm>
              <a:off x="1315" y="1551"/>
              <a:ext cx="59" cy="18"/>
            </a:xfrm>
            <a:custGeom>
              <a:avLst/>
              <a:gdLst>
                <a:gd name="T0" fmla="*/ 0 w 79"/>
                <a:gd name="T1" fmla="*/ 0 h 22"/>
                <a:gd name="T2" fmla="*/ 1 w 79"/>
                <a:gd name="T3" fmla="*/ 2 h 22"/>
                <a:gd name="T4" fmla="*/ 1 w 79"/>
                <a:gd name="T5" fmla="*/ 4 h 22"/>
                <a:gd name="T6" fmla="*/ 2 w 79"/>
                <a:gd name="T7" fmla="*/ 6 h 22"/>
                <a:gd name="T8" fmla="*/ 4 w 79"/>
                <a:gd name="T9" fmla="*/ 6 h 22"/>
                <a:gd name="T10" fmla="*/ 5 w 79"/>
                <a:gd name="T11" fmla="*/ 5 h 22"/>
                <a:gd name="T12" fmla="*/ 7 w 79"/>
                <a:gd name="T13" fmla="*/ 4 h 22"/>
                <a:gd name="T14" fmla="*/ 9 w 79"/>
                <a:gd name="T15" fmla="*/ 2 h 22"/>
                <a:gd name="T16" fmla="*/ 10 w 79"/>
                <a:gd name="T17" fmla="*/ 2 h 22"/>
                <a:gd name="T18" fmla="*/ 0 w 79"/>
                <a:gd name="T19" fmla="*/ 0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
                <a:gd name="T31" fmla="*/ 0 h 22"/>
                <a:gd name="T32" fmla="*/ 79 w 79"/>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 h="22">
                  <a:moveTo>
                    <a:pt x="0" y="0"/>
                  </a:moveTo>
                  <a:lnTo>
                    <a:pt x="2" y="11"/>
                  </a:lnTo>
                  <a:lnTo>
                    <a:pt x="8" y="17"/>
                  </a:lnTo>
                  <a:lnTo>
                    <a:pt x="19" y="22"/>
                  </a:lnTo>
                  <a:lnTo>
                    <a:pt x="32" y="22"/>
                  </a:lnTo>
                  <a:lnTo>
                    <a:pt x="46" y="20"/>
                  </a:lnTo>
                  <a:lnTo>
                    <a:pt x="60" y="17"/>
                  </a:lnTo>
                  <a:lnTo>
                    <a:pt x="71" y="11"/>
                  </a:lnTo>
                  <a:lnTo>
                    <a:pt x="79" y="5"/>
                  </a:lnTo>
                  <a:lnTo>
                    <a:pt x="0" y="0"/>
                  </a:lnTo>
                  <a:close/>
                </a:path>
              </a:pathLst>
            </a:custGeom>
            <a:solidFill>
              <a:srgbClr val="FFCC99"/>
            </a:solidFill>
            <a:ln w="9525">
              <a:noFill/>
              <a:round/>
              <a:headEnd/>
              <a:tailEnd/>
            </a:ln>
          </p:spPr>
          <p:txBody>
            <a:bodyPr/>
            <a:lstStyle/>
            <a:p>
              <a:pPr>
                <a:defRPr/>
              </a:pPr>
              <a:endParaRPr lang="es-MX" sz="1400" dirty="0">
                <a:latin typeface="+mn-lt"/>
                <a:ea typeface="+mn-ea"/>
                <a:cs typeface="Arial" charset="0"/>
              </a:endParaRPr>
            </a:p>
          </p:txBody>
        </p:sp>
        <p:sp>
          <p:nvSpPr>
            <p:cNvPr id="355" name="Freeform 77"/>
            <p:cNvSpPr>
              <a:spLocks/>
            </p:cNvSpPr>
            <p:nvPr/>
          </p:nvSpPr>
          <p:spPr bwMode="auto">
            <a:xfrm>
              <a:off x="1315" y="1551"/>
              <a:ext cx="59" cy="18"/>
            </a:xfrm>
            <a:custGeom>
              <a:avLst/>
              <a:gdLst>
                <a:gd name="T0" fmla="*/ 0 w 79"/>
                <a:gd name="T1" fmla="*/ 0 h 22"/>
                <a:gd name="T2" fmla="*/ 1 w 79"/>
                <a:gd name="T3" fmla="*/ 2 h 22"/>
                <a:gd name="T4" fmla="*/ 1 w 79"/>
                <a:gd name="T5" fmla="*/ 4 h 22"/>
                <a:gd name="T6" fmla="*/ 2 w 79"/>
                <a:gd name="T7" fmla="*/ 6 h 22"/>
                <a:gd name="T8" fmla="*/ 4 w 79"/>
                <a:gd name="T9" fmla="*/ 6 h 22"/>
                <a:gd name="T10" fmla="*/ 5 w 79"/>
                <a:gd name="T11" fmla="*/ 5 h 22"/>
                <a:gd name="T12" fmla="*/ 7 w 79"/>
                <a:gd name="T13" fmla="*/ 4 h 22"/>
                <a:gd name="T14" fmla="*/ 9 w 79"/>
                <a:gd name="T15" fmla="*/ 2 h 22"/>
                <a:gd name="T16" fmla="*/ 10 w 79"/>
                <a:gd name="T17" fmla="*/ 2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9"/>
                <a:gd name="T28" fmla="*/ 0 h 22"/>
                <a:gd name="T29" fmla="*/ 79 w 79"/>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9" h="22">
                  <a:moveTo>
                    <a:pt x="0" y="0"/>
                  </a:moveTo>
                  <a:lnTo>
                    <a:pt x="2" y="11"/>
                  </a:lnTo>
                  <a:lnTo>
                    <a:pt x="8" y="17"/>
                  </a:lnTo>
                  <a:lnTo>
                    <a:pt x="19" y="22"/>
                  </a:lnTo>
                  <a:lnTo>
                    <a:pt x="32" y="22"/>
                  </a:lnTo>
                  <a:lnTo>
                    <a:pt x="46" y="20"/>
                  </a:lnTo>
                  <a:lnTo>
                    <a:pt x="60" y="17"/>
                  </a:lnTo>
                  <a:lnTo>
                    <a:pt x="71" y="11"/>
                  </a:lnTo>
                  <a:lnTo>
                    <a:pt x="79" y="5"/>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356" name="Freeform 78"/>
            <p:cNvSpPr>
              <a:spLocks/>
            </p:cNvSpPr>
            <p:nvPr/>
          </p:nvSpPr>
          <p:spPr bwMode="auto">
            <a:xfrm>
              <a:off x="1345" y="1569"/>
              <a:ext cx="21" cy="40"/>
            </a:xfrm>
            <a:custGeom>
              <a:avLst/>
              <a:gdLst>
                <a:gd name="T0" fmla="*/ 0 w 29"/>
                <a:gd name="T1" fmla="*/ 0 h 48"/>
                <a:gd name="T2" fmla="*/ 1 w 29"/>
                <a:gd name="T3" fmla="*/ 3 h 48"/>
                <a:gd name="T4" fmla="*/ 2 w 29"/>
                <a:gd name="T5" fmla="*/ 3 h 48"/>
                <a:gd name="T6" fmla="*/ 3 w 29"/>
                <a:gd name="T7" fmla="*/ 7 h 48"/>
                <a:gd name="T8" fmla="*/ 3 w 29"/>
                <a:gd name="T9" fmla="*/ 13 h 48"/>
                <a:gd name="T10" fmla="*/ 0 w 29"/>
                <a:gd name="T11" fmla="*/ 0 h 48"/>
                <a:gd name="T12" fmla="*/ 0 60000 65536"/>
                <a:gd name="T13" fmla="*/ 0 60000 65536"/>
                <a:gd name="T14" fmla="*/ 0 60000 65536"/>
                <a:gd name="T15" fmla="*/ 0 60000 65536"/>
                <a:gd name="T16" fmla="*/ 0 60000 65536"/>
                <a:gd name="T17" fmla="*/ 0 60000 65536"/>
                <a:gd name="T18" fmla="*/ 0 w 29"/>
                <a:gd name="T19" fmla="*/ 0 h 48"/>
                <a:gd name="T20" fmla="*/ 29 w 29"/>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29" h="48">
                  <a:moveTo>
                    <a:pt x="0" y="0"/>
                  </a:moveTo>
                  <a:lnTo>
                    <a:pt x="6" y="3"/>
                  </a:lnTo>
                  <a:lnTo>
                    <a:pt x="18" y="11"/>
                  </a:lnTo>
                  <a:lnTo>
                    <a:pt x="29" y="25"/>
                  </a:lnTo>
                  <a:lnTo>
                    <a:pt x="29" y="48"/>
                  </a:lnTo>
                  <a:lnTo>
                    <a:pt x="0" y="0"/>
                  </a:lnTo>
                  <a:close/>
                </a:path>
              </a:pathLst>
            </a:custGeom>
            <a:solidFill>
              <a:srgbClr val="FFCC99"/>
            </a:solidFill>
            <a:ln w="9525">
              <a:noFill/>
              <a:round/>
              <a:headEnd/>
              <a:tailEnd/>
            </a:ln>
          </p:spPr>
          <p:txBody>
            <a:bodyPr/>
            <a:lstStyle/>
            <a:p>
              <a:pPr>
                <a:defRPr/>
              </a:pPr>
              <a:endParaRPr lang="es-MX" sz="1400" dirty="0">
                <a:latin typeface="+mn-lt"/>
                <a:ea typeface="+mn-ea"/>
                <a:cs typeface="Arial" charset="0"/>
              </a:endParaRPr>
            </a:p>
          </p:txBody>
        </p:sp>
        <p:sp>
          <p:nvSpPr>
            <p:cNvPr id="357" name="Freeform 79"/>
            <p:cNvSpPr>
              <a:spLocks/>
            </p:cNvSpPr>
            <p:nvPr/>
          </p:nvSpPr>
          <p:spPr bwMode="auto">
            <a:xfrm>
              <a:off x="1345" y="1569"/>
              <a:ext cx="21" cy="40"/>
            </a:xfrm>
            <a:custGeom>
              <a:avLst/>
              <a:gdLst>
                <a:gd name="T0" fmla="*/ 0 w 29"/>
                <a:gd name="T1" fmla="*/ 0 h 48"/>
                <a:gd name="T2" fmla="*/ 1 w 29"/>
                <a:gd name="T3" fmla="*/ 3 h 48"/>
                <a:gd name="T4" fmla="*/ 2 w 29"/>
                <a:gd name="T5" fmla="*/ 3 h 48"/>
                <a:gd name="T6" fmla="*/ 3 w 29"/>
                <a:gd name="T7" fmla="*/ 7 h 48"/>
                <a:gd name="T8" fmla="*/ 3 w 29"/>
                <a:gd name="T9" fmla="*/ 13 h 48"/>
                <a:gd name="T10" fmla="*/ 0 60000 65536"/>
                <a:gd name="T11" fmla="*/ 0 60000 65536"/>
                <a:gd name="T12" fmla="*/ 0 60000 65536"/>
                <a:gd name="T13" fmla="*/ 0 60000 65536"/>
                <a:gd name="T14" fmla="*/ 0 60000 65536"/>
                <a:gd name="T15" fmla="*/ 0 w 29"/>
                <a:gd name="T16" fmla="*/ 0 h 48"/>
                <a:gd name="T17" fmla="*/ 29 w 29"/>
                <a:gd name="T18" fmla="*/ 48 h 48"/>
              </a:gdLst>
              <a:ahLst/>
              <a:cxnLst>
                <a:cxn ang="T10">
                  <a:pos x="T0" y="T1"/>
                </a:cxn>
                <a:cxn ang="T11">
                  <a:pos x="T2" y="T3"/>
                </a:cxn>
                <a:cxn ang="T12">
                  <a:pos x="T4" y="T5"/>
                </a:cxn>
                <a:cxn ang="T13">
                  <a:pos x="T6" y="T7"/>
                </a:cxn>
                <a:cxn ang="T14">
                  <a:pos x="T8" y="T9"/>
                </a:cxn>
              </a:cxnLst>
              <a:rect l="T15" t="T16" r="T17" b="T18"/>
              <a:pathLst>
                <a:path w="29" h="48">
                  <a:moveTo>
                    <a:pt x="0" y="0"/>
                  </a:moveTo>
                  <a:lnTo>
                    <a:pt x="6" y="3"/>
                  </a:lnTo>
                  <a:lnTo>
                    <a:pt x="18" y="11"/>
                  </a:lnTo>
                  <a:lnTo>
                    <a:pt x="29" y="25"/>
                  </a:lnTo>
                  <a:lnTo>
                    <a:pt x="29" y="48"/>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358" name="Freeform 80"/>
            <p:cNvSpPr>
              <a:spLocks/>
            </p:cNvSpPr>
            <p:nvPr/>
          </p:nvSpPr>
          <p:spPr bwMode="auto">
            <a:xfrm>
              <a:off x="1345" y="1569"/>
              <a:ext cx="21" cy="40"/>
            </a:xfrm>
            <a:custGeom>
              <a:avLst/>
              <a:gdLst>
                <a:gd name="T0" fmla="*/ 0 w 29"/>
                <a:gd name="T1" fmla="*/ 0 h 48"/>
                <a:gd name="T2" fmla="*/ 1 w 29"/>
                <a:gd name="T3" fmla="*/ 3 h 48"/>
                <a:gd name="T4" fmla="*/ 2 w 29"/>
                <a:gd name="T5" fmla="*/ 3 h 48"/>
                <a:gd name="T6" fmla="*/ 3 w 29"/>
                <a:gd name="T7" fmla="*/ 7 h 48"/>
                <a:gd name="T8" fmla="*/ 3 w 29"/>
                <a:gd name="T9" fmla="*/ 13 h 48"/>
                <a:gd name="T10" fmla="*/ 0 w 29"/>
                <a:gd name="T11" fmla="*/ 0 h 48"/>
                <a:gd name="T12" fmla="*/ 0 60000 65536"/>
                <a:gd name="T13" fmla="*/ 0 60000 65536"/>
                <a:gd name="T14" fmla="*/ 0 60000 65536"/>
                <a:gd name="T15" fmla="*/ 0 60000 65536"/>
                <a:gd name="T16" fmla="*/ 0 60000 65536"/>
                <a:gd name="T17" fmla="*/ 0 60000 65536"/>
                <a:gd name="T18" fmla="*/ 0 w 29"/>
                <a:gd name="T19" fmla="*/ 0 h 48"/>
                <a:gd name="T20" fmla="*/ 29 w 29"/>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29" h="48">
                  <a:moveTo>
                    <a:pt x="0" y="0"/>
                  </a:moveTo>
                  <a:lnTo>
                    <a:pt x="6" y="3"/>
                  </a:lnTo>
                  <a:lnTo>
                    <a:pt x="18" y="11"/>
                  </a:lnTo>
                  <a:lnTo>
                    <a:pt x="29" y="25"/>
                  </a:lnTo>
                  <a:lnTo>
                    <a:pt x="29" y="48"/>
                  </a:lnTo>
                  <a:lnTo>
                    <a:pt x="0" y="0"/>
                  </a:lnTo>
                  <a:close/>
                </a:path>
              </a:pathLst>
            </a:custGeom>
            <a:solidFill>
              <a:srgbClr val="FFCC99"/>
            </a:solidFill>
            <a:ln w="9525">
              <a:noFill/>
              <a:round/>
              <a:headEnd/>
              <a:tailEnd/>
            </a:ln>
          </p:spPr>
          <p:txBody>
            <a:bodyPr/>
            <a:lstStyle/>
            <a:p>
              <a:pPr>
                <a:defRPr/>
              </a:pPr>
              <a:endParaRPr lang="es-MX" sz="1400" dirty="0">
                <a:latin typeface="+mn-lt"/>
                <a:ea typeface="+mn-ea"/>
                <a:cs typeface="Arial" charset="0"/>
              </a:endParaRPr>
            </a:p>
          </p:txBody>
        </p:sp>
        <p:sp>
          <p:nvSpPr>
            <p:cNvPr id="359" name="Freeform 81"/>
            <p:cNvSpPr>
              <a:spLocks/>
            </p:cNvSpPr>
            <p:nvPr/>
          </p:nvSpPr>
          <p:spPr bwMode="auto">
            <a:xfrm>
              <a:off x="1345" y="1569"/>
              <a:ext cx="21" cy="40"/>
            </a:xfrm>
            <a:custGeom>
              <a:avLst/>
              <a:gdLst>
                <a:gd name="T0" fmla="*/ 0 w 29"/>
                <a:gd name="T1" fmla="*/ 0 h 48"/>
                <a:gd name="T2" fmla="*/ 1 w 29"/>
                <a:gd name="T3" fmla="*/ 3 h 48"/>
                <a:gd name="T4" fmla="*/ 2 w 29"/>
                <a:gd name="T5" fmla="*/ 3 h 48"/>
                <a:gd name="T6" fmla="*/ 3 w 29"/>
                <a:gd name="T7" fmla="*/ 7 h 48"/>
                <a:gd name="T8" fmla="*/ 3 w 29"/>
                <a:gd name="T9" fmla="*/ 13 h 48"/>
                <a:gd name="T10" fmla="*/ 0 60000 65536"/>
                <a:gd name="T11" fmla="*/ 0 60000 65536"/>
                <a:gd name="T12" fmla="*/ 0 60000 65536"/>
                <a:gd name="T13" fmla="*/ 0 60000 65536"/>
                <a:gd name="T14" fmla="*/ 0 60000 65536"/>
                <a:gd name="T15" fmla="*/ 0 w 29"/>
                <a:gd name="T16" fmla="*/ 0 h 48"/>
                <a:gd name="T17" fmla="*/ 29 w 29"/>
                <a:gd name="T18" fmla="*/ 48 h 48"/>
              </a:gdLst>
              <a:ahLst/>
              <a:cxnLst>
                <a:cxn ang="T10">
                  <a:pos x="T0" y="T1"/>
                </a:cxn>
                <a:cxn ang="T11">
                  <a:pos x="T2" y="T3"/>
                </a:cxn>
                <a:cxn ang="T12">
                  <a:pos x="T4" y="T5"/>
                </a:cxn>
                <a:cxn ang="T13">
                  <a:pos x="T6" y="T7"/>
                </a:cxn>
                <a:cxn ang="T14">
                  <a:pos x="T8" y="T9"/>
                </a:cxn>
              </a:cxnLst>
              <a:rect l="T15" t="T16" r="T17" b="T18"/>
              <a:pathLst>
                <a:path w="29" h="48">
                  <a:moveTo>
                    <a:pt x="0" y="0"/>
                  </a:moveTo>
                  <a:lnTo>
                    <a:pt x="6" y="3"/>
                  </a:lnTo>
                  <a:lnTo>
                    <a:pt x="18" y="11"/>
                  </a:lnTo>
                  <a:lnTo>
                    <a:pt x="29" y="25"/>
                  </a:lnTo>
                  <a:lnTo>
                    <a:pt x="29" y="48"/>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360" name="Freeform 82"/>
            <p:cNvSpPr>
              <a:spLocks/>
            </p:cNvSpPr>
            <p:nvPr/>
          </p:nvSpPr>
          <p:spPr bwMode="auto">
            <a:xfrm>
              <a:off x="1389" y="1461"/>
              <a:ext cx="17" cy="41"/>
            </a:xfrm>
            <a:custGeom>
              <a:avLst/>
              <a:gdLst>
                <a:gd name="T0" fmla="*/ 2 w 20"/>
                <a:gd name="T1" fmla="*/ 0 h 50"/>
                <a:gd name="T2" fmla="*/ 1 w 20"/>
                <a:gd name="T3" fmla="*/ 2 h 50"/>
                <a:gd name="T4" fmla="*/ 1 w 20"/>
                <a:gd name="T5" fmla="*/ 3 h 50"/>
                <a:gd name="T6" fmla="*/ 1 w 20"/>
                <a:gd name="T7" fmla="*/ 7 h 50"/>
                <a:gd name="T8" fmla="*/ 0 w 20"/>
                <a:gd name="T9" fmla="*/ 13 h 50"/>
                <a:gd name="T10" fmla="*/ 2 w 20"/>
                <a:gd name="T11" fmla="*/ 0 h 50"/>
                <a:gd name="T12" fmla="*/ 0 60000 65536"/>
                <a:gd name="T13" fmla="*/ 0 60000 65536"/>
                <a:gd name="T14" fmla="*/ 0 60000 65536"/>
                <a:gd name="T15" fmla="*/ 0 60000 65536"/>
                <a:gd name="T16" fmla="*/ 0 60000 65536"/>
                <a:gd name="T17" fmla="*/ 0 60000 65536"/>
                <a:gd name="T18" fmla="*/ 0 w 20"/>
                <a:gd name="T19" fmla="*/ 0 h 50"/>
                <a:gd name="T20" fmla="*/ 20 w 20"/>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0" h="50">
                  <a:moveTo>
                    <a:pt x="20" y="0"/>
                  </a:moveTo>
                  <a:lnTo>
                    <a:pt x="17" y="3"/>
                  </a:lnTo>
                  <a:lnTo>
                    <a:pt x="11" y="14"/>
                  </a:lnTo>
                  <a:lnTo>
                    <a:pt x="3" y="29"/>
                  </a:lnTo>
                  <a:lnTo>
                    <a:pt x="0" y="50"/>
                  </a:lnTo>
                  <a:lnTo>
                    <a:pt x="20" y="0"/>
                  </a:lnTo>
                  <a:close/>
                </a:path>
              </a:pathLst>
            </a:custGeom>
            <a:solidFill>
              <a:srgbClr val="FFCC99"/>
            </a:solidFill>
            <a:ln w="9525">
              <a:noFill/>
              <a:round/>
              <a:headEnd/>
              <a:tailEnd/>
            </a:ln>
          </p:spPr>
          <p:txBody>
            <a:bodyPr/>
            <a:lstStyle/>
            <a:p>
              <a:pPr>
                <a:defRPr/>
              </a:pPr>
              <a:endParaRPr lang="es-MX" sz="1400" dirty="0">
                <a:latin typeface="+mn-lt"/>
                <a:ea typeface="+mn-ea"/>
                <a:cs typeface="Arial" charset="0"/>
              </a:endParaRPr>
            </a:p>
          </p:txBody>
        </p:sp>
        <p:sp>
          <p:nvSpPr>
            <p:cNvPr id="361" name="Freeform 83"/>
            <p:cNvSpPr>
              <a:spLocks/>
            </p:cNvSpPr>
            <p:nvPr/>
          </p:nvSpPr>
          <p:spPr bwMode="auto">
            <a:xfrm>
              <a:off x="1389" y="1461"/>
              <a:ext cx="17" cy="41"/>
            </a:xfrm>
            <a:custGeom>
              <a:avLst/>
              <a:gdLst>
                <a:gd name="T0" fmla="*/ 2 w 20"/>
                <a:gd name="T1" fmla="*/ 0 h 50"/>
                <a:gd name="T2" fmla="*/ 1 w 20"/>
                <a:gd name="T3" fmla="*/ 2 h 50"/>
                <a:gd name="T4" fmla="*/ 1 w 20"/>
                <a:gd name="T5" fmla="*/ 3 h 50"/>
                <a:gd name="T6" fmla="*/ 1 w 20"/>
                <a:gd name="T7" fmla="*/ 7 h 50"/>
                <a:gd name="T8" fmla="*/ 0 w 20"/>
                <a:gd name="T9" fmla="*/ 13 h 50"/>
                <a:gd name="T10" fmla="*/ 0 60000 65536"/>
                <a:gd name="T11" fmla="*/ 0 60000 65536"/>
                <a:gd name="T12" fmla="*/ 0 60000 65536"/>
                <a:gd name="T13" fmla="*/ 0 60000 65536"/>
                <a:gd name="T14" fmla="*/ 0 60000 65536"/>
                <a:gd name="T15" fmla="*/ 0 w 20"/>
                <a:gd name="T16" fmla="*/ 0 h 50"/>
                <a:gd name="T17" fmla="*/ 20 w 20"/>
                <a:gd name="T18" fmla="*/ 50 h 50"/>
              </a:gdLst>
              <a:ahLst/>
              <a:cxnLst>
                <a:cxn ang="T10">
                  <a:pos x="T0" y="T1"/>
                </a:cxn>
                <a:cxn ang="T11">
                  <a:pos x="T2" y="T3"/>
                </a:cxn>
                <a:cxn ang="T12">
                  <a:pos x="T4" y="T5"/>
                </a:cxn>
                <a:cxn ang="T13">
                  <a:pos x="T6" y="T7"/>
                </a:cxn>
                <a:cxn ang="T14">
                  <a:pos x="T8" y="T9"/>
                </a:cxn>
              </a:cxnLst>
              <a:rect l="T15" t="T16" r="T17" b="T18"/>
              <a:pathLst>
                <a:path w="20" h="50">
                  <a:moveTo>
                    <a:pt x="20" y="0"/>
                  </a:moveTo>
                  <a:lnTo>
                    <a:pt x="17" y="3"/>
                  </a:lnTo>
                  <a:lnTo>
                    <a:pt x="11" y="14"/>
                  </a:lnTo>
                  <a:lnTo>
                    <a:pt x="3" y="29"/>
                  </a:lnTo>
                  <a:lnTo>
                    <a:pt x="0" y="50"/>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362" name="Freeform 84"/>
            <p:cNvSpPr>
              <a:spLocks/>
            </p:cNvSpPr>
            <p:nvPr/>
          </p:nvSpPr>
          <p:spPr bwMode="auto">
            <a:xfrm>
              <a:off x="1389" y="1461"/>
              <a:ext cx="17" cy="41"/>
            </a:xfrm>
            <a:custGeom>
              <a:avLst/>
              <a:gdLst>
                <a:gd name="T0" fmla="*/ 2 w 20"/>
                <a:gd name="T1" fmla="*/ 0 h 50"/>
                <a:gd name="T2" fmla="*/ 1 w 20"/>
                <a:gd name="T3" fmla="*/ 2 h 50"/>
                <a:gd name="T4" fmla="*/ 1 w 20"/>
                <a:gd name="T5" fmla="*/ 3 h 50"/>
                <a:gd name="T6" fmla="*/ 1 w 20"/>
                <a:gd name="T7" fmla="*/ 7 h 50"/>
                <a:gd name="T8" fmla="*/ 0 w 20"/>
                <a:gd name="T9" fmla="*/ 13 h 50"/>
                <a:gd name="T10" fmla="*/ 2 w 20"/>
                <a:gd name="T11" fmla="*/ 0 h 50"/>
                <a:gd name="T12" fmla="*/ 0 60000 65536"/>
                <a:gd name="T13" fmla="*/ 0 60000 65536"/>
                <a:gd name="T14" fmla="*/ 0 60000 65536"/>
                <a:gd name="T15" fmla="*/ 0 60000 65536"/>
                <a:gd name="T16" fmla="*/ 0 60000 65536"/>
                <a:gd name="T17" fmla="*/ 0 60000 65536"/>
                <a:gd name="T18" fmla="*/ 0 w 20"/>
                <a:gd name="T19" fmla="*/ 0 h 50"/>
                <a:gd name="T20" fmla="*/ 20 w 20"/>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0" h="50">
                  <a:moveTo>
                    <a:pt x="20" y="0"/>
                  </a:moveTo>
                  <a:lnTo>
                    <a:pt x="17" y="3"/>
                  </a:lnTo>
                  <a:lnTo>
                    <a:pt x="11" y="14"/>
                  </a:lnTo>
                  <a:lnTo>
                    <a:pt x="3" y="29"/>
                  </a:lnTo>
                  <a:lnTo>
                    <a:pt x="0" y="50"/>
                  </a:lnTo>
                  <a:lnTo>
                    <a:pt x="20" y="0"/>
                  </a:lnTo>
                  <a:close/>
                </a:path>
              </a:pathLst>
            </a:custGeom>
            <a:solidFill>
              <a:srgbClr val="FFCC99"/>
            </a:solidFill>
            <a:ln w="9525">
              <a:noFill/>
              <a:round/>
              <a:headEnd/>
              <a:tailEnd/>
            </a:ln>
          </p:spPr>
          <p:txBody>
            <a:bodyPr/>
            <a:lstStyle/>
            <a:p>
              <a:pPr>
                <a:defRPr/>
              </a:pPr>
              <a:endParaRPr lang="es-MX" sz="1400" dirty="0">
                <a:latin typeface="+mn-lt"/>
                <a:ea typeface="+mn-ea"/>
                <a:cs typeface="Arial" charset="0"/>
              </a:endParaRPr>
            </a:p>
          </p:txBody>
        </p:sp>
        <p:sp>
          <p:nvSpPr>
            <p:cNvPr id="363" name="Freeform 85"/>
            <p:cNvSpPr>
              <a:spLocks/>
            </p:cNvSpPr>
            <p:nvPr/>
          </p:nvSpPr>
          <p:spPr bwMode="auto">
            <a:xfrm>
              <a:off x="1389" y="1461"/>
              <a:ext cx="17" cy="41"/>
            </a:xfrm>
            <a:custGeom>
              <a:avLst/>
              <a:gdLst>
                <a:gd name="T0" fmla="*/ 2 w 20"/>
                <a:gd name="T1" fmla="*/ 0 h 50"/>
                <a:gd name="T2" fmla="*/ 1 w 20"/>
                <a:gd name="T3" fmla="*/ 2 h 50"/>
                <a:gd name="T4" fmla="*/ 1 w 20"/>
                <a:gd name="T5" fmla="*/ 3 h 50"/>
                <a:gd name="T6" fmla="*/ 1 w 20"/>
                <a:gd name="T7" fmla="*/ 7 h 50"/>
                <a:gd name="T8" fmla="*/ 0 w 20"/>
                <a:gd name="T9" fmla="*/ 13 h 50"/>
                <a:gd name="T10" fmla="*/ 0 60000 65536"/>
                <a:gd name="T11" fmla="*/ 0 60000 65536"/>
                <a:gd name="T12" fmla="*/ 0 60000 65536"/>
                <a:gd name="T13" fmla="*/ 0 60000 65536"/>
                <a:gd name="T14" fmla="*/ 0 60000 65536"/>
                <a:gd name="T15" fmla="*/ 0 w 20"/>
                <a:gd name="T16" fmla="*/ 0 h 50"/>
                <a:gd name="T17" fmla="*/ 20 w 20"/>
                <a:gd name="T18" fmla="*/ 50 h 50"/>
              </a:gdLst>
              <a:ahLst/>
              <a:cxnLst>
                <a:cxn ang="T10">
                  <a:pos x="T0" y="T1"/>
                </a:cxn>
                <a:cxn ang="T11">
                  <a:pos x="T2" y="T3"/>
                </a:cxn>
                <a:cxn ang="T12">
                  <a:pos x="T4" y="T5"/>
                </a:cxn>
                <a:cxn ang="T13">
                  <a:pos x="T6" y="T7"/>
                </a:cxn>
                <a:cxn ang="T14">
                  <a:pos x="T8" y="T9"/>
                </a:cxn>
              </a:cxnLst>
              <a:rect l="T15" t="T16" r="T17" b="T18"/>
              <a:pathLst>
                <a:path w="20" h="50">
                  <a:moveTo>
                    <a:pt x="20" y="0"/>
                  </a:moveTo>
                  <a:lnTo>
                    <a:pt x="17" y="3"/>
                  </a:lnTo>
                  <a:lnTo>
                    <a:pt x="11" y="14"/>
                  </a:lnTo>
                  <a:lnTo>
                    <a:pt x="3" y="29"/>
                  </a:lnTo>
                  <a:lnTo>
                    <a:pt x="0" y="50"/>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364" name="Freeform 86"/>
            <p:cNvSpPr>
              <a:spLocks/>
            </p:cNvSpPr>
            <p:nvPr/>
          </p:nvSpPr>
          <p:spPr bwMode="auto">
            <a:xfrm>
              <a:off x="1452" y="1461"/>
              <a:ext cx="29" cy="64"/>
            </a:xfrm>
            <a:custGeom>
              <a:avLst/>
              <a:gdLst>
                <a:gd name="T0" fmla="*/ 4 w 42"/>
                <a:gd name="T1" fmla="*/ 22 h 77"/>
                <a:gd name="T2" fmla="*/ 4 w 42"/>
                <a:gd name="T3" fmla="*/ 20 h 77"/>
                <a:gd name="T4" fmla="*/ 4 w 42"/>
                <a:gd name="T5" fmla="*/ 17 h 77"/>
                <a:gd name="T6" fmla="*/ 5 w 42"/>
                <a:gd name="T7" fmla="*/ 14 h 77"/>
                <a:gd name="T8" fmla="*/ 5 w 42"/>
                <a:gd name="T9" fmla="*/ 8 h 77"/>
                <a:gd name="T10" fmla="*/ 5 w 42"/>
                <a:gd name="T11" fmla="*/ 6 h 77"/>
                <a:gd name="T12" fmla="*/ 4 w 42"/>
                <a:gd name="T13" fmla="*/ 4 h 77"/>
                <a:gd name="T14" fmla="*/ 3 w 42"/>
                <a:gd name="T15" fmla="*/ 2 h 77"/>
                <a:gd name="T16" fmla="*/ 3 w 42"/>
                <a:gd name="T17" fmla="*/ 2 h 77"/>
                <a:gd name="T18" fmla="*/ 2 w 42"/>
                <a:gd name="T19" fmla="*/ 2 h 77"/>
                <a:gd name="T20" fmla="*/ 1 w 42"/>
                <a:gd name="T21" fmla="*/ 0 h 77"/>
                <a:gd name="T22" fmla="*/ 1 w 42"/>
                <a:gd name="T23" fmla="*/ 0 h 77"/>
                <a:gd name="T24" fmla="*/ 0 w 42"/>
                <a:gd name="T25" fmla="*/ 2 h 77"/>
                <a:gd name="T26" fmla="*/ 4 w 42"/>
                <a:gd name="T27" fmla="*/ 22 h 7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2"/>
                <a:gd name="T43" fmla="*/ 0 h 77"/>
                <a:gd name="T44" fmla="*/ 42 w 42"/>
                <a:gd name="T45" fmla="*/ 77 h 7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2" h="77">
                  <a:moveTo>
                    <a:pt x="36" y="77"/>
                  </a:moveTo>
                  <a:lnTo>
                    <a:pt x="31" y="72"/>
                  </a:lnTo>
                  <a:lnTo>
                    <a:pt x="36" y="63"/>
                  </a:lnTo>
                  <a:lnTo>
                    <a:pt x="40" y="50"/>
                  </a:lnTo>
                  <a:lnTo>
                    <a:pt x="42" y="32"/>
                  </a:lnTo>
                  <a:lnTo>
                    <a:pt x="40" y="22"/>
                  </a:lnTo>
                  <a:lnTo>
                    <a:pt x="36" y="14"/>
                  </a:lnTo>
                  <a:lnTo>
                    <a:pt x="29" y="8"/>
                  </a:lnTo>
                  <a:lnTo>
                    <a:pt x="23" y="3"/>
                  </a:lnTo>
                  <a:lnTo>
                    <a:pt x="17" y="2"/>
                  </a:lnTo>
                  <a:lnTo>
                    <a:pt x="11" y="0"/>
                  </a:lnTo>
                  <a:lnTo>
                    <a:pt x="4" y="0"/>
                  </a:lnTo>
                  <a:lnTo>
                    <a:pt x="0" y="2"/>
                  </a:lnTo>
                  <a:lnTo>
                    <a:pt x="36" y="77"/>
                  </a:lnTo>
                  <a:close/>
                </a:path>
              </a:pathLst>
            </a:custGeom>
            <a:solidFill>
              <a:srgbClr val="FFCC99"/>
            </a:solidFill>
            <a:ln w="9525">
              <a:noFill/>
              <a:round/>
              <a:headEnd/>
              <a:tailEnd/>
            </a:ln>
          </p:spPr>
          <p:txBody>
            <a:bodyPr/>
            <a:lstStyle/>
            <a:p>
              <a:pPr>
                <a:defRPr/>
              </a:pPr>
              <a:endParaRPr lang="es-MX" sz="1400" dirty="0">
                <a:latin typeface="+mn-lt"/>
                <a:ea typeface="+mn-ea"/>
                <a:cs typeface="Arial" charset="0"/>
              </a:endParaRPr>
            </a:p>
          </p:txBody>
        </p:sp>
        <p:sp>
          <p:nvSpPr>
            <p:cNvPr id="365" name="Freeform 87"/>
            <p:cNvSpPr>
              <a:spLocks/>
            </p:cNvSpPr>
            <p:nvPr/>
          </p:nvSpPr>
          <p:spPr bwMode="auto">
            <a:xfrm>
              <a:off x="1452" y="1461"/>
              <a:ext cx="29" cy="64"/>
            </a:xfrm>
            <a:custGeom>
              <a:avLst/>
              <a:gdLst>
                <a:gd name="T0" fmla="*/ 4 w 42"/>
                <a:gd name="T1" fmla="*/ 22 h 77"/>
                <a:gd name="T2" fmla="*/ 4 w 42"/>
                <a:gd name="T3" fmla="*/ 20 h 77"/>
                <a:gd name="T4" fmla="*/ 4 w 42"/>
                <a:gd name="T5" fmla="*/ 17 h 77"/>
                <a:gd name="T6" fmla="*/ 5 w 42"/>
                <a:gd name="T7" fmla="*/ 14 h 77"/>
                <a:gd name="T8" fmla="*/ 5 w 42"/>
                <a:gd name="T9" fmla="*/ 8 h 77"/>
                <a:gd name="T10" fmla="*/ 5 w 42"/>
                <a:gd name="T11" fmla="*/ 6 h 77"/>
                <a:gd name="T12" fmla="*/ 4 w 42"/>
                <a:gd name="T13" fmla="*/ 4 h 77"/>
                <a:gd name="T14" fmla="*/ 3 w 42"/>
                <a:gd name="T15" fmla="*/ 2 h 77"/>
                <a:gd name="T16" fmla="*/ 3 w 42"/>
                <a:gd name="T17" fmla="*/ 2 h 77"/>
                <a:gd name="T18" fmla="*/ 2 w 42"/>
                <a:gd name="T19" fmla="*/ 2 h 77"/>
                <a:gd name="T20" fmla="*/ 1 w 42"/>
                <a:gd name="T21" fmla="*/ 0 h 77"/>
                <a:gd name="T22" fmla="*/ 1 w 42"/>
                <a:gd name="T23" fmla="*/ 0 h 77"/>
                <a:gd name="T24" fmla="*/ 0 w 42"/>
                <a:gd name="T25" fmla="*/ 2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77"/>
                <a:gd name="T41" fmla="*/ 42 w 42"/>
                <a:gd name="T42" fmla="*/ 77 h 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77">
                  <a:moveTo>
                    <a:pt x="36" y="77"/>
                  </a:moveTo>
                  <a:lnTo>
                    <a:pt x="31" y="72"/>
                  </a:lnTo>
                  <a:lnTo>
                    <a:pt x="36" y="63"/>
                  </a:lnTo>
                  <a:lnTo>
                    <a:pt x="40" y="50"/>
                  </a:lnTo>
                  <a:lnTo>
                    <a:pt x="42" y="32"/>
                  </a:lnTo>
                  <a:lnTo>
                    <a:pt x="40" y="22"/>
                  </a:lnTo>
                  <a:lnTo>
                    <a:pt x="36" y="14"/>
                  </a:lnTo>
                  <a:lnTo>
                    <a:pt x="29" y="8"/>
                  </a:lnTo>
                  <a:lnTo>
                    <a:pt x="23" y="3"/>
                  </a:lnTo>
                  <a:lnTo>
                    <a:pt x="17" y="2"/>
                  </a:lnTo>
                  <a:lnTo>
                    <a:pt x="11" y="0"/>
                  </a:lnTo>
                  <a:lnTo>
                    <a:pt x="4" y="0"/>
                  </a:lnTo>
                  <a:lnTo>
                    <a:pt x="0" y="2"/>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366" name="Freeform 88"/>
            <p:cNvSpPr>
              <a:spLocks/>
            </p:cNvSpPr>
            <p:nvPr/>
          </p:nvSpPr>
          <p:spPr bwMode="auto">
            <a:xfrm>
              <a:off x="1452" y="1461"/>
              <a:ext cx="29" cy="64"/>
            </a:xfrm>
            <a:custGeom>
              <a:avLst/>
              <a:gdLst>
                <a:gd name="T0" fmla="*/ 4 w 42"/>
                <a:gd name="T1" fmla="*/ 22 h 77"/>
                <a:gd name="T2" fmla="*/ 4 w 42"/>
                <a:gd name="T3" fmla="*/ 20 h 77"/>
                <a:gd name="T4" fmla="*/ 4 w 42"/>
                <a:gd name="T5" fmla="*/ 17 h 77"/>
                <a:gd name="T6" fmla="*/ 5 w 42"/>
                <a:gd name="T7" fmla="*/ 14 h 77"/>
                <a:gd name="T8" fmla="*/ 5 w 42"/>
                <a:gd name="T9" fmla="*/ 8 h 77"/>
                <a:gd name="T10" fmla="*/ 5 w 42"/>
                <a:gd name="T11" fmla="*/ 6 h 77"/>
                <a:gd name="T12" fmla="*/ 4 w 42"/>
                <a:gd name="T13" fmla="*/ 4 h 77"/>
                <a:gd name="T14" fmla="*/ 3 w 42"/>
                <a:gd name="T15" fmla="*/ 2 h 77"/>
                <a:gd name="T16" fmla="*/ 3 w 42"/>
                <a:gd name="T17" fmla="*/ 2 h 77"/>
                <a:gd name="T18" fmla="*/ 2 w 42"/>
                <a:gd name="T19" fmla="*/ 2 h 77"/>
                <a:gd name="T20" fmla="*/ 1 w 42"/>
                <a:gd name="T21" fmla="*/ 0 h 77"/>
                <a:gd name="T22" fmla="*/ 1 w 42"/>
                <a:gd name="T23" fmla="*/ 0 h 77"/>
                <a:gd name="T24" fmla="*/ 0 w 42"/>
                <a:gd name="T25" fmla="*/ 2 h 77"/>
                <a:gd name="T26" fmla="*/ 4 w 42"/>
                <a:gd name="T27" fmla="*/ 22 h 7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2"/>
                <a:gd name="T43" fmla="*/ 0 h 77"/>
                <a:gd name="T44" fmla="*/ 42 w 42"/>
                <a:gd name="T45" fmla="*/ 77 h 7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2" h="77">
                  <a:moveTo>
                    <a:pt x="36" y="77"/>
                  </a:moveTo>
                  <a:lnTo>
                    <a:pt x="31" y="72"/>
                  </a:lnTo>
                  <a:lnTo>
                    <a:pt x="36" y="63"/>
                  </a:lnTo>
                  <a:lnTo>
                    <a:pt x="40" y="50"/>
                  </a:lnTo>
                  <a:lnTo>
                    <a:pt x="42" y="32"/>
                  </a:lnTo>
                  <a:lnTo>
                    <a:pt x="40" y="22"/>
                  </a:lnTo>
                  <a:lnTo>
                    <a:pt x="36" y="14"/>
                  </a:lnTo>
                  <a:lnTo>
                    <a:pt x="29" y="8"/>
                  </a:lnTo>
                  <a:lnTo>
                    <a:pt x="23" y="3"/>
                  </a:lnTo>
                  <a:lnTo>
                    <a:pt x="17" y="2"/>
                  </a:lnTo>
                  <a:lnTo>
                    <a:pt x="11" y="0"/>
                  </a:lnTo>
                  <a:lnTo>
                    <a:pt x="4" y="0"/>
                  </a:lnTo>
                  <a:lnTo>
                    <a:pt x="0" y="2"/>
                  </a:lnTo>
                  <a:lnTo>
                    <a:pt x="36" y="77"/>
                  </a:lnTo>
                  <a:close/>
                </a:path>
              </a:pathLst>
            </a:custGeom>
            <a:solidFill>
              <a:srgbClr val="FFCC99"/>
            </a:solidFill>
            <a:ln w="9525">
              <a:noFill/>
              <a:round/>
              <a:headEnd/>
              <a:tailEnd/>
            </a:ln>
          </p:spPr>
          <p:txBody>
            <a:bodyPr/>
            <a:lstStyle/>
            <a:p>
              <a:pPr>
                <a:defRPr/>
              </a:pPr>
              <a:endParaRPr lang="es-MX" sz="1400" dirty="0">
                <a:latin typeface="+mn-lt"/>
                <a:ea typeface="+mn-ea"/>
                <a:cs typeface="Arial" charset="0"/>
              </a:endParaRPr>
            </a:p>
          </p:txBody>
        </p:sp>
        <p:sp>
          <p:nvSpPr>
            <p:cNvPr id="367" name="Freeform 89"/>
            <p:cNvSpPr>
              <a:spLocks/>
            </p:cNvSpPr>
            <p:nvPr/>
          </p:nvSpPr>
          <p:spPr bwMode="auto">
            <a:xfrm>
              <a:off x="1452" y="1461"/>
              <a:ext cx="29" cy="64"/>
            </a:xfrm>
            <a:custGeom>
              <a:avLst/>
              <a:gdLst>
                <a:gd name="T0" fmla="*/ 4 w 42"/>
                <a:gd name="T1" fmla="*/ 22 h 77"/>
                <a:gd name="T2" fmla="*/ 4 w 42"/>
                <a:gd name="T3" fmla="*/ 20 h 77"/>
                <a:gd name="T4" fmla="*/ 4 w 42"/>
                <a:gd name="T5" fmla="*/ 17 h 77"/>
                <a:gd name="T6" fmla="*/ 5 w 42"/>
                <a:gd name="T7" fmla="*/ 14 h 77"/>
                <a:gd name="T8" fmla="*/ 5 w 42"/>
                <a:gd name="T9" fmla="*/ 8 h 77"/>
                <a:gd name="T10" fmla="*/ 5 w 42"/>
                <a:gd name="T11" fmla="*/ 6 h 77"/>
                <a:gd name="T12" fmla="*/ 4 w 42"/>
                <a:gd name="T13" fmla="*/ 4 h 77"/>
                <a:gd name="T14" fmla="*/ 3 w 42"/>
                <a:gd name="T15" fmla="*/ 2 h 77"/>
                <a:gd name="T16" fmla="*/ 3 w 42"/>
                <a:gd name="T17" fmla="*/ 2 h 77"/>
                <a:gd name="T18" fmla="*/ 2 w 42"/>
                <a:gd name="T19" fmla="*/ 2 h 77"/>
                <a:gd name="T20" fmla="*/ 1 w 42"/>
                <a:gd name="T21" fmla="*/ 0 h 77"/>
                <a:gd name="T22" fmla="*/ 1 w 42"/>
                <a:gd name="T23" fmla="*/ 0 h 77"/>
                <a:gd name="T24" fmla="*/ 0 w 42"/>
                <a:gd name="T25" fmla="*/ 2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77"/>
                <a:gd name="T41" fmla="*/ 42 w 42"/>
                <a:gd name="T42" fmla="*/ 77 h 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77">
                  <a:moveTo>
                    <a:pt x="36" y="77"/>
                  </a:moveTo>
                  <a:lnTo>
                    <a:pt x="31" y="72"/>
                  </a:lnTo>
                  <a:lnTo>
                    <a:pt x="36" y="63"/>
                  </a:lnTo>
                  <a:lnTo>
                    <a:pt x="40" y="50"/>
                  </a:lnTo>
                  <a:lnTo>
                    <a:pt x="42" y="32"/>
                  </a:lnTo>
                  <a:lnTo>
                    <a:pt x="40" y="22"/>
                  </a:lnTo>
                  <a:lnTo>
                    <a:pt x="36" y="14"/>
                  </a:lnTo>
                  <a:lnTo>
                    <a:pt x="29" y="8"/>
                  </a:lnTo>
                  <a:lnTo>
                    <a:pt x="23" y="3"/>
                  </a:lnTo>
                  <a:lnTo>
                    <a:pt x="17" y="2"/>
                  </a:lnTo>
                  <a:lnTo>
                    <a:pt x="11" y="0"/>
                  </a:lnTo>
                  <a:lnTo>
                    <a:pt x="4" y="0"/>
                  </a:lnTo>
                  <a:lnTo>
                    <a:pt x="0" y="2"/>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368" name="Freeform 90"/>
            <p:cNvSpPr>
              <a:spLocks/>
            </p:cNvSpPr>
            <p:nvPr/>
          </p:nvSpPr>
          <p:spPr bwMode="auto">
            <a:xfrm>
              <a:off x="1481" y="1461"/>
              <a:ext cx="18" cy="27"/>
            </a:xfrm>
            <a:custGeom>
              <a:avLst/>
              <a:gdLst>
                <a:gd name="T0" fmla="*/ 0 w 23"/>
                <a:gd name="T1" fmla="*/ 8 h 33"/>
                <a:gd name="T2" fmla="*/ 1 w 23"/>
                <a:gd name="T3" fmla="*/ 7 h 33"/>
                <a:gd name="T4" fmla="*/ 2 w 23"/>
                <a:gd name="T5" fmla="*/ 3 h 33"/>
                <a:gd name="T6" fmla="*/ 2 w 23"/>
                <a:gd name="T7" fmla="*/ 2 h 33"/>
                <a:gd name="T8" fmla="*/ 4 w 23"/>
                <a:gd name="T9" fmla="*/ 0 h 33"/>
                <a:gd name="T10" fmla="*/ 0 w 23"/>
                <a:gd name="T11" fmla="*/ 8 h 33"/>
                <a:gd name="T12" fmla="*/ 0 60000 65536"/>
                <a:gd name="T13" fmla="*/ 0 60000 65536"/>
                <a:gd name="T14" fmla="*/ 0 60000 65536"/>
                <a:gd name="T15" fmla="*/ 0 60000 65536"/>
                <a:gd name="T16" fmla="*/ 0 60000 65536"/>
                <a:gd name="T17" fmla="*/ 0 60000 65536"/>
                <a:gd name="T18" fmla="*/ 0 w 23"/>
                <a:gd name="T19" fmla="*/ 0 h 33"/>
                <a:gd name="T20" fmla="*/ 23 w 23"/>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23" h="33">
                  <a:moveTo>
                    <a:pt x="0" y="33"/>
                  </a:moveTo>
                  <a:lnTo>
                    <a:pt x="1" y="28"/>
                  </a:lnTo>
                  <a:lnTo>
                    <a:pt x="5" y="14"/>
                  </a:lnTo>
                  <a:lnTo>
                    <a:pt x="11" y="3"/>
                  </a:lnTo>
                  <a:lnTo>
                    <a:pt x="23" y="0"/>
                  </a:lnTo>
                  <a:lnTo>
                    <a:pt x="0" y="33"/>
                  </a:lnTo>
                  <a:close/>
                </a:path>
              </a:pathLst>
            </a:custGeom>
            <a:solidFill>
              <a:srgbClr val="FFCC99"/>
            </a:solidFill>
            <a:ln w="9525">
              <a:noFill/>
              <a:round/>
              <a:headEnd/>
              <a:tailEnd/>
            </a:ln>
          </p:spPr>
          <p:txBody>
            <a:bodyPr/>
            <a:lstStyle/>
            <a:p>
              <a:pPr>
                <a:defRPr/>
              </a:pPr>
              <a:endParaRPr lang="es-MX" sz="1400" dirty="0">
                <a:latin typeface="+mn-lt"/>
                <a:ea typeface="+mn-ea"/>
                <a:cs typeface="Arial" charset="0"/>
              </a:endParaRPr>
            </a:p>
          </p:txBody>
        </p:sp>
        <p:sp>
          <p:nvSpPr>
            <p:cNvPr id="369" name="Freeform 91"/>
            <p:cNvSpPr>
              <a:spLocks/>
            </p:cNvSpPr>
            <p:nvPr/>
          </p:nvSpPr>
          <p:spPr bwMode="auto">
            <a:xfrm>
              <a:off x="1481" y="1461"/>
              <a:ext cx="18" cy="27"/>
            </a:xfrm>
            <a:custGeom>
              <a:avLst/>
              <a:gdLst>
                <a:gd name="T0" fmla="*/ 0 w 23"/>
                <a:gd name="T1" fmla="*/ 8 h 33"/>
                <a:gd name="T2" fmla="*/ 1 w 23"/>
                <a:gd name="T3" fmla="*/ 7 h 33"/>
                <a:gd name="T4" fmla="*/ 2 w 23"/>
                <a:gd name="T5" fmla="*/ 3 h 33"/>
                <a:gd name="T6" fmla="*/ 2 w 23"/>
                <a:gd name="T7" fmla="*/ 2 h 33"/>
                <a:gd name="T8" fmla="*/ 4 w 23"/>
                <a:gd name="T9" fmla="*/ 0 h 33"/>
                <a:gd name="T10" fmla="*/ 0 60000 65536"/>
                <a:gd name="T11" fmla="*/ 0 60000 65536"/>
                <a:gd name="T12" fmla="*/ 0 60000 65536"/>
                <a:gd name="T13" fmla="*/ 0 60000 65536"/>
                <a:gd name="T14" fmla="*/ 0 60000 65536"/>
                <a:gd name="T15" fmla="*/ 0 w 23"/>
                <a:gd name="T16" fmla="*/ 0 h 33"/>
                <a:gd name="T17" fmla="*/ 23 w 23"/>
                <a:gd name="T18" fmla="*/ 33 h 33"/>
              </a:gdLst>
              <a:ahLst/>
              <a:cxnLst>
                <a:cxn ang="T10">
                  <a:pos x="T0" y="T1"/>
                </a:cxn>
                <a:cxn ang="T11">
                  <a:pos x="T2" y="T3"/>
                </a:cxn>
                <a:cxn ang="T12">
                  <a:pos x="T4" y="T5"/>
                </a:cxn>
                <a:cxn ang="T13">
                  <a:pos x="T6" y="T7"/>
                </a:cxn>
                <a:cxn ang="T14">
                  <a:pos x="T8" y="T9"/>
                </a:cxn>
              </a:cxnLst>
              <a:rect l="T15" t="T16" r="T17" b="T18"/>
              <a:pathLst>
                <a:path w="23" h="33">
                  <a:moveTo>
                    <a:pt x="0" y="33"/>
                  </a:moveTo>
                  <a:lnTo>
                    <a:pt x="1" y="28"/>
                  </a:lnTo>
                  <a:lnTo>
                    <a:pt x="5" y="14"/>
                  </a:lnTo>
                  <a:lnTo>
                    <a:pt x="11" y="3"/>
                  </a:lnTo>
                  <a:lnTo>
                    <a:pt x="23" y="0"/>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370" name="Freeform 92"/>
            <p:cNvSpPr>
              <a:spLocks/>
            </p:cNvSpPr>
            <p:nvPr/>
          </p:nvSpPr>
          <p:spPr bwMode="auto">
            <a:xfrm>
              <a:off x="1481" y="1461"/>
              <a:ext cx="18" cy="27"/>
            </a:xfrm>
            <a:custGeom>
              <a:avLst/>
              <a:gdLst>
                <a:gd name="T0" fmla="*/ 0 w 23"/>
                <a:gd name="T1" fmla="*/ 8 h 33"/>
                <a:gd name="T2" fmla="*/ 1 w 23"/>
                <a:gd name="T3" fmla="*/ 7 h 33"/>
                <a:gd name="T4" fmla="*/ 2 w 23"/>
                <a:gd name="T5" fmla="*/ 3 h 33"/>
                <a:gd name="T6" fmla="*/ 2 w 23"/>
                <a:gd name="T7" fmla="*/ 2 h 33"/>
                <a:gd name="T8" fmla="*/ 4 w 23"/>
                <a:gd name="T9" fmla="*/ 0 h 33"/>
                <a:gd name="T10" fmla="*/ 0 w 23"/>
                <a:gd name="T11" fmla="*/ 8 h 33"/>
                <a:gd name="T12" fmla="*/ 0 60000 65536"/>
                <a:gd name="T13" fmla="*/ 0 60000 65536"/>
                <a:gd name="T14" fmla="*/ 0 60000 65536"/>
                <a:gd name="T15" fmla="*/ 0 60000 65536"/>
                <a:gd name="T16" fmla="*/ 0 60000 65536"/>
                <a:gd name="T17" fmla="*/ 0 60000 65536"/>
                <a:gd name="T18" fmla="*/ 0 w 23"/>
                <a:gd name="T19" fmla="*/ 0 h 33"/>
                <a:gd name="T20" fmla="*/ 23 w 23"/>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23" h="33">
                  <a:moveTo>
                    <a:pt x="0" y="33"/>
                  </a:moveTo>
                  <a:lnTo>
                    <a:pt x="1" y="28"/>
                  </a:lnTo>
                  <a:lnTo>
                    <a:pt x="5" y="14"/>
                  </a:lnTo>
                  <a:lnTo>
                    <a:pt x="11" y="3"/>
                  </a:lnTo>
                  <a:lnTo>
                    <a:pt x="23" y="0"/>
                  </a:lnTo>
                  <a:lnTo>
                    <a:pt x="0" y="33"/>
                  </a:lnTo>
                  <a:close/>
                </a:path>
              </a:pathLst>
            </a:custGeom>
            <a:solidFill>
              <a:srgbClr val="FFCC99"/>
            </a:solidFill>
            <a:ln w="9525">
              <a:noFill/>
              <a:round/>
              <a:headEnd/>
              <a:tailEnd/>
            </a:ln>
          </p:spPr>
          <p:txBody>
            <a:bodyPr/>
            <a:lstStyle/>
            <a:p>
              <a:pPr>
                <a:defRPr/>
              </a:pPr>
              <a:endParaRPr lang="es-MX" sz="1400" dirty="0">
                <a:latin typeface="+mn-lt"/>
                <a:ea typeface="+mn-ea"/>
                <a:cs typeface="Arial" charset="0"/>
              </a:endParaRPr>
            </a:p>
          </p:txBody>
        </p:sp>
        <p:sp>
          <p:nvSpPr>
            <p:cNvPr id="371" name="Freeform 93"/>
            <p:cNvSpPr>
              <a:spLocks/>
            </p:cNvSpPr>
            <p:nvPr/>
          </p:nvSpPr>
          <p:spPr bwMode="auto">
            <a:xfrm>
              <a:off x="1481" y="1461"/>
              <a:ext cx="18" cy="27"/>
            </a:xfrm>
            <a:custGeom>
              <a:avLst/>
              <a:gdLst>
                <a:gd name="T0" fmla="*/ 0 w 23"/>
                <a:gd name="T1" fmla="*/ 8 h 33"/>
                <a:gd name="T2" fmla="*/ 1 w 23"/>
                <a:gd name="T3" fmla="*/ 7 h 33"/>
                <a:gd name="T4" fmla="*/ 2 w 23"/>
                <a:gd name="T5" fmla="*/ 3 h 33"/>
                <a:gd name="T6" fmla="*/ 2 w 23"/>
                <a:gd name="T7" fmla="*/ 2 h 33"/>
                <a:gd name="T8" fmla="*/ 4 w 23"/>
                <a:gd name="T9" fmla="*/ 0 h 33"/>
                <a:gd name="T10" fmla="*/ 0 60000 65536"/>
                <a:gd name="T11" fmla="*/ 0 60000 65536"/>
                <a:gd name="T12" fmla="*/ 0 60000 65536"/>
                <a:gd name="T13" fmla="*/ 0 60000 65536"/>
                <a:gd name="T14" fmla="*/ 0 60000 65536"/>
                <a:gd name="T15" fmla="*/ 0 w 23"/>
                <a:gd name="T16" fmla="*/ 0 h 33"/>
                <a:gd name="T17" fmla="*/ 23 w 23"/>
                <a:gd name="T18" fmla="*/ 33 h 33"/>
              </a:gdLst>
              <a:ahLst/>
              <a:cxnLst>
                <a:cxn ang="T10">
                  <a:pos x="T0" y="T1"/>
                </a:cxn>
                <a:cxn ang="T11">
                  <a:pos x="T2" y="T3"/>
                </a:cxn>
                <a:cxn ang="T12">
                  <a:pos x="T4" y="T5"/>
                </a:cxn>
                <a:cxn ang="T13">
                  <a:pos x="T6" y="T7"/>
                </a:cxn>
                <a:cxn ang="T14">
                  <a:pos x="T8" y="T9"/>
                </a:cxn>
              </a:cxnLst>
              <a:rect l="T15" t="T16" r="T17" b="T18"/>
              <a:pathLst>
                <a:path w="23" h="33">
                  <a:moveTo>
                    <a:pt x="0" y="33"/>
                  </a:moveTo>
                  <a:lnTo>
                    <a:pt x="1" y="28"/>
                  </a:lnTo>
                  <a:lnTo>
                    <a:pt x="5" y="14"/>
                  </a:lnTo>
                  <a:lnTo>
                    <a:pt x="11" y="3"/>
                  </a:lnTo>
                  <a:lnTo>
                    <a:pt x="23" y="0"/>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372" name="Freeform 94"/>
            <p:cNvSpPr>
              <a:spLocks/>
            </p:cNvSpPr>
            <p:nvPr/>
          </p:nvSpPr>
          <p:spPr bwMode="auto">
            <a:xfrm>
              <a:off x="1575" y="1421"/>
              <a:ext cx="65" cy="57"/>
            </a:xfrm>
            <a:custGeom>
              <a:avLst/>
              <a:gdLst>
                <a:gd name="T0" fmla="*/ 2 w 97"/>
                <a:gd name="T1" fmla="*/ 17 h 69"/>
                <a:gd name="T2" fmla="*/ 1 w 97"/>
                <a:gd name="T3" fmla="*/ 17 h 69"/>
                <a:gd name="T4" fmla="*/ 1 w 97"/>
                <a:gd name="T5" fmla="*/ 14 h 69"/>
                <a:gd name="T6" fmla="*/ 0 w 97"/>
                <a:gd name="T7" fmla="*/ 12 h 69"/>
                <a:gd name="T8" fmla="*/ 1 w 97"/>
                <a:gd name="T9" fmla="*/ 9 h 69"/>
                <a:gd name="T10" fmla="*/ 1 w 97"/>
                <a:gd name="T11" fmla="*/ 7 h 69"/>
                <a:gd name="T12" fmla="*/ 2 w 97"/>
                <a:gd name="T13" fmla="*/ 4 h 69"/>
                <a:gd name="T14" fmla="*/ 4 w 97"/>
                <a:gd name="T15" fmla="*/ 2 h 69"/>
                <a:gd name="T16" fmla="*/ 5 w 97"/>
                <a:gd name="T17" fmla="*/ 2 h 69"/>
                <a:gd name="T18" fmla="*/ 6 w 97"/>
                <a:gd name="T19" fmla="*/ 2 h 69"/>
                <a:gd name="T20" fmla="*/ 7 w 97"/>
                <a:gd name="T21" fmla="*/ 2 h 69"/>
                <a:gd name="T22" fmla="*/ 9 w 97"/>
                <a:gd name="T23" fmla="*/ 2 h 69"/>
                <a:gd name="T24" fmla="*/ 9 w 97"/>
                <a:gd name="T25" fmla="*/ 2 h 69"/>
                <a:gd name="T26" fmla="*/ 9 w 97"/>
                <a:gd name="T27" fmla="*/ 2 h 69"/>
                <a:gd name="T28" fmla="*/ 9 w 97"/>
                <a:gd name="T29" fmla="*/ 1 h 69"/>
                <a:gd name="T30" fmla="*/ 10 w 97"/>
                <a:gd name="T31" fmla="*/ 1 h 69"/>
                <a:gd name="T32" fmla="*/ 10 w 97"/>
                <a:gd name="T33" fmla="*/ 0 h 69"/>
                <a:gd name="T34" fmla="*/ 2 w 97"/>
                <a:gd name="T35" fmla="*/ 17 h 6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7"/>
                <a:gd name="T55" fmla="*/ 0 h 69"/>
                <a:gd name="T56" fmla="*/ 97 w 97"/>
                <a:gd name="T57" fmla="*/ 69 h 6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7" h="69">
                  <a:moveTo>
                    <a:pt x="21" y="69"/>
                  </a:moveTo>
                  <a:lnTo>
                    <a:pt x="8" y="62"/>
                  </a:lnTo>
                  <a:lnTo>
                    <a:pt x="2" y="53"/>
                  </a:lnTo>
                  <a:lnTo>
                    <a:pt x="0" y="44"/>
                  </a:lnTo>
                  <a:lnTo>
                    <a:pt x="5" y="34"/>
                  </a:lnTo>
                  <a:lnTo>
                    <a:pt x="13" y="25"/>
                  </a:lnTo>
                  <a:lnTo>
                    <a:pt x="24" y="16"/>
                  </a:lnTo>
                  <a:lnTo>
                    <a:pt x="36" y="11"/>
                  </a:lnTo>
                  <a:lnTo>
                    <a:pt x="50" y="8"/>
                  </a:lnTo>
                  <a:lnTo>
                    <a:pt x="63" y="6"/>
                  </a:lnTo>
                  <a:lnTo>
                    <a:pt x="72" y="6"/>
                  </a:lnTo>
                  <a:lnTo>
                    <a:pt x="82" y="5"/>
                  </a:lnTo>
                  <a:lnTo>
                    <a:pt x="88" y="3"/>
                  </a:lnTo>
                  <a:lnTo>
                    <a:pt x="92" y="3"/>
                  </a:lnTo>
                  <a:lnTo>
                    <a:pt x="94" y="1"/>
                  </a:lnTo>
                  <a:lnTo>
                    <a:pt x="97" y="1"/>
                  </a:lnTo>
                  <a:lnTo>
                    <a:pt x="97" y="0"/>
                  </a:lnTo>
                  <a:lnTo>
                    <a:pt x="21" y="69"/>
                  </a:lnTo>
                  <a:close/>
                </a:path>
              </a:pathLst>
            </a:custGeom>
            <a:solidFill>
              <a:srgbClr val="FFCC99"/>
            </a:solidFill>
            <a:ln w="9525">
              <a:noFill/>
              <a:round/>
              <a:headEnd/>
              <a:tailEnd/>
            </a:ln>
          </p:spPr>
          <p:txBody>
            <a:bodyPr/>
            <a:lstStyle/>
            <a:p>
              <a:pPr>
                <a:defRPr/>
              </a:pPr>
              <a:endParaRPr lang="es-MX" sz="1400" dirty="0">
                <a:latin typeface="+mn-lt"/>
                <a:ea typeface="+mn-ea"/>
                <a:cs typeface="Arial" charset="0"/>
              </a:endParaRPr>
            </a:p>
          </p:txBody>
        </p:sp>
        <p:sp>
          <p:nvSpPr>
            <p:cNvPr id="373" name="Freeform 95"/>
            <p:cNvSpPr>
              <a:spLocks/>
            </p:cNvSpPr>
            <p:nvPr/>
          </p:nvSpPr>
          <p:spPr bwMode="auto">
            <a:xfrm>
              <a:off x="1575" y="1421"/>
              <a:ext cx="65" cy="57"/>
            </a:xfrm>
            <a:custGeom>
              <a:avLst/>
              <a:gdLst>
                <a:gd name="T0" fmla="*/ 2 w 97"/>
                <a:gd name="T1" fmla="*/ 17 h 69"/>
                <a:gd name="T2" fmla="*/ 1 w 97"/>
                <a:gd name="T3" fmla="*/ 17 h 69"/>
                <a:gd name="T4" fmla="*/ 1 w 97"/>
                <a:gd name="T5" fmla="*/ 14 h 69"/>
                <a:gd name="T6" fmla="*/ 0 w 97"/>
                <a:gd name="T7" fmla="*/ 12 h 69"/>
                <a:gd name="T8" fmla="*/ 1 w 97"/>
                <a:gd name="T9" fmla="*/ 9 h 69"/>
                <a:gd name="T10" fmla="*/ 1 w 97"/>
                <a:gd name="T11" fmla="*/ 7 h 69"/>
                <a:gd name="T12" fmla="*/ 2 w 97"/>
                <a:gd name="T13" fmla="*/ 4 h 69"/>
                <a:gd name="T14" fmla="*/ 4 w 97"/>
                <a:gd name="T15" fmla="*/ 2 h 69"/>
                <a:gd name="T16" fmla="*/ 5 w 97"/>
                <a:gd name="T17" fmla="*/ 2 h 69"/>
                <a:gd name="T18" fmla="*/ 6 w 97"/>
                <a:gd name="T19" fmla="*/ 2 h 69"/>
                <a:gd name="T20" fmla="*/ 7 w 97"/>
                <a:gd name="T21" fmla="*/ 2 h 69"/>
                <a:gd name="T22" fmla="*/ 9 w 97"/>
                <a:gd name="T23" fmla="*/ 2 h 69"/>
                <a:gd name="T24" fmla="*/ 9 w 97"/>
                <a:gd name="T25" fmla="*/ 2 h 69"/>
                <a:gd name="T26" fmla="*/ 9 w 97"/>
                <a:gd name="T27" fmla="*/ 2 h 69"/>
                <a:gd name="T28" fmla="*/ 9 w 97"/>
                <a:gd name="T29" fmla="*/ 1 h 69"/>
                <a:gd name="T30" fmla="*/ 10 w 97"/>
                <a:gd name="T31" fmla="*/ 1 h 69"/>
                <a:gd name="T32" fmla="*/ 10 w 97"/>
                <a:gd name="T33" fmla="*/ 0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7"/>
                <a:gd name="T52" fmla="*/ 0 h 69"/>
                <a:gd name="T53" fmla="*/ 97 w 97"/>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7" h="69">
                  <a:moveTo>
                    <a:pt x="21" y="69"/>
                  </a:moveTo>
                  <a:lnTo>
                    <a:pt x="8" y="62"/>
                  </a:lnTo>
                  <a:lnTo>
                    <a:pt x="2" y="53"/>
                  </a:lnTo>
                  <a:lnTo>
                    <a:pt x="0" y="44"/>
                  </a:lnTo>
                  <a:lnTo>
                    <a:pt x="5" y="34"/>
                  </a:lnTo>
                  <a:lnTo>
                    <a:pt x="13" y="25"/>
                  </a:lnTo>
                  <a:lnTo>
                    <a:pt x="24" y="16"/>
                  </a:lnTo>
                  <a:lnTo>
                    <a:pt x="36" y="11"/>
                  </a:lnTo>
                  <a:lnTo>
                    <a:pt x="50" y="8"/>
                  </a:lnTo>
                  <a:lnTo>
                    <a:pt x="63" y="6"/>
                  </a:lnTo>
                  <a:lnTo>
                    <a:pt x="72" y="6"/>
                  </a:lnTo>
                  <a:lnTo>
                    <a:pt x="82" y="5"/>
                  </a:lnTo>
                  <a:lnTo>
                    <a:pt x="88" y="3"/>
                  </a:lnTo>
                  <a:lnTo>
                    <a:pt x="92" y="3"/>
                  </a:lnTo>
                  <a:lnTo>
                    <a:pt x="94" y="1"/>
                  </a:lnTo>
                  <a:lnTo>
                    <a:pt x="97" y="1"/>
                  </a:lnTo>
                  <a:lnTo>
                    <a:pt x="97" y="0"/>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374" name="Freeform 96"/>
            <p:cNvSpPr>
              <a:spLocks/>
            </p:cNvSpPr>
            <p:nvPr/>
          </p:nvSpPr>
          <p:spPr bwMode="auto">
            <a:xfrm>
              <a:off x="1575" y="1421"/>
              <a:ext cx="65" cy="57"/>
            </a:xfrm>
            <a:custGeom>
              <a:avLst/>
              <a:gdLst>
                <a:gd name="T0" fmla="*/ 2 w 97"/>
                <a:gd name="T1" fmla="*/ 17 h 69"/>
                <a:gd name="T2" fmla="*/ 1 w 97"/>
                <a:gd name="T3" fmla="*/ 17 h 69"/>
                <a:gd name="T4" fmla="*/ 1 w 97"/>
                <a:gd name="T5" fmla="*/ 14 h 69"/>
                <a:gd name="T6" fmla="*/ 0 w 97"/>
                <a:gd name="T7" fmla="*/ 12 h 69"/>
                <a:gd name="T8" fmla="*/ 1 w 97"/>
                <a:gd name="T9" fmla="*/ 9 h 69"/>
                <a:gd name="T10" fmla="*/ 1 w 97"/>
                <a:gd name="T11" fmla="*/ 7 h 69"/>
                <a:gd name="T12" fmla="*/ 2 w 97"/>
                <a:gd name="T13" fmla="*/ 4 h 69"/>
                <a:gd name="T14" fmla="*/ 4 w 97"/>
                <a:gd name="T15" fmla="*/ 2 h 69"/>
                <a:gd name="T16" fmla="*/ 5 w 97"/>
                <a:gd name="T17" fmla="*/ 2 h 69"/>
                <a:gd name="T18" fmla="*/ 6 w 97"/>
                <a:gd name="T19" fmla="*/ 2 h 69"/>
                <a:gd name="T20" fmla="*/ 7 w 97"/>
                <a:gd name="T21" fmla="*/ 2 h 69"/>
                <a:gd name="T22" fmla="*/ 9 w 97"/>
                <a:gd name="T23" fmla="*/ 2 h 69"/>
                <a:gd name="T24" fmla="*/ 9 w 97"/>
                <a:gd name="T25" fmla="*/ 2 h 69"/>
                <a:gd name="T26" fmla="*/ 9 w 97"/>
                <a:gd name="T27" fmla="*/ 2 h 69"/>
                <a:gd name="T28" fmla="*/ 9 w 97"/>
                <a:gd name="T29" fmla="*/ 1 h 69"/>
                <a:gd name="T30" fmla="*/ 10 w 97"/>
                <a:gd name="T31" fmla="*/ 1 h 69"/>
                <a:gd name="T32" fmla="*/ 10 w 97"/>
                <a:gd name="T33" fmla="*/ 0 h 69"/>
                <a:gd name="T34" fmla="*/ 2 w 97"/>
                <a:gd name="T35" fmla="*/ 17 h 6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7"/>
                <a:gd name="T55" fmla="*/ 0 h 69"/>
                <a:gd name="T56" fmla="*/ 97 w 97"/>
                <a:gd name="T57" fmla="*/ 69 h 6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7" h="69">
                  <a:moveTo>
                    <a:pt x="21" y="69"/>
                  </a:moveTo>
                  <a:lnTo>
                    <a:pt x="8" y="62"/>
                  </a:lnTo>
                  <a:lnTo>
                    <a:pt x="2" y="53"/>
                  </a:lnTo>
                  <a:lnTo>
                    <a:pt x="0" y="44"/>
                  </a:lnTo>
                  <a:lnTo>
                    <a:pt x="5" y="34"/>
                  </a:lnTo>
                  <a:lnTo>
                    <a:pt x="13" y="25"/>
                  </a:lnTo>
                  <a:lnTo>
                    <a:pt x="24" y="16"/>
                  </a:lnTo>
                  <a:lnTo>
                    <a:pt x="36" y="11"/>
                  </a:lnTo>
                  <a:lnTo>
                    <a:pt x="50" y="8"/>
                  </a:lnTo>
                  <a:lnTo>
                    <a:pt x="63" y="6"/>
                  </a:lnTo>
                  <a:lnTo>
                    <a:pt x="72" y="6"/>
                  </a:lnTo>
                  <a:lnTo>
                    <a:pt x="82" y="5"/>
                  </a:lnTo>
                  <a:lnTo>
                    <a:pt x="88" y="3"/>
                  </a:lnTo>
                  <a:lnTo>
                    <a:pt x="92" y="3"/>
                  </a:lnTo>
                  <a:lnTo>
                    <a:pt x="94" y="1"/>
                  </a:lnTo>
                  <a:lnTo>
                    <a:pt x="97" y="1"/>
                  </a:lnTo>
                  <a:lnTo>
                    <a:pt x="97" y="0"/>
                  </a:lnTo>
                  <a:lnTo>
                    <a:pt x="21" y="69"/>
                  </a:lnTo>
                  <a:close/>
                </a:path>
              </a:pathLst>
            </a:custGeom>
            <a:solidFill>
              <a:srgbClr val="FFCC99"/>
            </a:solidFill>
            <a:ln w="9525">
              <a:noFill/>
              <a:round/>
              <a:headEnd/>
              <a:tailEnd/>
            </a:ln>
          </p:spPr>
          <p:txBody>
            <a:bodyPr/>
            <a:lstStyle/>
            <a:p>
              <a:pPr>
                <a:defRPr/>
              </a:pPr>
              <a:endParaRPr lang="es-MX" sz="1400" dirty="0">
                <a:latin typeface="+mn-lt"/>
                <a:ea typeface="+mn-ea"/>
                <a:cs typeface="Arial" charset="0"/>
              </a:endParaRPr>
            </a:p>
          </p:txBody>
        </p:sp>
        <p:sp>
          <p:nvSpPr>
            <p:cNvPr id="375" name="Freeform 97"/>
            <p:cNvSpPr>
              <a:spLocks/>
            </p:cNvSpPr>
            <p:nvPr/>
          </p:nvSpPr>
          <p:spPr bwMode="auto">
            <a:xfrm>
              <a:off x="1575" y="1421"/>
              <a:ext cx="65" cy="57"/>
            </a:xfrm>
            <a:custGeom>
              <a:avLst/>
              <a:gdLst>
                <a:gd name="T0" fmla="*/ 2 w 97"/>
                <a:gd name="T1" fmla="*/ 17 h 69"/>
                <a:gd name="T2" fmla="*/ 1 w 97"/>
                <a:gd name="T3" fmla="*/ 17 h 69"/>
                <a:gd name="T4" fmla="*/ 1 w 97"/>
                <a:gd name="T5" fmla="*/ 14 h 69"/>
                <a:gd name="T6" fmla="*/ 0 w 97"/>
                <a:gd name="T7" fmla="*/ 12 h 69"/>
                <a:gd name="T8" fmla="*/ 1 w 97"/>
                <a:gd name="T9" fmla="*/ 9 h 69"/>
                <a:gd name="T10" fmla="*/ 1 w 97"/>
                <a:gd name="T11" fmla="*/ 7 h 69"/>
                <a:gd name="T12" fmla="*/ 2 w 97"/>
                <a:gd name="T13" fmla="*/ 4 h 69"/>
                <a:gd name="T14" fmla="*/ 4 w 97"/>
                <a:gd name="T15" fmla="*/ 2 h 69"/>
                <a:gd name="T16" fmla="*/ 5 w 97"/>
                <a:gd name="T17" fmla="*/ 2 h 69"/>
                <a:gd name="T18" fmla="*/ 6 w 97"/>
                <a:gd name="T19" fmla="*/ 2 h 69"/>
                <a:gd name="T20" fmla="*/ 7 w 97"/>
                <a:gd name="T21" fmla="*/ 2 h 69"/>
                <a:gd name="T22" fmla="*/ 9 w 97"/>
                <a:gd name="T23" fmla="*/ 2 h 69"/>
                <a:gd name="T24" fmla="*/ 9 w 97"/>
                <a:gd name="T25" fmla="*/ 2 h 69"/>
                <a:gd name="T26" fmla="*/ 9 w 97"/>
                <a:gd name="T27" fmla="*/ 2 h 69"/>
                <a:gd name="T28" fmla="*/ 9 w 97"/>
                <a:gd name="T29" fmla="*/ 1 h 69"/>
                <a:gd name="T30" fmla="*/ 10 w 97"/>
                <a:gd name="T31" fmla="*/ 1 h 69"/>
                <a:gd name="T32" fmla="*/ 10 w 97"/>
                <a:gd name="T33" fmla="*/ 0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7"/>
                <a:gd name="T52" fmla="*/ 0 h 69"/>
                <a:gd name="T53" fmla="*/ 97 w 97"/>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7" h="69">
                  <a:moveTo>
                    <a:pt x="21" y="69"/>
                  </a:moveTo>
                  <a:lnTo>
                    <a:pt x="8" y="62"/>
                  </a:lnTo>
                  <a:lnTo>
                    <a:pt x="2" y="53"/>
                  </a:lnTo>
                  <a:lnTo>
                    <a:pt x="0" y="44"/>
                  </a:lnTo>
                  <a:lnTo>
                    <a:pt x="5" y="34"/>
                  </a:lnTo>
                  <a:lnTo>
                    <a:pt x="13" y="25"/>
                  </a:lnTo>
                  <a:lnTo>
                    <a:pt x="24" y="16"/>
                  </a:lnTo>
                  <a:lnTo>
                    <a:pt x="36" y="11"/>
                  </a:lnTo>
                  <a:lnTo>
                    <a:pt x="50" y="8"/>
                  </a:lnTo>
                  <a:lnTo>
                    <a:pt x="63" y="6"/>
                  </a:lnTo>
                  <a:lnTo>
                    <a:pt x="72" y="6"/>
                  </a:lnTo>
                  <a:lnTo>
                    <a:pt x="82" y="5"/>
                  </a:lnTo>
                  <a:lnTo>
                    <a:pt x="88" y="3"/>
                  </a:lnTo>
                  <a:lnTo>
                    <a:pt x="92" y="3"/>
                  </a:lnTo>
                  <a:lnTo>
                    <a:pt x="94" y="1"/>
                  </a:lnTo>
                  <a:lnTo>
                    <a:pt x="97" y="1"/>
                  </a:lnTo>
                  <a:lnTo>
                    <a:pt x="97" y="0"/>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376" name="Freeform 98"/>
            <p:cNvSpPr>
              <a:spLocks/>
            </p:cNvSpPr>
            <p:nvPr/>
          </p:nvSpPr>
          <p:spPr bwMode="auto">
            <a:xfrm>
              <a:off x="1640" y="1497"/>
              <a:ext cx="61" cy="12"/>
            </a:xfrm>
            <a:custGeom>
              <a:avLst/>
              <a:gdLst>
                <a:gd name="T0" fmla="*/ 0 w 78"/>
                <a:gd name="T1" fmla="*/ 2 h 15"/>
                <a:gd name="T2" fmla="*/ 2 w 78"/>
                <a:gd name="T3" fmla="*/ 2 h 15"/>
                <a:gd name="T4" fmla="*/ 4 w 78"/>
                <a:gd name="T5" fmla="*/ 3 h 15"/>
                <a:gd name="T6" fmla="*/ 5 w 78"/>
                <a:gd name="T7" fmla="*/ 3 h 15"/>
                <a:gd name="T8" fmla="*/ 6 w 78"/>
                <a:gd name="T9" fmla="*/ 3 h 15"/>
                <a:gd name="T10" fmla="*/ 8 w 78"/>
                <a:gd name="T11" fmla="*/ 3 h 15"/>
                <a:gd name="T12" fmla="*/ 10 w 78"/>
                <a:gd name="T13" fmla="*/ 2 h 15"/>
                <a:gd name="T14" fmla="*/ 10 w 78"/>
                <a:gd name="T15" fmla="*/ 2 h 15"/>
                <a:gd name="T16" fmla="*/ 11 w 78"/>
                <a:gd name="T17" fmla="*/ 0 h 15"/>
                <a:gd name="T18" fmla="*/ 0 w 78"/>
                <a:gd name="T19" fmla="*/ 2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15"/>
                <a:gd name="T32" fmla="*/ 78 w 78"/>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15">
                  <a:moveTo>
                    <a:pt x="0" y="10"/>
                  </a:moveTo>
                  <a:lnTo>
                    <a:pt x="10" y="10"/>
                  </a:lnTo>
                  <a:lnTo>
                    <a:pt x="22" y="14"/>
                  </a:lnTo>
                  <a:lnTo>
                    <a:pt x="33" y="14"/>
                  </a:lnTo>
                  <a:lnTo>
                    <a:pt x="45" y="15"/>
                  </a:lnTo>
                  <a:lnTo>
                    <a:pt x="56" y="15"/>
                  </a:lnTo>
                  <a:lnTo>
                    <a:pt x="66" y="12"/>
                  </a:lnTo>
                  <a:lnTo>
                    <a:pt x="72" y="7"/>
                  </a:lnTo>
                  <a:lnTo>
                    <a:pt x="78" y="0"/>
                  </a:lnTo>
                  <a:lnTo>
                    <a:pt x="0" y="10"/>
                  </a:lnTo>
                  <a:close/>
                </a:path>
              </a:pathLst>
            </a:custGeom>
            <a:solidFill>
              <a:srgbClr val="FFCC99"/>
            </a:solidFill>
            <a:ln w="9525">
              <a:noFill/>
              <a:round/>
              <a:headEnd/>
              <a:tailEnd/>
            </a:ln>
          </p:spPr>
          <p:txBody>
            <a:bodyPr/>
            <a:lstStyle/>
            <a:p>
              <a:pPr>
                <a:defRPr/>
              </a:pPr>
              <a:endParaRPr lang="es-MX" sz="1400" dirty="0">
                <a:latin typeface="+mn-lt"/>
                <a:ea typeface="+mn-ea"/>
                <a:cs typeface="Arial" charset="0"/>
              </a:endParaRPr>
            </a:p>
          </p:txBody>
        </p:sp>
        <p:sp>
          <p:nvSpPr>
            <p:cNvPr id="377" name="Freeform 99"/>
            <p:cNvSpPr>
              <a:spLocks/>
            </p:cNvSpPr>
            <p:nvPr/>
          </p:nvSpPr>
          <p:spPr bwMode="auto">
            <a:xfrm>
              <a:off x="1640" y="1497"/>
              <a:ext cx="61" cy="12"/>
            </a:xfrm>
            <a:custGeom>
              <a:avLst/>
              <a:gdLst>
                <a:gd name="T0" fmla="*/ 0 w 78"/>
                <a:gd name="T1" fmla="*/ 2 h 15"/>
                <a:gd name="T2" fmla="*/ 2 w 78"/>
                <a:gd name="T3" fmla="*/ 2 h 15"/>
                <a:gd name="T4" fmla="*/ 4 w 78"/>
                <a:gd name="T5" fmla="*/ 3 h 15"/>
                <a:gd name="T6" fmla="*/ 5 w 78"/>
                <a:gd name="T7" fmla="*/ 3 h 15"/>
                <a:gd name="T8" fmla="*/ 6 w 78"/>
                <a:gd name="T9" fmla="*/ 3 h 15"/>
                <a:gd name="T10" fmla="*/ 8 w 78"/>
                <a:gd name="T11" fmla="*/ 3 h 15"/>
                <a:gd name="T12" fmla="*/ 10 w 78"/>
                <a:gd name="T13" fmla="*/ 2 h 15"/>
                <a:gd name="T14" fmla="*/ 10 w 78"/>
                <a:gd name="T15" fmla="*/ 2 h 15"/>
                <a:gd name="T16" fmla="*/ 11 w 78"/>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8"/>
                <a:gd name="T28" fmla="*/ 0 h 15"/>
                <a:gd name="T29" fmla="*/ 78 w 78"/>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8" h="15">
                  <a:moveTo>
                    <a:pt x="0" y="10"/>
                  </a:moveTo>
                  <a:lnTo>
                    <a:pt x="10" y="10"/>
                  </a:lnTo>
                  <a:lnTo>
                    <a:pt x="22" y="14"/>
                  </a:lnTo>
                  <a:lnTo>
                    <a:pt x="33" y="14"/>
                  </a:lnTo>
                  <a:lnTo>
                    <a:pt x="45" y="15"/>
                  </a:lnTo>
                  <a:lnTo>
                    <a:pt x="56" y="15"/>
                  </a:lnTo>
                  <a:lnTo>
                    <a:pt x="66" y="12"/>
                  </a:lnTo>
                  <a:lnTo>
                    <a:pt x="72" y="7"/>
                  </a:lnTo>
                  <a:lnTo>
                    <a:pt x="78" y="0"/>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378" name="Freeform 100"/>
            <p:cNvSpPr>
              <a:spLocks/>
            </p:cNvSpPr>
            <p:nvPr/>
          </p:nvSpPr>
          <p:spPr bwMode="auto">
            <a:xfrm>
              <a:off x="1640" y="1497"/>
              <a:ext cx="61" cy="12"/>
            </a:xfrm>
            <a:custGeom>
              <a:avLst/>
              <a:gdLst>
                <a:gd name="T0" fmla="*/ 0 w 78"/>
                <a:gd name="T1" fmla="*/ 2 h 15"/>
                <a:gd name="T2" fmla="*/ 2 w 78"/>
                <a:gd name="T3" fmla="*/ 2 h 15"/>
                <a:gd name="T4" fmla="*/ 4 w 78"/>
                <a:gd name="T5" fmla="*/ 3 h 15"/>
                <a:gd name="T6" fmla="*/ 5 w 78"/>
                <a:gd name="T7" fmla="*/ 3 h 15"/>
                <a:gd name="T8" fmla="*/ 6 w 78"/>
                <a:gd name="T9" fmla="*/ 3 h 15"/>
                <a:gd name="T10" fmla="*/ 8 w 78"/>
                <a:gd name="T11" fmla="*/ 3 h 15"/>
                <a:gd name="T12" fmla="*/ 10 w 78"/>
                <a:gd name="T13" fmla="*/ 2 h 15"/>
                <a:gd name="T14" fmla="*/ 10 w 78"/>
                <a:gd name="T15" fmla="*/ 2 h 15"/>
                <a:gd name="T16" fmla="*/ 11 w 78"/>
                <a:gd name="T17" fmla="*/ 0 h 15"/>
                <a:gd name="T18" fmla="*/ 0 w 78"/>
                <a:gd name="T19" fmla="*/ 2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15"/>
                <a:gd name="T32" fmla="*/ 78 w 78"/>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15">
                  <a:moveTo>
                    <a:pt x="0" y="10"/>
                  </a:moveTo>
                  <a:lnTo>
                    <a:pt x="10" y="10"/>
                  </a:lnTo>
                  <a:lnTo>
                    <a:pt x="22" y="14"/>
                  </a:lnTo>
                  <a:lnTo>
                    <a:pt x="33" y="14"/>
                  </a:lnTo>
                  <a:lnTo>
                    <a:pt x="45" y="15"/>
                  </a:lnTo>
                  <a:lnTo>
                    <a:pt x="56" y="15"/>
                  </a:lnTo>
                  <a:lnTo>
                    <a:pt x="66" y="12"/>
                  </a:lnTo>
                  <a:lnTo>
                    <a:pt x="72" y="7"/>
                  </a:lnTo>
                  <a:lnTo>
                    <a:pt x="78" y="0"/>
                  </a:lnTo>
                  <a:lnTo>
                    <a:pt x="0" y="10"/>
                  </a:lnTo>
                  <a:close/>
                </a:path>
              </a:pathLst>
            </a:custGeom>
            <a:solidFill>
              <a:srgbClr val="FFCC99"/>
            </a:solidFill>
            <a:ln w="9525">
              <a:noFill/>
              <a:round/>
              <a:headEnd/>
              <a:tailEnd/>
            </a:ln>
          </p:spPr>
          <p:txBody>
            <a:bodyPr/>
            <a:lstStyle/>
            <a:p>
              <a:pPr>
                <a:defRPr/>
              </a:pPr>
              <a:endParaRPr lang="es-MX" sz="1400" dirty="0">
                <a:latin typeface="+mn-lt"/>
                <a:ea typeface="+mn-ea"/>
                <a:cs typeface="Arial" charset="0"/>
              </a:endParaRPr>
            </a:p>
          </p:txBody>
        </p:sp>
        <p:sp>
          <p:nvSpPr>
            <p:cNvPr id="379" name="Freeform 101"/>
            <p:cNvSpPr>
              <a:spLocks/>
            </p:cNvSpPr>
            <p:nvPr/>
          </p:nvSpPr>
          <p:spPr bwMode="auto">
            <a:xfrm>
              <a:off x="1640" y="1497"/>
              <a:ext cx="61" cy="12"/>
            </a:xfrm>
            <a:custGeom>
              <a:avLst/>
              <a:gdLst>
                <a:gd name="T0" fmla="*/ 0 w 78"/>
                <a:gd name="T1" fmla="*/ 2 h 15"/>
                <a:gd name="T2" fmla="*/ 2 w 78"/>
                <a:gd name="T3" fmla="*/ 2 h 15"/>
                <a:gd name="T4" fmla="*/ 4 w 78"/>
                <a:gd name="T5" fmla="*/ 3 h 15"/>
                <a:gd name="T6" fmla="*/ 5 w 78"/>
                <a:gd name="T7" fmla="*/ 3 h 15"/>
                <a:gd name="T8" fmla="*/ 6 w 78"/>
                <a:gd name="T9" fmla="*/ 3 h 15"/>
                <a:gd name="T10" fmla="*/ 8 w 78"/>
                <a:gd name="T11" fmla="*/ 3 h 15"/>
                <a:gd name="T12" fmla="*/ 10 w 78"/>
                <a:gd name="T13" fmla="*/ 2 h 15"/>
                <a:gd name="T14" fmla="*/ 10 w 78"/>
                <a:gd name="T15" fmla="*/ 2 h 15"/>
                <a:gd name="T16" fmla="*/ 11 w 78"/>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8"/>
                <a:gd name="T28" fmla="*/ 0 h 15"/>
                <a:gd name="T29" fmla="*/ 78 w 78"/>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8" h="15">
                  <a:moveTo>
                    <a:pt x="0" y="10"/>
                  </a:moveTo>
                  <a:lnTo>
                    <a:pt x="10" y="10"/>
                  </a:lnTo>
                  <a:lnTo>
                    <a:pt x="22" y="14"/>
                  </a:lnTo>
                  <a:lnTo>
                    <a:pt x="33" y="14"/>
                  </a:lnTo>
                  <a:lnTo>
                    <a:pt x="45" y="15"/>
                  </a:lnTo>
                  <a:lnTo>
                    <a:pt x="56" y="15"/>
                  </a:lnTo>
                  <a:lnTo>
                    <a:pt x="66" y="12"/>
                  </a:lnTo>
                  <a:lnTo>
                    <a:pt x="72" y="7"/>
                  </a:lnTo>
                  <a:lnTo>
                    <a:pt x="78" y="0"/>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380" name="Freeform 102"/>
            <p:cNvSpPr>
              <a:spLocks/>
            </p:cNvSpPr>
            <p:nvPr/>
          </p:nvSpPr>
          <p:spPr bwMode="auto">
            <a:xfrm>
              <a:off x="1706" y="1578"/>
              <a:ext cx="37" cy="72"/>
            </a:xfrm>
            <a:custGeom>
              <a:avLst/>
              <a:gdLst>
                <a:gd name="T0" fmla="*/ 0 w 47"/>
                <a:gd name="T1" fmla="*/ 18 h 87"/>
                <a:gd name="T2" fmla="*/ 1 w 47"/>
                <a:gd name="T3" fmla="*/ 23 h 87"/>
                <a:gd name="T4" fmla="*/ 3 w 47"/>
                <a:gd name="T5" fmla="*/ 22 h 87"/>
                <a:gd name="T6" fmla="*/ 3 w 47"/>
                <a:gd name="T7" fmla="*/ 18 h 87"/>
                <a:gd name="T8" fmla="*/ 2 w 47"/>
                <a:gd name="T9" fmla="*/ 15 h 87"/>
                <a:gd name="T10" fmla="*/ 1 w 47"/>
                <a:gd name="T11" fmla="*/ 12 h 87"/>
                <a:gd name="T12" fmla="*/ 1 w 47"/>
                <a:gd name="T13" fmla="*/ 8 h 87"/>
                <a:gd name="T14" fmla="*/ 1 w 47"/>
                <a:gd name="T15" fmla="*/ 5 h 87"/>
                <a:gd name="T16" fmla="*/ 1 w 47"/>
                <a:gd name="T17" fmla="*/ 2 h 87"/>
                <a:gd name="T18" fmla="*/ 3 w 47"/>
                <a:gd name="T19" fmla="*/ 0 h 87"/>
                <a:gd name="T20" fmla="*/ 4 w 47"/>
                <a:gd name="T21" fmla="*/ 2 h 87"/>
                <a:gd name="T22" fmla="*/ 5 w 47"/>
                <a:gd name="T23" fmla="*/ 2 h 87"/>
                <a:gd name="T24" fmla="*/ 5 w 47"/>
                <a:gd name="T25" fmla="*/ 2 h 87"/>
                <a:gd name="T26" fmla="*/ 0 w 47"/>
                <a:gd name="T27" fmla="*/ 18 h 8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7"/>
                <a:gd name="T43" fmla="*/ 0 h 87"/>
                <a:gd name="T44" fmla="*/ 47 w 47"/>
                <a:gd name="T45" fmla="*/ 87 h 8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7" h="87">
                  <a:moveTo>
                    <a:pt x="0" y="70"/>
                  </a:moveTo>
                  <a:lnTo>
                    <a:pt x="15" y="87"/>
                  </a:lnTo>
                  <a:lnTo>
                    <a:pt x="23" y="83"/>
                  </a:lnTo>
                  <a:lnTo>
                    <a:pt x="23" y="69"/>
                  </a:lnTo>
                  <a:lnTo>
                    <a:pt x="20" y="55"/>
                  </a:lnTo>
                  <a:lnTo>
                    <a:pt x="11" y="45"/>
                  </a:lnTo>
                  <a:lnTo>
                    <a:pt x="3" y="31"/>
                  </a:lnTo>
                  <a:lnTo>
                    <a:pt x="1" y="17"/>
                  </a:lnTo>
                  <a:lnTo>
                    <a:pt x="12" y="6"/>
                  </a:lnTo>
                  <a:lnTo>
                    <a:pt x="28" y="0"/>
                  </a:lnTo>
                  <a:lnTo>
                    <a:pt x="39" y="2"/>
                  </a:lnTo>
                  <a:lnTo>
                    <a:pt x="45" y="5"/>
                  </a:lnTo>
                  <a:lnTo>
                    <a:pt x="47" y="6"/>
                  </a:lnTo>
                  <a:lnTo>
                    <a:pt x="0" y="70"/>
                  </a:lnTo>
                  <a:close/>
                </a:path>
              </a:pathLst>
            </a:custGeom>
            <a:solidFill>
              <a:srgbClr val="FFCC99"/>
            </a:solidFill>
            <a:ln w="9525">
              <a:noFill/>
              <a:round/>
              <a:headEnd/>
              <a:tailEnd/>
            </a:ln>
          </p:spPr>
          <p:txBody>
            <a:bodyPr/>
            <a:lstStyle/>
            <a:p>
              <a:pPr>
                <a:defRPr/>
              </a:pPr>
              <a:endParaRPr lang="es-MX" sz="1400" dirty="0">
                <a:latin typeface="+mn-lt"/>
                <a:ea typeface="+mn-ea"/>
                <a:cs typeface="Arial" charset="0"/>
              </a:endParaRPr>
            </a:p>
          </p:txBody>
        </p:sp>
        <p:sp>
          <p:nvSpPr>
            <p:cNvPr id="381" name="Freeform 103"/>
            <p:cNvSpPr>
              <a:spLocks/>
            </p:cNvSpPr>
            <p:nvPr/>
          </p:nvSpPr>
          <p:spPr bwMode="auto">
            <a:xfrm>
              <a:off x="1706" y="1578"/>
              <a:ext cx="37" cy="72"/>
            </a:xfrm>
            <a:custGeom>
              <a:avLst/>
              <a:gdLst>
                <a:gd name="T0" fmla="*/ 0 w 47"/>
                <a:gd name="T1" fmla="*/ 18 h 87"/>
                <a:gd name="T2" fmla="*/ 1 w 47"/>
                <a:gd name="T3" fmla="*/ 23 h 87"/>
                <a:gd name="T4" fmla="*/ 3 w 47"/>
                <a:gd name="T5" fmla="*/ 22 h 87"/>
                <a:gd name="T6" fmla="*/ 3 w 47"/>
                <a:gd name="T7" fmla="*/ 18 h 87"/>
                <a:gd name="T8" fmla="*/ 2 w 47"/>
                <a:gd name="T9" fmla="*/ 15 h 87"/>
                <a:gd name="T10" fmla="*/ 1 w 47"/>
                <a:gd name="T11" fmla="*/ 12 h 87"/>
                <a:gd name="T12" fmla="*/ 1 w 47"/>
                <a:gd name="T13" fmla="*/ 8 h 87"/>
                <a:gd name="T14" fmla="*/ 1 w 47"/>
                <a:gd name="T15" fmla="*/ 5 h 87"/>
                <a:gd name="T16" fmla="*/ 1 w 47"/>
                <a:gd name="T17" fmla="*/ 2 h 87"/>
                <a:gd name="T18" fmla="*/ 3 w 47"/>
                <a:gd name="T19" fmla="*/ 0 h 87"/>
                <a:gd name="T20" fmla="*/ 4 w 47"/>
                <a:gd name="T21" fmla="*/ 2 h 87"/>
                <a:gd name="T22" fmla="*/ 5 w 47"/>
                <a:gd name="T23" fmla="*/ 2 h 87"/>
                <a:gd name="T24" fmla="*/ 5 w 47"/>
                <a:gd name="T25" fmla="*/ 2 h 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
                <a:gd name="T40" fmla="*/ 0 h 87"/>
                <a:gd name="T41" fmla="*/ 47 w 47"/>
                <a:gd name="T42" fmla="*/ 87 h 8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 h="87">
                  <a:moveTo>
                    <a:pt x="0" y="70"/>
                  </a:moveTo>
                  <a:lnTo>
                    <a:pt x="15" y="87"/>
                  </a:lnTo>
                  <a:lnTo>
                    <a:pt x="23" y="83"/>
                  </a:lnTo>
                  <a:lnTo>
                    <a:pt x="23" y="69"/>
                  </a:lnTo>
                  <a:lnTo>
                    <a:pt x="20" y="55"/>
                  </a:lnTo>
                  <a:lnTo>
                    <a:pt x="11" y="45"/>
                  </a:lnTo>
                  <a:lnTo>
                    <a:pt x="3" y="31"/>
                  </a:lnTo>
                  <a:lnTo>
                    <a:pt x="1" y="17"/>
                  </a:lnTo>
                  <a:lnTo>
                    <a:pt x="12" y="6"/>
                  </a:lnTo>
                  <a:lnTo>
                    <a:pt x="28" y="0"/>
                  </a:lnTo>
                  <a:lnTo>
                    <a:pt x="39" y="2"/>
                  </a:lnTo>
                  <a:lnTo>
                    <a:pt x="45" y="5"/>
                  </a:lnTo>
                  <a:lnTo>
                    <a:pt x="47" y="6"/>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382" name="Freeform 104"/>
            <p:cNvSpPr>
              <a:spLocks/>
            </p:cNvSpPr>
            <p:nvPr/>
          </p:nvSpPr>
          <p:spPr bwMode="auto">
            <a:xfrm>
              <a:off x="1706" y="1578"/>
              <a:ext cx="37" cy="72"/>
            </a:xfrm>
            <a:custGeom>
              <a:avLst/>
              <a:gdLst>
                <a:gd name="T0" fmla="*/ 0 w 47"/>
                <a:gd name="T1" fmla="*/ 18 h 87"/>
                <a:gd name="T2" fmla="*/ 1 w 47"/>
                <a:gd name="T3" fmla="*/ 23 h 87"/>
                <a:gd name="T4" fmla="*/ 3 w 47"/>
                <a:gd name="T5" fmla="*/ 22 h 87"/>
                <a:gd name="T6" fmla="*/ 3 w 47"/>
                <a:gd name="T7" fmla="*/ 18 h 87"/>
                <a:gd name="T8" fmla="*/ 2 w 47"/>
                <a:gd name="T9" fmla="*/ 15 h 87"/>
                <a:gd name="T10" fmla="*/ 1 w 47"/>
                <a:gd name="T11" fmla="*/ 12 h 87"/>
                <a:gd name="T12" fmla="*/ 1 w 47"/>
                <a:gd name="T13" fmla="*/ 8 h 87"/>
                <a:gd name="T14" fmla="*/ 1 w 47"/>
                <a:gd name="T15" fmla="*/ 5 h 87"/>
                <a:gd name="T16" fmla="*/ 1 w 47"/>
                <a:gd name="T17" fmla="*/ 2 h 87"/>
                <a:gd name="T18" fmla="*/ 3 w 47"/>
                <a:gd name="T19" fmla="*/ 0 h 87"/>
                <a:gd name="T20" fmla="*/ 4 w 47"/>
                <a:gd name="T21" fmla="*/ 2 h 87"/>
                <a:gd name="T22" fmla="*/ 5 w 47"/>
                <a:gd name="T23" fmla="*/ 2 h 87"/>
                <a:gd name="T24" fmla="*/ 5 w 47"/>
                <a:gd name="T25" fmla="*/ 2 h 87"/>
                <a:gd name="T26" fmla="*/ 0 w 47"/>
                <a:gd name="T27" fmla="*/ 18 h 8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7"/>
                <a:gd name="T43" fmla="*/ 0 h 87"/>
                <a:gd name="T44" fmla="*/ 47 w 47"/>
                <a:gd name="T45" fmla="*/ 87 h 8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7" h="87">
                  <a:moveTo>
                    <a:pt x="0" y="70"/>
                  </a:moveTo>
                  <a:lnTo>
                    <a:pt x="15" y="87"/>
                  </a:lnTo>
                  <a:lnTo>
                    <a:pt x="23" y="83"/>
                  </a:lnTo>
                  <a:lnTo>
                    <a:pt x="23" y="69"/>
                  </a:lnTo>
                  <a:lnTo>
                    <a:pt x="20" y="55"/>
                  </a:lnTo>
                  <a:lnTo>
                    <a:pt x="11" y="45"/>
                  </a:lnTo>
                  <a:lnTo>
                    <a:pt x="3" y="31"/>
                  </a:lnTo>
                  <a:lnTo>
                    <a:pt x="1" y="17"/>
                  </a:lnTo>
                  <a:lnTo>
                    <a:pt x="12" y="6"/>
                  </a:lnTo>
                  <a:lnTo>
                    <a:pt x="28" y="0"/>
                  </a:lnTo>
                  <a:lnTo>
                    <a:pt x="39" y="2"/>
                  </a:lnTo>
                  <a:lnTo>
                    <a:pt x="45" y="5"/>
                  </a:lnTo>
                  <a:lnTo>
                    <a:pt x="47" y="6"/>
                  </a:lnTo>
                  <a:lnTo>
                    <a:pt x="0" y="70"/>
                  </a:lnTo>
                  <a:close/>
                </a:path>
              </a:pathLst>
            </a:custGeom>
            <a:solidFill>
              <a:srgbClr val="FFCC99"/>
            </a:solidFill>
            <a:ln w="9525">
              <a:noFill/>
              <a:round/>
              <a:headEnd/>
              <a:tailEnd/>
            </a:ln>
          </p:spPr>
          <p:txBody>
            <a:bodyPr/>
            <a:lstStyle/>
            <a:p>
              <a:pPr>
                <a:defRPr/>
              </a:pPr>
              <a:endParaRPr lang="es-MX" sz="1400" dirty="0">
                <a:latin typeface="+mn-lt"/>
                <a:ea typeface="+mn-ea"/>
                <a:cs typeface="Arial" charset="0"/>
              </a:endParaRPr>
            </a:p>
          </p:txBody>
        </p:sp>
        <p:sp>
          <p:nvSpPr>
            <p:cNvPr id="383" name="Freeform 105"/>
            <p:cNvSpPr>
              <a:spLocks/>
            </p:cNvSpPr>
            <p:nvPr/>
          </p:nvSpPr>
          <p:spPr bwMode="auto">
            <a:xfrm>
              <a:off x="1706" y="1578"/>
              <a:ext cx="37" cy="72"/>
            </a:xfrm>
            <a:custGeom>
              <a:avLst/>
              <a:gdLst>
                <a:gd name="T0" fmla="*/ 0 w 47"/>
                <a:gd name="T1" fmla="*/ 18 h 87"/>
                <a:gd name="T2" fmla="*/ 1 w 47"/>
                <a:gd name="T3" fmla="*/ 23 h 87"/>
                <a:gd name="T4" fmla="*/ 3 w 47"/>
                <a:gd name="T5" fmla="*/ 22 h 87"/>
                <a:gd name="T6" fmla="*/ 3 w 47"/>
                <a:gd name="T7" fmla="*/ 18 h 87"/>
                <a:gd name="T8" fmla="*/ 2 w 47"/>
                <a:gd name="T9" fmla="*/ 15 h 87"/>
                <a:gd name="T10" fmla="*/ 1 w 47"/>
                <a:gd name="T11" fmla="*/ 12 h 87"/>
                <a:gd name="T12" fmla="*/ 1 w 47"/>
                <a:gd name="T13" fmla="*/ 8 h 87"/>
                <a:gd name="T14" fmla="*/ 1 w 47"/>
                <a:gd name="T15" fmla="*/ 5 h 87"/>
                <a:gd name="T16" fmla="*/ 1 w 47"/>
                <a:gd name="T17" fmla="*/ 2 h 87"/>
                <a:gd name="T18" fmla="*/ 3 w 47"/>
                <a:gd name="T19" fmla="*/ 0 h 87"/>
                <a:gd name="T20" fmla="*/ 4 w 47"/>
                <a:gd name="T21" fmla="*/ 2 h 87"/>
                <a:gd name="T22" fmla="*/ 5 w 47"/>
                <a:gd name="T23" fmla="*/ 2 h 87"/>
                <a:gd name="T24" fmla="*/ 5 w 47"/>
                <a:gd name="T25" fmla="*/ 2 h 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
                <a:gd name="T40" fmla="*/ 0 h 87"/>
                <a:gd name="T41" fmla="*/ 47 w 47"/>
                <a:gd name="T42" fmla="*/ 87 h 8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 h="87">
                  <a:moveTo>
                    <a:pt x="0" y="70"/>
                  </a:moveTo>
                  <a:lnTo>
                    <a:pt x="15" y="87"/>
                  </a:lnTo>
                  <a:lnTo>
                    <a:pt x="23" y="83"/>
                  </a:lnTo>
                  <a:lnTo>
                    <a:pt x="23" y="69"/>
                  </a:lnTo>
                  <a:lnTo>
                    <a:pt x="20" y="55"/>
                  </a:lnTo>
                  <a:lnTo>
                    <a:pt x="11" y="45"/>
                  </a:lnTo>
                  <a:lnTo>
                    <a:pt x="3" y="31"/>
                  </a:lnTo>
                  <a:lnTo>
                    <a:pt x="1" y="17"/>
                  </a:lnTo>
                  <a:lnTo>
                    <a:pt x="12" y="6"/>
                  </a:lnTo>
                  <a:lnTo>
                    <a:pt x="28" y="0"/>
                  </a:lnTo>
                  <a:lnTo>
                    <a:pt x="39" y="2"/>
                  </a:lnTo>
                  <a:lnTo>
                    <a:pt x="45" y="5"/>
                  </a:lnTo>
                  <a:lnTo>
                    <a:pt x="47" y="6"/>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384" name="Freeform 106"/>
            <p:cNvSpPr>
              <a:spLocks/>
            </p:cNvSpPr>
            <p:nvPr/>
          </p:nvSpPr>
          <p:spPr bwMode="auto">
            <a:xfrm>
              <a:off x="1785" y="1648"/>
              <a:ext cx="53" cy="128"/>
            </a:xfrm>
            <a:custGeom>
              <a:avLst/>
              <a:gdLst>
                <a:gd name="T0" fmla="*/ 6 w 72"/>
                <a:gd name="T1" fmla="*/ 0 h 156"/>
                <a:gd name="T2" fmla="*/ 7 w 72"/>
                <a:gd name="T3" fmla="*/ 4 h 156"/>
                <a:gd name="T4" fmla="*/ 8 w 72"/>
                <a:gd name="T5" fmla="*/ 7 h 156"/>
                <a:gd name="T6" fmla="*/ 8 w 72"/>
                <a:gd name="T7" fmla="*/ 11 h 156"/>
                <a:gd name="T8" fmla="*/ 8 w 72"/>
                <a:gd name="T9" fmla="*/ 16 h 156"/>
                <a:gd name="T10" fmla="*/ 7 w 72"/>
                <a:gd name="T11" fmla="*/ 20 h 156"/>
                <a:gd name="T12" fmla="*/ 5 w 72"/>
                <a:gd name="T13" fmla="*/ 23 h 156"/>
                <a:gd name="T14" fmla="*/ 4 w 72"/>
                <a:gd name="T15" fmla="*/ 25 h 156"/>
                <a:gd name="T16" fmla="*/ 2 w 72"/>
                <a:gd name="T17" fmla="*/ 26 h 156"/>
                <a:gd name="T18" fmla="*/ 1 w 72"/>
                <a:gd name="T19" fmla="*/ 28 h 156"/>
                <a:gd name="T20" fmla="*/ 0 w 72"/>
                <a:gd name="T21" fmla="*/ 29 h 156"/>
                <a:gd name="T22" fmla="*/ 0 w 72"/>
                <a:gd name="T23" fmla="*/ 32 h 156"/>
                <a:gd name="T24" fmla="*/ 1 w 72"/>
                <a:gd name="T25" fmla="*/ 34 h 156"/>
                <a:gd name="T26" fmla="*/ 1 w 72"/>
                <a:gd name="T27" fmla="*/ 35 h 156"/>
                <a:gd name="T28" fmla="*/ 1 w 72"/>
                <a:gd name="T29" fmla="*/ 36 h 156"/>
                <a:gd name="T30" fmla="*/ 2 w 72"/>
                <a:gd name="T31" fmla="*/ 39 h 156"/>
                <a:gd name="T32" fmla="*/ 3 w 72"/>
                <a:gd name="T33" fmla="*/ 39 h 156"/>
                <a:gd name="T34" fmla="*/ 6 w 72"/>
                <a:gd name="T35" fmla="*/ 0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156"/>
                <a:gd name="T56" fmla="*/ 72 w 72"/>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156">
                  <a:moveTo>
                    <a:pt x="53" y="0"/>
                  </a:moveTo>
                  <a:lnTo>
                    <a:pt x="65" y="15"/>
                  </a:lnTo>
                  <a:lnTo>
                    <a:pt x="70" y="31"/>
                  </a:lnTo>
                  <a:lnTo>
                    <a:pt x="72" y="47"/>
                  </a:lnTo>
                  <a:lnTo>
                    <a:pt x="67" y="64"/>
                  </a:lnTo>
                  <a:lnTo>
                    <a:pt x="59" y="78"/>
                  </a:lnTo>
                  <a:lnTo>
                    <a:pt x="48" y="92"/>
                  </a:lnTo>
                  <a:lnTo>
                    <a:pt x="36" y="101"/>
                  </a:lnTo>
                  <a:lnTo>
                    <a:pt x="18" y="106"/>
                  </a:lnTo>
                  <a:lnTo>
                    <a:pt x="6" y="111"/>
                  </a:lnTo>
                  <a:lnTo>
                    <a:pt x="0" y="117"/>
                  </a:lnTo>
                  <a:lnTo>
                    <a:pt x="0" y="125"/>
                  </a:lnTo>
                  <a:lnTo>
                    <a:pt x="4" y="134"/>
                  </a:lnTo>
                  <a:lnTo>
                    <a:pt x="9" y="142"/>
                  </a:lnTo>
                  <a:lnTo>
                    <a:pt x="15" y="148"/>
                  </a:lnTo>
                  <a:lnTo>
                    <a:pt x="20" y="153"/>
                  </a:lnTo>
                  <a:lnTo>
                    <a:pt x="23" y="156"/>
                  </a:lnTo>
                  <a:lnTo>
                    <a:pt x="53" y="0"/>
                  </a:lnTo>
                  <a:close/>
                </a:path>
              </a:pathLst>
            </a:custGeom>
            <a:solidFill>
              <a:srgbClr val="FFCC99"/>
            </a:solidFill>
            <a:ln w="9525">
              <a:noFill/>
              <a:round/>
              <a:headEnd/>
              <a:tailEnd/>
            </a:ln>
          </p:spPr>
          <p:txBody>
            <a:bodyPr/>
            <a:lstStyle/>
            <a:p>
              <a:pPr>
                <a:defRPr/>
              </a:pPr>
              <a:endParaRPr lang="es-MX" sz="1400" dirty="0">
                <a:latin typeface="+mn-lt"/>
                <a:ea typeface="+mn-ea"/>
                <a:cs typeface="Arial" charset="0"/>
              </a:endParaRPr>
            </a:p>
          </p:txBody>
        </p:sp>
        <p:sp>
          <p:nvSpPr>
            <p:cNvPr id="385" name="Freeform 107"/>
            <p:cNvSpPr>
              <a:spLocks/>
            </p:cNvSpPr>
            <p:nvPr/>
          </p:nvSpPr>
          <p:spPr bwMode="auto">
            <a:xfrm>
              <a:off x="1785" y="1648"/>
              <a:ext cx="53" cy="128"/>
            </a:xfrm>
            <a:custGeom>
              <a:avLst/>
              <a:gdLst>
                <a:gd name="T0" fmla="*/ 6 w 72"/>
                <a:gd name="T1" fmla="*/ 0 h 156"/>
                <a:gd name="T2" fmla="*/ 7 w 72"/>
                <a:gd name="T3" fmla="*/ 4 h 156"/>
                <a:gd name="T4" fmla="*/ 8 w 72"/>
                <a:gd name="T5" fmla="*/ 7 h 156"/>
                <a:gd name="T6" fmla="*/ 8 w 72"/>
                <a:gd name="T7" fmla="*/ 11 h 156"/>
                <a:gd name="T8" fmla="*/ 8 w 72"/>
                <a:gd name="T9" fmla="*/ 16 h 156"/>
                <a:gd name="T10" fmla="*/ 7 w 72"/>
                <a:gd name="T11" fmla="*/ 20 h 156"/>
                <a:gd name="T12" fmla="*/ 5 w 72"/>
                <a:gd name="T13" fmla="*/ 23 h 156"/>
                <a:gd name="T14" fmla="*/ 4 w 72"/>
                <a:gd name="T15" fmla="*/ 25 h 156"/>
                <a:gd name="T16" fmla="*/ 2 w 72"/>
                <a:gd name="T17" fmla="*/ 26 h 156"/>
                <a:gd name="T18" fmla="*/ 1 w 72"/>
                <a:gd name="T19" fmla="*/ 28 h 156"/>
                <a:gd name="T20" fmla="*/ 0 w 72"/>
                <a:gd name="T21" fmla="*/ 29 h 156"/>
                <a:gd name="T22" fmla="*/ 0 w 72"/>
                <a:gd name="T23" fmla="*/ 32 h 156"/>
                <a:gd name="T24" fmla="*/ 1 w 72"/>
                <a:gd name="T25" fmla="*/ 34 h 156"/>
                <a:gd name="T26" fmla="*/ 1 w 72"/>
                <a:gd name="T27" fmla="*/ 35 h 156"/>
                <a:gd name="T28" fmla="*/ 1 w 72"/>
                <a:gd name="T29" fmla="*/ 36 h 156"/>
                <a:gd name="T30" fmla="*/ 2 w 72"/>
                <a:gd name="T31" fmla="*/ 39 h 156"/>
                <a:gd name="T32" fmla="*/ 3 w 72"/>
                <a:gd name="T33" fmla="*/ 39 h 1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156"/>
                <a:gd name="T53" fmla="*/ 72 w 72"/>
                <a:gd name="T54" fmla="*/ 156 h 1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156">
                  <a:moveTo>
                    <a:pt x="53" y="0"/>
                  </a:moveTo>
                  <a:lnTo>
                    <a:pt x="65" y="15"/>
                  </a:lnTo>
                  <a:lnTo>
                    <a:pt x="70" y="31"/>
                  </a:lnTo>
                  <a:lnTo>
                    <a:pt x="72" y="47"/>
                  </a:lnTo>
                  <a:lnTo>
                    <a:pt x="67" y="64"/>
                  </a:lnTo>
                  <a:lnTo>
                    <a:pt x="59" y="78"/>
                  </a:lnTo>
                  <a:lnTo>
                    <a:pt x="48" y="92"/>
                  </a:lnTo>
                  <a:lnTo>
                    <a:pt x="36" y="101"/>
                  </a:lnTo>
                  <a:lnTo>
                    <a:pt x="18" y="106"/>
                  </a:lnTo>
                  <a:lnTo>
                    <a:pt x="6" y="111"/>
                  </a:lnTo>
                  <a:lnTo>
                    <a:pt x="0" y="117"/>
                  </a:lnTo>
                  <a:lnTo>
                    <a:pt x="0" y="125"/>
                  </a:lnTo>
                  <a:lnTo>
                    <a:pt x="4" y="134"/>
                  </a:lnTo>
                  <a:lnTo>
                    <a:pt x="9" y="142"/>
                  </a:lnTo>
                  <a:lnTo>
                    <a:pt x="15" y="148"/>
                  </a:lnTo>
                  <a:lnTo>
                    <a:pt x="20" y="153"/>
                  </a:lnTo>
                  <a:lnTo>
                    <a:pt x="23" y="156"/>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386" name="Freeform 108"/>
            <p:cNvSpPr>
              <a:spLocks/>
            </p:cNvSpPr>
            <p:nvPr/>
          </p:nvSpPr>
          <p:spPr bwMode="auto">
            <a:xfrm>
              <a:off x="1785" y="1648"/>
              <a:ext cx="53" cy="128"/>
            </a:xfrm>
            <a:custGeom>
              <a:avLst/>
              <a:gdLst>
                <a:gd name="T0" fmla="*/ 6 w 72"/>
                <a:gd name="T1" fmla="*/ 0 h 156"/>
                <a:gd name="T2" fmla="*/ 7 w 72"/>
                <a:gd name="T3" fmla="*/ 4 h 156"/>
                <a:gd name="T4" fmla="*/ 8 w 72"/>
                <a:gd name="T5" fmla="*/ 7 h 156"/>
                <a:gd name="T6" fmla="*/ 8 w 72"/>
                <a:gd name="T7" fmla="*/ 11 h 156"/>
                <a:gd name="T8" fmla="*/ 8 w 72"/>
                <a:gd name="T9" fmla="*/ 16 h 156"/>
                <a:gd name="T10" fmla="*/ 7 w 72"/>
                <a:gd name="T11" fmla="*/ 20 h 156"/>
                <a:gd name="T12" fmla="*/ 5 w 72"/>
                <a:gd name="T13" fmla="*/ 23 h 156"/>
                <a:gd name="T14" fmla="*/ 4 w 72"/>
                <a:gd name="T15" fmla="*/ 25 h 156"/>
                <a:gd name="T16" fmla="*/ 2 w 72"/>
                <a:gd name="T17" fmla="*/ 26 h 156"/>
                <a:gd name="T18" fmla="*/ 1 w 72"/>
                <a:gd name="T19" fmla="*/ 28 h 156"/>
                <a:gd name="T20" fmla="*/ 0 w 72"/>
                <a:gd name="T21" fmla="*/ 29 h 156"/>
                <a:gd name="T22" fmla="*/ 0 w 72"/>
                <a:gd name="T23" fmla="*/ 32 h 156"/>
                <a:gd name="T24" fmla="*/ 1 w 72"/>
                <a:gd name="T25" fmla="*/ 34 h 156"/>
                <a:gd name="T26" fmla="*/ 1 w 72"/>
                <a:gd name="T27" fmla="*/ 35 h 156"/>
                <a:gd name="T28" fmla="*/ 1 w 72"/>
                <a:gd name="T29" fmla="*/ 36 h 156"/>
                <a:gd name="T30" fmla="*/ 2 w 72"/>
                <a:gd name="T31" fmla="*/ 39 h 156"/>
                <a:gd name="T32" fmla="*/ 3 w 72"/>
                <a:gd name="T33" fmla="*/ 39 h 156"/>
                <a:gd name="T34" fmla="*/ 6 w 72"/>
                <a:gd name="T35" fmla="*/ 0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156"/>
                <a:gd name="T56" fmla="*/ 72 w 72"/>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156">
                  <a:moveTo>
                    <a:pt x="53" y="0"/>
                  </a:moveTo>
                  <a:lnTo>
                    <a:pt x="65" y="15"/>
                  </a:lnTo>
                  <a:lnTo>
                    <a:pt x="70" y="31"/>
                  </a:lnTo>
                  <a:lnTo>
                    <a:pt x="72" y="47"/>
                  </a:lnTo>
                  <a:lnTo>
                    <a:pt x="67" y="64"/>
                  </a:lnTo>
                  <a:lnTo>
                    <a:pt x="59" y="78"/>
                  </a:lnTo>
                  <a:lnTo>
                    <a:pt x="48" y="92"/>
                  </a:lnTo>
                  <a:lnTo>
                    <a:pt x="36" y="101"/>
                  </a:lnTo>
                  <a:lnTo>
                    <a:pt x="18" y="106"/>
                  </a:lnTo>
                  <a:lnTo>
                    <a:pt x="6" y="111"/>
                  </a:lnTo>
                  <a:lnTo>
                    <a:pt x="0" y="117"/>
                  </a:lnTo>
                  <a:lnTo>
                    <a:pt x="0" y="125"/>
                  </a:lnTo>
                  <a:lnTo>
                    <a:pt x="4" y="134"/>
                  </a:lnTo>
                  <a:lnTo>
                    <a:pt x="9" y="142"/>
                  </a:lnTo>
                  <a:lnTo>
                    <a:pt x="15" y="148"/>
                  </a:lnTo>
                  <a:lnTo>
                    <a:pt x="20" y="153"/>
                  </a:lnTo>
                  <a:lnTo>
                    <a:pt x="23" y="156"/>
                  </a:lnTo>
                  <a:lnTo>
                    <a:pt x="53" y="0"/>
                  </a:lnTo>
                  <a:close/>
                </a:path>
              </a:pathLst>
            </a:custGeom>
            <a:solidFill>
              <a:srgbClr val="FFCC99"/>
            </a:solidFill>
            <a:ln w="9525">
              <a:noFill/>
              <a:round/>
              <a:headEnd/>
              <a:tailEnd/>
            </a:ln>
          </p:spPr>
          <p:txBody>
            <a:bodyPr/>
            <a:lstStyle/>
            <a:p>
              <a:pPr>
                <a:defRPr/>
              </a:pPr>
              <a:endParaRPr lang="es-MX" sz="1400" dirty="0">
                <a:latin typeface="+mn-lt"/>
                <a:ea typeface="+mn-ea"/>
                <a:cs typeface="Arial" charset="0"/>
              </a:endParaRPr>
            </a:p>
          </p:txBody>
        </p:sp>
        <p:sp>
          <p:nvSpPr>
            <p:cNvPr id="387" name="Freeform 109"/>
            <p:cNvSpPr>
              <a:spLocks/>
            </p:cNvSpPr>
            <p:nvPr/>
          </p:nvSpPr>
          <p:spPr bwMode="auto">
            <a:xfrm>
              <a:off x="1785" y="1648"/>
              <a:ext cx="53" cy="128"/>
            </a:xfrm>
            <a:custGeom>
              <a:avLst/>
              <a:gdLst>
                <a:gd name="T0" fmla="*/ 6 w 72"/>
                <a:gd name="T1" fmla="*/ 0 h 156"/>
                <a:gd name="T2" fmla="*/ 7 w 72"/>
                <a:gd name="T3" fmla="*/ 4 h 156"/>
                <a:gd name="T4" fmla="*/ 8 w 72"/>
                <a:gd name="T5" fmla="*/ 7 h 156"/>
                <a:gd name="T6" fmla="*/ 8 w 72"/>
                <a:gd name="T7" fmla="*/ 11 h 156"/>
                <a:gd name="T8" fmla="*/ 8 w 72"/>
                <a:gd name="T9" fmla="*/ 16 h 156"/>
                <a:gd name="T10" fmla="*/ 7 w 72"/>
                <a:gd name="T11" fmla="*/ 20 h 156"/>
                <a:gd name="T12" fmla="*/ 5 w 72"/>
                <a:gd name="T13" fmla="*/ 23 h 156"/>
                <a:gd name="T14" fmla="*/ 4 w 72"/>
                <a:gd name="T15" fmla="*/ 25 h 156"/>
                <a:gd name="T16" fmla="*/ 2 w 72"/>
                <a:gd name="T17" fmla="*/ 26 h 156"/>
                <a:gd name="T18" fmla="*/ 1 w 72"/>
                <a:gd name="T19" fmla="*/ 28 h 156"/>
                <a:gd name="T20" fmla="*/ 0 w 72"/>
                <a:gd name="T21" fmla="*/ 29 h 156"/>
                <a:gd name="T22" fmla="*/ 0 w 72"/>
                <a:gd name="T23" fmla="*/ 32 h 156"/>
                <a:gd name="T24" fmla="*/ 1 w 72"/>
                <a:gd name="T25" fmla="*/ 34 h 156"/>
                <a:gd name="T26" fmla="*/ 1 w 72"/>
                <a:gd name="T27" fmla="*/ 35 h 156"/>
                <a:gd name="T28" fmla="*/ 1 w 72"/>
                <a:gd name="T29" fmla="*/ 36 h 156"/>
                <a:gd name="T30" fmla="*/ 2 w 72"/>
                <a:gd name="T31" fmla="*/ 39 h 156"/>
                <a:gd name="T32" fmla="*/ 3 w 72"/>
                <a:gd name="T33" fmla="*/ 39 h 1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156"/>
                <a:gd name="T53" fmla="*/ 72 w 72"/>
                <a:gd name="T54" fmla="*/ 156 h 1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156">
                  <a:moveTo>
                    <a:pt x="53" y="0"/>
                  </a:moveTo>
                  <a:lnTo>
                    <a:pt x="65" y="15"/>
                  </a:lnTo>
                  <a:lnTo>
                    <a:pt x="70" y="31"/>
                  </a:lnTo>
                  <a:lnTo>
                    <a:pt x="72" y="47"/>
                  </a:lnTo>
                  <a:lnTo>
                    <a:pt x="67" y="64"/>
                  </a:lnTo>
                  <a:lnTo>
                    <a:pt x="59" y="78"/>
                  </a:lnTo>
                  <a:lnTo>
                    <a:pt x="48" y="92"/>
                  </a:lnTo>
                  <a:lnTo>
                    <a:pt x="36" y="101"/>
                  </a:lnTo>
                  <a:lnTo>
                    <a:pt x="18" y="106"/>
                  </a:lnTo>
                  <a:lnTo>
                    <a:pt x="6" y="111"/>
                  </a:lnTo>
                  <a:lnTo>
                    <a:pt x="0" y="117"/>
                  </a:lnTo>
                  <a:lnTo>
                    <a:pt x="0" y="125"/>
                  </a:lnTo>
                  <a:lnTo>
                    <a:pt x="4" y="134"/>
                  </a:lnTo>
                  <a:lnTo>
                    <a:pt x="9" y="142"/>
                  </a:lnTo>
                  <a:lnTo>
                    <a:pt x="15" y="148"/>
                  </a:lnTo>
                  <a:lnTo>
                    <a:pt x="20" y="153"/>
                  </a:lnTo>
                  <a:lnTo>
                    <a:pt x="23" y="156"/>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388" name="Freeform 110"/>
            <p:cNvSpPr>
              <a:spLocks/>
            </p:cNvSpPr>
            <p:nvPr/>
          </p:nvSpPr>
          <p:spPr bwMode="auto">
            <a:xfrm>
              <a:off x="1868" y="1822"/>
              <a:ext cx="66" cy="39"/>
            </a:xfrm>
            <a:custGeom>
              <a:avLst/>
              <a:gdLst>
                <a:gd name="T0" fmla="*/ 9 w 91"/>
                <a:gd name="T1" fmla="*/ 12 h 47"/>
                <a:gd name="T2" fmla="*/ 8 w 91"/>
                <a:gd name="T3" fmla="*/ 12 h 47"/>
                <a:gd name="T4" fmla="*/ 7 w 91"/>
                <a:gd name="T5" fmla="*/ 10 h 47"/>
                <a:gd name="T6" fmla="*/ 5 w 91"/>
                <a:gd name="T7" fmla="*/ 8 h 47"/>
                <a:gd name="T8" fmla="*/ 3 w 91"/>
                <a:gd name="T9" fmla="*/ 6 h 47"/>
                <a:gd name="T10" fmla="*/ 2 w 91"/>
                <a:gd name="T11" fmla="*/ 4 h 47"/>
                <a:gd name="T12" fmla="*/ 1 w 91"/>
                <a:gd name="T13" fmla="*/ 2 h 47"/>
                <a:gd name="T14" fmla="*/ 1 w 91"/>
                <a:gd name="T15" fmla="*/ 1 h 47"/>
                <a:gd name="T16" fmla="*/ 0 w 91"/>
                <a:gd name="T17" fmla="*/ 0 h 47"/>
                <a:gd name="T18" fmla="*/ 9 w 91"/>
                <a:gd name="T19" fmla="*/ 12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1"/>
                <a:gd name="T31" fmla="*/ 0 h 47"/>
                <a:gd name="T32" fmla="*/ 91 w 91"/>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1" h="47">
                  <a:moveTo>
                    <a:pt x="91" y="47"/>
                  </a:moveTo>
                  <a:lnTo>
                    <a:pt x="74" y="43"/>
                  </a:lnTo>
                  <a:lnTo>
                    <a:pt x="57" y="39"/>
                  </a:lnTo>
                  <a:lnTo>
                    <a:pt x="41" y="31"/>
                  </a:lnTo>
                  <a:lnTo>
                    <a:pt x="29" y="22"/>
                  </a:lnTo>
                  <a:lnTo>
                    <a:pt x="16" y="14"/>
                  </a:lnTo>
                  <a:lnTo>
                    <a:pt x="8" y="6"/>
                  </a:lnTo>
                  <a:lnTo>
                    <a:pt x="2" y="1"/>
                  </a:lnTo>
                  <a:lnTo>
                    <a:pt x="0" y="0"/>
                  </a:lnTo>
                  <a:lnTo>
                    <a:pt x="91" y="47"/>
                  </a:lnTo>
                  <a:close/>
                </a:path>
              </a:pathLst>
            </a:custGeom>
            <a:solidFill>
              <a:srgbClr val="FFCC99"/>
            </a:solidFill>
            <a:ln w="9525">
              <a:noFill/>
              <a:round/>
              <a:headEnd/>
              <a:tailEnd/>
            </a:ln>
          </p:spPr>
          <p:txBody>
            <a:bodyPr/>
            <a:lstStyle/>
            <a:p>
              <a:pPr>
                <a:defRPr/>
              </a:pPr>
              <a:endParaRPr lang="es-MX" sz="1400" dirty="0">
                <a:latin typeface="+mn-lt"/>
                <a:ea typeface="+mn-ea"/>
                <a:cs typeface="Arial" charset="0"/>
              </a:endParaRPr>
            </a:p>
          </p:txBody>
        </p:sp>
        <p:sp>
          <p:nvSpPr>
            <p:cNvPr id="389" name="Freeform 111"/>
            <p:cNvSpPr>
              <a:spLocks/>
            </p:cNvSpPr>
            <p:nvPr/>
          </p:nvSpPr>
          <p:spPr bwMode="auto">
            <a:xfrm>
              <a:off x="1868" y="1822"/>
              <a:ext cx="66" cy="39"/>
            </a:xfrm>
            <a:custGeom>
              <a:avLst/>
              <a:gdLst>
                <a:gd name="T0" fmla="*/ 9 w 91"/>
                <a:gd name="T1" fmla="*/ 12 h 47"/>
                <a:gd name="T2" fmla="*/ 8 w 91"/>
                <a:gd name="T3" fmla="*/ 12 h 47"/>
                <a:gd name="T4" fmla="*/ 7 w 91"/>
                <a:gd name="T5" fmla="*/ 10 h 47"/>
                <a:gd name="T6" fmla="*/ 5 w 91"/>
                <a:gd name="T7" fmla="*/ 8 h 47"/>
                <a:gd name="T8" fmla="*/ 3 w 91"/>
                <a:gd name="T9" fmla="*/ 6 h 47"/>
                <a:gd name="T10" fmla="*/ 2 w 91"/>
                <a:gd name="T11" fmla="*/ 4 h 47"/>
                <a:gd name="T12" fmla="*/ 1 w 91"/>
                <a:gd name="T13" fmla="*/ 2 h 47"/>
                <a:gd name="T14" fmla="*/ 1 w 91"/>
                <a:gd name="T15" fmla="*/ 1 h 47"/>
                <a:gd name="T16" fmla="*/ 0 w 91"/>
                <a:gd name="T17" fmla="*/ 0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
                <a:gd name="T28" fmla="*/ 0 h 47"/>
                <a:gd name="T29" fmla="*/ 91 w 91"/>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 h="47">
                  <a:moveTo>
                    <a:pt x="91" y="47"/>
                  </a:moveTo>
                  <a:lnTo>
                    <a:pt x="74" y="43"/>
                  </a:lnTo>
                  <a:lnTo>
                    <a:pt x="57" y="39"/>
                  </a:lnTo>
                  <a:lnTo>
                    <a:pt x="41" y="31"/>
                  </a:lnTo>
                  <a:lnTo>
                    <a:pt x="29" y="22"/>
                  </a:lnTo>
                  <a:lnTo>
                    <a:pt x="16" y="14"/>
                  </a:lnTo>
                  <a:lnTo>
                    <a:pt x="8" y="6"/>
                  </a:lnTo>
                  <a:lnTo>
                    <a:pt x="2" y="1"/>
                  </a:lnTo>
                  <a:lnTo>
                    <a:pt x="0" y="0"/>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390" name="Freeform 112"/>
            <p:cNvSpPr>
              <a:spLocks/>
            </p:cNvSpPr>
            <p:nvPr/>
          </p:nvSpPr>
          <p:spPr bwMode="auto">
            <a:xfrm>
              <a:off x="1868" y="1822"/>
              <a:ext cx="66" cy="39"/>
            </a:xfrm>
            <a:custGeom>
              <a:avLst/>
              <a:gdLst>
                <a:gd name="T0" fmla="*/ 9 w 91"/>
                <a:gd name="T1" fmla="*/ 12 h 47"/>
                <a:gd name="T2" fmla="*/ 8 w 91"/>
                <a:gd name="T3" fmla="*/ 12 h 47"/>
                <a:gd name="T4" fmla="*/ 7 w 91"/>
                <a:gd name="T5" fmla="*/ 10 h 47"/>
                <a:gd name="T6" fmla="*/ 5 w 91"/>
                <a:gd name="T7" fmla="*/ 8 h 47"/>
                <a:gd name="T8" fmla="*/ 3 w 91"/>
                <a:gd name="T9" fmla="*/ 6 h 47"/>
                <a:gd name="T10" fmla="*/ 2 w 91"/>
                <a:gd name="T11" fmla="*/ 4 h 47"/>
                <a:gd name="T12" fmla="*/ 1 w 91"/>
                <a:gd name="T13" fmla="*/ 2 h 47"/>
                <a:gd name="T14" fmla="*/ 1 w 91"/>
                <a:gd name="T15" fmla="*/ 1 h 47"/>
                <a:gd name="T16" fmla="*/ 0 w 91"/>
                <a:gd name="T17" fmla="*/ 0 h 47"/>
                <a:gd name="T18" fmla="*/ 9 w 91"/>
                <a:gd name="T19" fmla="*/ 12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1"/>
                <a:gd name="T31" fmla="*/ 0 h 47"/>
                <a:gd name="T32" fmla="*/ 91 w 91"/>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1" h="47">
                  <a:moveTo>
                    <a:pt x="91" y="47"/>
                  </a:moveTo>
                  <a:lnTo>
                    <a:pt x="74" y="43"/>
                  </a:lnTo>
                  <a:lnTo>
                    <a:pt x="57" y="39"/>
                  </a:lnTo>
                  <a:lnTo>
                    <a:pt x="41" y="31"/>
                  </a:lnTo>
                  <a:lnTo>
                    <a:pt x="29" y="22"/>
                  </a:lnTo>
                  <a:lnTo>
                    <a:pt x="16" y="14"/>
                  </a:lnTo>
                  <a:lnTo>
                    <a:pt x="8" y="6"/>
                  </a:lnTo>
                  <a:lnTo>
                    <a:pt x="2" y="1"/>
                  </a:lnTo>
                  <a:lnTo>
                    <a:pt x="0" y="0"/>
                  </a:lnTo>
                  <a:lnTo>
                    <a:pt x="91" y="47"/>
                  </a:lnTo>
                  <a:close/>
                </a:path>
              </a:pathLst>
            </a:custGeom>
            <a:solidFill>
              <a:srgbClr val="FFCC99"/>
            </a:solidFill>
            <a:ln w="9525">
              <a:noFill/>
              <a:round/>
              <a:headEnd/>
              <a:tailEnd/>
            </a:ln>
          </p:spPr>
          <p:txBody>
            <a:bodyPr/>
            <a:lstStyle/>
            <a:p>
              <a:pPr>
                <a:defRPr/>
              </a:pPr>
              <a:endParaRPr lang="es-MX" sz="1400" dirty="0">
                <a:latin typeface="+mn-lt"/>
                <a:ea typeface="+mn-ea"/>
                <a:cs typeface="Arial" charset="0"/>
              </a:endParaRPr>
            </a:p>
          </p:txBody>
        </p:sp>
        <p:sp>
          <p:nvSpPr>
            <p:cNvPr id="391" name="Freeform 113"/>
            <p:cNvSpPr>
              <a:spLocks/>
            </p:cNvSpPr>
            <p:nvPr/>
          </p:nvSpPr>
          <p:spPr bwMode="auto">
            <a:xfrm>
              <a:off x="1868" y="1822"/>
              <a:ext cx="66" cy="39"/>
            </a:xfrm>
            <a:custGeom>
              <a:avLst/>
              <a:gdLst>
                <a:gd name="T0" fmla="*/ 9 w 91"/>
                <a:gd name="T1" fmla="*/ 12 h 47"/>
                <a:gd name="T2" fmla="*/ 8 w 91"/>
                <a:gd name="T3" fmla="*/ 12 h 47"/>
                <a:gd name="T4" fmla="*/ 7 w 91"/>
                <a:gd name="T5" fmla="*/ 10 h 47"/>
                <a:gd name="T6" fmla="*/ 5 w 91"/>
                <a:gd name="T7" fmla="*/ 8 h 47"/>
                <a:gd name="T8" fmla="*/ 3 w 91"/>
                <a:gd name="T9" fmla="*/ 6 h 47"/>
                <a:gd name="T10" fmla="*/ 2 w 91"/>
                <a:gd name="T11" fmla="*/ 4 h 47"/>
                <a:gd name="T12" fmla="*/ 1 w 91"/>
                <a:gd name="T13" fmla="*/ 2 h 47"/>
                <a:gd name="T14" fmla="*/ 1 w 91"/>
                <a:gd name="T15" fmla="*/ 1 h 47"/>
                <a:gd name="T16" fmla="*/ 0 w 91"/>
                <a:gd name="T17" fmla="*/ 0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
                <a:gd name="T28" fmla="*/ 0 h 47"/>
                <a:gd name="T29" fmla="*/ 91 w 91"/>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 h="47">
                  <a:moveTo>
                    <a:pt x="91" y="47"/>
                  </a:moveTo>
                  <a:lnTo>
                    <a:pt x="74" y="43"/>
                  </a:lnTo>
                  <a:lnTo>
                    <a:pt x="57" y="39"/>
                  </a:lnTo>
                  <a:lnTo>
                    <a:pt x="41" y="31"/>
                  </a:lnTo>
                  <a:lnTo>
                    <a:pt x="29" y="22"/>
                  </a:lnTo>
                  <a:lnTo>
                    <a:pt x="16" y="14"/>
                  </a:lnTo>
                  <a:lnTo>
                    <a:pt x="8" y="6"/>
                  </a:lnTo>
                  <a:lnTo>
                    <a:pt x="2" y="1"/>
                  </a:lnTo>
                  <a:lnTo>
                    <a:pt x="0" y="0"/>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392" name="Freeform 114"/>
            <p:cNvSpPr>
              <a:spLocks/>
            </p:cNvSpPr>
            <p:nvPr/>
          </p:nvSpPr>
          <p:spPr bwMode="auto">
            <a:xfrm>
              <a:off x="1850" y="1805"/>
              <a:ext cx="19" cy="15"/>
            </a:xfrm>
            <a:custGeom>
              <a:avLst/>
              <a:gdLst>
                <a:gd name="T0" fmla="*/ 0 w 25"/>
                <a:gd name="T1" fmla="*/ 2 h 19"/>
                <a:gd name="T2" fmla="*/ 2 w 25"/>
                <a:gd name="T3" fmla="*/ 2 h 19"/>
                <a:gd name="T4" fmla="*/ 3 w 25"/>
                <a:gd name="T5" fmla="*/ 4 h 19"/>
                <a:gd name="T6" fmla="*/ 4 w 25"/>
                <a:gd name="T7" fmla="*/ 4 h 19"/>
                <a:gd name="T8" fmla="*/ 3 w 25"/>
                <a:gd name="T9" fmla="*/ 0 h 19"/>
                <a:gd name="T10" fmla="*/ 0 w 25"/>
                <a:gd name="T11" fmla="*/ 2 h 19"/>
                <a:gd name="T12" fmla="*/ 0 60000 65536"/>
                <a:gd name="T13" fmla="*/ 0 60000 65536"/>
                <a:gd name="T14" fmla="*/ 0 60000 65536"/>
                <a:gd name="T15" fmla="*/ 0 60000 65536"/>
                <a:gd name="T16" fmla="*/ 0 60000 65536"/>
                <a:gd name="T17" fmla="*/ 0 60000 65536"/>
                <a:gd name="T18" fmla="*/ 0 w 25"/>
                <a:gd name="T19" fmla="*/ 0 h 19"/>
                <a:gd name="T20" fmla="*/ 25 w 25"/>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25" h="19">
                  <a:moveTo>
                    <a:pt x="0" y="7"/>
                  </a:moveTo>
                  <a:lnTo>
                    <a:pt x="6" y="11"/>
                  </a:lnTo>
                  <a:lnTo>
                    <a:pt x="17" y="19"/>
                  </a:lnTo>
                  <a:lnTo>
                    <a:pt x="25" y="18"/>
                  </a:lnTo>
                  <a:lnTo>
                    <a:pt x="20" y="0"/>
                  </a:lnTo>
                  <a:lnTo>
                    <a:pt x="0" y="7"/>
                  </a:lnTo>
                  <a:close/>
                </a:path>
              </a:pathLst>
            </a:custGeom>
            <a:solidFill>
              <a:srgbClr val="FFCC99"/>
            </a:solidFill>
            <a:ln w="9525">
              <a:noFill/>
              <a:round/>
              <a:headEnd/>
              <a:tailEnd/>
            </a:ln>
          </p:spPr>
          <p:txBody>
            <a:bodyPr/>
            <a:lstStyle/>
            <a:p>
              <a:pPr>
                <a:defRPr/>
              </a:pPr>
              <a:endParaRPr lang="es-MX" sz="1400" dirty="0">
                <a:latin typeface="+mn-lt"/>
                <a:ea typeface="+mn-ea"/>
                <a:cs typeface="Arial" charset="0"/>
              </a:endParaRPr>
            </a:p>
          </p:txBody>
        </p:sp>
        <p:sp>
          <p:nvSpPr>
            <p:cNvPr id="393" name="Freeform 115"/>
            <p:cNvSpPr>
              <a:spLocks/>
            </p:cNvSpPr>
            <p:nvPr/>
          </p:nvSpPr>
          <p:spPr bwMode="auto">
            <a:xfrm>
              <a:off x="1850" y="1805"/>
              <a:ext cx="19" cy="15"/>
            </a:xfrm>
            <a:custGeom>
              <a:avLst/>
              <a:gdLst>
                <a:gd name="T0" fmla="*/ 0 w 25"/>
                <a:gd name="T1" fmla="*/ 2 h 19"/>
                <a:gd name="T2" fmla="*/ 2 w 25"/>
                <a:gd name="T3" fmla="*/ 2 h 19"/>
                <a:gd name="T4" fmla="*/ 3 w 25"/>
                <a:gd name="T5" fmla="*/ 4 h 19"/>
                <a:gd name="T6" fmla="*/ 4 w 25"/>
                <a:gd name="T7" fmla="*/ 4 h 19"/>
                <a:gd name="T8" fmla="*/ 3 w 25"/>
                <a:gd name="T9" fmla="*/ 0 h 19"/>
                <a:gd name="T10" fmla="*/ 0 60000 65536"/>
                <a:gd name="T11" fmla="*/ 0 60000 65536"/>
                <a:gd name="T12" fmla="*/ 0 60000 65536"/>
                <a:gd name="T13" fmla="*/ 0 60000 65536"/>
                <a:gd name="T14" fmla="*/ 0 60000 65536"/>
                <a:gd name="T15" fmla="*/ 0 w 25"/>
                <a:gd name="T16" fmla="*/ 0 h 19"/>
                <a:gd name="T17" fmla="*/ 25 w 25"/>
                <a:gd name="T18" fmla="*/ 19 h 19"/>
              </a:gdLst>
              <a:ahLst/>
              <a:cxnLst>
                <a:cxn ang="T10">
                  <a:pos x="T0" y="T1"/>
                </a:cxn>
                <a:cxn ang="T11">
                  <a:pos x="T2" y="T3"/>
                </a:cxn>
                <a:cxn ang="T12">
                  <a:pos x="T4" y="T5"/>
                </a:cxn>
                <a:cxn ang="T13">
                  <a:pos x="T6" y="T7"/>
                </a:cxn>
                <a:cxn ang="T14">
                  <a:pos x="T8" y="T9"/>
                </a:cxn>
              </a:cxnLst>
              <a:rect l="T15" t="T16" r="T17" b="T18"/>
              <a:pathLst>
                <a:path w="25" h="19">
                  <a:moveTo>
                    <a:pt x="0" y="7"/>
                  </a:moveTo>
                  <a:lnTo>
                    <a:pt x="6" y="11"/>
                  </a:lnTo>
                  <a:lnTo>
                    <a:pt x="17" y="19"/>
                  </a:lnTo>
                  <a:lnTo>
                    <a:pt x="25" y="18"/>
                  </a:lnTo>
                  <a:lnTo>
                    <a:pt x="20" y="0"/>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394" name="Freeform 116"/>
            <p:cNvSpPr>
              <a:spLocks/>
            </p:cNvSpPr>
            <p:nvPr/>
          </p:nvSpPr>
          <p:spPr bwMode="auto">
            <a:xfrm>
              <a:off x="1850" y="1805"/>
              <a:ext cx="19" cy="15"/>
            </a:xfrm>
            <a:custGeom>
              <a:avLst/>
              <a:gdLst>
                <a:gd name="T0" fmla="*/ 0 w 25"/>
                <a:gd name="T1" fmla="*/ 2 h 19"/>
                <a:gd name="T2" fmla="*/ 2 w 25"/>
                <a:gd name="T3" fmla="*/ 2 h 19"/>
                <a:gd name="T4" fmla="*/ 3 w 25"/>
                <a:gd name="T5" fmla="*/ 4 h 19"/>
                <a:gd name="T6" fmla="*/ 4 w 25"/>
                <a:gd name="T7" fmla="*/ 4 h 19"/>
                <a:gd name="T8" fmla="*/ 3 w 25"/>
                <a:gd name="T9" fmla="*/ 0 h 19"/>
                <a:gd name="T10" fmla="*/ 0 w 25"/>
                <a:gd name="T11" fmla="*/ 2 h 19"/>
                <a:gd name="T12" fmla="*/ 0 60000 65536"/>
                <a:gd name="T13" fmla="*/ 0 60000 65536"/>
                <a:gd name="T14" fmla="*/ 0 60000 65536"/>
                <a:gd name="T15" fmla="*/ 0 60000 65536"/>
                <a:gd name="T16" fmla="*/ 0 60000 65536"/>
                <a:gd name="T17" fmla="*/ 0 60000 65536"/>
                <a:gd name="T18" fmla="*/ 0 w 25"/>
                <a:gd name="T19" fmla="*/ 0 h 19"/>
                <a:gd name="T20" fmla="*/ 25 w 25"/>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25" h="19">
                  <a:moveTo>
                    <a:pt x="0" y="7"/>
                  </a:moveTo>
                  <a:lnTo>
                    <a:pt x="6" y="11"/>
                  </a:lnTo>
                  <a:lnTo>
                    <a:pt x="17" y="19"/>
                  </a:lnTo>
                  <a:lnTo>
                    <a:pt x="25" y="18"/>
                  </a:lnTo>
                  <a:lnTo>
                    <a:pt x="20" y="0"/>
                  </a:lnTo>
                  <a:lnTo>
                    <a:pt x="0" y="7"/>
                  </a:lnTo>
                  <a:close/>
                </a:path>
              </a:pathLst>
            </a:custGeom>
            <a:solidFill>
              <a:srgbClr val="FFCC99"/>
            </a:solidFill>
            <a:ln w="9525">
              <a:noFill/>
              <a:round/>
              <a:headEnd/>
              <a:tailEnd/>
            </a:ln>
          </p:spPr>
          <p:txBody>
            <a:bodyPr/>
            <a:lstStyle/>
            <a:p>
              <a:pPr>
                <a:defRPr/>
              </a:pPr>
              <a:endParaRPr lang="es-MX" sz="1400" dirty="0">
                <a:latin typeface="+mn-lt"/>
                <a:ea typeface="+mn-ea"/>
                <a:cs typeface="Arial" charset="0"/>
              </a:endParaRPr>
            </a:p>
          </p:txBody>
        </p:sp>
        <p:sp>
          <p:nvSpPr>
            <p:cNvPr id="395" name="Freeform 117"/>
            <p:cNvSpPr>
              <a:spLocks/>
            </p:cNvSpPr>
            <p:nvPr/>
          </p:nvSpPr>
          <p:spPr bwMode="auto">
            <a:xfrm>
              <a:off x="1850" y="1805"/>
              <a:ext cx="19" cy="15"/>
            </a:xfrm>
            <a:custGeom>
              <a:avLst/>
              <a:gdLst>
                <a:gd name="T0" fmla="*/ 0 w 25"/>
                <a:gd name="T1" fmla="*/ 2 h 19"/>
                <a:gd name="T2" fmla="*/ 2 w 25"/>
                <a:gd name="T3" fmla="*/ 2 h 19"/>
                <a:gd name="T4" fmla="*/ 3 w 25"/>
                <a:gd name="T5" fmla="*/ 4 h 19"/>
                <a:gd name="T6" fmla="*/ 4 w 25"/>
                <a:gd name="T7" fmla="*/ 4 h 19"/>
                <a:gd name="T8" fmla="*/ 3 w 25"/>
                <a:gd name="T9" fmla="*/ 0 h 19"/>
                <a:gd name="T10" fmla="*/ 0 60000 65536"/>
                <a:gd name="T11" fmla="*/ 0 60000 65536"/>
                <a:gd name="T12" fmla="*/ 0 60000 65536"/>
                <a:gd name="T13" fmla="*/ 0 60000 65536"/>
                <a:gd name="T14" fmla="*/ 0 60000 65536"/>
                <a:gd name="T15" fmla="*/ 0 w 25"/>
                <a:gd name="T16" fmla="*/ 0 h 19"/>
                <a:gd name="T17" fmla="*/ 25 w 25"/>
                <a:gd name="T18" fmla="*/ 19 h 19"/>
              </a:gdLst>
              <a:ahLst/>
              <a:cxnLst>
                <a:cxn ang="T10">
                  <a:pos x="T0" y="T1"/>
                </a:cxn>
                <a:cxn ang="T11">
                  <a:pos x="T2" y="T3"/>
                </a:cxn>
                <a:cxn ang="T12">
                  <a:pos x="T4" y="T5"/>
                </a:cxn>
                <a:cxn ang="T13">
                  <a:pos x="T6" y="T7"/>
                </a:cxn>
                <a:cxn ang="T14">
                  <a:pos x="T8" y="T9"/>
                </a:cxn>
              </a:cxnLst>
              <a:rect l="T15" t="T16" r="T17" b="T18"/>
              <a:pathLst>
                <a:path w="25" h="19">
                  <a:moveTo>
                    <a:pt x="0" y="7"/>
                  </a:moveTo>
                  <a:lnTo>
                    <a:pt x="6" y="11"/>
                  </a:lnTo>
                  <a:lnTo>
                    <a:pt x="17" y="19"/>
                  </a:lnTo>
                  <a:lnTo>
                    <a:pt x="25" y="18"/>
                  </a:lnTo>
                  <a:lnTo>
                    <a:pt x="20" y="0"/>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396" name="Freeform 118"/>
            <p:cNvSpPr>
              <a:spLocks/>
            </p:cNvSpPr>
            <p:nvPr/>
          </p:nvSpPr>
          <p:spPr bwMode="auto">
            <a:xfrm>
              <a:off x="1820" y="1737"/>
              <a:ext cx="145" cy="58"/>
            </a:xfrm>
            <a:custGeom>
              <a:avLst/>
              <a:gdLst>
                <a:gd name="T0" fmla="*/ 23 w 198"/>
                <a:gd name="T1" fmla="*/ 9 h 69"/>
                <a:gd name="T2" fmla="*/ 21 w 198"/>
                <a:gd name="T3" fmla="*/ 14 h 69"/>
                <a:gd name="T4" fmla="*/ 20 w 198"/>
                <a:gd name="T5" fmla="*/ 17 h 69"/>
                <a:gd name="T6" fmla="*/ 18 w 198"/>
                <a:gd name="T7" fmla="*/ 20 h 69"/>
                <a:gd name="T8" fmla="*/ 17 w 198"/>
                <a:gd name="T9" fmla="*/ 20 h 69"/>
                <a:gd name="T10" fmla="*/ 15 w 198"/>
                <a:gd name="T11" fmla="*/ 20 h 69"/>
                <a:gd name="T12" fmla="*/ 12 w 198"/>
                <a:gd name="T13" fmla="*/ 19 h 69"/>
                <a:gd name="T14" fmla="*/ 11 w 198"/>
                <a:gd name="T15" fmla="*/ 16 h 69"/>
                <a:gd name="T16" fmla="*/ 10 w 198"/>
                <a:gd name="T17" fmla="*/ 12 h 69"/>
                <a:gd name="T18" fmla="*/ 8 w 198"/>
                <a:gd name="T19" fmla="*/ 9 h 69"/>
                <a:gd name="T20" fmla="*/ 7 w 198"/>
                <a:gd name="T21" fmla="*/ 7 h 69"/>
                <a:gd name="T22" fmla="*/ 6 w 198"/>
                <a:gd name="T23" fmla="*/ 4 h 69"/>
                <a:gd name="T24" fmla="*/ 5 w 198"/>
                <a:gd name="T25" fmla="*/ 3 h 69"/>
                <a:gd name="T26" fmla="*/ 4 w 198"/>
                <a:gd name="T27" fmla="*/ 3 h 69"/>
                <a:gd name="T28" fmla="*/ 3 w 198"/>
                <a:gd name="T29" fmla="*/ 0 h 69"/>
                <a:gd name="T30" fmla="*/ 1 w 198"/>
                <a:gd name="T31" fmla="*/ 0 h 69"/>
                <a:gd name="T32" fmla="*/ 0 w 198"/>
                <a:gd name="T33" fmla="*/ 0 h 69"/>
                <a:gd name="T34" fmla="*/ 23 w 198"/>
                <a:gd name="T35" fmla="*/ 9 h 6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8"/>
                <a:gd name="T55" fmla="*/ 0 h 69"/>
                <a:gd name="T56" fmla="*/ 198 w 198"/>
                <a:gd name="T57" fmla="*/ 69 h 6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8" h="69">
                  <a:moveTo>
                    <a:pt x="198" y="31"/>
                  </a:moveTo>
                  <a:lnTo>
                    <a:pt x="192" y="47"/>
                  </a:lnTo>
                  <a:lnTo>
                    <a:pt x="179" y="60"/>
                  </a:lnTo>
                  <a:lnTo>
                    <a:pt x="164" y="66"/>
                  </a:lnTo>
                  <a:lnTo>
                    <a:pt x="145" y="69"/>
                  </a:lnTo>
                  <a:lnTo>
                    <a:pt x="128" y="67"/>
                  </a:lnTo>
                  <a:lnTo>
                    <a:pt x="111" y="63"/>
                  </a:lnTo>
                  <a:lnTo>
                    <a:pt x="95" y="53"/>
                  </a:lnTo>
                  <a:lnTo>
                    <a:pt x="84" y="42"/>
                  </a:lnTo>
                  <a:lnTo>
                    <a:pt x="75" y="31"/>
                  </a:lnTo>
                  <a:lnTo>
                    <a:pt x="64" y="22"/>
                  </a:lnTo>
                  <a:lnTo>
                    <a:pt x="54" y="14"/>
                  </a:lnTo>
                  <a:lnTo>
                    <a:pt x="44" y="8"/>
                  </a:lnTo>
                  <a:lnTo>
                    <a:pt x="33" y="3"/>
                  </a:lnTo>
                  <a:lnTo>
                    <a:pt x="22" y="0"/>
                  </a:lnTo>
                  <a:lnTo>
                    <a:pt x="11" y="0"/>
                  </a:lnTo>
                  <a:lnTo>
                    <a:pt x="0" y="0"/>
                  </a:lnTo>
                  <a:lnTo>
                    <a:pt x="198" y="31"/>
                  </a:lnTo>
                  <a:close/>
                </a:path>
              </a:pathLst>
            </a:custGeom>
            <a:solidFill>
              <a:srgbClr val="FFCC99"/>
            </a:solidFill>
            <a:ln w="9525">
              <a:noFill/>
              <a:round/>
              <a:headEnd/>
              <a:tailEnd/>
            </a:ln>
          </p:spPr>
          <p:txBody>
            <a:bodyPr/>
            <a:lstStyle/>
            <a:p>
              <a:pPr>
                <a:defRPr/>
              </a:pPr>
              <a:endParaRPr lang="es-MX" sz="1400" dirty="0">
                <a:latin typeface="+mn-lt"/>
                <a:ea typeface="+mn-ea"/>
                <a:cs typeface="Arial" charset="0"/>
              </a:endParaRPr>
            </a:p>
          </p:txBody>
        </p:sp>
        <p:sp>
          <p:nvSpPr>
            <p:cNvPr id="397" name="Freeform 119"/>
            <p:cNvSpPr>
              <a:spLocks/>
            </p:cNvSpPr>
            <p:nvPr/>
          </p:nvSpPr>
          <p:spPr bwMode="auto">
            <a:xfrm>
              <a:off x="1820" y="1737"/>
              <a:ext cx="145" cy="58"/>
            </a:xfrm>
            <a:custGeom>
              <a:avLst/>
              <a:gdLst>
                <a:gd name="T0" fmla="*/ 23 w 198"/>
                <a:gd name="T1" fmla="*/ 9 h 69"/>
                <a:gd name="T2" fmla="*/ 21 w 198"/>
                <a:gd name="T3" fmla="*/ 14 h 69"/>
                <a:gd name="T4" fmla="*/ 20 w 198"/>
                <a:gd name="T5" fmla="*/ 17 h 69"/>
                <a:gd name="T6" fmla="*/ 18 w 198"/>
                <a:gd name="T7" fmla="*/ 20 h 69"/>
                <a:gd name="T8" fmla="*/ 17 w 198"/>
                <a:gd name="T9" fmla="*/ 20 h 69"/>
                <a:gd name="T10" fmla="*/ 15 w 198"/>
                <a:gd name="T11" fmla="*/ 20 h 69"/>
                <a:gd name="T12" fmla="*/ 12 w 198"/>
                <a:gd name="T13" fmla="*/ 19 h 69"/>
                <a:gd name="T14" fmla="*/ 11 w 198"/>
                <a:gd name="T15" fmla="*/ 16 h 69"/>
                <a:gd name="T16" fmla="*/ 10 w 198"/>
                <a:gd name="T17" fmla="*/ 12 h 69"/>
                <a:gd name="T18" fmla="*/ 8 w 198"/>
                <a:gd name="T19" fmla="*/ 9 h 69"/>
                <a:gd name="T20" fmla="*/ 7 w 198"/>
                <a:gd name="T21" fmla="*/ 7 h 69"/>
                <a:gd name="T22" fmla="*/ 6 w 198"/>
                <a:gd name="T23" fmla="*/ 4 h 69"/>
                <a:gd name="T24" fmla="*/ 5 w 198"/>
                <a:gd name="T25" fmla="*/ 3 h 69"/>
                <a:gd name="T26" fmla="*/ 4 w 198"/>
                <a:gd name="T27" fmla="*/ 3 h 69"/>
                <a:gd name="T28" fmla="*/ 3 w 198"/>
                <a:gd name="T29" fmla="*/ 0 h 69"/>
                <a:gd name="T30" fmla="*/ 1 w 198"/>
                <a:gd name="T31" fmla="*/ 0 h 69"/>
                <a:gd name="T32" fmla="*/ 0 w 198"/>
                <a:gd name="T33" fmla="*/ 0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8"/>
                <a:gd name="T52" fmla="*/ 0 h 69"/>
                <a:gd name="T53" fmla="*/ 198 w 198"/>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8" h="69">
                  <a:moveTo>
                    <a:pt x="198" y="31"/>
                  </a:moveTo>
                  <a:lnTo>
                    <a:pt x="192" y="47"/>
                  </a:lnTo>
                  <a:lnTo>
                    <a:pt x="179" y="60"/>
                  </a:lnTo>
                  <a:lnTo>
                    <a:pt x="164" y="66"/>
                  </a:lnTo>
                  <a:lnTo>
                    <a:pt x="145" y="69"/>
                  </a:lnTo>
                  <a:lnTo>
                    <a:pt x="128" y="67"/>
                  </a:lnTo>
                  <a:lnTo>
                    <a:pt x="111" y="63"/>
                  </a:lnTo>
                  <a:lnTo>
                    <a:pt x="95" y="53"/>
                  </a:lnTo>
                  <a:lnTo>
                    <a:pt x="84" y="42"/>
                  </a:lnTo>
                  <a:lnTo>
                    <a:pt x="75" y="31"/>
                  </a:lnTo>
                  <a:lnTo>
                    <a:pt x="64" y="22"/>
                  </a:lnTo>
                  <a:lnTo>
                    <a:pt x="54" y="14"/>
                  </a:lnTo>
                  <a:lnTo>
                    <a:pt x="44" y="8"/>
                  </a:lnTo>
                  <a:lnTo>
                    <a:pt x="33" y="3"/>
                  </a:lnTo>
                  <a:lnTo>
                    <a:pt x="22" y="0"/>
                  </a:lnTo>
                  <a:lnTo>
                    <a:pt x="11" y="0"/>
                  </a:lnTo>
                  <a:lnTo>
                    <a:pt x="0" y="0"/>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398" name="Freeform 120"/>
            <p:cNvSpPr>
              <a:spLocks/>
            </p:cNvSpPr>
            <p:nvPr/>
          </p:nvSpPr>
          <p:spPr bwMode="auto">
            <a:xfrm>
              <a:off x="1820" y="1737"/>
              <a:ext cx="145" cy="58"/>
            </a:xfrm>
            <a:custGeom>
              <a:avLst/>
              <a:gdLst>
                <a:gd name="T0" fmla="*/ 23 w 198"/>
                <a:gd name="T1" fmla="*/ 9 h 69"/>
                <a:gd name="T2" fmla="*/ 21 w 198"/>
                <a:gd name="T3" fmla="*/ 14 h 69"/>
                <a:gd name="T4" fmla="*/ 20 w 198"/>
                <a:gd name="T5" fmla="*/ 17 h 69"/>
                <a:gd name="T6" fmla="*/ 18 w 198"/>
                <a:gd name="T7" fmla="*/ 20 h 69"/>
                <a:gd name="T8" fmla="*/ 17 w 198"/>
                <a:gd name="T9" fmla="*/ 20 h 69"/>
                <a:gd name="T10" fmla="*/ 15 w 198"/>
                <a:gd name="T11" fmla="*/ 20 h 69"/>
                <a:gd name="T12" fmla="*/ 12 w 198"/>
                <a:gd name="T13" fmla="*/ 19 h 69"/>
                <a:gd name="T14" fmla="*/ 11 w 198"/>
                <a:gd name="T15" fmla="*/ 16 h 69"/>
                <a:gd name="T16" fmla="*/ 10 w 198"/>
                <a:gd name="T17" fmla="*/ 12 h 69"/>
                <a:gd name="T18" fmla="*/ 8 w 198"/>
                <a:gd name="T19" fmla="*/ 9 h 69"/>
                <a:gd name="T20" fmla="*/ 7 w 198"/>
                <a:gd name="T21" fmla="*/ 7 h 69"/>
                <a:gd name="T22" fmla="*/ 6 w 198"/>
                <a:gd name="T23" fmla="*/ 4 h 69"/>
                <a:gd name="T24" fmla="*/ 5 w 198"/>
                <a:gd name="T25" fmla="*/ 3 h 69"/>
                <a:gd name="T26" fmla="*/ 4 w 198"/>
                <a:gd name="T27" fmla="*/ 3 h 69"/>
                <a:gd name="T28" fmla="*/ 3 w 198"/>
                <a:gd name="T29" fmla="*/ 0 h 69"/>
                <a:gd name="T30" fmla="*/ 1 w 198"/>
                <a:gd name="T31" fmla="*/ 0 h 69"/>
                <a:gd name="T32" fmla="*/ 0 w 198"/>
                <a:gd name="T33" fmla="*/ 0 h 69"/>
                <a:gd name="T34" fmla="*/ 23 w 198"/>
                <a:gd name="T35" fmla="*/ 9 h 6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8"/>
                <a:gd name="T55" fmla="*/ 0 h 69"/>
                <a:gd name="T56" fmla="*/ 198 w 198"/>
                <a:gd name="T57" fmla="*/ 69 h 6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8" h="69">
                  <a:moveTo>
                    <a:pt x="198" y="31"/>
                  </a:moveTo>
                  <a:lnTo>
                    <a:pt x="192" y="47"/>
                  </a:lnTo>
                  <a:lnTo>
                    <a:pt x="179" y="60"/>
                  </a:lnTo>
                  <a:lnTo>
                    <a:pt x="164" y="66"/>
                  </a:lnTo>
                  <a:lnTo>
                    <a:pt x="145" y="69"/>
                  </a:lnTo>
                  <a:lnTo>
                    <a:pt x="128" y="67"/>
                  </a:lnTo>
                  <a:lnTo>
                    <a:pt x="111" y="63"/>
                  </a:lnTo>
                  <a:lnTo>
                    <a:pt x="95" y="53"/>
                  </a:lnTo>
                  <a:lnTo>
                    <a:pt x="84" y="42"/>
                  </a:lnTo>
                  <a:lnTo>
                    <a:pt x="75" y="31"/>
                  </a:lnTo>
                  <a:lnTo>
                    <a:pt x="64" y="22"/>
                  </a:lnTo>
                  <a:lnTo>
                    <a:pt x="54" y="14"/>
                  </a:lnTo>
                  <a:lnTo>
                    <a:pt x="44" y="8"/>
                  </a:lnTo>
                  <a:lnTo>
                    <a:pt x="33" y="3"/>
                  </a:lnTo>
                  <a:lnTo>
                    <a:pt x="22" y="0"/>
                  </a:lnTo>
                  <a:lnTo>
                    <a:pt x="11" y="0"/>
                  </a:lnTo>
                  <a:lnTo>
                    <a:pt x="0" y="0"/>
                  </a:lnTo>
                  <a:lnTo>
                    <a:pt x="198" y="31"/>
                  </a:lnTo>
                  <a:close/>
                </a:path>
              </a:pathLst>
            </a:custGeom>
            <a:solidFill>
              <a:srgbClr val="FFCC99"/>
            </a:solidFill>
            <a:ln w="9525">
              <a:noFill/>
              <a:round/>
              <a:headEnd/>
              <a:tailEnd/>
            </a:ln>
          </p:spPr>
          <p:txBody>
            <a:bodyPr/>
            <a:lstStyle/>
            <a:p>
              <a:pPr>
                <a:defRPr/>
              </a:pPr>
              <a:endParaRPr lang="es-MX" sz="1400" dirty="0">
                <a:latin typeface="+mn-lt"/>
                <a:ea typeface="+mn-ea"/>
                <a:cs typeface="Arial" charset="0"/>
              </a:endParaRPr>
            </a:p>
          </p:txBody>
        </p:sp>
        <p:sp>
          <p:nvSpPr>
            <p:cNvPr id="399" name="Freeform 121"/>
            <p:cNvSpPr>
              <a:spLocks/>
            </p:cNvSpPr>
            <p:nvPr/>
          </p:nvSpPr>
          <p:spPr bwMode="auto">
            <a:xfrm>
              <a:off x="1820" y="1737"/>
              <a:ext cx="145" cy="58"/>
            </a:xfrm>
            <a:custGeom>
              <a:avLst/>
              <a:gdLst>
                <a:gd name="T0" fmla="*/ 23 w 198"/>
                <a:gd name="T1" fmla="*/ 9 h 69"/>
                <a:gd name="T2" fmla="*/ 21 w 198"/>
                <a:gd name="T3" fmla="*/ 14 h 69"/>
                <a:gd name="T4" fmla="*/ 20 w 198"/>
                <a:gd name="T5" fmla="*/ 17 h 69"/>
                <a:gd name="T6" fmla="*/ 18 w 198"/>
                <a:gd name="T7" fmla="*/ 20 h 69"/>
                <a:gd name="T8" fmla="*/ 17 w 198"/>
                <a:gd name="T9" fmla="*/ 20 h 69"/>
                <a:gd name="T10" fmla="*/ 15 w 198"/>
                <a:gd name="T11" fmla="*/ 20 h 69"/>
                <a:gd name="T12" fmla="*/ 12 w 198"/>
                <a:gd name="T13" fmla="*/ 19 h 69"/>
                <a:gd name="T14" fmla="*/ 11 w 198"/>
                <a:gd name="T15" fmla="*/ 16 h 69"/>
                <a:gd name="T16" fmla="*/ 10 w 198"/>
                <a:gd name="T17" fmla="*/ 12 h 69"/>
                <a:gd name="T18" fmla="*/ 8 w 198"/>
                <a:gd name="T19" fmla="*/ 9 h 69"/>
                <a:gd name="T20" fmla="*/ 7 w 198"/>
                <a:gd name="T21" fmla="*/ 7 h 69"/>
                <a:gd name="T22" fmla="*/ 6 w 198"/>
                <a:gd name="T23" fmla="*/ 4 h 69"/>
                <a:gd name="T24" fmla="*/ 5 w 198"/>
                <a:gd name="T25" fmla="*/ 3 h 69"/>
                <a:gd name="T26" fmla="*/ 4 w 198"/>
                <a:gd name="T27" fmla="*/ 3 h 69"/>
                <a:gd name="T28" fmla="*/ 3 w 198"/>
                <a:gd name="T29" fmla="*/ 0 h 69"/>
                <a:gd name="T30" fmla="*/ 1 w 198"/>
                <a:gd name="T31" fmla="*/ 0 h 69"/>
                <a:gd name="T32" fmla="*/ 0 w 198"/>
                <a:gd name="T33" fmla="*/ 0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8"/>
                <a:gd name="T52" fmla="*/ 0 h 69"/>
                <a:gd name="T53" fmla="*/ 198 w 198"/>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8" h="69">
                  <a:moveTo>
                    <a:pt x="198" y="31"/>
                  </a:moveTo>
                  <a:lnTo>
                    <a:pt x="192" y="47"/>
                  </a:lnTo>
                  <a:lnTo>
                    <a:pt x="179" y="60"/>
                  </a:lnTo>
                  <a:lnTo>
                    <a:pt x="164" y="66"/>
                  </a:lnTo>
                  <a:lnTo>
                    <a:pt x="145" y="69"/>
                  </a:lnTo>
                  <a:lnTo>
                    <a:pt x="128" y="67"/>
                  </a:lnTo>
                  <a:lnTo>
                    <a:pt x="111" y="63"/>
                  </a:lnTo>
                  <a:lnTo>
                    <a:pt x="95" y="53"/>
                  </a:lnTo>
                  <a:lnTo>
                    <a:pt x="84" y="42"/>
                  </a:lnTo>
                  <a:lnTo>
                    <a:pt x="75" y="31"/>
                  </a:lnTo>
                  <a:lnTo>
                    <a:pt x="64" y="22"/>
                  </a:lnTo>
                  <a:lnTo>
                    <a:pt x="54" y="14"/>
                  </a:lnTo>
                  <a:lnTo>
                    <a:pt x="44" y="8"/>
                  </a:lnTo>
                  <a:lnTo>
                    <a:pt x="33" y="3"/>
                  </a:lnTo>
                  <a:lnTo>
                    <a:pt x="22" y="0"/>
                  </a:lnTo>
                  <a:lnTo>
                    <a:pt x="11" y="0"/>
                  </a:lnTo>
                  <a:lnTo>
                    <a:pt x="0" y="0"/>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400" name="Freeform 122"/>
            <p:cNvSpPr>
              <a:spLocks/>
            </p:cNvSpPr>
            <p:nvPr/>
          </p:nvSpPr>
          <p:spPr bwMode="auto">
            <a:xfrm>
              <a:off x="1831" y="1595"/>
              <a:ext cx="66" cy="70"/>
            </a:xfrm>
            <a:custGeom>
              <a:avLst/>
              <a:gdLst>
                <a:gd name="T0" fmla="*/ 13 w 87"/>
                <a:gd name="T1" fmla="*/ 2 h 85"/>
                <a:gd name="T2" fmla="*/ 10 w 87"/>
                <a:gd name="T3" fmla="*/ 0 h 85"/>
                <a:gd name="T4" fmla="*/ 8 w 87"/>
                <a:gd name="T5" fmla="*/ 2 h 85"/>
                <a:gd name="T6" fmla="*/ 6 w 87"/>
                <a:gd name="T7" fmla="*/ 2 h 85"/>
                <a:gd name="T8" fmla="*/ 6 w 87"/>
                <a:gd name="T9" fmla="*/ 5 h 85"/>
                <a:gd name="T10" fmla="*/ 6 w 87"/>
                <a:gd name="T11" fmla="*/ 7 h 85"/>
                <a:gd name="T12" fmla="*/ 5 w 87"/>
                <a:gd name="T13" fmla="*/ 10 h 85"/>
                <a:gd name="T14" fmla="*/ 5 w 87"/>
                <a:gd name="T15" fmla="*/ 12 h 85"/>
                <a:gd name="T16" fmla="*/ 5 w 87"/>
                <a:gd name="T17" fmla="*/ 13 h 85"/>
                <a:gd name="T18" fmla="*/ 4 w 87"/>
                <a:gd name="T19" fmla="*/ 15 h 85"/>
                <a:gd name="T20" fmla="*/ 2 w 87"/>
                <a:gd name="T21" fmla="*/ 18 h 85"/>
                <a:gd name="T22" fmla="*/ 2 w 87"/>
                <a:gd name="T23" fmla="*/ 21 h 85"/>
                <a:gd name="T24" fmla="*/ 0 w 87"/>
                <a:gd name="T25" fmla="*/ 22 h 85"/>
                <a:gd name="T26" fmla="*/ 13 w 87"/>
                <a:gd name="T27" fmla="*/ 2 h 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7"/>
                <a:gd name="T43" fmla="*/ 0 h 85"/>
                <a:gd name="T44" fmla="*/ 87 w 87"/>
                <a:gd name="T45" fmla="*/ 85 h 8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7" h="85">
                  <a:moveTo>
                    <a:pt x="87" y="2"/>
                  </a:moveTo>
                  <a:lnTo>
                    <a:pt x="70" y="0"/>
                  </a:lnTo>
                  <a:lnTo>
                    <a:pt x="58" y="5"/>
                  </a:lnTo>
                  <a:lnTo>
                    <a:pt x="48" y="11"/>
                  </a:lnTo>
                  <a:lnTo>
                    <a:pt x="42" y="19"/>
                  </a:lnTo>
                  <a:lnTo>
                    <a:pt x="39" y="28"/>
                  </a:lnTo>
                  <a:lnTo>
                    <a:pt x="36" y="38"/>
                  </a:lnTo>
                  <a:lnTo>
                    <a:pt x="34" y="46"/>
                  </a:lnTo>
                  <a:lnTo>
                    <a:pt x="33" y="50"/>
                  </a:lnTo>
                  <a:lnTo>
                    <a:pt x="27" y="58"/>
                  </a:lnTo>
                  <a:lnTo>
                    <a:pt x="16" y="71"/>
                  </a:lnTo>
                  <a:lnTo>
                    <a:pt x="5" y="80"/>
                  </a:lnTo>
                  <a:lnTo>
                    <a:pt x="0" y="85"/>
                  </a:lnTo>
                  <a:lnTo>
                    <a:pt x="87" y="2"/>
                  </a:lnTo>
                  <a:close/>
                </a:path>
              </a:pathLst>
            </a:custGeom>
            <a:solidFill>
              <a:srgbClr val="FFCC99"/>
            </a:solidFill>
            <a:ln w="9525">
              <a:noFill/>
              <a:round/>
              <a:headEnd/>
              <a:tailEnd/>
            </a:ln>
          </p:spPr>
          <p:txBody>
            <a:bodyPr/>
            <a:lstStyle/>
            <a:p>
              <a:pPr>
                <a:defRPr/>
              </a:pPr>
              <a:endParaRPr lang="es-MX" sz="1400" dirty="0">
                <a:latin typeface="+mn-lt"/>
                <a:ea typeface="+mn-ea"/>
                <a:cs typeface="Arial" charset="0"/>
              </a:endParaRPr>
            </a:p>
          </p:txBody>
        </p:sp>
        <p:sp>
          <p:nvSpPr>
            <p:cNvPr id="401" name="Freeform 123"/>
            <p:cNvSpPr>
              <a:spLocks/>
            </p:cNvSpPr>
            <p:nvPr/>
          </p:nvSpPr>
          <p:spPr bwMode="auto">
            <a:xfrm>
              <a:off x="1831" y="1595"/>
              <a:ext cx="66" cy="70"/>
            </a:xfrm>
            <a:custGeom>
              <a:avLst/>
              <a:gdLst>
                <a:gd name="T0" fmla="*/ 13 w 87"/>
                <a:gd name="T1" fmla="*/ 2 h 85"/>
                <a:gd name="T2" fmla="*/ 10 w 87"/>
                <a:gd name="T3" fmla="*/ 0 h 85"/>
                <a:gd name="T4" fmla="*/ 8 w 87"/>
                <a:gd name="T5" fmla="*/ 2 h 85"/>
                <a:gd name="T6" fmla="*/ 6 w 87"/>
                <a:gd name="T7" fmla="*/ 2 h 85"/>
                <a:gd name="T8" fmla="*/ 6 w 87"/>
                <a:gd name="T9" fmla="*/ 5 h 85"/>
                <a:gd name="T10" fmla="*/ 6 w 87"/>
                <a:gd name="T11" fmla="*/ 7 h 85"/>
                <a:gd name="T12" fmla="*/ 5 w 87"/>
                <a:gd name="T13" fmla="*/ 10 h 85"/>
                <a:gd name="T14" fmla="*/ 5 w 87"/>
                <a:gd name="T15" fmla="*/ 12 h 85"/>
                <a:gd name="T16" fmla="*/ 5 w 87"/>
                <a:gd name="T17" fmla="*/ 13 h 85"/>
                <a:gd name="T18" fmla="*/ 4 w 87"/>
                <a:gd name="T19" fmla="*/ 15 h 85"/>
                <a:gd name="T20" fmla="*/ 2 w 87"/>
                <a:gd name="T21" fmla="*/ 18 h 85"/>
                <a:gd name="T22" fmla="*/ 2 w 87"/>
                <a:gd name="T23" fmla="*/ 21 h 85"/>
                <a:gd name="T24" fmla="*/ 0 w 87"/>
                <a:gd name="T25" fmla="*/ 22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7"/>
                <a:gd name="T40" fmla="*/ 0 h 85"/>
                <a:gd name="T41" fmla="*/ 87 w 87"/>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7" h="85">
                  <a:moveTo>
                    <a:pt x="87" y="2"/>
                  </a:moveTo>
                  <a:lnTo>
                    <a:pt x="70" y="0"/>
                  </a:lnTo>
                  <a:lnTo>
                    <a:pt x="58" y="5"/>
                  </a:lnTo>
                  <a:lnTo>
                    <a:pt x="48" y="11"/>
                  </a:lnTo>
                  <a:lnTo>
                    <a:pt x="42" y="19"/>
                  </a:lnTo>
                  <a:lnTo>
                    <a:pt x="39" y="28"/>
                  </a:lnTo>
                  <a:lnTo>
                    <a:pt x="36" y="38"/>
                  </a:lnTo>
                  <a:lnTo>
                    <a:pt x="34" y="46"/>
                  </a:lnTo>
                  <a:lnTo>
                    <a:pt x="33" y="50"/>
                  </a:lnTo>
                  <a:lnTo>
                    <a:pt x="27" y="58"/>
                  </a:lnTo>
                  <a:lnTo>
                    <a:pt x="16" y="71"/>
                  </a:lnTo>
                  <a:lnTo>
                    <a:pt x="5" y="80"/>
                  </a:lnTo>
                  <a:lnTo>
                    <a:pt x="0" y="85"/>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402" name="Freeform 124"/>
            <p:cNvSpPr>
              <a:spLocks/>
            </p:cNvSpPr>
            <p:nvPr/>
          </p:nvSpPr>
          <p:spPr bwMode="auto">
            <a:xfrm>
              <a:off x="1831" y="1595"/>
              <a:ext cx="66" cy="70"/>
            </a:xfrm>
            <a:custGeom>
              <a:avLst/>
              <a:gdLst>
                <a:gd name="T0" fmla="*/ 13 w 87"/>
                <a:gd name="T1" fmla="*/ 2 h 85"/>
                <a:gd name="T2" fmla="*/ 10 w 87"/>
                <a:gd name="T3" fmla="*/ 0 h 85"/>
                <a:gd name="T4" fmla="*/ 8 w 87"/>
                <a:gd name="T5" fmla="*/ 2 h 85"/>
                <a:gd name="T6" fmla="*/ 6 w 87"/>
                <a:gd name="T7" fmla="*/ 2 h 85"/>
                <a:gd name="T8" fmla="*/ 6 w 87"/>
                <a:gd name="T9" fmla="*/ 5 h 85"/>
                <a:gd name="T10" fmla="*/ 6 w 87"/>
                <a:gd name="T11" fmla="*/ 7 h 85"/>
                <a:gd name="T12" fmla="*/ 5 w 87"/>
                <a:gd name="T13" fmla="*/ 10 h 85"/>
                <a:gd name="T14" fmla="*/ 5 w 87"/>
                <a:gd name="T15" fmla="*/ 12 h 85"/>
                <a:gd name="T16" fmla="*/ 5 w 87"/>
                <a:gd name="T17" fmla="*/ 13 h 85"/>
                <a:gd name="T18" fmla="*/ 4 w 87"/>
                <a:gd name="T19" fmla="*/ 15 h 85"/>
                <a:gd name="T20" fmla="*/ 2 w 87"/>
                <a:gd name="T21" fmla="*/ 18 h 85"/>
                <a:gd name="T22" fmla="*/ 2 w 87"/>
                <a:gd name="T23" fmla="*/ 21 h 85"/>
                <a:gd name="T24" fmla="*/ 0 w 87"/>
                <a:gd name="T25" fmla="*/ 22 h 85"/>
                <a:gd name="T26" fmla="*/ 13 w 87"/>
                <a:gd name="T27" fmla="*/ 2 h 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7"/>
                <a:gd name="T43" fmla="*/ 0 h 85"/>
                <a:gd name="T44" fmla="*/ 87 w 87"/>
                <a:gd name="T45" fmla="*/ 85 h 8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7" h="85">
                  <a:moveTo>
                    <a:pt x="87" y="2"/>
                  </a:moveTo>
                  <a:lnTo>
                    <a:pt x="70" y="0"/>
                  </a:lnTo>
                  <a:lnTo>
                    <a:pt x="58" y="5"/>
                  </a:lnTo>
                  <a:lnTo>
                    <a:pt x="48" y="11"/>
                  </a:lnTo>
                  <a:lnTo>
                    <a:pt x="42" y="19"/>
                  </a:lnTo>
                  <a:lnTo>
                    <a:pt x="39" y="28"/>
                  </a:lnTo>
                  <a:lnTo>
                    <a:pt x="36" y="38"/>
                  </a:lnTo>
                  <a:lnTo>
                    <a:pt x="34" y="46"/>
                  </a:lnTo>
                  <a:lnTo>
                    <a:pt x="33" y="50"/>
                  </a:lnTo>
                  <a:lnTo>
                    <a:pt x="27" y="58"/>
                  </a:lnTo>
                  <a:lnTo>
                    <a:pt x="16" y="71"/>
                  </a:lnTo>
                  <a:lnTo>
                    <a:pt x="5" y="80"/>
                  </a:lnTo>
                  <a:lnTo>
                    <a:pt x="0" y="85"/>
                  </a:lnTo>
                  <a:lnTo>
                    <a:pt x="87" y="2"/>
                  </a:lnTo>
                  <a:close/>
                </a:path>
              </a:pathLst>
            </a:custGeom>
            <a:solidFill>
              <a:srgbClr val="FFCC99"/>
            </a:solidFill>
            <a:ln w="9525">
              <a:noFill/>
              <a:round/>
              <a:headEnd/>
              <a:tailEnd/>
            </a:ln>
          </p:spPr>
          <p:txBody>
            <a:bodyPr/>
            <a:lstStyle/>
            <a:p>
              <a:pPr>
                <a:defRPr/>
              </a:pPr>
              <a:endParaRPr lang="es-MX" sz="1400" dirty="0">
                <a:latin typeface="+mn-lt"/>
                <a:ea typeface="+mn-ea"/>
                <a:cs typeface="Arial" charset="0"/>
              </a:endParaRPr>
            </a:p>
          </p:txBody>
        </p:sp>
        <p:sp>
          <p:nvSpPr>
            <p:cNvPr id="403" name="Freeform 125"/>
            <p:cNvSpPr>
              <a:spLocks/>
            </p:cNvSpPr>
            <p:nvPr/>
          </p:nvSpPr>
          <p:spPr bwMode="auto">
            <a:xfrm>
              <a:off x="1831" y="1595"/>
              <a:ext cx="66" cy="70"/>
            </a:xfrm>
            <a:custGeom>
              <a:avLst/>
              <a:gdLst>
                <a:gd name="T0" fmla="*/ 13 w 87"/>
                <a:gd name="T1" fmla="*/ 2 h 85"/>
                <a:gd name="T2" fmla="*/ 10 w 87"/>
                <a:gd name="T3" fmla="*/ 0 h 85"/>
                <a:gd name="T4" fmla="*/ 8 w 87"/>
                <a:gd name="T5" fmla="*/ 2 h 85"/>
                <a:gd name="T6" fmla="*/ 6 w 87"/>
                <a:gd name="T7" fmla="*/ 2 h 85"/>
                <a:gd name="T8" fmla="*/ 6 w 87"/>
                <a:gd name="T9" fmla="*/ 5 h 85"/>
                <a:gd name="T10" fmla="*/ 6 w 87"/>
                <a:gd name="T11" fmla="*/ 7 h 85"/>
                <a:gd name="T12" fmla="*/ 5 w 87"/>
                <a:gd name="T13" fmla="*/ 10 h 85"/>
                <a:gd name="T14" fmla="*/ 5 w 87"/>
                <a:gd name="T15" fmla="*/ 12 h 85"/>
                <a:gd name="T16" fmla="*/ 5 w 87"/>
                <a:gd name="T17" fmla="*/ 13 h 85"/>
                <a:gd name="T18" fmla="*/ 4 w 87"/>
                <a:gd name="T19" fmla="*/ 15 h 85"/>
                <a:gd name="T20" fmla="*/ 2 w 87"/>
                <a:gd name="T21" fmla="*/ 18 h 85"/>
                <a:gd name="T22" fmla="*/ 2 w 87"/>
                <a:gd name="T23" fmla="*/ 21 h 85"/>
                <a:gd name="T24" fmla="*/ 0 w 87"/>
                <a:gd name="T25" fmla="*/ 22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7"/>
                <a:gd name="T40" fmla="*/ 0 h 85"/>
                <a:gd name="T41" fmla="*/ 87 w 87"/>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7" h="85">
                  <a:moveTo>
                    <a:pt x="87" y="2"/>
                  </a:moveTo>
                  <a:lnTo>
                    <a:pt x="70" y="0"/>
                  </a:lnTo>
                  <a:lnTo>
                    <a:pt x="58" y="5"/>
                  </a:lnTo>
                  <a:lnTo>
                    <a:pt x="48" y="11"/>
                  </a:lnTo>
                  <a:lnTo>
                    <a:pt x="42" y="19"/>
                  </a:lnTo>
                  <a:lnTo>
                    <a:pt x="39" y="28"/>
                  </a:lnTo>
                  <a:lnTo>
                    <a:pt x="36" y="38"/>
                  </a:lnTo>
                  <a:lnTo>
                    <a:pt x="34" y="46"/>
                  </a:lnTo>
                  <a:lnTo>
                    <a:pt x="33" y="50"/>
                  </a:lnTo>
                  <a:lnTo>
                    <a:pt x="27" y="58"/>
                  </a:lnTo>
                  <a:lnTo>
                    <a:pt x="16" y="71"/>
                  </a:lnTo>
                  <a:lnTo>
                    <a:pt x="5" y="80"/>
                  </a:lnTo>
                  <a:lnTo>
                    <a:pt x="0" y="85"/>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404" name="Freeform 126"/>
            <p:cNvSpPr>
              <a:spLocks/>
            </p:cNvSpPr>
            <p:nvPr/>
          </p:nvSpPr>
          <p:spPr bwMode="auto">
            <a:xfrm>
              <a:off x="1871" y="1661"/>
              <a:ext cx="80" cy="76"/>
            </a:xfrm>
            <a:custGeom>
              <a:avLst/>
              <a:gdLst>
                <a:gd name="T0" fmla="*/ 13 w 107"/>
                <a:gd name="T1" fmla="*/ 7 h 92"/>
                <a:gd name="T2" fmla="*/ 12 w 107"/>
                <a:gd name="T3" fmla="*/ 5 h 92"/>
                <a:gd name="T4" fmla="*/ 11 w 107"/>
                <a:gd name="T5" fmla="*/ 2 h 92"/>
                <a:gd name="T6" fmla="*/ 10 w 107"/>
                <a:gd name="T7" fmla="*/ 2 h 92"/>
                <a:gd name="T8" fmla="*/ 9 w 107"/>
                <a:gd name="T9" fmla="*/ 0 h 92"/>
                <a:gd name="T10" fmla="*/ 7 w 107"/>
                <a:gd name="T11" fmla="*/ 0 h 92"/>
                <a:gd name="T12" fmla="*/ 7 w 107"/>
                <a:gd name="T13" fmla="*/ 2 h 92"/>
                <a:gd name="T14" fmla="*/ 7 w 107"/>
                <a:gd name="T15" fmla="*/ 2 h 92"/>
                <a:gd name="T16" fmla="*/ 6 w 107"/>
                <a:gd name="T17" fmla="*/ 4 h 92"/>
                <a:gd name="T18" fmla="*/ 5 w 107"/>
                <a:gd name="T19" fmla="*/ 7 h 92"/>
                <a:gd name="T20" fmla="*/ 7 w 107"/>
                <a:gd name="T21" fmla="*/ 11 h 92"/>
                <a:gd name="T22" fmla="*/ 7 w 107"/>
                <a:gd name="T23" fmla="*/ 14 h 92"/>
                <a:gd name="T24" fmla="*/ 7 w 107"/>
                <a:gd name="T25" fmla="*/ 17 h 92"/>
                <a:gd name="T26" fmla="*/ 8 w 107"/>
                <a:gd name="T27" fmla="*/ 21 h 92"/>
                <a:gd name="T28" fmla="*/ 9 w 107"/>
                <a:gd name="T29" fmla="*/ 21 h 92"/>
                <a:gd name="T30" fmla="*/ 8 w 107"/>
                <a:gd name="T31" fmla="*/ 24 h 92"/>
                <a:gd name="T32" fmla="*/ 7 w 107"/>
                <a:gd name="T33" fmla="*/ 25 h 92"/>
                <a:gd name="T34" fmla="*/ 5 w 107"/>
                <a:gd name="T35" fmla="*/ 23 h 92"/>
                <a:gd name="T36" fmla="*/ 4 w 107"/>
                <a:gd name="T37" fmla="*/ 21 h 92"/>
                <a:gd name="T38" fmla="*/ 3 w 107"/>
                <a:gd name="T39" fmla="*/ 21 h 92"/>
                <a:gd name="T40" fmla="*/ 1 w 107"/>
                <a:gd name="T41" fmla="*/ 17 h 92"/>
                <a:gd name="T42" fmla="*/ 1 w 107"/>
                <a:gd name="T43" fmla="*/ 15 h 92"/>
                <a:gd name="T44" fmla="*/ 1 w 107"/>
                <a:gd name="T45" fmla="*/ 14 h 92"/>
                <a:gd name="T46" fmla="*/ 1 w 107"/>
                <a:gd name="T47" fmla="*/ 12 h 92"/>
                <a:gd name="T48" fmla="*/ 0 w 107"/>
                <a:gd name="T49" fmla="*/ 12 h 92"/>
                <a:gd name="T50" fmla="*/ 13 w 107"/>
                <a:gd name="T51" fmla="*/ 7 h 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7"/>
                <a:gd name="T79" fmla="*/ 0 h 92"/>
                <a:gd name="T80" fmla="*/ 107 w 107"/>
                <a:gd name="T81" fmla="*/ 92 h 9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7" h="92">
                  <a:moveTo>
                    <a:pt x="107" y="27"/>
                  </a:moveTo>
                  <a:lnTo>
                    <a:pt x="98" y="19"/>
                  </a:lnTo>
                  <a:lnTo>
                    <a:pt x="89" y="11"/>
                  </a:lnTo>
                  <a:lnTo>
                    <a:pt x="81" y="5"/>
                  </a:lnTo>
                  <a:lnTo>
                    <a:pt x="73" y="0"/>
                  </a:lnTo>
                  <a:lnTo>
                    <a:pt x="65" y="0"/>
                  </a:lnTo>
                  <a:lnTo>
                    <a:pt x="59" y="2"/>
                  </a:lnTo>
                  <a:lnTo>
                    <a:pt x="54" y="6"/>
                  </a:lnTo>
                  <a:lnTo>
                    <a:pt x="50" y="16"/>
                  </a:lnTo>
                  <a:lnTo>
                    <a:pt x="48" y="28"/>
                  </a:lnTo>
                  <a:lnTo>
                    <a:pt x="51" y="41"/>
                  </a:lnTo>
                  <a:lnTo>
                    <a:pt x="56" y="53"/>
                  </a:lnTo>
                  <a:lnTo>
                    <a:pt x="62" y="66"/>
                  </a:lnTo>
                  <a:lnTo>
                    <a:pt x="67" y="77"/>
                  </a:lnTo>
                  <a:lnTo>
                    <a:pt x="70" y="84"/>
                  </a:lnTo>
                  <a:lnTo>
                    <a:pt x="67" y="91"/>
                  </a:lnTo>
                  <a:lnTo>
                    <a:pt x="57" y="92"/>
                  </a:lnTo>
                  <a:lnTo>
                    <a:pt x="45" y="89"/>
                  </a:lnTo>
                  <a:lnTo>
                    <a:pt x="34" y="83"/>
                  </a:lnTo>
                  <a:lnTo>
                    <a:pt x="25" y="77"/>
                  </a:lnTo>
                  <a:lnTo>
                    <a:pt x="15" y="67"/>
                  </a:lnTo>
                  <a:lnTo>
                    <a:pt x="9" y="59"/>
                  </a:lnTo>
                  <a:lnTo>
                    <a:pt x="4" y="53"/>
                  </a:lnTo>
                  <a:lnTo>
                    <a:pt x="1" y="47"/>
                  </a:lnTo>
                  <a:lnTo>
                    <a:pt x="0" y="45"/>
                  </a:lnTo>
                  <a:lnTo>
                    <a:pt x="107" y="27"/>
                  </a:lnTo>
                  <a:close/>
                </a:path>
              </a:pathLst>
            </a:custGeom>
            <a:solidFill>
              <a:srgbClr val="FFCC99"/>
            </a:solidFill>
            <a:ln w="9525">
              <a:noFill/>
              <a:round/>
              <a:headEnd/>
              <a:tailEnd/>
            </a:ln>
          </p:spPr>
          <p:txBody>
            <a:bodyPr/>
            <a:lstStyle/>
            <a:p>
              <a:pPr>
                <a:defRPr/>
              </a:pPr>
              <a:endParaRPr lang="es-MX" sz="1400" dirty="0">
                <a:latin typeface="+mn-lt"/>
                <a:ea typeface="+mn-ea"/>
                <a:cs typeface="Arial" charset="0"/>
              </a:endParaRPr>
            </a:p>
          </p:txBody>
        </p:sp>
        <p:sp>
          <p:nvSpPr>
            <p:cNvPr id="405" name="Freeform 127"/>
            <p:cNvSpPr>
              <a:spLocks/>
            </p:cNvSpPr>
            <p:nvPr/>
          </p:nvSpPr>
          <p:spPr bwMode="auto">
            <a:xfrm>
              <a:off x="1871" y="1661"/>
              <a:ext cx="80" cy="76"/>
            </a:xfrm>
            <a:custGeom>
              <a:avLst/>
              <a:gdLst>
                <a:gd name="T0" fmla="*/ 13 w 107"/>
                <a:gd name="T1" fmla="*/ 7 h 92"/>
                <a:gd name="T2" fmla="*/ 12 w 107"/>
                <a:gd name="T3" fmla="*/ 5 h 92"/>
                <a:gd name="T4" fmla="*/ 11 w 107"/>
                <a:gd name="T5" fmla="*/ 2 h 92"/>
                <a:gd name="T6" fmla="*/ 10 w 107"/>
                <a:gd name="T7" fmla="*/ 2 h 92"/>
                <a:gd name="T8" fmla="*/ 9 w 107"/>
                <a:gd name="T9" fmla="*/ 0 h 92"/>
                <a:gd name="T10" fmla="*/ 7 w 107"/>
                <a:gd name="T11" fmla="*/ 0 h 92"/>
                <a:gd name="T12" fmla="*/ 7 w 107"/>
                <a:gd name="T13" fmla="*/ 2 h 92"/>
                <a:gd name="T14" fmla="*/ 7 w 107"/>
                <a:gd name="T15" fmla="*/ 2 h 92"/>
                <a:gd name="T16" fmla="*/ 6 w 107"/>
                <a:gd name="T17" fmla="*/ 4 h 92"/>
                <a:gd name="T18" fmla="*/ 5 w 107"/>
                <a:gd name="T19" fmla="*/ 7 h 92"/>
                <a:gd name="T20" fmla="*/ 7 w 107"/>
                <a:gd name="T21" fmla="*/ 11 h 92"/>
                <a:gd name="T22" fmla="*/ 7 w 107"/>
                <a:gd name="T23" fmla="*/ 14 h 92"/>
                <a:gd name="T24" fmla="*/ 7 w 107"/>
                <a:gd name="T25" fmla="*/ 17 h 92"/>
                <a:gd name="T26" fmla="*/ 8 w 107"/>
                <a:gd name="T27" fmla="*/ 21 h 92"/>
                <a:gd name="T28" fmla="*/ 9 w 107"/>
                <a:gd name="T29" fmla="*/ 21 h 92"/>
                <a:gd name="T30" fmla="*/ 8 w 107"/>
                <a:gd name="T31" fmla="*/ 24 h 92"/>
                <a:gd name="T32" fmla="*/ 7 w 107"/>
                <a:gd name="T33" fmla="*/ 25 h 92"/>
                <a:gd name="T34" fmla="*/ 5 w 107"/>
                <a:gd name="T35" fmla="*/ 23 h 92"/>
                <a:gd name="T36" fmla="*/ 4 w 107"/>
                <a:gd name="T37" fmla="*/ 21 h 92"/>
                <a:gd name="T38" fmla="*/ 3 w 107"/>
                <a:gd name="T39" fmla="*/ 21 h 92"/>
                <a:gd name="T40" fmla="*/ 1 w 107"/>
                <a:gd name="T41" fmla="*/ 17 h 92"/>
                <a:gd name="T42" fmla="*/ 1 w 107"/>
                <a:gd name="T43" fmla="*/ 15 h 92"/>
                <a:gd name="T44" fmla="*/ 1 w 107"/>
                <a:gd name="T45" fmla="*/ 14 h 92"/>
                <a:gd name="T46" fmla="*/ 1 w 107"/>
                <a:gd name="T47" fmla="*/ 12 h 92"/>
                <a:gd name="T48" fmla="*/ 0 w 107"/>
                <a:gd name="T49" fmla="*/ 12 h 9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7"/>
                <a:gd name="T76" fmla="*/ 0 h 92"/>
                <a:gd name="T77" fmla="*/ 107 w 107"/>
                <a:gd name="T78" fmla="*/ 92 h 9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7" h="92">
                  <a:moveTo>
                    <a:pt x="107" y="27"/>
                  </a:moveTo>
                  <a:lnTo>
                    <a:pt x="98" y="19"/>
                  </a:lnTo>
                  <a:lnTo>
                    <a:pt x="89" y="11"/>
                  </a:lnTo>
                  <a:lnTo>
                    <a:pt x="81" y="5"/>
                  </a:lnTo>
                  <a:lnTo>
                    <a:pt x="73" y="0"/>
                  </a:lnTo>
                  <a:lnTo>
                    <a:pt x="65" y="0"/>
                  </a:lnTo>
                  <a:lnTo>
                    <a:pt x="59" y="2"/>
                  </a:lnTo>
                  <a:lnTo>
                    <a:pt x="54" y="6"/>
                  </a:lnTo>
                  <a:lnTo>
                    <a:pt x="50" y="16"/>
                  </a:lnTo>
                  <a:lnTo>
                    <a:pt x="48" y="28"/>
                  </a:lnTo>
                  <a:lnTo>
                    <a:pt x="51" y="41"/>
                  </a:lnTo>
                  <a:lnTo>
                    <a:pt x="56" y="53"/>
                  </a:lnTo>
                  <a:lnTo>
                    <a:pt x="62" y="66"/>
                  </a:lnTo>
                  <a:lnTo>
                    <a:pt x="67" y="77"/>
                  </a:lnTo>
                  <a:lnTo>
                    <a:pt x="70" y="84"/>
                  </a:lnTo>
                  <a:lnTo>
                    <a:pt x="67" y="91"/>
                  </a:lnTo>
                  <a:lnTo>
                    <a:pt x="57" y="92"/>
                  </a:lnTo>
                  <a:lnTo>
                    <a:pt x="45" y="89"/>
                  </a:lnTo>
                  <a:lnTo>
                    <a:pt x="34" y="83"/>
                  </a:lnTo>
                  <a:lnTo>
                    <a:pt x="25" y="77"/>
                  </a:lnTo>
                  <a:lnTo>
                    <a:pt x="15" y="67"/>
                  </a:lnTo>
                  <a:lnTo>
                    <a:pt x="9" y="59"/>
                  </a:lnTo>
                  <a:lnTo>
                    <a:pt x="4" y="53"/>
                  </a:lnTo>
                  <a:lnTo>
                    <a:pt x="1" y="47"/>
                  </a:lnTo>
                  <a:lnTo>
                    <a:pt x="0" y="45"/>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406" name="Freeform 128"/>
            <p:cNvSpPr>
              <a:spLocks/>
            </p:cNvSpPr>
            <p:nvPr/>
          </p:nvSpPr>
          <p:spPr bwMode="auto">
            <a:xfrm>
              <a:off x="1871" y="1661"/>
              <a:ext cx="80" cy="76"/>
            </a:xfrm>
            <a:custGeom>
              <a:avLst/>
              <a:gdLst>
                <a:gd name="T0" fmla="*/ 13 w 107"/>
                <a:gd name="T1" fmla="*/ 7 h 92"/>
                <a:gd name="T2" fmla="*/ 12 w 107"/>
                <a:gd name="T3" fmla="*/ 5 h 92"/>
                <a:gd name="T4" fmla="*/ 11 w 107"/>
                <a:gd name="T5" fmla="*/ 2 h 92"/>
                <a:gd name="T6" fmla="*/ 10 w 107"/>
                <a:gd name="T7" fmla="*/ 2 h 92"/>
                <a:gd name="T8" fmla="*/ 9 w 107"/>
                <a:gd name="T9" fmla="*/ 0 h 92"/>
                <a:gd name="T10" fmla="*/ 7 w 107"/>
                <a:gd name="T11" fmla="*/ 0 h 92"/>
                <a:gd name="T12" fmla="*/ 7 w 107"/>
                <a:gd name="T13" fmla="*/ 2 h 92"/>
                <a:gd name="T14" fmla="*/ 7 w 107"/>
                <a:gd name="T15" fmla="*/ 2 h 92"/>
                <a:gd name="T16" fmla="*/ 6 w 107"/>
                <a:gd name="T17" fmla="*/ 4 h 92"/>
                <a:gd name="T18" fmla="*/ 5 w 107"/>
                <a:gd name="T19" fmla="*/ 7 h 92"/>
                <a:gd name="T20" fmla="*/ 7 w 107"/>
                <a:gd name="T21" fmla="*/ 11 h 92"/>
                <a:gd name="T22" fmla="*/ 7 w 107"/>
                <a:gd name="T23" fmla="*/ 14 h 92"/>
                <a:gd name="T24" fmla="*/ 7 w 107"/>
                <a:gd name="T25" fmla="*/ 17 h 92"/>
                <a:gd name="T26" fmla="*/ 8 w 107"/>
                <a:gd name="T27" fmla="*/ 21 h 92"/>
                <a:gd name="T28" fmla="*/ 9 w 107"/>
                <a:gd name="T29" fmla="*/ 21 h 92"/>
                <a:gd name="T30" fmla="*/ 8 w 107"/>
                <a:gd name="T31" fmla="*/ 24 h 92"/>
                <a:gd name="T32" fmla="*/ 7 w 107"/>
                <a:gd name="T33" fmla="*/ 25 h 92"/>
                <a:gd name="T34" fmla="*/ 5 w 107"/>
                <a:gd name="T35" fmla="*/ 23 h 92"/>
                <a:gd name="T36" fmla="*/ 4 w 107"/>
                <a:gd name="T37" fmla="*/ 21 h 92"/>
                <a:gd name="T38" fmla="*/ 3 w 107"/>
                <a:gd name="T39" fmla="*/ 21 h 92"/>
                <a:gd name="T40" fmla="*/ 1 w 107"/>
                <a:gd name="T41" fmla="*/ 17 h 92"/>
                <a:gd name="T42" fmla="*/ 1 w 107"/>
                <a:gd name="T43" fmla="*/ 15 h 92"/>
                <a:gd name="T44" fmla="*/ 1 w 107"/>
                <a:gd name="T45" fmla="*/ 14 h 92"/>
                <a:gd name="T46" fmla="*/ 1 w 107"/>
                <a:gd name="T47" fmla="*/ 12 h 92"/>
                <a:gd name="T48" fmla="*/ 0 w 107"/>
                <a:gd name="T49" fmla="*/ 12 h 92"/>
                <a:gd name="T50" fmla="*/ 13 w 107"/>
                <a:gd name="T51" fmla="*/ 7 h 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7"/>
                <a:gd name="T79" fmla="*/ 0 h 92"/>
                <a:gd name="T80" fmla="*/ 107 w 107"/>
                <a:gd name="T81" fmla="*/ 92 h 9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7" h="92">
                  <a:moveTo>
                    <a:pt x="107" y="27"/>
                  </a:moveTo>
                  <a:lnTo>
                    <a:pt x="98" y="19"/>
                  </a:lnTo>
                  <a:lnTo>
                    <a:pt x="89" y="11"/>
                  </a:lnTo>
                  <a:lnTo>
                    <a:pt x="81" y="5"/>
                  </a:lnTo>
                  <a:lnTo>
                    <a:pt x="73" y="0"/>
                  </a:lnTo>
                  <a:lnTo>
                    <a:pt x="65" y="0"/>
                  </a:lnTo>
                  <a:lnTo>
                    <a:pt x="59" y="2"/>
                  </a:lnTo>
                  <a:lnTo>
                    <a:pt x="54" y="6"/>
                  </a:lnTo>
                  <a:lnTo>
                    <a:pt x="50" y="16"/>
                  </a:lnTo>
                  <a:lnTo>
                    <a:pt x="48" y="28"/>
                  </a:lnTo>
                  <a:lnTo>
                    <a:pt x="51" y="41"/>
                  </a:lnTo>
                  <a:lnTo>
                    <a:pt x="56" y="53"/>
                  </a:lnTo>
                  <a:lnTo>
                    <a:pt x="62" y="66"/>
                  </a:lnTo>
                  <a:lnTo>
                    <a:pt x="67" y="77"/>
                  </a:lnTo>
                  <a:lnTo>
                    <a:pt x="70" y="84"/>
                  </a:lnTo>
                  <a:lnTo>
                    <a:pt x="67" y="91"/>
                  </a:lnTo>
                  <a:lnTo>
                    <a:pt x="57" y="92"/>
                  </a:lnTo>
                  <a:lnTo>
                    <a:pt x="45" y="89"/>
                  </a:lnTo>
                  <a:lnTo>
                    <a:pt x="34" y="83"/>
                  </a:lnTo>
                  <a:lnTo>
                    <a:pt x="25" y="77"/>
                  </a:lnTo>
                  <a:lnTo>
                    <a:pt x="15" y="67"/>
                  </a:lnTo>
                  <a:lnTo>
                    <a:pt x="9" y="59"/>
                  </a:lnTo>
                  <a:lnTo>
                    <a:pt x="4" y="53"/>
                  </a:lnTo>
                  <a:lnTo>
                    <a:pt x="1" y="47"/>
                  </a:lnTo>
                  <a:lnTo>
                    <a:pt x="0" y="45"/>
                  </a:lnTo>
                  <a:lnTo>
                    <a:pt x="107" y="27"/>
                  </a:lnTo>
                  <a:close/>
                </a:path>
              </a:pathLst>
            </a:custGeom>
            <a:solidFill>
              <a:srgbClr val="FFCC99"/>
            </a:solidFill>
            <a:ln w="9525">
              <a:noFill/>
              <a:round/>
              <a:headEnd/>
              <a:tailEnd/>
            </a:ln>
          </p:spPr>
          <p:txBody>
            <a:bodyPr/>
            <a:lstStyle/>
            <a:p>
              <a:pPr>
                <a:defRPr/>
              </a:pPr>
              <a:endParaRPr lang="es-MX" sz="1400" dirty="0">
                <a:latin typeface="+mn-lt"/>
                <a:ea typeface="+mn-ea"/>
                <a:cs typeface="Arial" charset="0"/>
              </a:endParaRPr>
            </a:p>
          </p:txBody>
        </p:sp>
        <p:sp>
          <p:nvSpPr>
            <p:cNvPr id="407" name="Freeform 129"/>
            <p:cNvSpPr>
              <a:spLocks/>
            </p:cNvSpPr>
            <p:nvPr/>
          </p:nvSpPr>
          <p:spPr bwMode="auto">
            <a:xfrm>
              <a:off x="1871" y="1661"/>
              <a:ext cx="80" cy="76"/>
            </a:xfrm>
            <a:custGeom>
              <a:avLst/>
              <a:gdLst>
                <a:gd name="T0" fmla="*/ 13 w 107"/>
                <a:gd name="T1" fmla="*/ 7 h 92"/>
                <a:gd name="T2" fmla="*/ 12 w 107"/>
                <a:gd name="T3" fmla="*/ 5 h 92"/>
                <a:gd name="T4" fmla="*/ 11 w 107"/>
                <a:gd name="T5" fmla="*/ 2 h 92"/>
                <a:gd name="T6" fmla="*/ 10 w 107"/>
                <a:gd name="T7" fmla="*/ 2 h 92"/>
                <a:gd name="T8" fmla="*/ 9 w 107"/>
                <a:gd name="T9" fmla="*/ 0 h 92"/>
                <a:gd name="T10" fmla="*/ 7 w 107"/>
                <a:gd name="T11" fmla="*/ 0 h 92"/>
                <a:gd name="T12" fmla="*/ 7 w 107"/>
                <a:gd name="T13" fmla="*/ 2 h 92"/>
                <a:gd name="T14" fmla="*/ 7 w 107"/>
                <a:gd name="T15" fmla="*/ 2 h 92"/>
                <a:gd name="T16" fmla="*/ 6 w 107"/>
                <a:gd name="T17" fmla="*/ 4 h 92"/>
                <a:gd name="T18" fmla="*/ 5 w 107"/>
                <a:gd name="T19" fmla="*/ 7 h 92"/>
                <a:gd name="T20" fmla="*/ 7 w 107"/>
                <a:gd name="T21" fmla="*/ 11 h 92"/>
                <a:gd name="T22" fmla="*/ 7 w 107"/>
                <a:gd name="T23" fmla="*/ 14 h 92"/>
                <a:gd name="T24" fmla="*/ 7 w 107"/>
                <a:gd name="T25" fmla="*/ 17 h 92"/>
                <a:gd name="T26" fmla="*/ 8 w 107"/>
                <a:gd name="T27" fmla="*/ 21 h 92"/>
                <a:gd name="T28" fmla="*/ 9 w 107"/>
                <a:gd name="T29" fmla="*/ 21 h 92"/>
                <a:gd name="T30" fmla="*/ 8 w 107"/>
                <a:gd name="T31" fmla="*/ 24 h 92"/>
                <a:gd name="T32" fmla="*/ 7 w 107"/>
                <a:gd name="T33" fmla="*/ 25 h 92"/>
                <a:gd name="T34" fmla="*/ 5 w 107"/>
                <a:gd name="T35" fmla="*/ 23 h 92"/>
                <a:gd name="T36" fmla="*/ 4 w 107"/>
                <a:gd name="T37" fmla="*/ 21 h 92"/>
                <a:gd name="T38" fmla="*/ 3 w 107"/>
                <a:gd name="T39" fmla="*/ 21 h 92"/>
                <a:gd name="T40" fmla="*/ 1 w 107"/>
                <a:gd name="T41" fmla="*/ 17 h 92"/>
                <a:gd name="T42" fmla="*/ 1 w 107"/>
                <a:gd name="T43" fmla="*/ 15 h 92"/>
                <a:gd name="T44" fmla="*/ 1 w 107"/>
                <a:gd name="T45" fmla="*/ 14 h 92"/>
                <a:gd name="T46" fmla="*/ 1 w 107"/>
                <a:gd name="T47" fmla="*/ 12 h 92"/>
                <a:gd name="T48" fmla="*/ 0 w 107"/>
                <a:gd name="T49" fmla="*/ 12 h 9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7"/>
                <a:gd name="T76" fmla="*/ 0 h 92"/>
                <a:gd name="T77" fmla="*/ 107 w 107"/>
                <a:gd name="T78" fmla="*/ 92 h 9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7" h="92">
                  <a:moveTo>
                    <a:pt x="107" y="27"/>
                  </a:moveTo>
                  <a:lnTo>
                    <a:pt x="98" y="19"/>
                  </a:lnTo>
                  <a:lnTo>
                    <a:pt x="89" y="11"/>
                  </a:lnTo>
                  <a:lnTo>
                    <a:pt x="81" y="5"/>
                  </a:lnTo>
                  <a:lnTo>
                    <a:pt x="73" y="0"/>
                  </a:lnTo>
                  <a:lnTo>
                    <a:pt x="65" y="0"/>
                  </a:lnTo>
                  <a:lnTo>
                    <a:pt x="59" y="2"/>
                  </a:lnTo>
                  <a:lnTo>
                    <a:pt x="54" y="6"/>
                  </a:lnTo>
                  <a:lnTo>
                    <a:pt x="50" y="16"/>
                  </a:lnTo>
                  <a:lnTo>
                    <a:pt x="48" y="28"/>
                  </a:lnTo>
                  <a:lnTo>
                    <a:pt x="51" y="41"/>
                  </a:lnTo>
                  <a:lnTo>
                    <a:pt x="56" y="53"/>
                  </a:lnTo>
                  <a:lnTo>
                    <a:pt x="62" y="66"/>
                  </a:lnTo>
                  <a:lnTo>
                    <a:pt x="67" y="77"/>
                  </a:lnTo>
                  <a:lnTo>
                    <a:pt x="70" y="84"/>
                  </a:lnTo>
                  <a:lnTo>
                    <a:pt x="67" y="91"/>
                  </a:lnTo>
                  <a:lnTo>
                    <a:pt x="57" y="92"/>
                  </a:lnTo>
                  <a:lnTo>
                    <a:pt x="45" y="89"/>
                  </a:lnTo>
                  <a:lnTo>
                    <a:pt x="34" y="83"/>
                  </a:lnTo>
                  <a:lnTo>
                    <a:pt x="25" y="77"/>
                  </a:lnTo>
                  <a:lnTo>
                    <a:pt x="15" y="67"/>
                  </a:lnTo>
                  <a:lnTo>
                    <a:pt x="9" y="59"/>
                  </a:lnTo>
                  <a:lnTo>
                    <a:pt x="4" y="53"/>
                  </a:lnTo>
                  <a:lnTo>
                    <a:pt x="1" y="47"/>
                  </a:lnTo>
                  <a:lnTo>
                    <a:pt x="0" y="45"/>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408" name="Freeform 130"/>
            <p:cNvSpPr>
              <a:spLocks/>
            </p:cNvSpPr>
            <p:nvPr/>
          </p:nvSpPr>
          <p:spPr bwMode="auto">
            <a:xfrm>
              <a:off x="1285" y="1377"/>
              <a:ext cx="697" cy="492"/>
            </a:xfrm>
            <a:custGeom>
              <a:avLst/>
              <a:gdLst>
                <a:gd name="T0" fmla="*/ 73 w 945"/>
                <a:gd name="T1" fmla="*/ 8 h 592"/>
                <a:gd name="T2" fmla="*/ 69 w 945"/>
                <a:gd name="T3" fmla="*/ 3 h 592"/>
                <a:gd name="T4" fmla="*/ 64 w 945"/>
                <a:gd name="T5" fmla="*/ 2 h 592"/>
                <a:gd name="T6" fmla="*/ 59 w 945"/>
                <a:gd name="T7" fmla="*/ 4 h 592"/>
                <a:gd name="T8" fmla="*/ 54 w 945"/>
                <a:gd name="T9" fmla="*/ 2 h 592"/>
                <a:gd name="T10" fmla="*/ 50 w 945"/>
                <a:gd name="T11" fmla="*/ 1 h 592"/>
                <a:gd name="T12" fmla="*/ 47 w 945"/>
                <a:gd name="T13" fmla="*/ 1 h 592"/>
                <a:gd name="T14" fmla="*/ 42 w 945"/>
                <a:gd name="T15" fmla="*/ 0 h 592"/>
                <a:gd name="T16" fmla="*/ 36 w 945"/>
                <a:gd name="T17" fmla="*/ 6 h 592"/>
                <a:gd name="T18" fmla="*/ 33 w 945"/>
                <a:gd name="T19" fmla="*/ 6 h 592"/>
                <a:gd name="T20" fmla="*/ 29 w 945"/>
                <a:gd name="T21" fmla="*/ 6 h 592"/>
                <a:gd name="T22" fmla="*/ 22 w 945"/>
                <a:gd name="T23" fmla="*/ 15 h 592"/>
                <a:gd name="T24" fmla="*/ 21 w 945"/>
                <a:gd name="T25" fmla="*/ 20 h 592"/>
                <a:gd name="T26" fmla="*/ 19 w 945"/>
                <a:gd name="T27" fmla="*/ 21 h 592"/>
                <a:gd name="T28" fmla="*/ 16 w 945"/>
                <a:gd name="T29" fmla="*/ 24 h 592"/>
                <a:gd name="T30" fmla="*/ 12 w 945"/>
                <a:gd name="T31" fmla="*/ 30 h 592"/>
                <a:gd name="T32" fmla="*/ 9 w 945"/>
                <a:gd name="T33" fmla="*/ 36 h 592"/>
                <a:gd name="T34" fmla="*/ 7 w 945"/>
                <a:gd name="T35" fmla="*/ 46 h 592"/>
                <a:gd name="T36" fmla="*/ 4 w 945"/>
                <a:gd name="T37" fmla="*/ 55 h 592"/>
                <a:gd name="T38" fmla="*/ 1 w 945"/>
                <a:gd name="T39" fmla="*/ 76 h 592"/>
                <a:gd name="T40" fmla="*/ 1 w 945"/>
                <a:gd name="T41" fmla="*/ 95 h 592"/>
                <a:gd name="T42" fmla="*/ 3 w 945"/>
                <a:gd name="T43" fmla="*/ 108 h 592"/>
                <a:gd name="T44" fmla="*/ 5 w 945"/>
                <a:gd name="T45" fmla="*/ 116 h 592"/>
                <a:gd name="T46" fmla="*/ 10 w 945"/>
                <a:gd name="T47" fmla="*/ 121 h 592"/>
                <a:gd name="T48" fmla="*/ 13 w 945"/>
                <a:gd name="T49" fmla="*/ 124 h 592"/>
                <a:gd name="T50" fmla="*/ 18 w 945"/>
                <a:gd name="T51" fmla="*/ 126 h 592"/>
                <a:gd name="T52" fmla="*/ 22 w 945"/>
                <a:gd name="T53" fmla="*/ 128 h 592"/>
                <a:gd name="T54" fmla="*/ 27 w 945"/>
                <a:gd name="T55" fmla="*/ 130 h 592"/>
                <a:gd name="T56" fmla="*/ 32 w 945"/>
                <a:gd name="T57" fmla="*/ 131 h 592"/>
                <a:gd name="T58" fmla="*/ 36 w 945"/>
                <a:gd name="T59" fmla="*/ 127 h 592"/>
                <a:gd name="T60" fmla="*/ 41 w 945"/>
                <a:gd name="T61" fmla="*/ 116 h 592"/>
                <a:gd name="T62" fmla="*/ 41 w 945"/>
                <a:gd name="T63" fmla="*/ 108 h 592"/>
                <a:gd name="T64" fmla="*/ 45 w 945"/>
                <a:gd name="T65" fmla="*/ 104 h 592"/>
                <a:gd name="T66" fmla="*/ 44 w 945"/>
                <a:gd name="T67" fmla="*/ 95 h 592"/>
                <a:gd name="T68" fmla="*/ 50 w 945"/>
                <a:gd name="T69" fmla="*/ 86 h 592"/>
                <a:gd name="T70" fmla="*/ 59 w 945"/>
                <a:gd name="T71" fmla="*/ 86 h 592"/>
                <a:gd name="T72" fmla="*/ 64 w 945"/>
                <a:gd name="T73" fmla="*/ 92 h 592"/>
                <a:gd name="T74" fmla="*/ 65 w 945"/>
                <a:gd name="T75" fmla="*/ 101 h 592"/>
                <a:gd name="T76" fmla="*/ 69 w 945"/>
                <a:gd name="T77" fmla="*/ 111 h 592"/>
                <a:gd name="T78" fmla="*/ 73 w 945"/>
                <a:gd name="T79" fmla="*/ 116 h 592"/>
                <a:gd name="T80" fmla="*/ 76 w 945"/>
                <a:gd name="T81" fmla="*/ 114 h 592"/>
                <a:gd name="T82" fmla="*/ 80 w 945"/>
                <a:gd name="T83" fmla="*/ 118 h 592"/>
                <a:gd name="T84" fmla="*/ 81 w 945"/>
                <a:gd name="T85" fmla="*/ 121 h 592"/>
                <a:gd name="T86" fmla="*/ 83 w 945"/>
                <a:gd name="T87" fmla="*/ 124 h 592"/>
                <a:gd name="T88" fmla="*/ 86 w 945"/>
                <a:gd name="T89" fmla="*/ 135 h 592"/>
                <a:gd name="T90" fmla="*/ 93 w 945"/>
                <a:gd name="T91" fmla="*/ 148 h 592"/>
                <a:gd name="T92" fmla="*/ 102 w 945"/>
                <a:gd name="T93" fmla="*/ 161 h 592"/>
                <a:gd name="T94" fmla="*/ 106 w 945"/>
                <a:gd name="T95" fmla="*/ 159 h 592"/>
                <a:gd name="T96" fmla="*/ 107 w 945"/>
                <a:gd name="T97" fmla="*/ 153 h 592"/>
                <a:gd name="T98" fmla="*/ 112 w 945"/>
                <a:gd name="T99" fmla="*/ 145 h 592"/>
                <a:gd name="T100" fmla="*/ 112 w 945"/>
                <a:gd name="T101" fmla="*/ 121 h 592"/>
                <a:gd name="T102" fmla="*/ 110 w 945"/>
                <a:gd name="T103" fmla="*/ 95 h 592"/>
                <a:gd name="T104" fmla="*/ 107 w 945"/>
                <a:gd name="T105" fmla="*/ 84 h 592"/>
                <a:gd name="T106" fmla="*/ 106 w 945"/>
                <a:gd name="T107" fmla="*/ 72 h 592"/>
                <a:gd name="T108" fmla="*/ 101 w 945"/>
                <a:gd name="T109" fmla="*/ 65 h 592"/>
                <a:gd name="T110" fmla="*/ 99 w 945"/>
                <a:gd name="T111" fmla="*/ 55 h 592"/>
                <a:gd name="T112" fmla="*/ 97 w 945"/>
                <a:gd name="T113" fmla="*/ 47 h 592"/>
                <a:gd name="T114" fmla="*/ 95 w 945"/>
                <a:gd name="T115" fmla="*/ 39 h 592"/>
                <a:gd name="T116" fmla="*/ 91 w 945"/>
                <a:gd name="T117" fmla="*/ 30 h 592"/>
                <a:gd name="T118" fmla="*/ 89 w 945"/>
                <a:gd name="T119" fmla="*/ 27 h 592"/>
                <a:gd name="T120" fmla="*/ 83 w 945"/>
                <a:gd name="T121" fmla="*/ 21 h 592"/>
                <a:gd name="T122" fmla="*/ 82 w 945"/>
                <a:gd name="T123" fmla="*/ 17 h 592"/>
                <a:gd name="T124" fmla="*/ 75 w 945"/>
                <a:gd name="T125" fmla="*/ 12 h 5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45"/>
                <a:gd name="T190" fmla="*/ 0 h 592"/>
                <a:gd name="T191" fmla="*/ 945 w 945"/>
                <a:gd name="T192" fmla="*/ 592 h 59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45" h="592">
                  <a:moveTo>
                    <a:pt x="628" y="44"/>
                  </a:moveTo>
                  <a:lnTo>
                    <a:pt x="623" y="40"/>
                  </a:lnTo>
                  <a:lnTo>
                    <a:pt x="617" y="37"/>
                  </a:lnTo>
                  <a:lnTo>
                    <a:pt x="612" y="33"/>
                  </a:lnTo>
                  <a:lnTo>
                    <a:pt x="606" y="26"/>
                  </a:lnTo>
                  <a:lnTo>
                    <a:pt x="597" y="22"/>
                  </a:lnTo>
                  <a:lnTo>
                    <a:pt x="587" y="15"/>
                  </a:lnTo>
                  <a:lnTo>
                    <a:pt x="576" y="12"/>
                  </a:lnTo>
                  <a:lnTo>
                    <a:pt x="562" y="9"/>
                  </a:lnTo>
                  <a:lnTo>
                    <a:pt x="548" y="8"/>
                  </a:lnTo>
                  <a:lnTo>
                    <a:pt x="537" y="8"/>
                  </a:lnTo>
                  <a:lnTo>
                    <a:pt x="526" y="8"/>
                  </a:lnTo>
                  <a:lnTo>
                    <a:pt x="519" y="11"/>
                  </a:lnTo>
                  <a:lnTo>
                    <a:pt x="509" y="12"/>
                  </a:lnTo>
                  <a:lnTo>
                    <a:pt x="501" y="14"/>
                  </a:lnTo>
                  <a:lnTo>
                    <a:pt x="492" y="15"/>
                  </a:lnTo>
                  <a:lnTo>
                    <a:pt x="483" y="15"/>
                  </a:lnTo>
                  <a:lnTo>
                    <a:pt x="473" y="15"/>
                  </a:lnTo>
                  <a:lnTo>
                    <a:pt x="464" y="12"/>
                  </a:lnTo>
                  <a:lnTo>
                    <a:pt x="454" y="11"/>
                  </a:lnTo>
                  <a:lnTo>
                    <a:pt x="447" y="6"/>
                  </a:lnTo>
                  <a:lnTo>
                    <a:pt x="439" y="3"/>
                  </a:lnTo>
                  <a:lnTo>
                    <a:pt x="429" y="1"/>
                  </a:lnTo>
                  <a:lnTo>
                    <a:pt x="420" y="1"/>
                  </a:lnTo>
                  <a:lnTo>
                    <a:pt x="411" y="1"/>
                  </a:lnTo>
                  <a:lnTo>
                    <a:pt x="401" y="3"/>
                  </a:lnTo>
                  <a:lnTo>
                    <a:pt x="394" y="3"/>
                  </a:lnTo>
                  <a:lnTo>
                    <a:pt x="386" y="1"/>
                  </a:lnTo>
                  <a:lnTo>
                    <a:pt x="378" y="0"/>
                  </a:lnTo>
                  <a:lnTo>
                    <a:pt x="372" y="0"/>
                  </a:lnTo>
                  <a:lnTo>
                    <a:pt x="362" y="0"/>
                  </a:lnTo>
                  <a:lnTo>
                    <a:pt x="351" y="0"/>
                  </a:lnTo>
                  <a:lnTo>
                    <a:pt x="337" y="3"/>
                  </a:lnTo>
                  <a:lnTo>
                    <a:pt x="314" y="9"/>
                  </a:lnTo>
                  <a:lnTo>
                    <a:pt x="304" y="14"/>
                  </a:lnTo>
                  <a:lnTo>
                    <a:pt x="298" y="20"/>
                  </a:lnTo>
                  <a:lnTo>
                    <a:pt x="292" y="23"/>
                  </a:lnTo>
                  <a:lnTo>
                    <a:pt x="287" y="23"/>
                  </a:lnTo>
                  <a:lnTo>
                    <a:pt x="283" y="22"/>
                  </a:lnTo>
                  <a:lnTo>
                    <a:pt x="276" y="20"/>
                  </a:lnTo>
                  <a:lnTo>
                    <a:pt x="270" y="19"/>
                  </a:lnTo>
                  <a:lnTo>
                    <a:pt x="261" y="19"/>
                  </a:lnTo>
                  <a:lnTo>
                    <a:pt x="251" y="19"/>
                  </a:lnTo>
                  <a:lnTo>
                    <a:pt x="239" y="22"/>
                  </a:lnTo>
                  <a:lnTo>
                    <a:pt x="225" y="28"/>
                  </a:lnTo>
                  <a:lnTo>
                    <a:pt x="211" y="37"/>
                  </a:lnTo>
                  <a:lnTo>
                    <a:pt x="200" y="45"/>
                  </a:lnTo>
                  <a:lnTo>
                    <a:pt x="190" y="53"/>
                  </a:lnTo>
                  <a:lnTo>
                    <a:pt x="183" y="59"/>
                  </a:lnTo>
                  <a:lnTo>
                    <a:pt x="176" y="65"/>
                  </a:lnTo>
                  <a:lnTo>
                    <a:pt x="173" y="70"/>
                  </a:lnTo>
                  <a:lnTo>
                    <a:pt x="172" y="73"/>
                  </a:lnTo>
                  <a:lnTo>
                    <a:pt x="170" y="75"/>
                  </a:lnTo>
                  <a:lnTo>
                    <a:pt x="165" y="75"/>
                  </a:lnTo>
                  <a:lnTo>
                    <a:pt x="159" y="75"/>
                  </a:lnTo>
                  <a:lnTo>
                    <a:pt x="153" y="76"/>
                  </a:lnTo>
                  <a:lnTo>
                    <a:pt x="145" y="79"/>
                  </a:lnTo>
                  <a:lnTo>
                    <a:pt x="136" y="83"/>
                  </a:lnTo>
                  <a:lnTo>
                    <a:pt x="129" y="87"/>
                  </a:lnTo>
                  <a:lnTo>
                    <a:pt x="123" y="92"/>
                  </a:lnTo>
                  <a:lnTo>
                    <a:pt x="115" y="97"/>
                  </a:lnTo>
                  <a:lnTo>
                    <a:pt x="109" y="101"/>
                  </a:lnTo>
                  <a:lnTo>
                    <a:pt x="101" y="108"/>
                  </a:lnTo>
                  <a:lnTo>
                    <a:pt x="93" y="112"/>
                  </a:lnTo>
                  <a:lnTo>
                    <a:pt x="86" y="119"/>
                  </a:lnTo>
                  <a:lnTo>
                    <a:pt x="79" y="125"/>
                  </a:lnTo>
                  <a:lnTo>
                    <a:pt x="73" y="133"/>
                  </a:lnTo>
                  <a:lnTo>
                    <a:pt x="70" y="144"/>
                  </a:lnTo>
                  <a:lnTo>
                    <a:pt x="65" y="151"/>
                  </a:lnTo>
                  <a:lnTo>
                    <a:pt x="59" y="158"/>
                  </a:lnTo>
                  <a:lnTo>
                    <a:pt x="54" y="169"/>
                  </a:lnTo>
                  <a:lnTo>
                    <a:pt x="54" y="184"/>
                  </a:lnTo>
                  <a:lnTo>
                    <a:pt x="51" y="186"/>
                  </a:lnTo>
                  <a:lnTo>
                    <a:pt x="42" y="190"/>
                  </a:lnTo>
                  <a:lnTo>
                    <a:pt x="31" y="201"/>
                  </a:lnTo>
                  <a:lnTo>
                    <a:pt x="22" y="217"/>
                  </a:lnTo>
                  <a:lnTo>
                    <a:pt x="17" y="245"/>
                  </a:lnTo>
                  <a:lnTo>
                    <a:pt x="15" y="267"/>
                  </a:lnTo>
                  <a:lnTo>
                    <a:pt x="11" y="275"/>
                  </a:lnTo>
                  <a:lnTo>
                    <a:pt x="6" y="283"/>
                  </a:lnTo>
                  <a:lnTo>
                    <a:pt x="0" y="295"/>
                  </a:lnTo>
                  <a:lnTo>
                    <a:pt x="0" y="320"/>
                  </a:lnTo>
                  <a:lnTo>
                    <a:pt x="1" y="348"/>
                  </a:lnTo>
                  <a:lnTo>
                    <a:pt x="8" y="367"/>
                  </a:lnTo>
                  <a:lnTo>
                    <a:pt x="15" y="379"/>
                  </a:lnTo>
                  <a:lnTo>
                    <a:pt x="28" y="386"/>
                  </a:lnTo>
                  <a:lnTo>
                    <a:pt x="26" y="394"/>
                  </a:lnTo>
                  <a:lnTo>
                    <a:pt x="28" y="403"/>
                  </a:lnTo>
                  <a:lnTo>
                    <a:pt x="33" y="409"/>
                  </a:lnTo>
                  <a:lnTo>
                    <a:pt x="40" y="417"/>
                  </a:lnTo>
                  <a:lnTo>
                    <a:pt x="48" y="423"/>
                  </a:lnTo>
                  <a:lnTo>
                    <a:pt x="59" y="429"/>
                  </a:lnTo>
                  <a:lnTo>
                    <a:pt x="68" y="433"/>
                  </a:lnTo>
                  <a:lnTo>
                    <a:pt x="78" y="436"/>
                  </a:lnTo>
                  <a:lnTo>
                    <a:pt x="87" y="439"/>
                  </a:lnTo>
                  <a:lnTo>
                    <a:pt x="93" y="444"/>
                  </a:lnTo>
                  <a:lnTo>
                    <a:pt x="101" y="447"/>
                  </a:lnTo>
                  <a:lnTo>
                    <a:pt x="108" y="450"/>
                  </a:lnTo>
                  <a:lnTo>
                    <a:pt x="114" y="453"/>
                  </a:lnTo>
                  <a:lnTo>
                    <a:pt x="123" y="456"/>
                  </a:lnTo>
                  <a:lnTo>
                    <a:pt x="131" y="458"/>
                  </a:lnTo>
                  <a:lnTo>
                    <a:pt x="143" y="461"/>
                  </a:lnTo>
                  <a:lnTo>
                    <a:pt x="154" y="462"/>
                  </a:lnTo>
                  <a:lnTo>
                    <a:pt x="164" y="462"/>
                  </a:lnTo>
                  <a:lnTo>
                    <a:pt x="173" y="464"/>
                  </a:lnTo>
                  <a:lnTo>
                    <a:pt x="183" y="465"/>
                  </a:lnTo>
                  <a:lnTo>
                    <a:pt x="190" y="467"/>
                  </a:lnTo>
                  <a:lnTo>
                    <a:pt x="198" y="470"/>
                  </a:lnTo>
                  <a:lnTo>
                    <a:pt x="206" y="472"/>
                  </a:lnTo>
                  <a:lnTo>
                    <a:pt x="214" y="475"/>
                  </a:lnTo>
                  <a:lnTo>
                    <a:pt x="225" y="478"/>
                  </a:lnTo>
                  <a:lnTo>
                    <a:pt x="234" y="479"/>
                  </a:lnTo>
                  <a:lnTo>
                    <a:pt x="243" y="481"/>
                  </a:lnTo>
                  <a:lnTo>
                    <a:pt x="253" y="481"/>
                  </a:lnTo>
                  <a:lnTo>
                    <a:pt x="262" y="479"/>
                  </a:lnTo>
                  <a:lnTo>
                    <a:pt x="270" y="476"/>
                  </a:lnTo>
                  <a:lnTo>
                    <a:pt x="278" y="472"/>
                  </a:lnTo>
                  <a:lnTo>
                    <a:pt x="284" y="464"/>
                  </a:lnTo>
                  <a:lnTo>
                    <a:pt x="298" y="464"/>
                  </a:lnTo>
                  <a:lnTo>
                    <a:pt x="312" y="454"/>
                  </a:lnTo>
                  <a:lnTo>
                    <a:pt x="323" y="442"/>
                  </a:lnTo>
                  <a:lnTo>
                    <a:pt x="329" y="428"/>
                  </a:lnTo>
                  <a:lnTo>
                    <a:pt x="337" y="425"/>
                  </a:lnTo>
                  <a:lnTo>
                    <a:pt x="342" y="415"/>
                  </a:lnTo>
                  <a:lnTo>
                    <a:pt x="342" y="404"/>
                  </a:lnTo>
                  <a:lnTo>
                    <a:pt x="340" y="397"/>
                  </a:lnTo>
                  <a:lnTo>
                    <a:pt x="342" y="397"/>
                  </a:lnTo>
                  <a:lnTo>
                    <a:pt x="348" y="397"/>
                  </a:lnTo>
                  <a:lnTo>
                    <a:pt x="358" y="394"/>
                  </a:lnTo>
                  <a:lnTo>
                    <a:pt x="369" y="387"/>
                  </a:lnTo>
                  <a:lnTo>
                    <a:pt x="375" y="379"/>
                  </a:lnTo>
                  <a:lnTo>
                    <a:pt x="372" y="370"/>
                  </a:lnTo>
                  <a:lnTo>
                    <a:pt x="365" y="361"/>
                  </a:lnTo>
                  <a:lnTo>
                    <a:pt x="365" y="350"/>
                  </a:lnTo>
                  <a:lnTo>
                    <a:pt x="370" y="344"/>
                  </a:lnTo>
                  <a:lnTo>
                    <a:pt x="376" y="336"/>
                  </a:lnTo>
                  <a:lnTo>
                    <a:pt x="387" y="328"/>
                  </a:lnTo>
                  <a:lnTo>
                    <a:pt x="400" y="322"/>
                  </a:lnTo>
                  <a:lnTo>
                    <a:pt x="415" y="317"/>
                  </a:lnTo>
                  <a:lnTo>
                    <a:pt x="433" y="312"/>
                  </a:lnTo>
                  <a:lnTo>
                    <a:pt x="451" y="311"/>
                  </a:lnTo>
                  <a:lnTo>
                    <a:pt x="470" y="312"/>
                  </a:lnTo>
                  <a:lnTo>
                    <a:pt x="489" y="317"/>
                  </a:lnTo>
                  <a:lnTo>
                    <a:pt x="504" y="322"/>
                  </a:lnTo>
                  <a:lnTo>
                    <a:pt x="517" y="328"/>
                  </a:lnTo>
                  <a:lnTo>
                    <a:pt x="525" y="333"/>
                  </a:lnTo>
                  <a:lnTo>
                    <a:pt x="533" y="339"/>
                  </a:lnTo>
                  <a:lnTo>
                    <a:pt x="537" y="342"/>
                  </a:lnTo>
                  <a:lnTo>
                    <a:pt x="539" y="345"/>
                  </a:lnTo>
                  <a:lnTo>
                    <a:pt x="540" y="347"/>
                  </a:lnTo>
                  <a:lnTo>
                    <a:pt x="540" y="370"/>
                  </a:lnTo>
                  <a:lnTo>
                    <a:pt x="548" y="386"/>
                  </a:lnTo>
                  <a:lnTo>
                    <a:pt x="559" y="395"/>
                  </a:lnTo>
                  <a:lnTo>
                    <a:pt x="570" y="400"/>
                  </a:lnTo>
                  <a:lnTo>
                    <a:pt x="570" y="404"/>
                  </a:lnTo>
                  <a:lnTo>
                    <a:pt x="575" y="412"/>
                  </a:lnTo>
                  <a:lnTo>
                    <a:pt x="586" y="420"/>
                  </a:lnTo>
                  <a:lnTo>
                    <a:pt x="608" y="426"/>
                  </a:lnTo>
                  <a:lnTo>
                    <a:pt x="608" y="425"/>
                  </a:lnTo>
                  <a:lnTo>
                    <a:pt x="611" y="420"/>
                  </a:lnTo>
                  <a:lnTo>
                    <a:pt x="617" y="415"/>
                  </a:lnTo>
                  <a:lnTo>
                    <a:pt x="628" y="417"/>
                  </a:lnTo>
                  <a:lnTo>
                    <a:pt x="633" y="415"/>
                  </a:lnTo>
                  <a:lnTo>
                    <a:pt x="642" y="415"/>
                  </a:lnTo>
                  <a:lnTo>
                    <a:pt x="653" y="420"/>
                  </a:lnTo>
                  <a:lnTo>
                    <a:pt x="661" y="431"/>
                  </a:lnTo>
                  <a:lnTo>
                    <a:pt x="662" y="431"/>
                  </a:lnTo>
                  <a:lnTo>
                    <a:pt x="667" y="433"/>
                  </a:lnTo>
                  <a:lnTo>
                    <a:pt x="670" y="434"/>
                  </a:lnTo>
                  <a:lnTo>
                    <a:pt x="672" y="439"/>
                  </a:lnTo>
                  <a:lnTo>
                    <a:pt x="673" y="439"/>
                  </a:lnTo>
                  <a:lnTo>
                    <a:pt x="676" y="440"/>
                  </a:lnTo>
                  <a:lnTo>
                    <a:pt x="681" y="444"/>
                  </a:lnTo>
                  <a:lnTo>
                    <a:pt x="683" y="450"/>
                  </a:lnTo>
                  <a:lnTo>
                    <a:pt x="686" y="451"/>
                  </a:lnTo>
                  <a:lnTo>
                    <a:pt x="692" y="458"/>
                  </a:lnTo>
                  <a:lnTo>
                    <a:pt x="697" y="464"/>
                  </a:lnTo>
                  <a:lnTo>
                    <a:pt x="698" y="470"/>
                  </a:lnTo>
                  <a:lnTo>
                    <a:pt x="720" y="494"/>
                  </a:lnTo>
                  <a:lnTo>
                    <a:pt x="723" y="497"/>
                  </a:lnTo>
                  <a:lnTo>
                    <a:pt x="736" y="506"/>
                  </a:lnTo>
                  <a:lnTo>
                    <a:pt x="751" y="522"/>
                  </a:lnTo>
                  <a:lnTo>
                    <a:pt x="772" y="539"/>
                  </a:lnTo>
                  <a:lnTo>
                    <a:pt x="794" y="556"/>
                  </a:lnTo>
                  <a:lnTo>
                    <a:pt x="815" y="570"/>
                  </a:lnTo>
                  <a:lnTo>
                    <a:pt x="836" y="583"/>
                  </a:lnTo>
                  <a:lnTo>
                    <a:pt x="853" y="590"/>
                  </a:lnTo>
                  <a:lnTo>
                    <a:pt x="865" y="592"/>
                  </a:lnTo>
                  <a:lnTo>
                    <a:pt x="876" y="590"/>
                  </a:lnTo>
                  <a:lnTo>
                    <a:pt x="884" y="586"/>
                  </a:lnTo>
                  <a:lnTo>
                    <a:pt x="890" y="581"/>
                  </a:lnTo>
                  <a:lnTo>
                    <a:pt x="894" y="575"/>
                  </a:lnTo>
                  <a:lnTo>
                    <a:pt x="895" y="569"/>
                  </a:lnTo>
                  <a:lnTo>
                    <a:pt x="895" y="562"/>
                  </a:lnTo>
                  <a:lnTo>
                    <a:pt x="894" y="558"/>
                  </a:lnTo>
                  <a:lnTo>
                    <a:pt x="906" y="558"/>
                  </a:lnTo>
                  <a:lnTo>
                    <a:pt x="919" y="551"/>
                  </a:lnTo>
                  <a:lnTo>
                    <a:pt x="929" y="540"/>
                  </a:lnTo>
                  <a:lnTo>
                    <a:pt x="933" y="529"/>
                  </a:lnTo>
                  <a:lnTo>
                    <a:pt x="940" y="517"/>
                  </a:lnTo>
                  <a:lnTo>
                    <a:pt x="945" y="489"/>
                  </a:lnTo>
                  <a:lnTo>
                    <a:pt x="945" y="459"/>
                  </a:lnTo>
                  <a:lnTo>
                    <a:pt x="936" y="440"/>
                  </a:lnTo>
                  <a:lnTo>
                    <a:pt x="937" y="429"/>
                  </a:lnTo>
                  <a:lnTo>
                    <a:pt x="936" y="404"/>
                  </a:lnTo>
                  <a:lnTo>
                    <a:pt x="929" y="373"/>
                  </a:lnTo>
                  <a:lnTo>
                    <a:pt x="914" y="344"/>
                  </a:lnTo>
                  <a:lnTo>
                    <a:pt x="914" y="334"/>
                  </a:lnTo>
                  <a:lnTo>
                    <a:pt x="909" y="325"/>
                  </a:lnTo>
                  <a:lnTo>
                    <a:pt x="901" y="315"/>
                  </a:lnTo>
                  <a:lnTo>
                    <a:pt x="895" y="303"/>
                  </a:lnTo>
                  <a:lnTo>
                    <a:pt x="894" y="295"/>
                  </a:lnTo>
                  <a:lnTo>
                    <a:pt x="889" y="286"/>
                  </a:lnTo>
                  <a:lnTo>
                    <a:pt x="884" y="276"/>
                  </a:lnTo>
                  <a:lnTo>
                    <a:pt x="879" y="265"/>
                  </a:lnTo>
                  <a:lnTo>
                    <a:pt x="872" y="256"/>
                  </a:lnTo>
                  <a:lnTo>
                    <a:pt x="862" y="247"/>
                  </a:lnTo>
                  <a:lnTo>
                    <a:pt x="853" y="240"/>
                  </a:lnTo>
                  <a:lnTo>
                    <a:pt x="840" y="237"/>
                  </a:lnTo>
                  <a:lnTo>
                    <a:pt x="840" y="231"/>
                  </a:lnTo>
                  <a:lnTo>
                    <a:pt x="840" y="222"/>
                  </a:lnTo>
                  <a:lnTo>
                    <a:pt x="836" y="211"/>
                  </a:lnTo>
                  <a:lnTo>
                    <a:pt x="831" y="201"/>
                  </a:lnTo>
                  <a:lnTo>
                    <a:pt x="826" y="192"/>
                  </a:lnTo>
                  <a:lnTo>
                    <a:pt x="820" y="183"/>
                  </a:lnTo>
                  <a:lnTo>
                    <a:pt x="814" y="175"/>
                  </a:lnTo>
                  <a:lnTo>
                    <a:pt x="808" y="170"/>
                  </a:lnTo>
                  <a:lnTo>
                    <a:pt x="803" y="167"/>
                  </a:lnTo>
                  <a:lnTo>
                    <a:pt x="800" y="159"/>
                  </a:lnTo>
                  <a:lnTo>
                    <a:pt x="798" y="151"/>
                  </a:lnTo>
                  <a:lnTo>
                    <a:pt x="795" y="144"/>
                  </a:lnTo>
                  <a:lnTo>
                    <a:pt x="790" y="134"/>
                  </a:lnTo>
                  <a:lnTo>
                    <a:pt x="783" y="125"/>
                  </a:lnTo>
                  <a:lnTo>
                    <a:pt x="770" y="117"/>
                  </a:lnTo>
                  <a:lnTo>
                    <a:pt x="754" y="111"/>
                  </a:lnTo>
                  <a:lnTo>
                    <a:pt x="753" y="109"/>
                  </a:lnTo>
                  <a:lnTo>
                    <a:pt x="751" y="106"/>
                  </a:lnTo>
                  <a:lnTo>
                    <a:pt x="747" y="101"/>
                  </a:lnTo>
                  <a:lnTo>
                    <a:pt x="740" y="95"/>
                  </a:lnTo>
                  <a:lnTo>
                    <a:pt x="733" y="89"/>
                  </a:lnTo>
                  <a:lnTo>
                    <a:pt x="722" y="83"/>
                  </a:lnTo>
                  <a:lnTo>
                    <a:pt x="709" y="76"/>
                  </a:lnTo>
                  <a:lnTo>
                    <a:pt x="694" y="75"/>
                  </a:lnTo>
                  <a:lnTo>
                    <a:pt x="694" y="73"/>
                  </a:lnTo>
                  <a:lnTo>
                    <a:pt x="690" y="70"/>
                  </a:lnTo>
                  <a:lnTo>
                    <a:pt x="687" y="65"/>
                  </a:lnTo>
                  <a:lnTo>
                    <a:pt x="681" y="61"/>
                  </a:lnTo>
                  <a:lnTo>
                    <a:pt x="672" y="56"/>
                  </a:lnTo>
                  <a:lnTo>
                    <a:pt x="661" y="51"/>
                  </a:lnTo>
                  <a:lnTo>
                    <a:pt x="645" y="47"/>
                  </a:lnTo>
                  <a:lnTo>
                    <a:pt x="628" y="44"/>
                  </a:lnTo>
                  <a:close/>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409" name="Freeform 131"/>
            <p:cNvSpPr>
              <a:spLocks/>
            </p:cNvSpPr>
            <p:nvPr/>
          </p:nvSpPr>
          <p:spPr bwMode="auto">
            <a:xfrm>
              <a:off x="1514" y="1635"/>
              <a:ext cx="381" cy="519"/>
            </a:xfrm>
            <a:custGeom>
              <a:avLst/>
              <a:gdLst>
                <a:gd name="T0" fmla="*/ 28 w 517"/>
                <a:gd name="T1" fmla="*/ 128 h 625"/>
                <a:gd name="T2" fmla="*/ 30 w 517"/>
                <a:gd name="T3" fmla="*/ 116 h 625"/>
                <a:gd name="T4" fmla="*/ 34 w 517"/>
                <a:gd name="T5" fmla="*/ 120 h 625"/>
                <a:gd name="T6" fmla="*/ 41 w 517"/>
                <a:gd name="T7" fmla="*/ 122 h 625"/>
                <a:gd name="T8" fmla="*/ 45 w 517"/>
                <a:gd name="T9" fmla="*/ 120 h 625"/>
                <a:gd name="T10" fmla="*/ 49 w 517"/>
                <a:gd name="T11" fmla="*/ 116 h 625"/>
                <a:gd name="T12" fmla="*/ 52 w 517"/>
                <a:gd name="T13" fmla="*/ 112 h 625"/>
                <a:gd name="T14" fmla="*/ 55 w 517"/>
                <a:gd name="T15" fmla="*/ 107 h 625"/>
                <a:gd name="T16" fmla="*/ 60 w 517"/>
                <a:gd name="T17" fmla="*/ 92 h 625"/>
                <a:gd name="T18" fmla="*/ 60 w 517"/>
                <a:gd name="T19" fmla="*/ 76 h 625"/>
                <a:gd name="T20" fmla="*/ 55 w 517"/>
                <a:gd name="T21" fmla="*/ 71 h 625"/>
                <a:gd name="T22" fmla="*/ 52 w 517"/>
                <a:gd name="T23" fmla="*/ 63 h 625"/>
                <a:gd name="T24" fmla="*/ 48 w 517"/>
                <a:gd name="T25" fmla="*/ 55 h 625"/>
                <a:gd name="T26" fmla="*/ 46 w 517"/>
                <a:gd name="T27" fmla="*/ 46 h 625"/>
                <a:gd name="T28" fmla="*/ 45 w 517"/>
                <a:gd name="T29" fmla="*/ 40 h 625"/>
                <a:gd name="T30" fmla="*/ 43 w 517"/>
                <a:gd name="T31" fmla="*/ 35 h 625"/>
                <a:gd name="T32" fmla="*/ 42 w 517"/>
                <a:gd name="T33" fmla="*/ 33 h 625"/>
                <a:gd name="T34" fmla="*/ 38 w 517"/>
                <a:gd name="T35" fmla="*/ 28 h 625"/>
                <a:gd name="T36" fmla="*/ 35 w 517"/>
                <a:gd name="T37" fmla="*/ 30 h 625"/>
                <a:gd name="T38" fmla="*/ 32 w 517"/>
                <a:gd name="T39" fmla="*/ 33 h 625"/>
                <a:gd name="T40" fmla="*/ 31 w 517"/>
                <a:gd name="T41" fmla="*/ 38 h 625"/>
                <a:gd name="T42" fmla="*/ 28 w 517"/>
                <a:gd name="T43" fmla="*/ 43 h 625"/>
                <a:gd name="T44" fmla="*/ 28 w 517"/>
                <a:gd name="T45" fmla="*/ 57 h 625"/>
                <a:gd name="T46" fmla="*/ 32 w 517"/>
                <a:gd name="T47" fmla="*/ 67 h 625"/>
                <a:gd name="T48" fmla="*/ 29 w 517"/>
                <a:gd name="T49" fmla="*/ 71 h 625"/>
                <a:gd name="T50" fmla="*/ 27 w 517"/>
                <a:gd name="T51" fmla="*/ 86 h 625"/>
                <a:gd name="T52" fmla="*/ 27 w 517"/>
                <a:gd name="T53" fmla="*/ 94 h 625"/>
                <a:gd name="T54" fmla="*/ 27 w 517"/>
                <a:gd name="T55" fmla="*/ 100 h 625"/>
                <a:gd name="T56" fmla="*/ 27 w 517"/>
                <a:gd name="T57" fmla="*/ 106 h 625"/>
                <a:gd name="T58" fmla="*/ 26 w 517"/>
                <a:gd name="T59" fmla="*/ 120 h 625"/>
                <a:gd name="T60" fmla="*/ 27 w 517"/>
                <a:gd name="T61" fmla="*/ 62 h 625"/>
                <a:gd name="T62" fmla="*/ 27 w 517"/>
                <a:gd name="T63" fmla="*/ 29 h 625"/>
                <a:gd name="T64" fmla="*/ 27 w 517"/>
                <a:gd name="T65" fmla="*/ 18 h 625"/>
                <a:gd name="T66" fmla="*/ 27 w 517"/>
                <a:gd name="T67" fmla="*/ 15 h 625"/>
                <a:gd name="T68" fmla="*/ 27 w 517"/>
                <a:gd name="T69" fmla="*/ 8 h 625"/>
                <a:gd name="T70" fmla="*/ 21 w 517"/>
                <a:gd name="T71" fmla="*/ 2 h 625"/>
                <a:gd name="T72" fmla="*/ 11 w 517"/>
                <a:gd name="T73" fmla="*/ 2 h 625"/>
                <a:gd name="T74" fmla="*/ 7 w 517"/>
                <a:gd name="T75" fmla="*/ 10 h 625"/>
                <a:gd name="T76" fmla="*/ 7 w 517"/>
                <a:gd name="T77" fmla="*/ 18 h 625"/>
                <a:gd name="T78" fmla="*/ 5 w 517"/>
                <a:gd name="T79" fmla="*/ 24 h 625"/>
                <a:gd name="T80" fmla="*/ 4 w 517"/>
                <a:gd name="T81" fmla="*/ 36 h 625"/>
                <a:gd name="T82" fmla="*/ 0 w 517"/>
                <a:gd name="T83" fmla="*/ 42 h 625"/>
                <a:gd name="T84" fmla="*/ 3 w 517"/>
                <a:gd name="T85" fmla="*/ 42 h 625"/>
                <a:gd name="T86" fmla="*/ 5 w 517"/>
                <a:gd name="T87" fmla="*/ 41 h 625"/>
                <a:gd name="T88" fmla="*/ 3 w 517"/>
                <a:gd name="T89" fmla="*/ 49 h 625"/>
                <a:gd name="T90" fmla="*/ 1 w 517"/>
                <a:gd name="T91" fmla="*/ 59 h 625"/>
                <a:gd name="T92" fmla="*/ 3 w 517"/>
                <a:gd name="T93" fmla="*/ 63 h 625"/>
                <a:gd name="T94" fmla="*/ 5 w 517"/>
                <a:gd name="T95" fmla="*/ 54 h 625"/>
                <a:gd name="T96" fmla="*/ 6 w 517"/>
                <a:gd name="T97" fmla="*/ 49 h 625"/>
                <a:gd name="T98" fmla="*/ 9 w 517"/>
                <a:gd name="T99" fmla="*/ 40 h 625"/>
                <a:gd name="T100" fmla="*/ 11 w 517"/>
                <a:gd name="T101" fmla="*/ 40 h 625"/>
                <a:gd name="T102" fmla="*/ 13 w 517"/>
                <a:gd name="T103" fmla="*/ 32 h 625"/>
                <a:gd name="T104" fmla="*/ 15 w 517"/>
                <a:gd name="T105" fmla="*/ 32 h 625"/>
                <a:gd name="T106" fmla="*/ 16 w 517"/>
                <a:gd name="T107" fmla="*/ 38 h 625"/>
                <a:gd name="T108" fmla="*/ 18 w 517"/>
                <a:gd name="T109" fmla="*/ 43 h 625"/>
                <a:gd name="T110" fmla="*/ 13 w 517"/>
                <a:gd name="T111" fmla="*/ 47 h 625"/>
                <a:gd name="T112" fmla="*/ 10 w 517"/>
                <a:gd name="T113" fmla="*/ 76 h 625"/>
                <a:gd name="T114" fmla="*/ 15 w 517"/>
                <a:gd name="T115" fmla="*/ 87 h 625"/>
                <a:gd name="T116" fmla="*/ 17 w 517"/>
                <a:gd name="T117" fmla="*/ 115 h 625"/>
                <a:gd name="T118" fmla="*/ 16 w 517"/>
                <a:gd name="T119" fmla="*/ 167 h 62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17"/>
                <a:gd name="T181" fmla="*/ 0 h 625"/>
                <a:gd name="T182" fmla="*/ 517 w 517"/>
                <a:gd name="T183" fmla="*/ 625 h 62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17" h="625">
                  <a:moveTo>
                    <a:pt x="222" y="625"/>
                  </a:moveTo>
                  <a:lnTo>
                    <a:pt x="225" y="598"/>
                  </a:lnTo>
                  <a:lnTo>
                    <a:pt x="233" y="536"/>
                  </a:lnTo>
                  <a:lnTo>
                    <a:pt x="237" y="468"/>
                  </a:lnTo>
                  <a:lnTo>
                    <a:pt x="237" y="422"/>
                  </a:lnTo>
                  <a:lnTo>
                    <a:pt x="239" y="423"/>
                  </a:lnTo>
                  <a:lnTo>
                    <a:pt x="243" y="426"/>
                  </a:lnTo>
                  <a:lnTo>
                    <a:pt x="250" y="429"/>
                  </a:lnTo>
                  <a:lnTo>
                    <a:pt x="259" y="433"/>
                  </a:lnTo>
                  <a:lnTo>
                    <a:pt x="268" y="437"/>
                  </a:lnTo>
                  <a:lnTo>
                    <a:pt x="279" y="439"/>
                  </a:lnTo>
                  <a:lnTo>
                    <a:pt x="292" y="439"/>
                  </a:lnTo>
                  <a:lnTo>
                    <a:pt x="303" y="436"/>
                  </a:lnTo>
                  <a:lnTo>
                    <a:pt x="315" y="443"/>
                  </a:lnTo>
                  <a:lnTo>
                    <a:pt x="328" y="447"/>
                  </a:lnTo>
                  <a:lnTo>
                    <a:pt x="340" y="448"/>
                  </a:lnTo>
                  <a:lnTo>
                    <a:pt x="351" y="450"/>
                  </a:lnTo>
                  <a:lnTo>
                    <a:pt x="364" y="447"/>
                  </a:lnTo>
                  <a:lnTo>
                    <a:pt x="375" y="443"/>
                  </a:lnTo>
                  <a:lnTo>
                    <a:pt x="386" y="439"/>
                  </a:lnTo>
                  <a:lnTo>
                    <a:pt x="395" y="433"/>
                  </a:lnTo>
                  <a:lnTo>
                    <a:pt x="397" y="431"/>
                  </a:lnTo>
                  <a:lnTo>
                    <a:pt x="400" y="431"/>
                  </a:lnTo>
                  <a:lnTo>
                    <a:pt x="408" y="429"/>
                  </a:lnTo>
                  <a:lnTo>
                    <a:pt x="415" y="426"/>
                  </a:lnTo>
                  <a:lnTo>
                    <a:pt x="423" y="423"/>
                  </a:lnTo>
                  <a:lnTo>
                    <a:pt x="433" y="418"/>
                  </a:lnTo>
                  <a:lnTo>
                    <a:pt x="440" y="412"/>
                  </a:lnTo>
                  <a:lnTo>
                    <a:pt x="448" y="406"/>
                  </a:lnTo>
                  <a:lnTo>
                    <a:pt x="451" y="404"/>
                  </a:lnTo>
                  <a:lnTo>
                    <a:pt x="458" y="400"/>
                  </a:lnTo>
                  <a:lnTo>
                    <a:pt x="468" y="392"/>
                  </a:lnTo>
                  <a:lnTo>
                    <a:pt x="481" y="383"/>
                  </a:lnTo>
                  <a:lnTo>
                    <a:pt x="493" y="372"/>
                  </a:lnTo>
                  <a:lnTo>
                    <a:pt x="504" y="356"/>
                  </a:lnTo>
                  <a:lnTo>
                    <a:pt x="512" y="340"/>
                  </a:lnTo>
                  <a:lnTo>
                    <a:pt x="517" y="322"/>
                  </a:lnTo>
                  <a:lnTo>
                    <a:pt x="517" y="303"/>
                  </a:lnTo>
                  <a:lnTo>
                    <a:pt x="512" y="289"/>
                  </a:lnTo>
                  <a:lnTo>
                    <a:pt x="506" y="278"/>
                  </a:lnTo>
                  <a:lnTo>
                    <a:pt x="497" y="268"/>
                  </a:lnTo>
                  <a:lnTo>
                    <a:pt x="487" y="262"/>
                  </a:lnTo>
                  <a:lnTo>
                    <a:pt x="476" y="259"/>
                  </a:lnTo>
                  <a:lnTo>
                    <a:pt x="467" y="259"/>
                  </a:lnTo>
                  <a:lnTo>
                    <a:pt x="459" y="261"/>
                  </a:lnTo>
                  <a:lnTo>
                    <a:pt x="456" y="256"/>
                  </a:lnTo>
                  <a:lnTo>
                    <a:pt x="450" y="243"/>
                  </a:lnTo>
                  <a:lnTo>
                    <a:pt x="437" y="231"/>
                  </a:lnTo>
                  <a:lnTo>
                    <a:pt x="422" y="225"/>
                  </a:lnTo>
                  <a:lnTo>
                    <a:pt x="422" y="220"/>
                  </a:lnTo>
                  <a:lnTo>
                    <a:pt x="415" y="211"/>
                  </a:lnTo>
                  <a:lnTo>
                    <a:pt x="406" y="200"/>
                  </a:lnTo>
                  <a:lnTo>
                    <a:pt x="387" y="192"/>
                  </a:lnTo>
                  <a:lnTo>
                    <a:pt x="389" y="187"/>
                  </a:lnTo>
                  <a:lnTo>
                    <a:pt x="392" y="178"/>
                  </a:lnTo>
                  <a:lnTo>
                    <a:pt x="392" y="168"/>
                  </a:lnTo>
                  <a:lnTo>
                    <a:pt x="387" y="159"/>
                  </a:lnTo>
                  <a:lnTo>
                    <a:pt x="387" y="158"/>
                  </a:lnTo>
                  <a:lnTo>
                    <a:pt x="386" y="154"/>
                  </a:lnTo>
                  <a:lnTo>
                    <a:pt x="381" y="147"/>
                  </a:lnTo>
                  <a:lnTo>
                    <a:pt x="373" y="140"/>
                  </a:lnTo>
                  <a:lnTo>
                    <a:pt x="373" y="137"/>
                  </a:lnTo>
                  <a:lnTo>
                    <a:pt x="370" y="134"/>
                  </a:lnTo>
                  <a:lnTo>
                    <a:pt x="367" y="129"/>
                  </a:lnTo>
                  <a:lnTo>
                    <a:pt x="361" y="128"/>
                  </a:lnTo>
                  <a:lnTo>
                    <a:pt x="361" y="126"/>
                  </a:lnTo>
                  <a:lnTo>
                    <a:pt x="361" y="125"/>
                  </a:lnTo>
                  <a:lnTo>
                    <a:pt x="358" y="122"/>
                  </a:lnTo>
                  <a:lnTo>
                    <a:pt x="350" y="120"/>
                  </a:lnTo>
                  <a:lnTo>
                    <a:pt x="347" y="112"/>
                  </a:lnTo>
                  <a:lnTo>
                    <a:pt x="337" y="108"/>
                  </a:lnTo>
                  <a:lnTo>
                    <a:pt x="326" y="104"/>
                  </a:lnTo>
                  <a:lnTo>
                    <a:pt x="317" y="106"/>
                  </a:lnTo>
                  <a:lnTo>
                    <a:pt x="312" y="104"/>
                  </a:lnTo>
                  <a:lnTo>
                    <a:pt x="306" y="106"/>
                  </a:lnTo>
                  <a:lnTo>
                    <a:pt x="300" y="111"/>
                  </a:lnTo>
                  <a:lnTo>
                    <a:pt x="297" y="115"/>
                  </a:lnTo>
                  <a:lnTo>
                    <a:pt x="292" y="115"/>
                  </a:lnTo>
                  <a:lnTo>
                    <a:pt x="283" y="117"/>
                  </a:lnTo>
                  <a:lnTo>
                    <a:pt x="275" y="122"/>
                  </a:lnTo>
                  <a:lnTo>
                    <a:pt x="275" y="137"/>
                  </a:lnTo>
                  <a:lnTo>
                    <a:pt x="273" y="136"/>
                  </a:lnTo>
                  <a:lnTo>
                    <a:pt x="268" y="136"/>
                  </a:lnTo>
                  <a:lnTo>
                    <a:pt x="265" y="137"/>
                  </a:lnTo>
                  <a:lnTo>
                    <a:pt x="264" y="142"/>
                  </a:lnTo>
                  <a:lnTo>
                    <a:pt x="259" y="143"/>
                  </a:lnTo>
                  <a:lnTo>
                    <a:pt x="250" y="148"/>
                  </a:lnTo>
                  <a:lnTo>
                    <a:pt x="240" y="161"/>
                  </a:lnTo>
                  <a:lnTo>
                    <a:pt x="237" y="179"/>
                  </a:lnTo>
                  <a:lnTo>
                    <a:pt x="239" y="190"/>
                  </a:lnTo>
                  <a:lnTo>
                    <a:pt x="242" y="201"/>
                  </a:lnTo>
                  <a:lnTo>
                    <a:pt x="243" y="211"/>
                  </a:lnTo>
                  <a:lnTo>
                    <a:pt x="248" y="220"/>
                  </a:lnTo>
                  <a:lnTo>
                    <a:pt x="254" y="229"/>
                  </a:lnTo>
                  <a:lnTo>
                    <a:pt x="261" y="237"/>
                  </a:lnTo>
                  <a:lnTo>
                    <a:pt x="270" y="247"/>
                  </a:lnTo>
                  <a:lnTo>
                    <a:pt x="279" y="254"/>
                  </a:lnTo>
                  <a:lnTo>
                    <a:pt x="273" y="254"/>
                  </a:lnTo>
                  <a:lnTo>
                    <a:pt x="261" y="256"/>
                  </a:lnTo>
                  <a:lnTo>
                    <a:pt x="245" y="262"/>
                  </a:lnTo>
                  <a:lnTo>
                    <a:pt x="233" y="276"/>
                  </a:lnTo>
                  <a:lnTo>
                    <a:pt x="226" y="293"/>
                  </a:lnTo>
                  <a:lnTo>
                    <a:pt x="225" y="304"/>
                  </a:lnTo>
                  <a:lnTo>
                    <a:pt x="229" y="314"/>
                  </a:lnTo>
                  <a:lnTo>
                    <a:pt x="234" y="322"/>
                  </a:lnTo>
                  <a:lnTo>
                    <a:pt x="234" y="329"/>
                  </a:lnTo>
                  <a:lnTo>
                    <a:pt x="228" y="336"/>
                  </a:lnTo>
                  <a:lnTo>
                    <a:pt x="223" y="345"/>
                  </a:lnTo>
                  <a:lnTo>
                    <a:pt x="228" y="359"/>
                  </a:lnTo>
                  <a:lnTo>
                    <a:pt x="226" y="359"/>
                  </a:lnTo>
                  <a:lnTo>
                    <a:pt x="225" y="364"/>
                  </a:lnTo>
                  <a:lnTo>
                    <a:pt x="225" y="368"/>
                  </a:lnTo>
                  <a:lnTo>
                    <a:pt x="229" y="379"/>
                  </a:lnTo>
                  <a:lnTo>
                    <a:pt x="231" y="386"/>
                  </a:lnTo>
                  <a:lnTo>
                    <a:pt x="229" y="389"/>
                  </a:lnTo>
                  <a:lnTo>
                    <a:pt x="225" y="390"/>
                  </a:lnTo>
                  <a:lnTo>
                    <a:pt x="226" y="398"/>
                  </a:lnTo>
                  <a:lnTo>
                    <a:pt x="223" y="412"/>
                  </a:lnTo>
                  <a:lnTo>
                    <a:pt x="220" y="448"/>
                  </a:lnTo>
                  <a:lnTo>
                    <a:pt x="220" y="436"/>
                  </a:lnTo>
                  <a:lnTo>
                    <a:pt x="217" y="404"/>
                  </a:lnTo>
                  <a:lnTo>
                    <a:pt x="215" y="354"/>
                  </a:lnTo>
                  <a:lnTo>
                    <a:pt x="217" y="287"/>
                  </a:lnTo>
                  <a:lnTo>
                    <a:pt x="225" y="226"/>
                  </a:lnTo>
                  <a:lnTo>
                    <a:pt x="231" y="190"/>
                  </a:lnTo>
                  <a:lnTo>
                    <a:pt x="236" y="164"/>
                  </a:lnTo>
                  <a:lnTo>
                    <a:pt x="234" y="131"/>
                  </a:lnTo>
                  <a:lnTo>
                    <a:pt x="228" y="106"/>
                  </a:lnTo>
                  <a:lnTo>
                    <a:pt x="220" y="100"/>
                  </a:lnTo>
                  <a:lnTo>
                    <a:pt x="215" y="97"/>
                  </a:lnTo>
                  <a:lnTo>
                    <a:pt x="218" y="81"/>
                  </a:lnTo>
                  <a:lnTo>
                    <a:pt x="222" y="68"/>
                  </a:lnTo>
                  <a:lnTo>
                    <a:pt x="226" y="64"/>
                  </a:lnTo>
                  <a:lnTo>
                    <a:pt x="229" y="62"/>
                  </a:lnTo>
                  <a:lnTo>
                    <a:pt x="231" y="64"/>
                  </a:lnTo>
                  <a:lnTo>
                    <a:pt x="229" y="56"/>
                  </a:lnTo>
                  <a:lnTo>
                    <a:pt x="229" y="37"/>
                  </a:lnTo>
                  <a:lnTo>
                    <a:pt x="228" y="33"/>
                  </a:lnTo>
                  <a:lnTo>
                    <a:pt x="223" y="29"/>
                  </a:lnTo>
                  <a:lnTo>
                    <a:pt x="217" y="23"/>
                  </a:lnTo>
                  <a:lnTo>
                    <a:pt x="208" y="17"/>
                  </a:lnTo>
                  <a:lnTo>
                    <a:pt x="193" y="11"/>
                  </a:lnTo>
                  <a:lnTo>
                    <a:pt x="176" y="6"/>
                  </a:lnTo>
                  <a:lnTo>
                    <a:pt x="156" y="1"/>
                  </a:lnTo>
                  <a:lnTo>
                    <a:pt x="134" y="0"/>
                  </a:lnTo>
                  <a:lnTo>
                    <a:pt x="114" y="3"/>
                  </a:lnTo>
                  <a:lnTo>
                    <a:pt x="97" y="8"/>
                  </a:lnTo>
                  <a:lnTo>
                    <a:pt x="83" y="15"/>
                  </a:lnTo>
                  <a:lnTo>
                    <a:pt x="70" y="23"/>
                  </a:lnTo>
                  <a:lnTo>
                    <a:pt x="62" y="31"/>
                  </a:lnTo>
                  <a:lnTo>
                    <a:pt x="56" y="37"/>
                  </a:lnTo>
                  <a:lnTo>
                    <a:pt x="54" y="43"/>
                  </a:lnTo>
                  <a:lnTo>
                    <a:pt x="56" y="51"/>
                  </a:lnTo>
                  <a:lnTo>
                    <a:pt x="59" y="58"/>
                  </a:lnTo>
                  <a:lnTo>
                    <a:pt x="62" y="64"/>
                  </a:lnTo>
                  <a:lnTo>
                    <a:pt x="64" y="68"/>
                  </a:lnTo>
                  <a:lnTo>
                    <a:pt x="61" y="73"/>
                  </a:lnTo>
                  <a:lnTo>
                    <a:pt x="54" y="79"/>
                  </a:lnTo>
                  <a:lnTo>
                    <a:pt x="47" y="87"/>
                  </a:lnTo>
                  <a:lnTo>
                    <a:pt x="43" y="98"/>
                  </a:lnTo>
                  <a:lnTo>
                    <a:pt x="42" y="111"/>
                  </a:lnTo>
                  <a:lnTo>
                    <a:pt x="39" y="123"/>
                  </a:lnTo>
                  <a:lnTo>
                    <a:pt x="33" y="131"/>
                  </a:lnTo>
                  <a:lnTo>
                    <a:pt x="28" y="134"/>
                  </a:lnTo>
                  <a:lnTo>
                    <a:pt x="18" y="137"/>
                  </a:lnTo>
                  <a:lnTo>
                    <a:pt x="8" y="145"/>
                  </a:lnTo>
                  <a:lnTo>
                    <a:pt x="0" y="154"/>
                  </a:lnTo>
                  <a:lnTo>
                    <a:pt x="3" y="165"/>
                  </a:lnTo>
                  <a:lnTo>
                    <a:pt x="12" y="170"/>
                  </a:lnTo>
                  <a:lnTo>
                    <a:pt x="18" y="165"/>
                  </a:lnTo>
                  <a:lnTo>
                    <a:pt x="26" y="156"/>
                  </a:lnTo>
                  <a:lnTo>
                    <a:pt x="33" y="150"/>
                  </a:lnTo>
                  <a:lnTo>
                    <a:pt x="39" y="147"/>
                  </a:lnTo>
                  <a:lnTo>
                    <a:pt x="42" y="145"/>
                  </a:lnTo>
                  <a:lnTo>
                    <a:pt x="42" y="148"/>
                  </a:lnTo>
                  <a:lnTo>
                    <a:pt x="39" y="151"/>
                  </a:lnTo>
                  <a:lnTo>
                    <a:pt x="34" y="159"/>
                  </a:lnTo>
                  <a:lnTo>
                    <a:pt x="31" y="170"/>
                  </a:lnTo>
                  <a:lnTo>
                    <a:pt x="29" y="179"/>
                  </a:lnTo>
                  <a:lnTo>
                    <a:pt x="31" y="189"/>
                  </a:lnTo>
                  <a:lnTo>
                    <a:pt x="20" y="204"/>
                  </a:lnTo>
                  <a:lnTo>
                    <a:pt x="14" y="208"/>
                  </a:lnTo>
                  <a:lnTo>
                    <a:pt x="8" y="214"/>
                  </a:lnTo>
                  <a:lnTo>
                    <a:pt x="6" y="223"/>
                  </a:lnTo>
                  <a:lnTo>
                    <a:pt x="9" y="233"/>
                  </a:lnTo>
                  <a:lnTo>
                    <a:pt x="18" y="236"/>
                  </a:lnTo>
                  <a:lnTo>
                    <a:pt x="28" y="234"/>
                  </a:lnTo>
                  <a:lnTo>
                    <a:pt x="36" y="228"/>
                  </a:lnTo>
                  <a:lnTo>
                    <a:pt x="37" y="220"/>
                  </a:lnTo>
                  <a:lnTo>
                    <a:pt x="39" y="204"/>
                  </a:lnTo>
                  <a:lnTo>
                    <a:pt x="43" y="198"/>
                  </a:lnTo>
                  <a:lnTo>
                    <a:pt x="47" y="198"/>
                  </a:lnTo>
                  <a:lnTo>
                    <a:pt x="45" y="195"/>
                  </a:lnTo>
                  <a:lnTo>
                    <a:pt x="45" y="192"/>
                  </a:lnTo>
                  <a:lnTo>
                    <a:pt x="50" y="181"/>
                  </a:lnTo>
                  <a:lnTo>
                    <a:pt x="56" y="168"/>
                  </a:lnTo>
                  <a:lnTo>
                    <a:pt x="68" y="158"/>
                  </a:lnTo>
                  <a:lnTo>
                    <a:pt x="72" y="154"/>
                  </a:lnTo>
                  <a:lnTo>
                    <a:pt x="76" y="147"/>
                  </a:lnTo>
                  <a:lnTo>
                    <a:pt x="78" y="148"/>
                  </a:lnTo>
                  <a:lnTo>
                    <a:pt x="84" y="151"/>
                  </a:lnTo>
                  <a:lnTo>
                    <a:pt x="92" y="151"/>
                  </a:lnTo>
                  <a:lnTo>
                    <a:pt x="98" y="147"/>
                  </a:lnTo>
                  <a:lnTo>
                    <a:pt x="101" y="143"/>
                  </a:lnTo>
                  <a:lnTo>
                    <a:pt x="106" y="137"/>
                  </a:lnTo>
                  <a:lnTo>
                    <a:pt x="111" y="128"/>
                  </a:lnTo>
                  <a:lnTo>
                    <a:pt x="112" y="118"/>
                  </a:lnTo>
                  <a:lnTo>
                    <a:pt x="111" y="112"/>
                  </a:lnTo>
                  <a:lnTo>
                    <a:pt x="114" y="109"/>
                  </a:lnTo>
                  <a:lnTo>
                    <a:pt x="117" y="109"/>
                  </a:lnTo>
                  <a:lnTo>
                    <a:pt x="123" y="114"/>
                  </a:lnTo>
                  <a:lnTo>
                    <a:pt x="128" y="118"/>
                  </a:lnTo>
                  <a:lnTo>
                    <a:pt x="133" y="123"/>
                  </a:lnTo>
                  <a:lnTo>
                    <a:pt x="136" y="129"/>
                  </a:lnTo>
                  <a:lnTo>
                    <a:pt x="139" y="140"/>
                  </a:lnTo>
                  <a:lnTo>
                    <a:pt x="140" y="150"/>
                  </a:lnTo>
                  <a:lnTo>
                    <a:pt x="145" y="156"/>
                  </a:lnTo>
                  <a:lnTo>
                    <a:pt x="150" y="159"/>
                  </a:lnTo>
                  <a:lnTo>
                    <a:pt x="151" y="161"/>
                  </a:lnTo>
                  <a:lnTo>
                    <a:pt x="147" y="158"/>
                  </a:lnTo>
                  <a:lnTo>
                    <a:pt x="136" y="158"/>
                  </a:lnTo>
                  <a:lnTo>
                    <a:pt x="120" y="159"/>
                  </a:lnTo>
                  <a:lnTo>
                    <a:pt x="106" y="170"/>
                  </a:lnTo>
                  <a:lnTo>
                    <a:pt x="87" y="200"/>
                  </a:lnTo>
                  <a:lnTo>
                    <a:pt x="79" y="229"/>
                  </a:lnTo>
                  <a:lnTo>
                    <a:pt x="79" y="256"/>
                  </a:lnTo>
                  <a:lnTo>
                    <a:pt x="87" y="281"/>
                  </a:lnTo>
                  <a:lnTo>
                    <a:pt x="97" y="301"/>
                  </a:lnTo>
                  <a:lnTo>
                    <a:pt x="109" y="315"/>
                  </a:lnTo>
                  <a:lnTo>
                    <a:pt x="122" y="322"/>
                  </a:lnTo>
                  <a:lnTo>
                    <a:pt x="133" y="320"/>
                  </a:lnTo>
                  <a:lnTo>
                    <a:pt x="123" y="345"/>
                  </a:lnTo>
                  <a:lnTo>
                    <a:pt x="128" y="379"/>
                  </a:lnTo>
                  <a:lnTo>
                    <a:pt x="137" y="409"/>
                  </a:lnTo>
                  <a:lnTo>
                    <a:pt x="142" y="423"/>
                  </a:lnTo>
                  <a:lnTo>
                    <a:pt x="142" y="434"/>
                  </a:lnTo>
                  <a:lnTo>
                    <a:pt x="143" y="472"/>
                  </a:lnTo>
                  <a:lnTo>
                    <a:pt x="143" y="531"/>
                  </a:lnTo>
                  <a:lnTo>
                    <a:pt x="137" y="615"/>
                  </a:lnTo>
                  <a:lnTo>
                    <a:pt x="222" y="625"/>
                  </a:lnTo>
                  <a:close/>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410" name="Freeform 132"/>
            <p:cNvSpPr>
              <a:spLocks/>
            </p:cNvSpPr>
            <p:nvPr/>
          </p:nvSpPr>
          <p:spPr bwMode="auto">
            <a:xfrm>
              <a:off x="1499" y="1594"/>
              <a:ext cx="168" cy="99"/>
            </a:xfrm>
            <a:custGeom>
              <a:avLst/>
              <a:gdLst>
                <a:gd name="T0" fmla="*/ 26 w 229"/>
                <a:gd name="T1" fmla="*/ 12 h 120"/>
                <a:gd name="T2" fmla="*/ 26 w 229"/>
                <a:gd name="T3" fmla="*/ 10 h 120"/>
                <a:gd name="T4" fmla="*/ 26 w 229"/>
                <a:gd name="T5" fmla="*/ 10 h 120"/>
                <a:gd name="T6" fmla="*/ 24 w 229"/>
                <a:gd name="T7" fmla="*/ 9 h 120"/>
                <a:gd name="T8" fmla="*/ 23 w 229"/>
                <a:gd name="T9" fmla="*/ 8 h 120"/>
                <a:gd name="T10" fmla="*/ 22 w 229"/>
                <a:gd name="T11" fmla="*/ 7 h 120"/>
                <a:gd name="T12" fmla="*/ 20 w 229"/>
                <a:gd name="T13" fmla="*/ 6 h 120"/>
                <a:gd name="T14" fmla="*/ 19 w 229"/>
                <a:gd name="T15" fmla="*/ 5 h 120"/>
                <a:gd name="T16" fmla="*/ 17 w 229"/>
                <a:gd name="T17" fmla="*/ 2 h 120"/>
                <a:gd name="T18" fmla="*/ 15 w 229"/>
                <a:gd name="T19" fmla="*/ 2 h 120"/>
                <a:gd name="T20" fmla="*/ 12 w 229"/>
                <a:gd name="T21" fmla="*/ 2 h 120"/>
                <a:gd name="T22" fmla="*/ 11 w 229"/>
                <a:gd name="T23" fmla="*/ 1 h 120"/>
                <a:gd name="T24" fmla="*/ 8 w 229"/>
                <a:gd name="T25" fmla="*/ 0 h 120"/>
                <a:gd name="T26" fmla="*/ 7 w 229"/>
                <a:gd name="T27" fmla="*/ 1 h 120"/>
                <a:gd name="T28" fmla="*/ 5 w 229"/>
                <a:gd name="T29" fmla="*/ 2 h 120"/>
                <a:gd name="T30" fmla="*/ 3 w 229"/>
                <a:gd name="T31" fmla="*/ 2 h 120"/>
                <a:gd name="T32" fmla="*/ 1 w 229"/>
                <a:gd name="T33" fmla="*/ 4 h 120"/>
                <a:gd name="T34" fmla="*/ 0 w 229"/>
                <a:gd name="T35" fmla="*/ 7 h 120"/>
                <a:gd name="T36" fmla="*/ 0 w 229"/>
                <a:gd name="T37" fmla="*/ 10 h 120"/>
                <a:gd name="T38" fmla="*/ 1 w 229"/>
                <a:gd name="T39" fmla="*/ 14 h 120"/>
                <a:gd name="T40" fmla="*/ 2 w 229"/>
                <a:gd name="T41" fmla="*/ 17 h 120"/>
                <a:gd name="T42" fmla="*/ 4 w 229"/>
                <a:gd name="T43" fmla="*/ 21 h 120"/>
                <a:gd name="T44" fmla="*/ 5 w 229"/>
                <a:gd name="T45" fmla="*/ 25 h 120"/>
                <a:gd name="T46" fmla="*/ 6 w 229"/>
                <a:gd name="T47" fmla="*/ 27 h 120"/>
                <a:gd name="T48" fmla="*/ 6 w 229"/>
                <a:gd name="T49" fmla="*/ 31 h 120"/>
                <a:gd name="T50" fmla="*/ 6 w 229"/>
                <a:gd name="T51" fmla="*/ 31 h 120"/>
                <a:gd name="T52" fmla="*/ 7 w 229"/>
                <a:gd name="T53" fmla="*/ 29 h 120"/>
                <a:gd name="T54" fmla="*/ 7 w 229"/>
                <a:gd name="T55" fmla="*/ 27 h 120"/>
                <a:gd name="T56" fmla="*/ 8 w 229"/>
                <a:gd name="T57" fmla="*/ 27 h 120"/>
                <a:gd name="T58" fmla="*/ 7 w 229"/>
                <a:gd name="T59" fmla="*/ 26 h 120"/>
                <a:gd name="T60" fmla="*/ 7 w 229"/>
                <a:gd name="T61" fmla="*/ 21 h 120"/>
                <a:gd name="T62" fmla="*/ 8 w 229"/>
                <a:gd name="T63" fmla="*/ 18 h 120"/>
                <a:gd name="T64" fmla="*/ 10 w 229"/>
                <a:gd name="T65" fmla="*/ 15 h 120"/>
                <a:gd name="T66" fmla="*/ 12 w 229"/>
                <a:gd name="T67" fmla="*/ 12 h 120"/>
                <a:gd name="T68" fmla="*/ 15 w 229"/>
                <a:gd name="T69" fmla="*/ 10 h 120"/>
                <a:gd name="T70" fmla="*/ 20 w 229"/>
                <a:gd name="T71" fmla="*/ 10 h 120"/>
                <a:gd name="T72" fmla="*/ 26 w 229"/>
                <a:gd name="T73" fmla="*/ 12 h 1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9"/>
                <a:gd name="T112" fmla="*/ 0 h 120"/>
                <a:gd name="T113" fmla="*/ 229 w 229"/>
                <a:gd name="T114" fmla="*/ 120 h 12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9" h="120">
                  <a:moveTo>
                    <a:pt x="229" y="42"/>
                  </a:moveTo>
                  <a:lnTo>
                    <a:pt x="227" y="40"/>
                  </a:lnTo>
                  <a:lnTo>
                    <a:pt x="222" y="39"/>
                  </a:lnTo>
                  <a:lnTo>
                    <a:pt x="214" y="34"/>
                  </a:lnTo>
                  <a:lnTo>
                    <a:pt x="204" y="31"/>
                  </a:lnTo>
                  <a:lnTo>
                    <a:pt x="193" y="26"/>
                  </a:lnTo>
                  <a:lnTo>
                    <a:pt x="179" y="22"/>
                  </a:lnTo>
                  <a:lnTo>
                    <a:pt x="163" y="17"/>
                  </a:lnTo>
                  <a:lnTo>
                    <a:pt x="146" y="11"/>
                  </a:lnTo>
                  <a:lnTo>
                    <a:pt x="129" y="8"/>
                  </a:lnTo>
                  <a:lnTo>
                    <a:pt x="111" y="3"/>
                  </a:lnTo>
                  <a:lnTo>
                    <a:pt x="93" y="1"/>
                  </a:lnTo>
                  <a:lnTo>
                    <a:pt x="75" y="0"/>
                  </a:lnTo>
                  <a:lnTo>
                    <a:pt x="58" y="1"/>
                  </a:lnTo>
                  <a:lnTo>
                    <a:pt x="41" y="3"/>
                  </a:lnTo>
                  <a:lnTo>
                    <a:pt x="25" y="8"/>
                  </a:lnTo>
                  <a:lnTo>
                    <a:pt x="11" y="15"/>
                  </a:lnTo>
                  <a:lnTo>
                    <a:pt x="0" y="26"/>
                  </a:lnTo>
                  <a:lnTo>
                    <a:pt x="0" y="39"/>
                  </a:lnTo>
                  <a:lnTo>
                    <a:pt x="7" y="51"/>
                  </a:lnTo>
                  <a:lnTo>
                    <a:pt x="19" y="65"/>
                  </a:lnTo>
                  <a:lnTo>
                    <a:pt x="32" y="79"/>
                  </a:lnTo>
                  <a:lnTo>
                    <a:pt x="44" y="93"/>
                  </a:lnTo>
                  <a:lnTo>
                    <a:pt x="52" y="106"/>
                  </a:lnTo>
                  <a:lnTo>
                    <a:pt x="55" y="120"/>
                  </a:lnTo>
                  <a:lnTo>
                    <a:pt x="55" y="117"/>
                  </a:lnTo>
                  <a:lnTo>
                    <a:pt x="57" y="111"/>
                  </a:lnTo>
                  <a:lnTo>
                    <a:pt x="61" y="106"/>
                  </a:lnTo>
                  <a:lnTo>
                    <a:pt x="72" y="106"/>
                  </a:lnTo>
                  <a:lnTo>
                    <a:pt x="64" y="97"/>
                  </a:lnTo>
                  <a:lnTo>
                    <a:pt x="64" y="84"/>
                  </a:lnTo>
                  <a:lnTo>
                    <a:pt x="71" y="70"/>
                  </a:lnTo>
                  <a:lnTo>
                    <a:pt x="83" y="58"/>
                  </a:lnTo>
                  <a:lnTo>
                    <a:pt x="105" y="47"/>
                  </a:lnTo>
                  <a:lnTo>
                    <a:pt x="136" y="39"/>
                  </a:lnTo>
                  <a:lnTo>
                    <a:pt x="177" y="37"/>
                  </a:lnTo>
                  <a:lnTo>
                    <a:pt x="229" y="42"/>
                  </a:lnTo>
                  <a:close/>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411" name="Freeform 133"/>
            <p:cNvSpPr>
              <a:spLocks/>
            </p:cNvSpPr>
            <p:nvPr/>
          </p:nvSpPr>
          <p:spPr bwMode="auto">
            <a:xfrm>
              <a:off x="1453" y="1552"/>
              <a:ext cx="290" cy="158"/>
            </a:xfrm>
            <a:custGeom>
              <a:avLst/>
              <a:gdLst>
                <a:gd name="T0" fmla="*/ 37 w 386"/>
                <a:gd name="T1" fmla="*/ 31 h 190"/>
                <a:gd name="T2" fmla="*/ 38 w 386"/>
                <a:gd name="T3" fmla="*/ 40 h 190"/>
                <a:gd name="T4" fmla="*/ 38 w 386"/>
                <a:gd name="T5" fmla="*/ 47 h 190"/>
                <a:gd name="T6" fmla="*/ 39 w 386"/>
                <a:gd name="T7" fmla="*/ 50 h 190"/>
                <a:gd name="T8" fmla="*/ 41 w 386"/>
                <a:gd name="T9" fmla="*/ 52 h 190"/>
                <a:gd name="T10" fmla="*/ 43 w 386"/>
                <a:gd name="T11" fmla="*/ 52 h 190"/>
                <a:gd name="T12" fmla="*/ 45 w 386"/>
                <a:gd name="T13" fmla="*/ 48 h 190"/>
                <a:gd name="T14" fmla="*/ 46 w 386"/>
                <a:gd name="T15" fmla="*/ 34 h 190"/>
                <a:gd name="T16" fmla="*/ 45 w 386"/>
                <a:gd name="T17" fmla="*/ 27 h 190"/>
                <a:gd name="T18" fmla="*/ 44 w 386"/>
                <a:gd name="T19" fmla="*/ 24 h 190"/>
                <a:gd name="T20" fmla="*/ 43 w 386"/>
                <a:gd name="T21" fmla="*/ 21 h 190"/>
                <a:gd name="T22" fmla="*/ 41 w 386"/>
                <a:gd name="T23" fmla="*/ 16 h 190"/>
                <a:gd name="T24" fmla="*/ 38 w 386"/>
                <a:gd name="T25" fmla="*/ 12 h 190"/>
                <a:gd name="T26" fmla="*/ 35 w 386"/>
                <a:gd name="T27" fmla="*/ 7 h 190"/>
                <a:gd name="T28" fmla="*/ 30 w 386"/>
                <a:gd name="T29" fmla="*/ 4 h 190"/>
                <a:gd name="T30" fmla="*/ 27 w 386"/>
                <a:gd name="T31" fmla="*/ 2 h 190"/>
                <a:gd name="T32" fmla="*/ 22 w 386"/>
                <a:gd name="T33" fmla="*/ 0 h 190"/>
                <a:gd name="T34" fmla="*/ 18 w 386"/>
                <a:gd name="T35" fmla="*/ 0 h 190"/>
                <a:gd name="T36" fmla="*/ 13 w 386"/>
                <a:gd name="T37" fmla="*/ 2 h 190"/>
                <a:gd name="T38" fmla="*/ 10 w 386"/>
                <a:gd name="T39" fmla="*/ 4 h 190"/>
                <a:gd name="T40" fmla="*/ 6 w 386"/>
                <a:gd name="T41" fmla="*/ 7 h 190"/>
                <a:gd name="T42" fmla="*/ 4 w 386"/>
                <a:gd name="T43" fmla="*/ 10 h 190"/>
                <a:gd name="T44" fmla="*/ 1 w 386"/>
                <a:gd name="T45" fmla="*/ 15 h 190"/>
                <a:gd name="T46" fmla="*/ 1 w 386"/>
                <a:gd name="T47" fmla="*/ 18 h 190"/>
                <a:gd name="T48" fmla="*/ 0 w 386"/>
                <a:gd name="T49" fmla="*/ 25 h 190"/>
                <a:gd name="T50" fmla="*/ 1 w 386"/>
                <a:gd name="T51" fmla="*/ 30 h 190"/>
                <a:gd name="T52" fmla="*/ 3 w 386"/>
                <a:gd name="T53" fmla="*/ 32 h 190"/>
                <a:gd name="T54" fmla="*/ 5 w 386"/>
                <a:gd name="T55" fmla="*/ 35 h 190"/>
                <a:gd name="T56" fmla="*/ 7 w 386"/>
                <a:gd name="T57" fmla="*/ 37 h 190"/>
                <a:gd name="T58" fmla="*/ 10 w 386"/>
                <a:gd name="T59" fmla="*/ 40 h 190"/>
                <a:gd name="T60" fmla="*/ 12 w 386"/>
                <a:gd name="T61" fmla="*/ 44 h 190"/>
                <a:gd name="T62" fmla="*/ 13 w 386"/>
                <a:gd name="T63" fmla="*/ 49 h 19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6"/>
                <a:gd name="T97" fmla="*/ 0 h 190"/>
                <a:gd name="T98" fmla="*/ 386 w 386"/>
                <a:gd name="T99" fmla="*/ 190 h 19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6" h="190">
                  <a:moveTo>
                    <a:pt x="291" y="92"/>
                  </a:moveTo>
                  <a:lnTo>
                    <a:pt x="308" y="112"/>
                  </a:lnTo>
                  <a:lnTo>
                    <a:pt x="312" y="131"/>
                  </a:lnTo>
                  <a:lnTo>
                    <a:pt x="311" y="147"/>
                  </a:lnTo>
                  <a:lnTo>
                    <a:pt x="314" y="164"/>
                  </a:lnTo>
                  <a:lnTo>
                    <a:pt x="317" y="168"/>
                  </a:lnTo>
                  <a:lnTo>
                    <a:pt x="322" y="175"/>
                  </a:lnTo>
                  <a:lnTo>
                    <a:pt x="326" y="181"/>
                  </a:lnTo>
                  <a:lnTo>
                    <a:pt x="331" y="184"/>
                  </a:lnTo>
                  <a:lnTo>
                    <a:pt x="339" y="187"/>
                  </a:lnTo>
                  <a:lnTo>
                    <a:pt x="345" y="190"/>
                  </a:lnTo>
                  <a:lnTo>
                    <a:pt x="355" y="190"/>
                  </a:lnTo>
                  <a:lnTo>
                    <a:pt x="366" y="189"/>
                  </a:lnTo>
                  <a:lnTo>
                    <a:pt x="381" y="175"/>
                  </a:lnTo>
                  <a:lnTo>
                    <a:pt x="386" y="150"/>
                  </a:lnTo>
                  <a:lnTo>
                    <a:pt x="384" y="123"/>
                  </a:lnTo>
                  <a:lnTo>
                    <a:pt x="378" y="103"/>
                  </a:lnTo>
                  <a:lnTo>
                    <a:pt x="375" y="100"/>
                  </a:lnTo>
                  <a:lnTo>
                    <a:pt x="372" y="93"/>
                  </a:lnTo>
                  <a:lnTo>
                    <a:pt x="367" y="87"/>
                  </a:lnTo>
                  <a:lnTo>
                    <a:pt x="361" y="81"/>
                  </a:lnTo>
                  <a:lnTo>
                    <a:pt x="355" y="75"/>
                  </a:lnTo>
                  <a:lnTo>
                    <a:pt x="347" y="67"/>
                  </a:lnTo>
                  <a:lnTo>
                    <a:pt x="337" y="59"/>
                  </a:lnTo>
                  <a:lnTo>
                    <a:pt x="326" y="50"/>
                  </a:lnTo>
                  <a:lnTo>
                    <a:pt x="316" y="42"/>
                  </a:lnTo>
                  <a:lnTo>
                    <a:pt x="303" y="36"/>
                  </a:lnTo>
                  <a:lnTo>
                    <a:pt x="289" y="28"/>
                  </a:lnTo>
                  <a:lnTo>
                    <a:pt x="273" y="20"/>
                  </a:lnTo>
                  <a:lnTo>
                    <a:pt x="258" y="14"/>
                  </a:lnTo>
                  <a:lnTo>
                    <a:pt x="241" y="9"/>
                  </a:lnTo>
                  <a:lnTo>
                    <a:pt x="222" y="4"/>
                  </a:lnTo>
                  <a:lnTo>
                    <a:pt x="203" y="1"/>
                  </a:lnTo>
                  <a:lnTo>
                    <a:pt x="183" y="0"/>
                  </a:lnTo>
                  <a:lnTo>
                    <a:pt x="164" y="0"/>
                  </a:lnTo>
                  <a:lnTo>
                    <a:pt x="145" y="0"/>
                  </a:lnTo>
                  <a:lnTo>
                    <a:pt x="126" y="3"/>
                  </a:lnTo>
                  <a:lnTo>
                    <a:pt x="109" y="4"/>
                  </a:lnTo>
                  <a:lnTo>
                    <a:pt x="94" y="9"/>
                  </a:lnTo>
                  <a:lnTo>
                    <a:pt x="78" y="14"/>
                  </a:lnTo>
                  <a:lnTo>
                    <a:pt x="62" y="18"/>
                  </a:lnTo>
                  <a:lnTo>
                    <a:pt x="50" y="25"/>
                  </a:lnTo>
                  <a:lnTo>
                    <a:pt x="37" y="31"/>
                  </a:lnTo>
                  <a:lnTo>
                    <a:pt x="28" y="39"/>
                  </a:lnTo>
                  <a:lnTo>
                    <a:pt x="19" y="45"/>
                  </a:lnTo>
                  <a:lnTo>
                    <a:pt x="12" y="53"/>
                  </a:lnTo>
                  <a:lnTo>
                    <a:pt x="6" y="61"/>
                  </a:lnTo>
                  <a:lnTo>
                    <a:pt x="1" y="68"/>
                  </a:lnTo>
                  <a:lnTo>
                    <a:pt x="0" y="75"/>
                  </a:lnTo>
                  <a:lnTo>
                    <a:pt x="0" y="89"/>
                  </a:lnTo>
                  <a:lnTo>
                    <a:pt x="3" y="100"/>
                  </a:lnTo>
                  <a:lnTo>
                    <a:pt x="9" y="108"/>
                  </a:lnTo>
                  <a:lnTo>
                    <a:pt x="15" y="114"/>
                  </a:lnTo>
                  <a:lnTo>
                    <a:pt x="25" y="118"/>
                  </a:lnTo>
                  <a:lnTo>
                    <a:pt x="34" y="123"/>
                  </a:lnTo>
                  <a:lnTo>
                    <a:pt x="45" y="126"/>
                  </a:lnTo>
                  <a:lnTo>
                    <a:pt x="55" y="131"/>
                  </a:lnTo>
                  <a:lnTo>
                    <a:pt x="65" y="136"/>
                  </a:lnTo>
                  <a:lnTo>
                    <a:pt x="75" y="140"/>
                  </a:lnTo>
                  <a:lnTo>
                    <a:pt x="84" y="147"/>
                  </a:lnTo>
                  <a:lnTo>
                    <a:pt x="92" y="153"/>
                  </a:lnTo>
                  <a:lnTo>
                    <a:pt x="100" y="161"/>
                  </a:lnTo>
                  <a:lnTo>
                    <a:pt x="106" y="168"/>
                  </a:lnTo>
                  <a:lnTo>
                    <a:pt x="109" y="178"/>
                  </a:lnTo>
                  <a:lnTo>
                    <a:pt x="112" y="186"/>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412" name="Freeform 134"/>
            <p:cNvSpPr>
              <a:spLocks/>
            </p:cNvSpPr>
            <p:nvPr/>
          </p:nvSpPr>
          <p:spPr bwMode="auto">
            <a:xfrm>
              <a:off x="1453" y="1552"/>
              <a:ext cx="290" cy="158"/>
            </a:xfrm>
            <a:custGeom>
              <a:avLst/>
              <a:gdLst>
                <a:gd name="T0" fmla="*/ 37 w 386"/>
                <a:gd name="T1" fmla="*/ 31 h 190"/>
                <a:gd name="T2" fmla="*/ 38 w 386"/>
                <a:gd name="T3" fmla="*/ 40 h 190"/>
                <a:gd name="T4" fmla="*/ 38 w 386"/>
                <a:gd name="T5" fmla="*/ 47 h 190"/>
                <a:gd name="T6" fmla="*/ 39 w 386"/>
                <a:gd name="T7" fmla="*/ 50 h 190"/>
                <a:gd name="T8" fmla="*/ 41 w 386"/>
                <a:gd name="T9" fmla="*/ 52 h 190"/>
                <a:gd name="T10" fmla="*/ 43 w 386"/>
                <a:gd name="T11" fmla="*/ 52 h 190"/>
                <a:gd name="T12" fmla="*/ 45 w 386"/>
                <a:gd name="T13" fmla="*/ 48 h 190"/>
                <a:gd name="T14" fmla="*/ 46 w 386"/>
                <a:gd name="T15" fmla="*/ 34 h 190"/>
                <a:gd name="T16" fmla="*/ 45 w 386"/>
                <a:gd name="T17" fmla="*/ 27 h 190"/>
                <a:gd name="T18" fmla="*/ 44 w 386"/>
                <a:gd name="T19" fmla="*/ 24 h 190"/>
                <a:gd name="T20" fmla="*/ 43 w 386"/>
                <a:gd name="T21" fmla="*/ 21 h 190"/>
                <a:gd name="T22" fmla="*/ 41 w 386"/>
                <a:gd name="T23" fmla="*/ 16 h 190"/>
                <a:gd name="T24" fmla="*/ 38 w 386"/>
                <a:gd name="T25" fmla="*/ 12 h 190"/>
                <a:gd name="T26" fmla="*/ 35 w 386"/>
                <a:gd name="T27" fmla="*/ 7 h 190"/>
                <a:gd name="T28" fmla="*/ 30 w 386"/>
                <a:gd name="T29" fmla="*/ 4 h 190"/>
                <a:gd name="T30" fmla="*/ 27 w 386"/>
                <a:gd name="T31" fmla="*/ 2 h 190"/>
                <a:gd name="T32" fmla="*/ 22 w 386"/>
                <a:gd name="T33" fmla="*/ 0 h 190"/>
                <a:gd name="T34" fmla="*/ 18 w 386"/>
                <a:gd name="T35" fmla="*/ 0 h 190"/>
                <a:gd name="T36" fmla="*/ 13 w 386"/>
                <a:gd name="T37" fmla="*/ 2 h 190"/>
                <a:gd name="T38" fmla="*/ 10 w 386"/>
                <a:gd name="T39" fmla="*/ 4 h 190"/>
                <a:gd name="T40" fmla="*/ 6 w 386"/>
                <a:gd name="T41" fmla="*/ 7 h 190"/>
                <a:gd name="T42" fmla="*/ 4 w 386"/>
                <a:gd name="T43" fmla="*/ 10 h 190"/>
                <a:gd name="T44" fmla="*/ 1 w 386"/>
                <a:gd name="T45" fmla="*/ 15 h 190"/>
                <a:gd name="T46" fmla="*/ 1 w 386"/>
                <a:gd name="T47" fmla="*/ 18 h 190"/>
                <a:gd name="T48" fmla="*/ 0 w 386"/>
                <a:gd name="T49" fmla="*/ 25 h 190"/>
                <a:gd name="T50" fmla="*/ 1 w 386"/>
                <a:gd name="T51" fmla="*/ 30 h 190"/>
                <a:gd name="T52" fmla="*/ 3 w 386"/>
                <a:gd name="T53" fmla="*/ 32 h 190"/>
                <a:gd name="T54" fmla="*/ 5 w 386"/>
                <a:gd name="T55" fmla="*/ 35 h 190"/>
                <a:gd name="T56" fmla="*/ 7 w 386"/>
                <a:gd name="T57" fmla="*/ 37 h 190"/>
                <a:gd name="T58" fmla="*/ 10 w 386"/>
                <a:gd name="T59" fmla="*/ 40 h 190"/>
                <a:gd name="T60" fmla="*/ 12 w 386"/>
                <a:gd name="T61" fmla="*/ 44 h 190"/>
                <a:gd name="T62" fmla="*/ 13 w 386"/>
                <a:gd name="T63" fmla="*/ 49 h 19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6"/>
                <a:gd name="T97" fmla="*/ 0 h 190"/>
                <a:gd name="T98" fmla="*/ 386 w 386"/>
                <a:gd name="T99" fmla="*/ 190 h 19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6" h="190">
                  <a:moveTo>
                    <a:pt x="291" y="92"/>
                  </a:moveTo>
                  <a:lnTo>
                    <a:pt x="308" y="112"/>
                  </a:lnTo>
                  <a:lnTo>
                    <a:pt x="312" y="131"/>
                  </a:lnTo>
                  <a:lnTo>
                    <a:pt x="311" y="147"/>
                  </a:lnTo>
                  <a:lnTo>
                    <a:pt x="314" y="164"/>
                  </a:lnTo>
                  <a:lnTo>
                    <a:pt x="317" y="168"/>
                  </a:lnTo>
                  <a:lnTo>
                    <a:pt x="322" y="175"/>
                  </a:lnTo>
                  <a:lnTo>
                    <a:pt x="326" y="181"/>
                  </a:lnTo>
                  <a:lnTo>
                    <a:pt x="331" y="184"/>
                  </a:lnTo>
                  <a:lnTo>
                    <a:pt x="339" y="187"/>
                  </a:lnTo>
                  <a:lnTo>
                    <a:pt x="345" y="190"/>
                  </a:lnTo>
                  <a:lnTo>
                    <a:pt x="355" y="190"/>
                  </a:lnTo>
                  <a:lnTo>
                    <a:pt x="366" y="189"/>
                  </a:lnTo>
                  <a:lnTo>
                    <a:pt x="381" y="175"/>
                  </a:lnTo>
                  <a:lnTo>
                    <a:pt x="386" y="150"/>
                  </a:lnTo>
                  <a:lnTo>
                    <a:pt x="384" y="123"/>
                  </a:lnTo>
                  <a:lnTo>
                    <a:pt x="378" y="103"/>
                  </a:lnTo>
                  <a:lnTo>
                    <a:pt x="375" y="100"/>
                  </a:lnTo>
                  <a:lnTo>
                    <a:pt x="372" y="93"/>
                  </a:lnTo>
                  <a:lnTo>
                    <a:pt x="367" y="87"/>
                  </a:lnTo>
                  <a:lnTo>
                    <a:pt x="361" y="81"/>
                  </a:lnTo>
                  <a:lnTo>
                    <a:pt x="355" y="75"/>
                  </a:lnTo>
                  <a:lnTo>
                    <a:pt x="347" y="67"/>
                  </a:lnTo>
                  <a:lnTo>
                    <a:pt x="337" y="59"/>
                  </a:lnTo>
                  <a:lnTo>
                    <a:pt x="326" y="50"/>
                  </a:lnTo>
                  <a:lnTo>
                    <a:pt x="316" y="42"/>
                  </a:lnTo>
                  <a:lnTo>
                    <a:pt x="303" y="36"/>
                  </a:lnTo>
                  <a:lnTo>
                    <a:pt x="289" y="28"/>
                  </a:lnTo>
                  <a:lnTo>
                    <a:pt x="273" y="20"/>
                  </a:lnTo>
                  <a:lnTo>
                    <a:pt x="258" y="14"/>
                  </a:lnTo>
                  <a:lnTo>
                    <a:pt x="241" y="9"/>
                  </a:lnTo>
                  <a:lnTo>
                    <a:pt x="222" y="4"/>
                  </a:lnTo>
                  <a:lnTo>
                    <a:pt x="203" y="1"/>
                  </a:lnTo>
                  <a:lnTo>
                    <a:pt x="183" y="0"/>
                  </a:lnTo>
                  <a:lnTo>
                    <a:pt x="164" y="0"/>
                  </a:lnTo>
                  <a:lnTo>
                    <a:pt x="145" y="0"/>
                  </a:lnTo>
                  <a:lnTo>
                    <a:pt x="126" y="3"/>
                  </a:lnTo>
                  <a:lnTo>
                    <a:pt x="109" y="4"/>
                  </a:lnTo>
                  <a:lnTo>
                    <a:pt x="94" y="9"/>
                  </a:lnTo>
                  <a:lnTo>
                    <a:pt x="78" y="14"/>
                  </a:lnTo>
                  <a:lnTo>
                    <a:pt x="62" y="18"/>
                  </a:lnTo>
                  <a:lnTo>
                    <a:pt x="50" y="25"/>
                  </a:lnTo>
                  <a:lnTo>
                    <a:pt x="37" y="31"/>
                  </a:lnTo>
                  <a:lnTo>
                    <a:pt x="28" y="39"/>
                  </a:lnTo>
                  <a:lnTo>
                    <a:pt x="19" y="45"/>
                  </a:lnTo>
                  <a:lnTo>
                    <a:pt x="12" y="53"/>
                  </a:lnTo>
                  <a:lnTo>
                    <a:pt x="6" y="61"/>
                  </a:lnTo>
                  <a:lnTo>
                    <a:pt x="1" y="68"/>
                  </a:lnTo>
                  <a:lnTo>
                    <a:pt x="0" y="75"/>
                  </a:lnTo>
                  <a:lnTo>
                    <a:pt x="0" y="89"/>
                  </a:lnTo>
                  <a:lnTo>
                    <a:pt x="3" y="100"/>
                  </a:lnTo>
                  <a:lnTo>
                    <a:pt x="9" y="108"/>
                  </a:lnTo>
                  <a:lnTo>
                    <a:pt x="15" y="114"/>
                  </a:lnTo>
                  <a:lnTo>
                    <a:pt x="25" y="118"/>
                  </a:lnTo>
                  <a:lnTo>
                    <a:pt x="34" y="123"/>
                  </a:lnTo>
                  <a:lnTo>
                    <a:pt x="45" y="126"/>
                  </a:lnTo>
                  <a:lnTo>
                    <a:pt x="55" y="131"/>
                  </a:lnTo>
                  <a:lnTo>
                    <a:pt x="65" y="136"/>
                  </a:lnTo>
                  <a:lnTo>
                    <a:pt x="75" y="140"/>
                  </a:lnTo>
                  <a:lnTo>
                    <a:pt x="84" y="147"/>
                  </a:lnTo>
                  <a:lnTo>
                    <a:pt x="92" y="153"/>
                  </a:lnTo>
                  <a:lnTo>
                    <a:pt x="100" y="161"/>
                  </a:lnTo>
                  <a:lnTo>
                    <a:pt x="106" y="168"/>
                  </a:lnTo>
                  <a:lnTo>
                    <a:pt x="109" y="178"/>
                  </a:lnTo>
                  <a:lnTo>
                    <a:pt x="112" y="186"/>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413" name="Freeform 135"/>
            <p:cNvSpPr>
              <a:spLocks/>
            </p:cNvSpPr>
            <p:nvPr/>
          </p:nvSpPr>
          <p:spPr bwMode="auto">
            <a:xfrm>
              <a:off x="1743" y="1592"/>
              <a:ext cx="46" cy="130"/>
            </a:xfrm>
            <a:custGeom>
              <a:avLst/>
              <a:gdLst>
                <a:gd name="T0" fmla="*/ 7 w 67"/>
                <a:gd name="T1" fmla="*/ 0 h 156"/>
                <a:gd name="T2" fmla="*/ 7 w 67"/>
                <a:gd name="T3" fmla="*/ 4 h 156"/>
                <a:gd name="T4" fmla="*/ 8 w 67"/>
                <a:gd name="T5" fmla="*/ 6 h 156"/>
                <a:gd name="T6" fmla="*/ 9 w 67"/>
                <a:gd name="T7" fmla="*/ 11 h 156"/>
                <a:gd name="T8" fmla="*/ 9 w 67"/>
                <a:gd name="T9" fmla="*/ 19 h 156"/>
                <a:gd name="T10" fmla="*/ 7 w 67"/>
                <a:gd name="T11" fmla="*/ 28 h 156"/>
                <a:gd name="T12" fmla="*/ 7 w 67"/>
                <a:gd name="T13" fmla="*/ 31 h 156"/>
                <a:gd name="T14" fmla="*/ 5 w 67"/>
                <a:gd name="T15" fmla="*/ 33 h 156"/>
                <a:gd name="T16" fmla="*/ 5 w 67"/>
                <a:gd name="T17" fmla="*/ 36 h 156"/>
                <a:gd name="T18" fmla="*/ 4 w 67"/>
                <a:gd name="T19" fmla="*/ 42 h 156"/>
                <a:gd name="T20" fmla="*/ 3 w 67"/>
                <a:gd name="T21" fmla="*/ 43 h 156"/>
                <a:gd name="T22" fmla="*/ 1 w 67"/>
                <a:gd name="T23" fmla="*/ 43 h 156"/>
                <a:gd name="T24" fmla="*/ 0 w 67"/>
                <a:gd name="T25" fmla="*/ 37 h 1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7"/>
                <a:gd name="T40" fmla="*/ 0 h 156"/>
                <a:gd name="T41" fmla="*/ 67 w 67"/>
                <a:gd name="T42" fmla="*/ 156 h 1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7" h="156">
                  <a:moveTo>
                    <a:pt x="61" y="0"/>
                  </a:moveTo>
                  <a:lnTo>
                    <a:pt x="61" y="13"/>
                  </a:lnTo>
                  <a:lnTo>
                    <a:pt x="64" y="22"/>
                  </a:lnTo>
                  <a:lnTo>
                    <a:pt x="67" y="39"/>
                  </a:lnTo>
                  <a:lnTo>
                    <a:pt x="67" y="69"/>
                  </a:lnTo>
                  <a:lnTo>
                    <a:pt x="59" y="97"/>
                  </a:lnTo>
                  <a:lnTo>
                    <a:pt x="52" y="110"/>
                  </a:lnTo>
                  <a:lnTo>
                    <a:pt x="44" y="117"/>
                  </a:lnTo>
                  <a:lnTo>
                    <a:pt x="39" y="131"/>
                  </a:lnTo>
                  <a:lnTo>
                    <a:pt x="34" y="149"/>
                  </a:lnTo>
                  <a:lnTo>
                    <a:pt x="23" y="156"/>
                  </a:lnTo>
                  <a:lnTo>
                    <a:pt x="11" y="153"/>
                  </a:lnTo>
                  <a:lnTo>
                    <a:pt x="0" y="136"/>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414" name="Freeform 136"/>
            <p:cNvSpPr>
              <a:spLocks/>
            </p:cNvSpPr>
            <p:nvPr/>
          </p:nvSpPr>
          <p:spPr bwMode="auto">
            <a:xfrm>
              <a:off x="1743" y="1592"/>
              <a:ext cx="46" cy="130"/>
            </a:xfrm>
            <a:custGeom>
              <a:avLst/>
              <a:gdLst>
                <a:gd name="T0" fmla="*/ 7 w 67"/>
                <a:gd name="T1" fmla="*/ 0 h 156"/>
                <a:gd name="T2" fmla="*/ 7 w 67"/>
                <a:gd name="T3" fmla="*/ 4 h 156"/>
                <a:gd name="T4" fmla="*/ 8 w 67"/>
                <a:gd name="T5" fmla="*/ 6 h 156"/>
                <a:gd name="T6" fmla="*/ 9 w 67"/>
                <a:gd name="T7" fmla="*/ 11 h 156"/>
                <a:gd name="T8" fmla="*/ 9 w 67"/>
                <a:gd name="T9" fmla="*/ 19 h 156"/>
                <a:gd name="T10" fmla="*/ 7 w 67"/>
                <a:gd name="T11" fmla="*/ 28 h 156"/>
                <a:gd name="T12" fmla="*/ 7 w 67"/>
                <a:gd name="T13" fmla="*/ 31 h 156"/>
                <a:gd name="T14" fmla="*/ 5 w 67"/>
                <a:gd name="T15" fmla="*/ 33 h 156"/>
                <a:gd name="T16" fmla="*/ 5 w 67"/>
                <a:gd name="T17" fmla="*/ 36 h 156"/>
                <a:gd name="T18" fmla="*/ 4 w 67"/>
                <a:gd name="T19" fmla="*/ 42 h 156"/>
                <a:gd name="T20" fmla="*/ 3 w 67"/>
                <a:gd name="T21" fmla="*/ 43 h 156"/>
                <a:gd name="T22" fmla="*/ 1 w 67"/>
                <a:gd name="T23" fmla="*/ 43 h 156"/>
                <a:gd name="T24" fmla="*/ 0 w 67"/>
                <a:gd name="T25" fmla="*/ 37 h 1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7"/>
                <a:gd name="T40" fmla="*/ 0 h 156"/>
                <a:gd name="T41" fmla="*/ 67 w 67"/>
                <a:gd name="T42" fmla="*/ 156 h 1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7" h="156">
                  <a:moveTo>
                    <a:pt x="61" y="0"/>
                  </a:moveTo>
                  <a:lnTo>
                    <a:pt x="61" y="13"/>
                  </a:lnTo>
                  <a:lnTo>
                    <a:pt x="64" y="22"/>
                  </a:lnTo>
                  <a:lnTo>
                    <a:pt x="67" y="39"/>
                  </a:lnTo>
                  <a:lnTo>
                    <a:pt x="67" y="69"/>
                  </a:lnTo>
                  <a:lnTo>
                    <a:pt x="59" y="97"/>
                  </a:lnTo>
                  <a:lnTo>
                    <a:pt x="52" y="110"/>
                  </a:lnTo>
                  <a:lnTo>
                    <a:pt x="44" y="117"/>
                  </a:lnTo>
                  <a:lnTo>
                    <a:pt x="39" y="131"/>
                  </a:lnTo>
                  <a:lnTo>
                    <a:pt x="34" y="149"/>
                  </a:lnTo>
                  <a:lnTo>
                    <a:pt x="23" y="156"/>
                  </a:lnTo>
                  <a:lnTo>
                    <a:pt x="11" y="153"/>
                  </a:lnTo>
                  <a:lnTo>
                    <a:pt x="0" y="136"/>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415" name="Freeform 137"/>
            <p:cNvSpPr>
              <a:spLocks/>
            </p:cNvSpPr>
            <p:nvPr/>
          </p:nvSpPr>
          <p:spPr bwMode="auto">
            <a:xfrm>
              <a:off x="1772" y="1486"/>
              <a:ext cx="75" cy="119"/>
            </a:xfrm>
            <a:custGeom>
              <a:avLst/>
              <a:gdLst>
                <a:gd name="T0" fmla="*/ 0 w 98"/>
                <a:gd name="T1" fmla="*/ 37 h 144"/>
                <a:gd name="T2" fmla="*/ 1 w 98"/>
                <a:gd name="T3" fmla="*/ 35 h 144"/>
                <a:gd name="T4" fmla="*/ 1 w 98"/>
                <a:gd name="T5" fmla="*/ 34 h 144"/>
                <a:gd name="T6" fmla="*/ 1 w 98"/>
                <a:gd name="T7" fmla="*/ 34 h 144"/>
                <a:gd name="T8" fmla="*/ 3 w 98"/>
                <a:gd name="T9" fmla="*/ 31 h 144"/>
                <a:gd name="T10" fmla="*/ 3 w 98"/>
                <a:gd name="T11" fmla="*/ 28 h 144"/>
                <a:gd name="T12" fmla="*/ 4 w 98"/>
                <a:gd name="T13" fmla="*/ 24 h 144"/>
                <a:gd name="T14" fmla="*/ 4 w 98"/>
                <a:gd name="T15" fmla="*/ 19 h 144"/>
                <a:gd name="T16" fmla="*/ 5 w 98"/>
                <a:gd name="T17" fmla="*/ 14 h 144"/>
                <a:gd name="T18" fmla="*/ 7 w 98"/>
                <a:gd name="T19" fmla="*/ 12 h 144"/>
                <a:gd name="T20" fmla="*/ 8 w 98"/>
                <a:gd name="T21" fmla="*/ 12 h 144"/>
                <a:gd name="T22" fmla="*/ 9 w 98"/>
                <a:gd name="T23" fmla="*/ 10 h 144"/>
                <a:gd name="T24" fmla="*/ 10 w 98"/>
                <a:gd name="T25" fmla="*/ 8 h 144"/>
                <a:gd name="T26" fmla="*/ 12 w 98"/>
                <a:gd name="T27" fmla="*/ 7 h 144"/>
                <a:gd name="T28" fmla="*/ 12 w 98"/>
                <a:gd name="T29" fmla="*/ 6 h 144"/>
                <a:gd name="T30" fmla="*/ 12 w 98"/>
                <a:gd name="T31" fmla="*/ 3 h 144"/>
                <a:gd name="T32" fmla="*/ 12 w 98"/>
                <a:gd name="T33" fmla="*/ 0 h 1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8"/>
                <a:gd name="T52" fmla="*/ 0 h 144"/>
                <a:gd name="T53" fmla="*/ 98 w 98"/>
                <a:gd name="T54" fmla="*/ 144 h 1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8" h="144">
                  <a:moveTo>
                    <a:pt x="0" y="144"/>
                  </a:moveTo>
                  <a:lnTo>
                    <a:pt x="3" y="133"/>
                  </a:lnTo>
                  <a:lnTo>
                    <a:pt x="8" y="130"/>
                  </a:lnTo>
                  <a:lnTo>
                    <a:pt x="15" y="128"/>
                  </a:lnTo>
                  <a:lnTo>
                    <a:pt x="22" y="120"/>
                  </a:lnTo>
                  <a:lnTo>
                    <a:pt x="26" y="108"/>
                  </a:lnTo>
                  <a:lnTo>
                    <a:pt x="29" y="91"/>
                  </a:lnTo>
                  <a:lnTo>
                    <a:pt x="34" y="73"/>
                  </a:lnTo>
                  <a:lnTo>
                    <a:pt x="45" y="56"/>
                  </a:lnTo>
                  <a:lnTo>
                    <a:pt x="54" y="48"/>
                  </a:lnTo>
                  <a:lnTo>
                    <a:pt x="64" y="44"/>
                  </a:lnTo>
                  <a:lnTo>
                    <a:pt x="73" y="38"/>
                  </a:lnTo>
                  <a:lnTo>
                    <a:pt x="83" y="33"/>
                  </a:lnTo>
                  <a:lnTo>
                    <a:pt x="89" y="28"/>
                  </a:lnTo>
                  <a:lnTo>
                    <a:pt x="95" y="22"/>
                  </a:lnTo>
                  <a:lnTo>
                    <a:pt x="98" y="13"/>
                  </a:lnTo>
                  <a:lnTo>
                    <a:pt x="97" y="0"/>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416" name="Freeform 138"/>
            <p:cNvSpPr>
              <a:spLocks/>
            </p:cNvSpPr>
            <p:nvPr/>
          </p:nvSpPr>
          <p:spPr bwMode="auto">
            <a:xfrm>
              <a:off x="1772" y="1486"/>
              <a:ext cx="75" cy="119"/>
            </a:xfrm>
            <a:custGeom>
              <a:avLst/>
              <a:gdLst>
                <a:gd name="T0" fmla="*/ 0 w 98"/>
                <a:gd name="T1" fmla="*/ 37 h 144"/>
                <a:gd name="T2" fmla="*/ 1 w 98"/>
                <a:gd name="T3" fmla="*/ 35 h 144"/>
                <a:gd name="T4" fmla="*/ 1 w 98"/>
                <a:gd name="T5" fmla="*/ 34 h 144"/>
                <a:gd name="T6" fmla="*/ 1 w 98"/>
                <a:gd name="T7" fmla="*/ 34 h 144"/>
                <a:gd name="T8" fmla="*/ 3 w 98"/>
                <a:gd name="T9" fmla="*/ 31 h 144"/>
                <a:gd name="T10" fmla="*/ 3 w 98"/>
                <a:gd name="T11" fmla="*/ 28 h 144"/>
                <a:gd name="T12" fmla="*/ 4 w 98"/>
                <a:gd name="T13" fmla="*/ 24 h 144"/>
                <a:gd name="T14" fmla="*/ 4 w 98"/>
                <a:gd name="T15" fmla="*/ 19 h 144"/>
                <a:gd name="T16" fmla="*/ 5 w 98"/>
                <a:gd name="T17" fmla="*/ 14 h 144"/>
                <a:gd name="T18" fmla="*/ 7 w 98"/>
                <a:gd name="T19" fmla="*/ 12 h 144"/>
                <a:gd name="T20" fmla="*/ 8 w 98"/>
                <a:gd name="T21" fmla="*/ 12 h 144"/>
                <a:gd name="T22" fmla="*/ 9 w 98"/>
                <a:gd name="T23" fmla="*/ 10 h 144"/>
                <a:gd name="T24" fmla="*/ 10 w 98"/>
                <a:gd name="T25" fmla="*/ 8 h 144"/>
                <a:gd name="T26" fmla="*/ 12 w 98"/>
                <a:gd name="T27" fmla="*/ 7 h 144"/>
                <a:gd name="T28" fmla="*/ 12 w 98"/>
                <a:gd name="T29" fmla="*/ 6 h 144"/>
                <a:gd name="T30" fmla="*/ 12 w 98"/>
                <a:gd name="T31" fmla="*/ 3 h 144"/>
                <a:gd name="T32" fmla="*/ 12 w 98"/>
                <a:gd name="T33" fmla="*/ 0 h 1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8"/>
                <a:gd name="T52" fmla="*/ 0 h 144"/>
                <a:gd name="T53" fmla="*/ 98 w 98"/>
                <a:gd name="T54" fmla="*/ 144 h 1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8" h="144">
                  <a:moveTo>
                    <a:pt x="0" y="144"/>
                  </a:moveTo>
                  <a:lnTo>
                    <a:pt x="3" y="133"/>
                  </a:lnTo>
                  <a:lnTo>
                    <a:pt x="8" y="130"/>
                  </a:lnTo>
                  <a:lnTo>
                    <a:pt x="15" y="128"/>
                  </a:lnTo>
                  <a:lnTo>
                    <a:pt x="22" y="120"/>
                  </a:lnTo>
                  <a:lnTo>
                    <a:pt x="26" y="108"/>
                  </a:lnTo>
                  <a:lnTo>
                    <a:pt x="29" y="91"/>
                  </a:lnTo>
                  <a:lnTo>
                    <a:pt x="34" y="73"/>
                  </a:lnTo>
                  <a:lnTo>
                    <a:pt x="45" y="56"/>
                  </a:lnTo>
                  <a:lnTo>
                    <a:pt x="54" y="48"/>
                  </a:lnTo>
                  <a:lnTo>
                    <a:pt x="64" y="44"/>
                  </a:lnTo>
                  <a:lnTo>
                    <a:pt x="73" y="38"/>
                  </a:lnTo>
                  <a:lnTo>
                    <a:pt x="83" y="33"/>
                  </a:lnTo>
                  <a:lnTo>
                    <a:pt x="89" y="28"/>
                  </a:lnTo>
                  <a:lnTo>
                    <a:pt x="95" y="22"/>
                  </a:lnTo>
                  <a:lnTo>
                    <a:pt x="98" y="13"/>
                  </a:lnTo>
                  <a:lnTo>
                    <a:pt x="97" y="0"/>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417" name="Freeform 139"/>
            <p:cNvSpPr>
              <a:spLocks/>
            </p:cNvSpPr>
            <p:nvPr/>
          </p:nvSpPr>
          <p:spPr bwMode="auto">
            <a:xfrm>
              <a:off x="1756" y="1439"/>
              <a:ext cx="41" cy="111"/>
            </a:xfrm>
            <a:custGeom>
              <a:avLst/>
              <a:gdLst>
                <a:gd name="T0" fmla="*/ 8 w 54"/>
                <a:gd name="T1" fmla="*/ 0 h 133"/>
                <a:gd name="T2" fmla="*/ 5 w 54"/>
                <a:gd name="T3" fmla="*/ 3 h 133"/>
                <a:gd name="T4" fmla="*/ 5 w 54"/>
                <a:gd name="T5" fmla="*/ 6 h 133"/>
                <a:gd name="T6" fmla="*/ 5 w 54"/>
                <a:gd name="T7" fmla="*/ 11 h 133"/>
                <a:gd name="T8" fmla="*/ 3 w 54"/>
                <a:gd name="T9" fmla="*/ 16 h 133"/>
                <a:gd name="T10" fmla="*/ 2 w 54"/>
                <a:gd name="T11" fmla="*/ 23 h 133"/>
                <a:gd name="T12" fmla="*/ 2 w 54"/>
                <a:gd name="T13" fmla="*/ 29 h 133"/>
                <a:gd name="T14" fmla="*/ 0 w 54"/>
                <a:gd name="T15" fmla="*/ 36 h 133"/>
                <a:gd name="T16" fmla="*/ 0 w 54"/>
                <a:gd name="T17" fmla="*/ 38 h 1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
                <a:gd name="T28" fmla="*/ 0 h 133"/>
                <a:gd name="T29" fmla="*/ 54 w 54"/>
                <a:gd name="T30" fmla="*/ 133 h 1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 h="133">
                  <a:moveTo>
                    <a:pt x="54" y="0"/>
                  </a:moveTo>
                  <a:lnTo>
                    <a:pt x="36" y="6"/>
                  </a:lnTo>
                  <a:lnTo>
                    <a:pt x="32" y="19"/>
                  </a:lnTo>
                  <a:lnTo>
                    <a:pt x="30" y="37"/>
                  </a:lnTo>
                  <a:lnTo>
                    <a:pt x="21" y="56"/>
                  </a:lnTo>
                  <a:lnTo>
                    <a:pt x="10" y="78"/>
                  </a:lnTo>
                  <a:lnTo>
                    <a:pt x="4" y="103"/>
                  </a:lnTo>
                  <a:lnTo>
                    <a:pt x="0" y="125"/>
                  </a:lnTo>
                  <a:lnTo>
                    <a:pt x="0" y="133"/>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418" name="Freeform 140"/>
            <p:cNvSpPr>
              <a:spLocks/>
            </p:cNvSpPr>
            <p:nvPr/>
          </p:nvSpPr>
          <p:spPr bwMode="auto">
            <a:xfrm>
              <a:off x="1756" y="1439"/>
              <a:ext cx="41" cy="111"/>
            </a:xfrm>
            <a:custGeom>
              <a:avLst/>
              <a:gdLst>
                <a:gd name="T0" fmla="*/ 8 w 54"/>
                <a:gd name="T1" fmla="*/ 0 h 133"/>
                <a:gd name="T2" fmla="*/ 5 w 54"/>
                <a:gd name="T3" fmla="*/ 3 h 133"/>
                <a:gd name="T4" fmla="*/ 5 w 54"/>
                <a:gd name="T5" fmla="*/ 6 h 133"/>
                <a:gd name="T6" fmla="*/ 5 w 54"/>
                <a:gd name="T7" fmla="*/ 11 h 133"/>
                <a:gd name="T8" fmla="*/ 3 w 54"/>
                <a:gd name="T9" fmla="*/ 16 h 133"/>
                <a:gd name="T10" fmla="*/ 2 w 54"/>
                <a:gd name="T11" fmla="*/ 23 h 133"/>
                <a:gd name="T12" fmla="*/ 2 w 54"/>
                <a:gd name="T13" fmla="*/ 29 h 133"/>
                <a:gd name="T14" fmla="*/ 0 w 54"/>
                <a:gd name="T15" fmla="*/ 36 h 133"/>
                <a:gd name="T16" fmla="*/ 0 w 54"/>
                <a:gd name="T17" fmla="*/ 38 h 1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
                <a:gd name="T28" fmla="*/ 0 h 133"/>
                <a:gd name="T29" fmla="*/ 54 w 54"/>
                <a:gd name="T30" fmla="*/ 133 h 1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 h="133">
                  <a:moveTo>
                    <a:pt x="54" y="0"/>
                  </a:moveTo>
                  <a:lnTo>
                    <a:pt x="36" y="6"/>
                  </a:lnTo>
                  <a:lnTo>
                    <a:pt x="32" y="19"/>
                  </a:lnTo>
                  <a:lnTo>
                    <a:pt x="30" y="37"/>
                  </a:lnTo>
                  <a:lnTo>
                    <a:pt x="21" y="56"/>
                  </a:lnTo>
                  <a:lnTo>
                    <a:pt x="10" y="78"/>
                  </a:lnTo>
                  <a:lnTo>
                    <a:pt x="4" y="103"/>
                  </a:lnTo>
                  <a:lnTo>
                    <a:pt x="0" y="125"/>
                  </a:lnTo>
                  <a:lnTo>
                    <a:pt x="0" y="133"/>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419" name="Freeform 141"/>
            <p:cNvSpPr>
              <a:spLocks/>
            </p:cNvSpPr>
            <p:nvPr/>
          </p:nvSpPr>
          <p:spPr bwMode="auto">
            <a:xfrm>
              <a:off x="1665" y="1514"/>
              <a:ext cx="101" cy="45"/>
            </a:xfrm>
            <a:custGeom>
              <a:avLst/>
              <a:gdLst>
                <a:gd name="T0" fmla="*/ 15 w 138"/>
                <a:gd name="T1" fmla="*/ 16 h 54"/>
                <a:gd name="T2" fmla="*/ 15 w 138"/>
                <a:gd name="T3" fmla="*/ 12 h 54"/>
                <a:gd name="T4" fmla="*/ 14 w 138"/>
                <a:gd name="T5" fmla="*/ 10 h 54"/>
                <a:gd name="T6" fmla="*/ 13 w 138"/>
                <a:gd name="T7" fmla="*/ 8 h 54"/>
                <a:gd name="T8" fmla="*/ 12 w 138"/>
                <a:gd name="T9" fmla="*/ 7 h 54"/>
                <a:gd name="T10" fmla="*/ 11 w 138"/>
                <a:gd name="T11" fmla="*/ 7 h 54"/>
                <a:gd name="T12" fmla="*/ 10 w 138"/>
                <a:gd name="T13" fmla="*/ 6 h 54"/>
                <a:gd name="T14" fmla="*/ 9 w 138"/>
                <a:gd name="T15" fmla="*/ 6 h 54"/>
                <a:gd name="T16" fmla="*/ 8 w 138"/>
                <a:gd name="T17" fmla="*/ 6 h 54"/>
                <a:gd name="T18" fmla="*/ 7 w 138"/>
                <a:gd name="T19" fmla="*/ 6 h 54"/>
                <a:gd name="T20" fmla="*/ 6 w 138"/>
                <a:gd name="T21" fmla="*/ 6 h 54"/>
                <a:gd name="T22" fmla="*/ 5 w 138"/>
                <a:gd name="T23" fmla="*/ 5 h 54"/>
                <a:gd name="T24" fmla="*/ 4 w 138"/>
                <a:gd name="T25" fmla="*/ 4 h 54"/>
                <a:gd name="T26" fmla="*/ 2 w 138"/>
                <a:gd name="T27" fmla="*/ 4 h 54"/>
                <a:gd name="T28" fmla="*/ 1 w 138"/>
                <a:gd name="T29" fmla="*/ 3 h 54"/>
                <a:gd name="T30" fmla="*/ 1 w 138"/>
                <a:gd name="T31" fmla="*/ 3 h 54"/>
                <a:gd name="T32" fmla="*/ 0 w 138"/>
                <a:gd name="T33" fmla="*/ 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8"/>
                <a:gd name="T52" fmla="*/ 0 h 54"/>
                <a:gd name="T53" fmla="*/ 138 w 138"/>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8" h="54">
                  <a:moveTo>
                    <a:pt x="138" y="54"/>
                  </a:moveTo>
                  <a:lnTo>
                    <a:pt x="132" y="44"/>
                  </a:lnTo>
                  <a:lnTo>
                    <a:pt x="124" y="36"/>
                  </a:lnTo>
                  <a:lnTo>
                    <a:pt x="116" y="30"/>
                  </a:lnTo>
                  <a:lnTo>
                    <a:pt x="107" y="25"/>
                  </a:lnTo>
                  <a:lnTo>
                    <a:pt x="97" y="24"/>
                  </a:lnTo>
                  <a:lnTo>
                    <a:pt x="88" y="22"/>
                  </a:lnTo>
                  <a:lnTo>
                    <a:pt x="79" y="21"/>
                  </a:lnTo>
                  <a:lnTo>
                    <a:pt x="71" y="21"/>
                  </a:lnTo>
                  <a:lnTo>
                    <a:pt x="61" y="21"/>
                  </a:lnTo>
                  <a:lnTo>
                    <a:pt x="50" y="19"/>
                  </a:lnTo>
                  <a:lnTo>
                    <a:pt x="41" y="18"/>
                  </a:lnTo>
                  <a:lnTo>
                    <a:pt x="30" y="14"/>
                  </a:lnTo>
                  <a:lnTo>
                    <a:pt x="21" y="13"/>
                  </a:lnTo>
                  <a:lnTo>
                    <a:pt x="11" y="8"/>
                  </a:lnTo>
                  <a:lnTo>
                    <a:pt x="5" y="5"/>
                  </a:lnTo>
                  <a:lnTo>
                    <a:pt x="0" y="0"/>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420" name="Freeform 142"/>
            <p:cNvSpPr>
              <a:spLocks/>
            </p:cNvSpPr>
            <p:nvPr/>
          </p:nvSpPr>
          <p:spPr bwMode="auto">
            <a:xfrm>
              <a:off x="1665" y="1514"/>
              <a:ext cx="101" cy="45"/>
            </a:xfrm>
            <a:custGeom>
              <a:avLst/>
              <a:gdLst>
                <a:gd name="T0" fmla="*/ 15 w 138"/>
                <a:gd name="T1" fmla="*/ 16 h 54"/>
                <a:gd name="T2" fmla="*/ 15 w 138"/>
                <a:gd name="T3" fmla="*/ 12 h 54"/>
                <a:gd name="T4" fmla="*/ 14 w 138"/>
                <a:gd name="T5" fmla="*/ 10 h 54"/>
                <a:gd name="T6" fmla="*/ 13 w 138"/>
                <a:gd name="T7" fmla="*/ 8 h 54"/>
                <a:gd name="T8" fmla="*/ 12 w 138"/>
                <a:gd name="T9" fmla="*/ 7 h 54"/>
                <a:gd name="T10" fmla="*/ 11 w 138"/>
                <a:gd name="T11" fmla="*/ 7 h 54"/>
                <a:gd name="T12" fmla="*/ 10 w 138"/>
                <a:gd name="T13" fmla="*/ 6 h 54"/>
                <a:gd name="T14" fmla="*/ 9 w 138"/>
                <a:gd name="T15" fmla="*/ 6 h 54"/>
                <a:gd name="T16" fmla="*/ 8 w 138"/>
                <a:gd name="T17" fmla="*/ 6 h 54"/>
                <a:gd name="T18" fmla="*/ 7 w 138"/>
                <a:gd name="T19" fmla="*/ 6 h 54"/>
                <a:gd name="T20" fmla="*/ 6 w 138"/>
                <a:gd name="T21" fmla="*/ 6 h 54"/>
                <a:gd name="T22" fmla="*/ 5 w 138"/>
                <a:gd name="T23" fmla="*/ 5 h 54"/>
                <a:gd name="T24" fmla="*/ 4 w 138"/>
                <a:gd name="T25" fmla="*/ 4 h 54"/>
                <a:gd name="T26" fmla="*/ 2 w 138"/>
                <a:gd name="T27" fmla="*/ 4 h 54"/>
                <a:gd name="T28" fmla="*/ 1 w 138"/>
                <a:gd name="T29" fmla="*/ 3 h 54"/>
                <a:gd name="T30" fmla="*/ 1 w 138"/>
                <a:gd name="T31" fmla="*/ 3 h 54"/>
                <a:gd name="T32" fmla="*/ 0 w 138"/>
                <a:gd name="T33" fmla="*/ 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8"/>
                <a:gd name="T52" fmla="*/ 0 h 54"/>
                <a:gd name="T53" fmla="*/ 138 w 138"/>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8" h="54">
                  <a:moveTo>
                    <a:pt x="138" y="54"/>
                  </a:moveTo>
                  <a:lnTo>
                    <a:pt x="132" y="44"/>
                  </a:lnTo>
                  <a:lnTo>
                    <a:pt x="124" y="36"/>
                  </a:lnTo>
                  <a:lnTo>
                    <a:pt x="116" y="30"/>
                  </a:lnTo>
                  <a:lnTo>
                    <a:pt x="107" y="25"/>
                  </a:lnTo>
                  <a:lnTo>
                    <a:pt x="97" y="24"/>
                  </a:lnTo>
                  <a:lnTo>
                    <a:pt x="88" y="22"/>
                  </a:lnTo>
                  <a:lnTo>
                    <a:pt x="79" y="21"/>
                  </a:lnTo>
                  <a:lnTo>
                    <a:pt x="71" y="21"/>
                  </a:lnTo>
                  <a:lnTo>
                    <a:pt x="61" y="21"/>
                  </a:lnTo>
                  <a:lnTo>
                    <a:pt x="50" y="19"/>
                  </a:lnTo>
                  <a:lnTo>
                    <a:pt x="41" y="18"/>
                  </a:lnTo>
                  <a:lnTo>
                    <a:pt x="30" y="14"/>
                  </a:lnTo>
                  <a:lnTo>
                    <a:pt x="21" y="13"/>
                  </a:lnTo>
                  <a:lnTo>
                    <a:pt x="11" y="8"/>
                  </a:lnTo>
                  <a:lnTo>
                    <a:pt x="5" y="5"/>
                  </a:lnTo>
                  <a:lnTo>
                    <a:pt x="0" y="0"/>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421" name="Freeform 143"/>
            <p:cNvSpPr>
              <a:spLocks/>
            </p:cNvSpPr>
            <p:nvPr/>
          </p:nvSpPr>
          <p:spPr bwMode="auto">
            <a:xfrm>
              <a:off x="1472" y="1543"/>
              <a:ext cx="5" cy="18"/>
            </a:xfrm>
            <a:custGeom>
              <a:avLst/>
              <a:gdLst>
                <a:gd name="T0" fmla="*/ 0 w 13"/>
                <a:gd name="T1" fmla="*/ 0 h 20"/>
                <a:gd name="T2" fmla="*/ 2 w 13"/>
                <a:gd name="T3" fmla="*/ 1 h 20"/>
                <a:gd name="T4" fmla="*/ 2 w 13"/>
                <a:gd name="T5" fmla="*/ 5 h 20"/>
                <a:gd name="T6" fmla="*/ 2 w 13"/>
                <a:gd name="T7" fmla="*/ 5 h 20"/>
                <a:gd name="T8" fmla="*/ 2 w 13"/>
                <a:gd name="T9" fmla="*/ 10 h 20"/>
                <a:gd name="T10" fmla="*/ 0 60000 65536"/>
                <a:gd name="T11" fmla="*/ 0 60000 65536"/>
                <a:gd name="T12" fmla="*/ 0 60000 65536"/>
                <a:gd name="T13" fmla="*/ 0 60000 65536"/>
                <a:gd name="T14" fmla="*/ 0 60000 65536"/>
                <a:gd name="T15" fmla="*/ 0 w 13"/>
                <a:gd name="T16" fmla="*/ 0 h 20"/>
                <a:gd name="T17" fmla="*/ 13 w 13"/>
                <a:gd name="T18" fmla="*/ 20 h 20"/>
              </a:gdLst>
              <a:ahLst/>
              <a:cxnLst>
                <a:cxn ang="T10">
                  <a:pos x="T0" y="T1"/>
                </a:cxn>
                <a:cxn ang="T11">
                  <a:pos x="T2" y="T3"/>
                </a:cxn>
                <a:cxn ang="T12">
                  <a:pos x="T4" y="T5"/>
                </a:cxn>
                <a:cxn ang="T13">
                  <a:pos x="T6" y="T7"/>
                </a:cxn>
                <a:cxn ang="T14">
                  <a:pos x="T8" y="T9"/>
                </a:cxn>
              </a:cxnLst>
              <a:rect l="T15" t="T16" r="T17" b="T18"/>
              <a:pathLst>
                <a:path w="13" h="20">
                  <a:moveTo>
                    <a:pt x="0" y="0"/>
                  </a:moveTo>
                  <a:lnTo>
                    <a:pt x="3" y="1"/>
                  </a:lnTo>
                  <a:lnTo>
                    <a:pt x="8" y="6"/>
                  </a:lnTo>
                  <a:lnTo>
                    <a:pt x="13" y="12"/>
                  </a:lnTo>
                  <a:lnTo>
                    <a:pt x="11" y="20"/>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422" name="Freeform 144"/>
            <p:cNvSpPr>
              <a:spLocks/>
            </p:cNvSpPr>
            <p:nvPr/>
          </p:nvSpPr>
          <p:spPr bwMode="auto">
            <a:xfrm>
              <a:off x="1472" y="1543"/>
              <a:ext cx="5" cy="18"/>
            </a:xfrm>
            <a:custGeom>
              <a:avLst/>
              <a:gdLst>
                <a:gd name="T0" fmla="*/ 0 w 13"/>
                <a:gd name="T1" fmla="*/ 0 h 20"/>
                <a:gd name="T2" fmla="*/ 2 w 13"/>
                <a:gd name="T3" fmla="*/ 1 h 20"/>
                <a:gd name="T4" fmla="*/ 2 w 13"/>
                <a:gd name="T5" fmla="*/ 5 h 20"/>
                <a:gd name="T6" fmla="*/ 2 w 13"/>
                <a:gd name="T7" fmla="*/ 5 h 20"/>
                <a:gd name="T8" fmla="*/ 2 w 13"/>
                <a:gd name="T9" fmla="*/ 10 h 20"/>
                <a:gd name="T10" fmla="*/ 0 60000 65536"/>
                <a:gd name="T11" fmla="*/ 0 60000 65536"/>
                <a:gd name="T12" fmla="*/ 0 60000 65536"/>
                <a:gd name="T13" fmla="*/ 0 60000 65536"/>
                <a:gd name="T14" fmla="*/ 0 60000 65536"/>
                <a:gd name="T15" fmla="*/ 0 w 13"/>
                <a:gd name="T16" fmla="*/ 0 h 20"/>
                <a:gd name="T17" fmla="*/ 13 w 13"/>
                <a:gd name="T18" fmla="*/ 20 h 20"/>
              </a:gdLst>
              <a:ahLst/>
              <a:cxnLst>
                <a:cxn ang="T10">
                  <a:pos x="T0" y="T1"/>
                </a:cxn>
                <a:cxn ang="T11">
                  <a:pos x="T2" y="T3"/>
                </a:cxn>
                <a:cxn ang="T12">
                  <a:pos x="T4" y="T5"/>
                </a:cxn>
                <a:cxn ang="T13">
                  <a:pos x="T6" y="T7"/>
                </a:cxn>
                <a:cxn ang="T14">
                  <a:pos x="T8" y="T9"/>
                </a:cxn>
              </a:cxnLst>
              <a:rect l="T15" t="T16" r="T17" b="T18"/>
              <a:pathLst>
                <a:path w="13" h="20">
                  <a:moveTo>
                    <a:pt x="0" y="0"/>
                  </a:moveTo>
                  <a:lnTo>
                    <a:pt x="3" y="1"/>
                  </a:lnTo>
                  <a:lnTo>
                    <a:pt x="8" y="6"/>
                  </a:lnTo>
                  <a:lnTo>
                    <a:pt x="13" y="12"/>
                  </a:lnTo>
                  <a:lnTo>
                    <a:pt x="11" y="20"/>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423" name="Freeform 145"/>
            <p:cNvSpPr>
              <a:spLocks/>
            </p:cNvSpPr>
            <p:nvPr/>
          </p:nvSpPr>
          <p:spPr bwMode="auto">
            <a:xfrm>
              <a:off x="1474" y="1456"/>
              <a:ext cx="195" cy="94"/>
            </a:xfrm>
            <a:custGeom>
              <a:avLst/>
              <a:gdLst>
                <a:gd name="T0" fmla="*/ 0 w 263"/>
                <a:gd name="T1" fmla="*/ 31 h 113"/>
                <a:gd name="T2" fmla="*/ 1 w 263"/>
                <a:gd name="T3" fmla="*/ 31 h 113"/>
                <a:gd name="T4" fmla="*/ 1 w 263"/>
                <a:gd name="T5" fmla="*/ 29 h 113"/>
                <a:gd name="T6" fmla="*/ 2 w 263"/>
                <a:gd name="T7" fmla="*/ 28 h 113"/>
                <a:gd name="T8" fmla="*/ 3 w 263"/>
                <a:gd name="T9" fmla="*/ 27 h 113"/>
                <a:gd name="T10" fmla="*/ 5 w 263"/>
                <a:gd name="T11" fmla="*/ 25 h 113"/>
                <a:gd name="T12" fmla="*/ 7 w 263"/>
                <a:gd name="T13" fmla="*/ 22 h 113"/>
                <a:gd name="T14" fmla="*/ 8 w 263"/>
                <a:gd name="T15" fmla="*/ 22 h 113"/>
                <a:gd name="T16" fmla="*/ 10 w 263"/>
                <a:gd name="T17" fmla="*/ 22 h 113"/>
                <a:gd name="T18" fmla="*/ 12 w 263"/>
                <a:gd name="T19" fmla="*/ 22 h 113"/>
                <a:gd name="T20" fmla="*/ 14 w 263"/>
                <a:gd name="T21" fmla="*/ 22 h 113"/>
                <a:gd name="T22" fmla="*/ 16 w 263"/>
                <a:gd name="T23" fmla="*/ 22 h 113"/>
                <a:gd name="T24" fmla="*/ 18 w 263"/>
                <a:gd name="T25" fmla="*/ 24 h 113"/>
                <a:gd name="T26" fmla="*/ 20 w 263"/>
                <a:gd name="T27" fmla="*/ 24 h 113"/>
                <a:gd name="T28" fmla="*/ 22 w 263"/>
                <a:gd name="T29" fmla="*/ 22 h 113"/>
                <a:gd name="T30" fmla="*/ 23 w 263"/>
                <a:gd name="T31" fmla="*/ 22 h 113"/>
                <a:gd name="T32" fmla="*/ 24 w 263"/>
                <a:gd name="T33" fmla="*/ 22 h 113"/>
                <a:gd name="T34" fmla="*/ 25 w 263"/>
                <a:gd name="T35" fmla="*/ 21 h 113"/>
                <a:gd name="T36" fmla="*/ 27 w 263"/>
                <a:gd name="T37" fmla="*/ 21 h 113"/>
                <a:gd name="T38" fmla="*/ 27 w 263"/>
                <a:gd name="T39" fmla="*/ 22 h 113"/>
                <a:gd name="T40" fmla="*/ 29 w 263"/>
                <a:gd name="T41" fmla="*/ 22 h 113"/>
                <a:gd name="T42" fmla="*/ 30 w 263"/>
                <a:gd name="T43" fmla="*/ 22 h 113"/>
                <a:gd name="T44" fmla="*/ 31 w 263"/>
                <a:gd name="T45" fmla="*/ 22 h 113"/>
                <a:gd name="T46" fmla="*/ 32 w 263"/>
                <a:gd name="T47" fmla="*/ 21 h 113"/>
                <a:gd name="T48" fmla="*/ 33 w 263"/>
                <a:gd name="T49" fmla="*/ 17 h 113"/>
                <a:gd name="T50" fmla="*/ 33 w 263"/>
                <a:gd name="T51" fmla="*/ 14 h 113"/>
                <a:gd name="T52" fmla="*/ 33 w 263"/>
                <a:gd name="T53" fmla="*/ 12 h 113"/>
                <a:gd name="T54" fmla="*/ 31 w 263"/>
                <a:gd name="T55" fmla="*/ 10 h 113"/>
                <a:gd name="T56" fmla="*/ 30 w 263"/>
                <a:gd name="T57" fmla="*/ 9 h 113"/>
                <a:gd name="T58" fmla="*/ 29 w 263"/>
                <a:gd name="T59" fmla="*/ 8 h 113"/>
                <a:gd name="T60" fmla="*/ 27 w 263"/>
                <a:gd name="T61" fmla="*/ 8 h 113"/>
                <a:gd name="T62" fmla="*/ 26 w 263"/>
                <a:gd name="T63" fmla="*/ 7 h 113"/>
                <a:gd name="T64" fmla="*/ 25 w 263"/>
                <a:gd name="T65" fmla="*/ 5 h 113"/>
                <a:gd name="T66" fmla="*/ 24 w 263"/>
                <a:gd name="T67" fmla="*/ 3 h 113"/>
                <a:gd name="T68" fmla="*/ 23 w 263"/>
                <a:gd name="T69" fmla="*/ 2 h 113"/>
                <a:gd name="T70" fmla="*/ 22 w 263"/>
                <a:gd name="T71" fmla="*/ 2 h 113"/>
                <a:gd name="T72" fmla="*/ 20 w 263"/>
                <a:gd name="T73" fmla="*/ 0 h 113"/>
                <a:gd name="T74" fmla="*/ 18 w 263"/>
                <a:gd name="T75" fmla="*/ 2 h 113"/>
                <a:gd name="T76" fmla="*/ 17 w 263"/>
                <a:gd name="T77" fmla="*/ 2 h 113"/>
                <a:gd name="T78" fmla="*/ 16 w 263"/>
                <a:gd name="T79" fmla="*/ 5 h 113"/>
                <a:gd name="T80" fmla="*/ 15 w 263"/>
                <a:gd name="T81" fmla="*/ 10 h 11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3"/>
                <a:gd name="T124" fmla="*/ 0 h 113"/>
                <a:gd name="T125" fmla="*/ 263 w 263"/>
                <a:gd name="T126" fmla="*/ 113 h 11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3" h="113">
                  <a:moveTo>
                    <a:pt x="0" y="113"/>
                  </a:moveTo>
                  <a:lnTo>
                    <a:pt x="2" y="111"/>
                  </a:lnTo>
                  <a:lnTo>
                    <a:pt x="8" y="106"/>
                  </a:lnTo>
                  <a:lnTo>
                    <a:pt x="16" y="102"/>
                  </a:lnTo>
                  <a:lnTo>
                    <a:pt x="27" y="95"/>
                  </a:lnTo>
                  <a:lnTo>
                    <a:pt x="39" y="89"/>
                  </a:lnTo>
                  <a:lnTo>
                    <a:pt x="53" y="84"/>
                  </a:lnTo>
                  <a:lnTo>
                    <a:pt x="67" y="81"/>
                  </a:lnTo>
                  <a:lnTo>
                    <a:pt x="81" y="80"/>
                  </a:lnTo>
                  <a:lnTo>
                    <a:pt x="95" y="81"/>
                  </a:lnTo>
                  <a:lnTo>
                    <a:pt x="113" y="83"/>
                  </a:lnTo>
                  <a:lnTo>
                    <a:pt x="128" y="84"/>
                  </a:lnTo>
                  <a:lnTo>
                    <a:pt x="145" y="86"/>
                  </a:lnTo>
                  <a:lnTo>
                    <a:pt x="161" y="86"/>
                  </a:lnTo>
                  <a:lnTo>
                    <a:pt x="175" y="84"/>
                  </a:lnTo>
                  <a:lnTo>
                    <a:pt x="188" y="83"/>
                  </a:lnTo>
                  <a:lnTo>
                    <a:pt x="195" y="78"/>
                  </a:lnTo>
                  <a:lnTo>
                    <a:pt x="203" y="75"/>
                  </a:lnTo>
                  <a:lnTo>
                    <a:pt x="213" y="75"/>
                  </a:lnTo>
                  <a:lnTo>
                    <a:pt x="222" y="77"/>
                  </a:lnTo>
                  <a:lnTo>
                    <a:pt x="231" y="80"/>
                  </a:lnTo>
                  <a:lnTo>
                    <a:pt x="241" y="81"/>
                  </a:lnTo>
                  <a:lnTo>
                    <a:pt x="249" y="80"/>
                  </a:lnTo>
                  <a:lnTo>
                    <a:pt x="256" y="75"/>
                  </a:lnTo>
                  <a:lnTo>
                    <a:pt x="261" y="63"/>
                  </a:lnTo>
                  <a:lnTo>
                    <a:pt x="263" y="52"/>
                  </a:lnTo>
                  <a:lnTo>
                    <a:pt x="260" y="44"/>
                  </a:lnTo>
                  <a:lnTo>
                    <a:pt x="252" y="38"/>
                  </a:lnTo>
                  <a:lnTo>
                    <a:pt x="242" y="34"/>
                  </a:lnTo>
                  <a:lnTo>
                    <a:pt x="231" y="31"/>
                  </a:lnTo>
                  <a:lnTo>
                    <a:pt x="220" y="30"/>
                  </a:lnTo>
                  <a:lnTo>
                    <a:pt x="211" y="25"/>
                  </a:lnTo>
                  <a:lnTo>
                    <a:pt x="205" y="19"/>
                  </a:lnTo>
                  <a:lnTo>
                    <a:pt x="199" y="13"/>
                  </a:lnTo>
                  <a:lnTo>
                    <a:pt x="188" y="6"/>
                  </a:lnTo>
                  <a:lnTo>
                    <a:pt x="175" y="2"/>
                  </a:lnTo>
                  <a:lnTo>
                    <a:pt x="163" y="0"/>
                  </a:lnTo>
                  <a:lnTo>
                    <a:pt x="149" y="2"/>
                  </a:lnTo>
                  <a:lnTo>
                    <a:pt x="138" y="8"/>
                  </a:lnTo>
                  <a:lnTo>
                    <a:pt x="128" y="19"/>
                  </a:lnTo>
                  <a:lnTo>
                    <a:pt x="122" y="36"/>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424" name="Freeform 146"/>
            <p:cNvSpPr>
              <a:spLocks/>
            </p:cNvSpPr>
            <p:nvPr/>
          </p:nvSpPr>
          <p:spPr bwMode="auto">
            <a:xfrm>
              <a:off x="1474" y="1456"/>
              <a:ext cx="195" cy="94"/>
            </a:xfrm>
            <a:custGeom>
              <a:avLst/>
              <a:gdLst>
                <a:gd name="T0" fmla="*/ 0 w 263"/>
                <a:gd name="T1" fmla="*/ 31 h 113"/>
                <a:gd name="T2" fmla="*/ 1 w 263"/>
                <a:gd name="T3" fmla="*/ 31 h 113"/>
                <a:gd name="T4" fmla="*/ 1 w 263"/>
                <a:gd name="T5" fmla="*/ 29 h 113"/>
                <a:gd name="T6" fmla="*/ 2 w 263"/>
                <a:gd name="T7" fmla="*/ 28 h 113"/>
                <a:gd name="T8" fmla="*/ 3 w 263"/>
                <a:gd name="T9" fmla="*/ 27 h 113"/>
                <a:gd name="T10" fmla="*/ 5 w 263"/>
                <a:gd name="T11" fmla="*/ 25 h 113"/>
                <a:gd name="T12" fmla="*/ 7 w 263"/>
                <a:gd name="T13" fmla="*/ 22 h 113"/>
                <a:gd name="T14" fmla="*/ 8 w 263"/>
                <a:gd name="T15" fmla="*/ 22 h 113"/>
                <a:gd name="T16" fmla="*/ 10 w 263"/>
                <a:gd name="T17" fmla="*/ 22 h 113"/>
                <a:gd name="T18" fmla="*/ 12 w 263"/>
                <a:gd name="T19" fmla="*/ 22 h 113"/>
                <a:gd name="T20" fmla="*/ 14 w 263"/>
                <a:gd name="T21" fmla="*/ 22 h 113"/>
                <a:gd name="T22" fmla="*/ 16 w 263"/>
                <a:gd name="T23" fmla="*/ 22 h 113"/>
                <a:gd name="T24" fmla="*/ 18 w 263"/>
                <a:gd name="T25" fmla="*/ 24 h 113"/>
                <a:gd name="T26" fmla="*/ 20 w 263"/>
                <a:gd name="T27" fmla="*/ 24 h 113"/>
                <a:gd name="T28" fmla="*/ 22 w 263"/>
                <a:gd name="T29" fmla="*/ 22 h 113"/>
                <a:gd name="T30" fmla="*/ 23 w 263"/>
                <a:gd name="T31" fmla="*/ 22 h 113"/>
                <a:gd name="T32" fmla="*/ 24 w 263"/>
                <a:gd name="T33" fmla="*/ 22 h 113"/>
                <a:gd name="T34" fmla="*/ 25 w 263"/>
                <a:gd name="T35" fmla="*/ 21 h 113"/>
                <a:gd name="T36" fmla="*/ 27 w 263"/>
                <a:gd name="T37" fmla="*/ 21 h 113"/>
                <a:gd name="T38" fmla="*/ 27 w 263"/>
                <a:gd name="T39" fmla="*/ 22 h 113"/>
                <a:gd name="T40" fmla="*/ 29 w 263"/>
                <a:gd name="T41" fmla="*/ 22 h 113"/>
                <a:gd name="T42" fmla="*/ 30 w 263"/>
                <a:gd name="T43" fmla="*/ 22 h 113"/>
                <a:gd name="T44" fmla="*/ 31 w 263"/>
                <a:gd name="T45" fmla="*/ 22 h 113"/>
                <a:gd name="T46" fmla="*/ 32 w 263"/>
                <a:gd name="T47" fmla="*/ 21 h 113"/>
                <a:gd name="T48" fmla="*/ 33 w 263"/>
                <a:gd name="T49" fmla="*/ 17 h 113"/>
                <a:gd name="T50" fmla="*/ 33 w 263"/>
                <a:gd name="T51" fmla="*/ 14 h 113"/>
                <a:gd name="T52" fmla="*/ 33 w 263"/>
                <a:gd name="T53" fmla="*/ 12 h 113"/>
                <a:gd name="T54" fmla="*/ 31 w 263"/>
                <a:gd name="T55" fmla="*/ 10 h 113"/>
                <a:gd name="T56" fmla="*/ 30 w 263"/>
                <a:gd name="T57" fmla="*/ 9 h 113"/>
                <a:gd name="T58" fmla="*/ 29 w 263"/>
                <a:gd name="T59" fmla="*/ 8 h 113"/>
                <a:gd name="T60" fmla="*/ 27 w 263"/>
                <a:gd name="T61" fmla="*/ 8 h 113"/>
                <a:gd name="T62" fmla="*/ 26 w 263"/>
                <a:gd name="T63" fmla="*/ 7 h 113"/>
                <a:gd name="T64" fmla="*/ 25 w 263"/>
                <a:gd name="T65" fmla="*/ 5 h 113"/>
                <a:gd name="T66" fmla="*/ 24 w 263"/>
                <a:gd name="T67" fmla="*/ 3 h 113"/>
                <a:gd name="T68" fmla="*/ 23 w 263"/>
                <a:gd name="T69" fmla="*/ 2 h 113"/>
                <a:gd name="T70" fmla="*/ 22 w 263"/>
                <a:gd name="T71" fmla="*/ 2 h 113"/>
                <a:gd name="T72" fmla="*/ 20 w 263"/>
                <a:gd name="T73" fmla="*/ 0 h 113"/>
                <a:gd name="T74" fmla="*/ 18 w 263"/>
                <a:gd name="T75" fmla="*/ 2 h 113"/>
                <a:gd name="T76" fmla="*/ 17 w 263"/>
                <a:gd name="T77" fmla="*/ 2 h 113"/>
                <a:gd name="T78" fmla="*/ 16 w 263"/>
                <a:gd name="T79" fmla="*/ 5 h 113"/>
                <a:gd name="T80" fmla="*/ 15 w 263"/>
                <a:gd name="T81" fmla="*/ 10 h 11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3"/>
                <a:gd name="T124" fmla="*/ 0 h 113"/>
                <a:gd name="T125" fmla="*/ 263 w 263"/>
                <a:gd name="T126" fmla="*/ 113 h 11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3" h="113">
                  <a:moveTo>
                    <a:pt x="0" y="113"/>
                  </a:moveTo>
                  <a:lnTo>
                    <a:pt x="2" y="111"/>
                  </a:lnTo>
                  <a:lnTo>
                    <a:pt x="8" y="106"/>
                  </a:lnTo>
                  <a:lnTo>
                    <a:pt x="16" y="102"/>
                  </a:lnTo>
                  <a:lnTo>
                    <a:pt x="27" y="95"/>
                  </a:lnTo>
                  <a:lnTo>
                    <a:pt x="39" y="89"/>
                  </a:lnTo>
                  <a:lnTo>
                    <a:pt x="53" y="84"/>
                  </a:lnTo>
                  <a:lnTo>
                    <a:pt x="67" y="81"/>
                  </a:lnTo>
                  <a:lnTo>
                    <a:pt x="81" y="80"/>
                  </a:lnTo>
                  <a:lnTo>
                    <a:pt x="95" y="81"/>
                  </a:lnTo>
                  <a:lnTo>
                    <a:pt x="113" y="83"/>
                  </a:lnTo>
                  <a:lnTo>
                    <a:pt x="128" y="84"/>
                  </a:lnTo>
                  <a:lnTo>
                    <a:pt x="145" y="86"/>
                  </a:lnTo>
                  <a:lnTo>
                    <a:pt x="161" y="86"/>
                  </a:lnTo>
                  <a:lnTo>
                    <a:pt x="175" y="84"/>
                  </a:lnTo>
                  <a:lnTo>
                    <a:pt x="188" y="83"/>
                  </a:lnTo>
                  <a:lnTo>
                    <a:pt x="195" y="78"/>
                  </a:lnTo>
                  <a:lnTo>
                    <a:pt x="203" y="75"/>
                  </a:lnTo>
                  <a:lnTo>
                    <a:pt x="213" y="75"/>
                  </a:lnTo>
                  <a:lnTo>
                    <a:pt x="222" y="77"/>
                  </a:lnTo>
                  <a:lnTo>
                    <a:pt x="231" y="80"/>
                  </a:lnTo>
                  <a:lnTo>
                    <a:pt x="241" y="81"/>
                  </a:lnTo>
                  <a:lnTo>
                    <a:pt x="249" y="80"/>
                  </a:lnTo>
                  <a:lnTo>
                    <a:pt x="256" y="75"/>
                  </a:lnTo>
                  <a:lnTo>
                    <a:pt x="261" y="63"/>
                  </a:lnTo>
                  <a:lnTo>
                    <a:pt x="263" y="52"/>
                  </a:lnTo>
                  <a:lnTo>
                    <a:pt x="260" y="44"/>
                  </a:lnTo>
                  <a:lnTo>
                    <a:pt x="252" y="38"/>
                  </a:lnTo>
                  <a:lnTo>
                    <a:pt x="242" y="34"/>
                  </a:lnTo>
                  <a:lnTo>
                    <a:pt x="231" y="31"/>
                  </a:lnTo>
                  <a:lnTo>
                    <a:pt x="220" y="30"/>
                  </a:lnTo>
                  <a:lnTo>
                    <a:pt x="211" y="25"/>
                  </a:lnTo>
                  <a:lnTo>
                    <a:pt x="205" y="19"/>
                  </a:lnTo>
                  <a:lnTo>
                    <a:pt x="199" y="13"/>
                  </a:lnTo>
                  <a:lnTo>
                    <a:pt x="188" y="6"/>
                  </a:lnTo>
                  <a:lnTo>
                    <a:pt x="175" y="2"/>
                  </a:lnTo>
                  <a:lnTo>
                    <a:pt x="163" y="0"/>
                  </a:lnTo>
                  <a:lnTo>
                    <a:pt x="149" y="2"/>
                  </a:lnTo>
                  <a:lnTo>
                    <a:pt x="138" y="8"/>
                  </a:lnTo>
                  <a:lnTo>
                    <a:pt x="128" y="19"/>
                  </a:lnTo>
                  <a:lnTo>
                    <a:pt x="122" y="36"/>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425" name="Freeform 147"/>
            <p:cNvSpPr>
              <a:spLocks/>
            </p:cNvSpPr>
            <p:nvPr/>
          </p:nvSpPr>
          <p:spPr bwMode="auto">
            <a:xfrm>
              <a:off x="1368" y="1463"/>
              <a:ext cx="207" cy="247"/>
            </a:xfrm>
            <a:custGeom>
              <a:avLst/>
              <a:gdLst>
                <a:gd name="T0" fmla="*/ 33 w 273"/>
                <a:gd name="T1" fmla="*/ 4 h 298"/>
                <a:gd name="T2" fmla="*/ 33 w 273"/>
                <a:gd name="T3" fmla="*/ 3 h 298"/>
                <a:gd name="T4" fmla="*/ 32 w 273"/>
                <a:gd name="T5" fmla="*/ 2 h 298"/>
                <a:gd name="T6" fmla="*/ 30 w 273"/>
                <a:gd name="T7" fmla="*/ 0 h 298"/>
                <a:gd name="T8" fmla="*/ 29 w 273"/>
                <a:gd name="T9" fmla="*/ 2 h 298"/>
                <a:gd name="T10" fmla="*/ 28 w 273"/>
                <a:gd name="T11" fmla="*/ 2 h 298"/>
                <a:gd name="T12" fmla="*/ 27 w 273"/>
                <a:gd name="T13" fmla="*/ 3 h 298"/>
                <a:gd name="T14" fmla="*/ 27 w 273"/>
                <a:gd name="T15" fmla="*/ 5 h 298"/>
                <a:gd name="T16" fmla="*/ 26 w 273"/>
                <a:gd name="T17" fmla="*/ 6 h 298"/>
                <a:gd name="T18" fmla="*/ 24 w 273"/>
                <a:gd name="T19" fmla="*/ 7 h 298"/>
                <a:gd name="T20" fmla="*/ 24 w 273"/>
                <a:gd name="T21" fmla="*/ 8 h 298"/>
                <a:gd name="T22" fmla="*/ 24 w 273"/>
                <a:gd name="T23" fmla="*/ 10 h 298"/>
                <a:gd name="T24" fmla="*/ 22 w 273"/>
                <a:gd name="T25" fmla="*/ 12 h 298"/>
                <a:gd name="T26" fmla="*/ 22 w 273"/>
                <a:gd name="T27" fmla="*/ 14 h 298"/>
                <a:gd name="T28" fmla="*/ 21 w 273"/>
                <a:gd name="T29" fmla="*/ 14 h 298"/>
                <a:gd name="T30" fmla="*/ 20 w 273"/>
                <a:gd name="T31" fmla="*/ 13 h 298"/>
                <a:gd name="T32" fmla="*/ 20 w 273"/>
                <a:gd name="T33" fmla="*/ 13 h 298"/>
                <a:gd name="T34" fmla="*/ 18 w 273"/>
                <a:gd name="T35" fmla="*/ 14 h 298"/>
                <a:gd name="T36" fmla="*/ 18 w 273"/>
                <a:gd name="T37" fmla="*/ 15 h 298"/>
                <a:gd name="T38" fmla="*/ 16 w 273"/>
                <a:gd name="T39" fmla="*/ 17 h 298"/>
                <a:gd name="T40" fmla="*/ 15 w 273"/>
                <a:gd name="T41" fmla="*/ 18 h 298"/>
                <a:gd name="T42" fmla="*/ 14 w 273"/>
                <a:gd name="T43" fmla="*/ 22 h 298"/>
                <a:gd name="T44" fmla="*/ 13 w 273"/>
                <a:gd name="T45" fmla="*/ 24 h 298"/>
                <a:gd name="T46" fmla="*/ 12 w 273"/>
                <a:gd name="T47" fmla="*/ 27 h 298"/>
                <a:gd name="T48" fmla="*/ 12 w 273"/>
                <a:gd name="T49" fmla="*/ 31 h 298"/>
                <a:gd name="T50" fmla="*/ 10 w 273"/>
                <a:gd name="T51" fmla="*/ 31 h 298"/>
                <a:gd name="T52" fmla="*/ 8 w 273"/>
                <a:gd name="T53" fmla="*/ 34 h 298"/>
                <a:gd name="T54" fmla="*/ 7 w 273"/>
                <a:gd name="T55" fmla="*/ 38 h 298"/>
                <a:gd name="T56" fmla="*/ 5 w 273"/>
                <a:gd name="T57" fmla="*/ 42 h 298"/>
                <a:gd name="T58" fmla="*/ 5 w 273"/>
                <a:gd name="T59" fmla="*/ 46 h 298"/>
                <a:gd name="T60" fmla="*/ 5 w 273"/>
                <a:gd name="T61" fmla="*/ 51 h 298"/>
                <a:gd name="T62" fmla="*/ 6 w 273"/>
                <a:gd name="T63" fmla="*/ 56 h 298"/>
                <a:gd name="T64" fmla="*/ 7 w 273"/>
                <a:gd name="T65" fmla="*/ 60 h 298"/>
                <a:gd name="T66" fmla="*/ 5 w 273"/>
                <a:gd name="T67" fmla="*/ 56 h 298"/>
                <a:gd name="T68" fmla="*/ 4 w 273"/>
                <a:gd name="T69" fmla="*/ 54 h 298"/>
                <a:gd name="T70" fmla="*/ 1 w 273"/>
                <a:gd name="T71" fmla="*/ 54 h 298"/>
                <a:gd name="T72" fmla="*/ 1 w 273"/>
                <a:gd name="T73" fmla="*/ 54 h 298"/>
                <a:gd name="T74" fmla="*/ 1 w 273"/>
                <a:gd name="T75" fmla="*/ 56 h 298"/>
                <a:gd name="T76" fmla="*/ 0 w 273"/>
                <a:gd name="T77" fmla="*/ 58 h 298"/>
                <a:gd name="T78" fmla="*/ 1 w 273"/>
                <a:gd name="T79" fmla="*/ 61 h 298"/>
                <a:gd name="T80" fmla="*/ 1 w 273"/>
                <a:gd name="T81" fmla="*/ 62 h 298"/>
                <a:gd name="T82" fmla="*/ 4 w 273"/>
                <a:gd name="T83" fmla="*/ 65 h 298"/>
                <a:gd name="T84" fmla="*/ 5 w 273"/>
                <a:gd name="T85" fmla="*/ 68 h 298"/>
                <a:gd name="T86" fmla="*/ 6 w 273"/>
                <a:gd name="T87" fmla="*/ 68 h 298"/>
                <a:gd name="T88" fmla="*/ 7 w 273"/>
                <a:gd name="T89" fmla="*/ 70 h 298"/>
                <a:gd name="T90" fmla="*/ 8 w 273"/>
                <a:gd name="T91" fmla="*/ 71 h 298"/>
                <a:gd name="T92" fmla="*/ 9 w 273"/>
                <a:gd name="T93" fmla="*/ 73 h 298"/>
                <a:gd name="T94" fmla="*/ 10 w 273"/>
                <a:gd name="T95" fmla="*/ 75 h 298"/>
                <a:gd name="T96" fmla="*/ 10 w 273"/>
                <a:gd name="T97" fmla="*/ 76 h 298"/>
                <a:gd name="T98" fmla="*/ 12 w 273"/>
                <a:gd name="T99" fmla="*/ 78 h 298"/>
                <a:gd name="T100" fmla="*/ 12 w 273"/>
                <a:gd name="T101" fmla="*/ 78 h 298"/>
                <a:gd name="T102" fmla="*/ 13 w 273"/>
                <a:gd name="T103" fmla="*/ 79 h 298"/>
                <a:gd name="T104" fmla="*/ 15 w 273"/>
                <a:gd name="T105" fmla="*/ 80 h 298"/>
                <a:gd name="T106" fmla="*/ 16 w 273"/>
                <a:gd name="T107" fmla="*/ 80 h 298"/>
                <a:gd name="T108" fmla="*/ 16 w 273"/>
                <a:gd name="T109" fmla="*/ 80 h 298"/>
                <a:gd name="T110" fmla="*/ 17 w 273"/>
                <a:gd name="T111" fmla="*/ 80 h 298"/>
                <a:gd name="T112" fmla="*/ 18 w 273"/>
                <a:gd name="T113" fmla="*/ 80 h 298"/>
                <a:gd name="T114" fmla="*/ 19 w 273"/>
                <a:gd name="T115" fmla="*/ 80 h 298"/>
                <a:gd name="T116" fmla="*/ 21 w 273"/>
                <a:gd name="T117" fmla="*/ 78 h 298"/>
                <a:gd name="T118" fmla="*/ 21 w 273"/>
                <a:gd name="T119" fmla="*/ 76 h 298"/>
                <a:gd name="T120" fmla="*/ 19 w 273"/>
                <a:gd name="T121" fmla="*/ 73 h 29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73"/>
                <a:gd name="T184" fmla="*/ 0 h 298"/>
                <a:gd name="T185" fmla="*/ 273 w 273"/>
                <a:gd name="T186" fmla="*/ 298 h 29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73" h="298">
                  <a:moveTo>
                    <a:pt x="273" y="16"/>
                  </a:moveTo>
                  <a:lnTo>
                    <a:pt x="269" y="12"/>
                  </a:lnTo>
                  <a:lnTo>
                    <a:pt x="261" y="5"/>
                  </a:lnTo>
                  <a:lnTo>
                    <a:pt x="248" y="0"/>
                  </a:lnTo>
                  <a:lnTo>
                    <a:pt x="239" y="3"/>
                  </a:lnTo>
                  <a:lnTo>
                    <a:pt x="234" y="8"/>
                  </a:lnTo>
                  <a:lnTo>
                    <a:pt x="228" y="12"/>
                  </a:lnTo>
                  <a:lnTo>
                    <a:pt x="222" y="17"/>
                  </a:lnTo>
                  <a:lnTo>
                    <a:pt x="214" y="22"/>
                  </a:lnTo>
                  <a:lnTo>
                    <a:pt x="206" y="26"/>
                  </a:lnTo>
                  <a:lnTo>
                    <a:pt x="198" y="31"/>
                  </a:lnTo>
                  <a:lnTo>
                    <a:pt x="192" y="37"/>
                  </a:lnTo>
                  <a:lnTo>
                    <a:pt x="186" y="44"/>
                  </a:lnTo>
                  <a:lnTo>
                    <a:pt x="178" y="51"/>
                  </a:lnTo>
                  <a:lnTo>
                    <a:pt x="173" y="51"/>
                  </a:lnTo>
                  <a:lnTo>
                    <a:pt x="169" y="50"/>
                  </a:lnTo>
                  <a:lnTo>
                    <a:pt x="161" y="50"/>
                  </a:lnTo>
                  <a:lnTo>
                    <a:pt x="153" y="51"/>
                  </a:lnTo>
                  <a:lnTo>
                    <a:pt x="145" y="56"/>
                  </a:lnTo>
                  <a:lnTo>
                    <a:pt x="134" y="61"/>
                  </a:lnTo>
                  <a:lnTo>
                    <a:pt x="125" y="69"/>
                  </a:lnTo>
                  <a:lnTo>
                    <a:pt x="115" y="78"/>
                  </a:lnTo>
                  <a:lnTo>
                    <a:pt x="108" y="89"/>
                  </a:lnTo>
                  <a:lnTo>
                    <a:pt x="100" y="101"/>
                  </a:lnTo>
                  <a:lnTo>
                    <a:pt x="95" y="116"/>
                  </a:lnTo>
                  <a:lnTo>
                    <a:pt x="79" y="117"/>
                  </a:lnTo>
                  <a:lnTo>
                    <a:pt x="67" y="126"/>
                  </a:lnTo>
                  <a:lnTo>
                    <a:pt x="54" y="141"/>
                  </a:lnTo>
                  <a:lnTo>
                    <a:pt x="47" y="156"/>
                  </a:lnTo>
                  <a:lnTo>
                    <a:pt x="42" y="173"/>
                  </a:lnTo>
                  <a:lnTo>
                    <a:pt x="44" y="192"/>
                  </a:lnTo>
                  <a:lnTo>
                    <a:pt x="48" y="208"/>
                  </a:lnTo>
                  <a:lnTo>
                    <a:pt x="59" y="222"/>
                  </a:lnTo>
                  <a:lnTo>
                    <a:pt x="42" y="206"/>
                  </a:lnTo>
                  <a:lnTo>
                    <a:pt x="28" y="200"/>
                  </a:lnTo>
                  <a:lnTo>
                    <a:pt x="15" y="198"/>
                  </a:lnTo>
                  <a:lnTo>
                    <a:pt x="6" y="201"/>
                  </a:lnTo>
                  <a:lnTo>
                    <a:pt x="1" y="208"/>
                  </a:lnTo>
                  <a:lnTo>
                    <a:pt x="0" y="217"/>
                  </a:lnTo>
                  <a:lnTo>
                    <a:pt x="4" y="226"/>
                  </a:lnTo>
                  <a:lnTo>
                    <a:pt x="15" y="234"/>
                  </a:lnTo>
                  <a:lnTo>
                    <a:pt x="28" y="242"/>
                  </a:lnTo>
                  <a:lnTo>
                    <a:pt x="39" y="250"/>
                  </a:lnTo>
                  <a:lnTo>
                    <a:pt x="48" y="255"/>
                  </a:lnTo>
                  <a:lnTo>
                    <a:pt x="58" y="261"/>
                  </a:lnTo>
                  <a:lnTo>
                    <a:pt x="65" y="266"/>
                  </a:lnTo>
                  <a:lnTo>
                    <a:pt x="72" y="270"/>
                  </a:lnTo>
                  <a:lnTo>
                    <a:pt x="79" y="276"/>
                  </a:lnTo>
                  <a:lnTo>
                    <a:pt x="86" y="283"/>
                  </a:lnTo>
                  <a:lnTo>
                    <a:pt x="94" y="289"/>
                  </a:lnTo>
                  <a:lnTo>
                    <a:pt x="103" y="292"/>
                  </a:lnTo>
                  <a:lnTo>
                    <a:pt x="112" y="295"/>
                  </a:lnTo>
                  <a:lnTo>
                    <a:pt x="122" y="297"/>
                  </a:lnTo>
                  <a:lnTo>
                    <a:pt x="129" y="298"/>
                  </a:lnTo>
                  <a:lnTo>
                    <a:pt x="136" y="297"/>
                  </a:lnTo>
                  <a:lnTo>
                    <a:pt x="140" y="298"/>
                  </a:lnTo>
                  <a:lnTo>
                    <a:pt x="142" y="297"/>
                  </a:lnTo>
                  <a:lnTo>
                    <a:pt x="159" y="297"/>
                  </a:lnTo>
                  <a:lnTo>
                    <a:pt x="170" y="291"/>
                  </a:lnTo>
                  <a:lnTo>
                    <a:pt x="172" y="283"/>
                  </a:lnTo>
                  <a:lnTo>
                    <a:pt x="159" y="272"/>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426" name="Freeform 148"/>
            <p:cNvSpPr>
              <a:spLocks/>
            </p:cNvSpPr>
            <p:nvPr/>
          </p:nvSpPr>
          <p:spPr bwMode="auto">
            <a:xfrm>
              <a:off x="1368" y="1463"/>
              <a:ext cx="207" cy="247"/>
            </a:xfrm>
            <a:custGeom>
              <a:avLst/>
              <a:gdLst>
                <a:gd name="T0" fmla="*/ 33 w 273"/>
                <a:gd name="T1" fmla="*/ 4 h 298"/>
                <a:gd name="T2" fmla="*/ 33 w 273"/>
                <a:gd name="T3" fmla="*/ 3 h 298"/>
                <a:gd name="T4" fmla="*/ 32 w 273"/>
                <a:gd name="T5" fmla="*/ 2 h 298"/>
                <a:gd name="T6" fmla="*/ 30 w 273"/>
                <a:gd name="T7" fmla="*/ 0 h 298"/>
                <a:gd name="T8" fmla="*/ 29 w 273"/>
                <a:gd name="T9" fmla="*/ 2 h 298"/>
                <a:gd name="T10" fmla="*/ 28 w 273"/>
                <a:gd name="T11" fmla="*/ 2 h 298"/>
                <a:gd name="T12" fmla="*/ 27 w 273"/>
                <a:gd name="T13" fmla="*/ 3 h 298"/>
                <a:gd name="T14" fmla="*/ 27 w 273"/>
                <a:gd name="T15" fmla="*/ 5 h 298"/>
                <a:gd name="T16" fmla="*/ 26 w 273"/>
                <a:gd name="T17" fmla="*/ 6 h 298"/>
                <a:gd name="T18" fmla="*/ 24 w 273"/>
                <a:gd name="T19" fmla="*/ 7 h 298"/>
                <a:gd name="T20" fmla="*/ 24 w 273"/>
                <a:gd name="T21" fmla="*/ 8 h 298"/>
                <a:gd name="T22" fmla="*/ 24 w 273"/>
                <a:gd name="T23" fmla="*/ 10 h 298"/>
                <a:gd name="T24" fmla="*/ 22 w 273"/>
                <a:gd name="T25" fmla="*/ 12 h 298"/>
                <a:gd name="T26" fmla="*/ 22 w 273"/>
                <a:gd name="T27" fmla="*/ 14 h 298"/>
                <a:gd name="T28" fmla="*/ 21 w 273"/>
                <a:gd name="T29" fmla="*/ 14 h 298"/>
                <a:gd name="T30" fmla="*/ 20 w 273"/>
                <a:gd name="T31" fmla="*/ 13 h 298"/>
                <a:gd name="T32" fmla="*/ 20 w 273"/>
                <a:gd name="T33" fmla="*/ 13 h 298"/>
                <a:gd name="T34" fmla="*/ 18 w 273"/>
                <a:gd name="T35" fmla="*/ 14 h 298"/>
                <a:gd name="T36" fmla="*/ 18 w 273"/>
                <a:gd name="T37" fmla="*/ 15 h 298"/>
                <a:gd name="T38" fmla="*/ 16 w 273"/>
                <a:gd name="T39" fmla="*/ 17 h 298"/>
                <a:gd name="T40" fmla="*/ 15 w 273"/>
                <a:gd name="T41" fmla="*/ 18 h 298"/>
                <a:gd name="T42" fmla="*/ 14 w 273"/>
                <a:gd name="T43" fmla="*/ 22 h 298"/>
                <a:gd name="T44" fmla="*/ 13 w 273"/>
                <a:gd name="T45" fmla="*/ 24 h 298"/>
                <a:gd name="T46" fmla="*/ 12 w 273"/>
                <a:gd name="T47" fmla="*/ 27 h 298"/>
                <a:gd name="T48" fmla="*/ 12 w 273"/>
                <a:gd name="T49" fmla="*/ 31 h 298"/>
                <a:gd name="T50" fmla="*/ 10 w 273"/>
                <a:gd name="T51" fmla="*/ 31 h 298"/>
                <a:gd name="T52" fmla="*/ 8 w 273"/>
                <a:gd name="T53" fmla="*/ 34 h 298"/>
                <a:gd name="T54" fmla="*/ 7 w 273"/>
                <a:gd name="T55" fmla="*/ 38 h 298"/>
                <a:gd name="T56" fmla="*/ 5 w 273"/>
                <a:gd name="T57" fmla="*/ 42 h 298"/>
                <a:gd name="T58" fmla="*/ 5 w 273"/>
                <a:gd name="T59" fmla="*/ 46 h 298"/>
                <a:gd name="T60" fmla="*/ 5 w 273"/>
                <a:gd name="T61" fmla="*/ 51 h 298"/>
                <a:gd name="T62" fmla="*/ 6 w 273"/>
                <a:gd name="T63" fmla="*/ 56 h 298"/>
                <a:gd name="T64" fmla="*/ 7 w 273"/>
                <a:gd name="T65" fmla="*/ 60 h 298"/>
                <a:gd name="T66" fmla="*/ 5 w 273"/>
                <a:gd name="T67" fmla="*/ 56 h 298"/>
                <a:gd name="T68" fmla="*/ 4 w 273"/>
                <a:gd name="T69" fmla="*/ 54 h 298"/>
                <a:gd name="T70" fmla="*/ 1 w 273"/>
                <a:gd name="T71" fmla="*/ 54 h 298"/>
                <a:gd name="T72" fmla="*/ 1 w 273"/>
                <a:gd name="T73" fmla="*/ 54 h 298"/>
                <a:gd name="T74" fmla="*/ 1 w 273"/>
                <a:gd name="T75" fmla="*/ 56 h 298"/>
                <a:gd name="T76" fmla="*/ 0 w 273"/>
                <a:gd name="T77" fmla="*/ 58 h 298"/>
                <a:gd name="T78" fmla="*/ 1 w 273"/>
                <a:gd name="T79" fmla="*/ 61 h 298"/>
                <a:gd name="T80" fmla="*/ 1 w 273"/>
                <a:gd name="T81" fmla="*/ 62 h 298"/>
                <a:gd name="T82" fmla="*/ 4 w 273"/>
                <a:gd name="T83" fmla="*/ 65 h 298"/>
                <a:gd name="T84" fmla="*/ 5 w 273"/>
                <a:gd name="T85" fmla="*/ 68 h 298"/>
                <a:gd name="T86" fmla="*/ 6 w 273"/>
                <a:gd name="T87" fmla="*/ 68 h 298"/>
                <a:gd name="T88" fmla="*/ 7 w 273"/>
                <a:gd name="T89" fmla="*/ 70 h 298"/>
                <a:gd name="T90" fmla="*/ 8 w 273"/>
                <a:gd name="T91" fmla="*/ 71 h 298"/>
                <a:gd name="T92" fmla="*/ 9 w 273"/>
                <a:gd name="T93" fmla="*/ 73 h 298"/>
                <a:gd name="T94" fmla="*/ 10 w 273"/>
                <a:gd name="T95" fmla="*/ 75 h 298"/>
                <a:gd name="T96" fmla="*/ 10 w 273"/>
                <a:gd name="T97" fmla="*/ 76 h 298"/>
                <a:gd name="T98" fmla="*/ 12 w 273"/>
                <a:gd name="T99" fmla="*/ 78 h 298"/>
                <a:gd name="T100" fmla="*/ 12 w 273"/>
                <a:gd name="T101" fmla="*/ 78 h 298"/>
                <a:gd name="T102" fmla="*/ 13 w 273"/>
                <a:gd name="T103" fmla="*/ 79 h 298"/>
                <a:gd name="T104" fmla="*/ 15 w 273"/>
                <a:gd name="T105" fmla="*/ 80 h 298"/>
                <a:gd name="T106" fmla="*/ 16 w 273"/>
                <a:gd name="T107" fmla="*/ 80 h 298"/>
                <a:gd name="T108" fmla="*/ 16 w 273"/>
                <a:gd name="T109" fmla="*/ 80 h 298"/>
                <a:gd name="T110" fmla="*/ 17 w 273"/>
                <a:gd name="T111" fmla="*/ 80 h 298"/>
                <a:gd name="T112" fmla="*/ 18 w 273"/>
                <a:gd name="T113" fmla="*/ 80 h 298"/>
                <a:gd name="T114" fmla="*/ 19 w 273"/>
                <a:gd name="T115" fmla="*/ 80 h 298"/>
                <a:gd name="T116" fmla="*/ 21 w 273"/>
                <a:gd name="T117" fmla="*/ 78 h 298"/>
                <a:gd name="T118" fmla="*/ 21 w 273"/>
                <a:gd name="T119" fmla="*/ 76 h 298"/>
                <a:gd name="T120" fmla="*/ 19 w 273"/>
                <a:gd name="T121" fmla="*/ 73 h 29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73"/>
                <a:gd name="T184" fmla="*/ 0 h 298"/>
                <a:gd name="T185" fmla="*/ 273 w 273"/>
                <a:gd name="T186" fmla="*/ 298 h 29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73" h="298">
                  <a:moveTo>
                    <a:pt x="273" y="16"/>
                  </a:moveTo>
                  <a:lnTo>
                    <a:pt x="269" y="12"/>
                  </a:lnTo>
                  <a:lnTo>
                    <a:pt x="261" y="5"/>
                  </a:lnTo>
                  <a:lnTo>
                    <a:pt x="248" y="0"/>
                  </a:lnTo>
                  <a:lnTo>
                    <a:pt x="239" y="3"/>
                  </a:lnTo>
                  <a:lnTo>
                    <a:pt x="234" y="8"/>
                  </a:lnTo>
                  <a:lnTo>
                    <a:pt x="228" y="12"/>
                  </a:lnTo>
                  <a:lnTo>
                    <a:pt x="222" y="17"/>
                  </a:lnTo>
                  <a:lnTo>
                    <a:pt x="214" y="22"/>
                  </a:lnTo>
                  <a:lnTo>
                    <a:pt x="206" y="26"/>
                  </a:lnTo>
                  <a:lnTo>
                    <a:pt x="198" y="31"/>
                  </a:lnTo>
                  <a:lnTo>
                    <a:pt x="192" y="37"/>
                  </a:lnTo>
                  <a:lnTo>
                    <a:pt x="186" y="44"/>
                  </a:lnTo>
                  <a:lnTo>
                    <a:pt x="178" y="51"/>
                  </a:lnTo>
                  <a:lnTo>
                    <a:pt x="173" y="51"/>
                  </a:lnTo>
                  <a:lnTo>
                    <a:pt x="169" y="50"/>
                  </a:lnTo>
                  <a:lnTo>
                    <a:pt x="161" y="50"/>
                  </a:lnTo>
                  <a:lnTo>
                    <a:pt x="153" y="51"/>
                  </a:lnTo>
                  <a:lnTo>
                    <a:pt x="145" y="56"/>
                  </a:lnTo>
                  <a:lnTo>
                    <a:pt x="134" y="61"/>
                  </a:lnTo>
                  <a:lnTo>
                    <a:pt x="125" y="69"/>
                  </a:lnTo>
                  <a:lnTo>
                    <a:pt x="115" y="78"/>
                  </a:lnTo>
                  <a:lnTo>
                    <a:pt x="108" y="89"/>
                  </a:lnTo>
                  <a:lnTo>
                    <a:pt x="100" y="101"/>
                  </a:lnTo>
                  <a:lnTo>
                    <a:pt x="95" y="116"/>
                  </a:lnTo>
                  <a:lnTo>
                    <a:pt x="79" y="117"/>
                  </a:lnTo>
                  <a:lnTo>
                    <a:pt x="67" y="126"/>
                  </a:lnTo>
                  <a:lnTo>
                    <a:pt x="54" y="141"/>
                  </a:lnTo>
                  <a:lnTo>
                    <a:pt x="47" y="156"/>
                  </a:lnTo>
                  <a:lnTo>
                    <a:pt x="42" y="173"/>
                  </a:lnTo>
                  <a:lnTo>
                    <a:pt x="44" y="192"/>
                  </a:lnTo>
                  <a:lnTo>
                    <a:pt x="48" y="208"/>
                  </a:lnTo>
                  <a:lnTo>
                    <a:pt x="59" y="222"/>
                  </a:lnTo>
                  <a:lnTo>
                    <a:pt x="42" y="206"/>
                  </a:lnTo>
                  <a:lnTo>
                    <a:pt x="28" y="200"/>
                  </a:lnTo>
                  <a:lnTo>
                    <a:pt x="15" y="198"/>
                  </a:lnTo>
                  <a:lnTo>
                    <a:pt x="6" y="201"/>
                  </a:lnTo>
                  <a:lnTo>
                    <a:pt x="1" y="208"/>
                  </a:lnTo>
                  <a:lnTo>
                    <a:pt x="0" y="217"/>
                  </a:lnTo>
                  <a:lnTo>
                    <a:pt x="4" y="226"/>
                  </a:lnTo>
                  <a:lnTo>
                    <a:pt x="15" y="234"/>
                  </a:lnTo>
                  <a:lnTo>
                    <a:pt x="28" y="242"/>
                  </a:lnTo>
                  <a:lnTo>
                    <a:pt x="39" y="250"/>
                  </a:lnTo>
                  <a:lnTo>
                    <a:pt x="48" y="255"/>
                  </a:lnTo>
                  <a:lnTo>
                    <a:pt x="58" y="261"/>
                  </a:lnTo>
                  <a:lnTo>
                    <a:pt x="65" y="266"/>
                  </a:lnTo>
                  <a:lnTo>
                    <a:pt x="72" y="270"/>
                  </a:lnTo>
                  <a:lnTo>
                    <a:pt x="79" y="276"/>
                  </a:lnTo>
                  <a:lnTo>
                    <a:pt x="86" y="283"/>
                  </a:lnTo>
                  <a:lnTo>
                    <a:pt x="94" y="289"/>
                  </a:lnTo>
                  <a:lnTo>
                    <a:pt x="103" y="292"/>
                  </a:lnTo>
                  <a:lnTo>
                    <a:pt x="112" y="295"/>
                  </a:lnTo>
                  <a:lnTo>
                    <a:pt x="122" y="297"/>
                  </a:lnTo>
                  <a:lnTo>
                    <a:pt x="129" y="298"/>
                  </a:lnTo>
                  <a:lnTo>
                    <a:pt x="136" y="297"/>
                  </a:lnTo>
                  <a:lnTo>
                    <a:pt x="140" y="298"/>
                  </a:lnTo>
                  <a:lnTo>
                    <a:pt x="142" y="297"/>
                  </a:lnTo>
                  <a:lnTo>
                    <a:pt x="159" y="297"/>
                  </a:lnTo>
                  <a:lnTo>
                    <a:pt x="170" y="291"/>
                  </a:lnTo>
                  <a:lnTo>
                    <a:pt x="172" y="283"/>
                  </a:lnTo>
                  <a:lnTo>
                    <a:pt x="159" y="272"/>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427" name="Freeform 149"/>
            <p:cNvSpPr>
              <a:spLocks/>
            </p:cNvSpPr>
            <p:nvPr/>
          </p:nvSpPr>
          <p:spPr bwMode="auto">
            <a:xfrm>
              <a:off x="1494" y="1707"/>
              <a:ext cx="38" cy="25"/>
            </a:xfrm>
            <a:custGeom>
              <a:avLst/>
              <a:gdLst>
                <a:gd name="T0" fmla="*/ 0 w 44"/>
                <a:gd name="T1" fmla="*/ 0 h 31"/>
                <a:gd name="T2" fmla="*/ 2 w 44"/>
                <a:gd name="T3" fmla="*/ 0 h 31"/>
                <a:gd name="T4" fmla="*/ 2 w 44"/>
                <a:gd name="T5" fmla="*/ 2 h 31"/>
                <a:gd name="T6" fmla="*/ 2 w 44"/>
                <a:gd name="T7" fmla="*/ 2 h 31"/>
                <a:gd name="T8" fmla="*/ 2 w 44"/>
                <a:gd name="T9" fmla="*/ 2 h 31"/>
                <a:gd name="T10" fmla="*/ 3 w 44"/>
                <a:gd name="T11" fmla="*/ 4 h 31"/>
                <a:gd name="T12" fmla="*/ 4 w 44"/>
                <a:gd name="T13" fmla="*/ 5 h 31"/>
                <a:gd name="T14" fmla="*/ 4 w 44"/>
                <a:gd name="T15" fmla="*/ 6 h 31"/>
                <a:gd name="T16" fmla="*/ 6 w 44"/>
                <a:gd name="T17" fmla="*/ 6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31"/>
                <a:gd name="T29" fmla="*/ 44 w 44"/>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31">
                  <a:moveTo>
                    <a:pt x="0" y="0"/>
                  </a:moveTo>
                  <a:lnTo>
                    <a:pt x="8" y="0"/>
                  </a:lnTo>
                  <a:lnTo>
                    <a:pt x="14" y="3"/>
                  </a:lnTo>
                  <a:lnTo>
                    <a:pt x="17" y="6"/>
                  </a:lnTo>
                  <a:lnTo>
                    <a:pt x="20" y="12"/>
                  </a:lnTo>
                  <a:lnTo>
                    <a:pt x="25" y="18"/>
                  </a:lnTo>
                  <a:lnTo>
                    <a:pt x="28" y="25"/>
                  </a:lnTo>
                  <a:lnTo>
                    <a:pt x="35" y="29"/>
                  </a:lnTo>
                  <a:lnTo>
                    <a:pt x="44" y="31"/>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428" name="Freeform 150"/>
            <p:cNvSpPr>
              <a:spLocks/>
            </p:cNvSpPr>
            <p:nvPr/>
          </p:nvSpPr>
          <p:spPr bwMode="auto">
            <a:xfrm>
              <a:off x="1494" y="1707"/>
              <a:ext cx="38" cy="25"/>
            </a:xfrm>
            <a:custGeom>
              <a:avLst/>
              <a:gdLst>
                <a:gd name="T0" fmla="*/ 0 w 44"/>
                <a:gd name="T1" fmla="*/ 0 h 31"/>
                <a:gd name="T2" fmla="*/ 2 w 44"/>
                <a:gd name="T3" fmla="*/ 0 h 31"/>
                <a:gd name="T4" fmla="*/ 2 w 44"/>
                <a:gd name="T5" fmla="*/ 2 h 31"/>
                <a:gd name="T6" fmla="*/ 2 w 44"/>
                <a:gd name="T7" fmla="*/ 2 h 31"/>
                <a:gd name="T8" fmla="*/ 2 w 44"/>
                <a:gd name="T9" fmla="*/ 2 h 31"/>
                <a:gd name="T10" fmla="*/ 3 w 44"/>
                <a:gd name="T11" fmla="*/ 4 h 31"/>
                <a:gd name="T12" fmla="*/ 4 w 44"/>
                <a:gd name="T13" fmla="*/ 5 h 31"/>
                <a:gd name="T14" fmla="*/ 4 w 44"/>
                <a:gd name="T15" fmla="*/ 6 h 31"/>
                <a:gd name="T16" fmla="*/ 6 w 44"/>
                <a:gd name="T17" fmla="*/ 6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31"/>
                <a:gd name="T29" fmla="*/ 44 w 44"/>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31">
                  <a:moveTo>
                    <a:pt x="0" y="0"/>
                  </a:moveTo>
                  <a:lnTo>
                    <a:pt x="8" y="0"/>
                  </a:lnTo>
                  <a:lnTo>
                    <a:pt x="14" y="3"/>
                  </a:lnTo>
                  <a:lnTo>
                    <a:pt x="17" y="6"/>
                  </a:lnTo>
                  <a:lnTo>
                    <a:pt x="20" y="12"/>
                  </a:lnTo>
                  <a:lnTo>
                    <a:pt x="25" y="18"/>
                  </a:lnTo>
                  <a:lnTo>
                    <a:pt x="28" y="25"/>
                  </a:lnTo>
                  <a:lnTo>
                    <a:pt x="35" y="29"/>
                  </a:lnTo>
                  <a:lnTo>
                    <a:pt x="44" y="31"/>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429" name="Freeform 151"/>
            <p:cNvSpPr>
              <a:spLocks/>
            </p:cNvSpPr>
            <p:nvPr/>
          </p:nvSpPr>
          <p:spPr bwMode="auto">
            <a:xfrm>
              <a:off x="1353" y="1668"/>
              <a:ext cx="121" cy="85"/>
            </a:xfrm>
            <a:custGeom>
              <a:avLst/>
              <a:gdLst>
                <a:gd name="T0" fmla="*/ 19 w 165"/>
                <a:gd name="T1" fmla="*/ 28 h 102"/>
                <a:gd name="T2" fmla="*/ 18 w 165"/>
                <a:gd name="T3" fmla="*/ 28 h 102"/>
                <a:gd name="T4" fmla="*/ 17 w 165"/>
                <a:gd name="T5" fmla="*/ 28 h 102"/>
                <a:gd name="T6" fmla="*/ 16 w 165"/>
                <a:gd name="T7" fmla="*/ 27 h 102"/>
                <a:gd name="T8" fmla="*/ 15 w 165"/>
                <a:gd name="T9" fmla="*/ 25 h 102"/>
                <a:gd name="T10" fmla="*/ 15 w 165"/>
                <a:gd name="T11" fmla="*/ 23 h 102"/>
                <a:gd name="T12" fmla="*/ 15 w 165"/>
                <a:gd name="T13" fmla="*/ 23 h 102"/>
                <a:gd name="T14" fmla="*/ 14 w 165"/>
                <a:gd name="T15" fmla="*/ 22 h 102"/>
                <a:gd name="T16" fmla="*/ 13 w 165"/>
                <a:gd name="T17" fmla="*/ 22 h 102"/>
                <a:gd name="T18" fmla="*/ 12 w 165"/>
                <a:gd name="T19" fmla="*/ 21 h 102"/>
                <a:gd name="T20" fmla="*/ 11 w 165"/>
                <a:gd name="T21" fmla="*/ 21 h 102"/>
                <a:gd name="T22" fmla="*/ 10 w 165"/>
                <a:gd name="T23" fmla="*/ 19 h 102"/>
                <a:gd name="T24" fmla="*/ 9 w 165"/>
                <a:gd name="T25" fmla="*/ 19 h 102"/>
                <a:gd name="T26" fmla="*/ 8 w 165"/>
                <a:gd name="T27" fmla="*/ 18 h 102"/>
                <a:gd name="T28" fmla="*/ 8 w 165"/>
                <a:gd name="T29" fmla="*/ 18 h 102"/>
                <a:gd name="T30" fmla="*/ 7 w 165"/>
                <a:gd name="T31" fmla="*/ 16 h 102"/>
                <a:gd name="T32" fmla="*/ 7 w 165"/>
                <a:gd name="T33" fmla="*/ 14 h 102"/>
                <a:gd name="T34" fmla="*/ 6 w 165"/>
                <a:gd name="T35" fmla="*/ 12 h 102"/>
                <a:gd name="T36" fmla="*/ 5 w 165"/>
                <a:gd name="T37" fmla="*/ 10 h 102"/>
                <a:gd name="T38" fmla="*/ 4 w 165"/>
                <a:gd name="T39" fmla="*/ 7 h 102"/>
                <a:gd name="T40" fmla="*/ 4 w 165"/>
                <a:gd name="T41" fmla="*/ 5 h 102"/>
                <a:gd name="T42" fmla="*/ 3 w 165"/>
                <a:gd name="T43" fmla="*/ 3 h 102"/>
                <a:gd name="T44" fmla="*/ 2 w 165"/>
                <a:gd name="T45" fmla="*/ 3 h 102"/>
                <a:gd name="T46" fmla="*/ 1 w 165"/>
                <a:gd name="T47" fmla="*/ 0 h 102"/>
                <a:gd name="T48" fmla="*/ 0 w 165"/>
                <a:gd name="T49" fmla="*/ 3 h 10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5"/>
                <a:gd name="T76" fmla="*/ 0 h 102"/>
                <a:gd name="T77" fmla="*/ 165 w 165"/>
                <a:gd name="T78" fmla="*/ 102 h 10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5" h="102">
                  <a:moveTo>
                    <a:pt x="165" y="102"/>
                  </a:moveTo>
                  <a:lnTo>
                    <a:pt x="154" y="100"/>
                  </a:lnTo>
                  <a:lnTo>
                    <a:pt x="147" y="97"/>
                  </a:lnTo>
                  <a:lnTo>
                    <a:pt x="141" y="93"/>
                  </a:lnTo>
                  <a:lnTo>
                    <a:pt x="138" y="89"/>
                  </a:lnTo>
                  <a:lnTo>
                    <a:pt x="133" y="85"/>
                  </a:lnTo>
                  <a:lnTo>
                    <a:pt x="129" y="82"/>
                  </a:lnTo>
                  <a:lnTo>
                    <a:pt x="122" y="78"/>
                  </a:lnTo>
                  <a:lnTo>
                    <a:pt x="115" y="77"/>
                  </a:lnTo>
                  <a:lnTo>
                    <a:pt x="104" y="75"/>
                  </a:lnTo>
                  <a:lnTo>
                    <a:pt x="94" y="74"/>
                  </a:lnTo>
                  <a:lnTo>
                    <a:pt x="88" y="71"/>
                  </a:lnTo>
                  <a:lnTo>
                    <a:pt x="80" y="69"/>
                  </a:lnTo>
                  <a:lnTo>
                    <a:pt x="74" y="66"/>
                  </a:lnTo>
                  <a:lnTo>
                    <a:pt x="69" y="61"/>
                  </a:lnTo>
                  <a:lnTo>
                    <a:pt x="65" y="57"/>
                  </a:lnTo>
                  <a:lnTo>
                    <a:pt x="58" y="50"/>
                  </a:lnTo>
                  <a:lnTo>
                    <a:pt x="54" y="43"/>
                  </a:lnTo>
                  <a:lnTo>
                    <a:pt x="46" y="35"/>
                  </a:lnTo>
                  <a:lnTo>
                    <a:pt x="40" y="24"/>
                  </a:lnTo>
                  <a:lnTo>
                    <a:pt x="32" y="16"/>
                  </a:lnTo>
                  <a:lnTo>
                    <a:pt x="22" y="8"/>
                  </a:lnTo>
                  <a:lnTo>
                    <a:pt x="16" y="3"/>
                  </a:lnTo>
                  <a:lnTo>
                    <a:pt x="8" y="0"/>
                  </a:lnTo>
                  <a:lnTo>
                    <a:pt x="0" y="3"/>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430" name="Freeform 152"/>
            <p:cNvSpPr>
              <a:spLocks/>
            </p:cNvSpPr>
            <p:nvPr/>
          </p:nvSpPr>
          <p:spPr bwMode="auto">
            <a:xfrm>
              <a:off x="1353" y="1668"/>
              <a:ext cx="121" cy="85"/>
            </a:xfrm>
            <a:custGeom>
              <a:avLst/>
              <a:gdLst>
                <a:gd name="T0" fmla="*/ 19 w 165"/>
                <a:gd name="T1" fmla="*/ 28 h 102"/>
                <a:gd name="T2" fmla="*/ 18 w 165"/>
                <a:gd name="T3" fmla="*/ 28 h 102"/>
                <a:gd name="T4" fmla="*/ 17 w 165"/>
                <a:gd name="T5" fmla="*/ 28 h 102"/>
                <a:gd name="T6" fmla="*/ 16 w 165"/>
                <a:gd name="T7" fmla="*/ 27 h 102"/>
                <a:gd name="T8" fmla="*/ 15 w 165"/>
                <a:gd name="T9" fmla="*/ 25 h 102"/>
                <a:gd name="T10" fmla="*/ 15 w 165"/>
                <a:gd name="T11" fmla="*/ 23 h 102"/>
                <a:gd name="T12" fmla="*/ 15 w 165"/>
                <a:gd name="T13" fmla="*/ 23 h 102"/>
                <a:gd name="T14" fmla="*/ 14 w 165"/>
                <a:gd name="T15" fmla="*/ 22 h 102"/>
                <a:gd name="T16" fmla="*/ 13 w 165"/>
                <a:gd name="T17" fmla="*/ 22 h 102"/>
                <a:gd name="T18" fmla="*/ 12 w 165"/>
                <a:gd name="T19" fmla="*/ 21 h 102"/>
                <a:gd name="T20" fmla="*/ 11 w 165"/>
                <a:gd name="T21" fmla="*/ 21 h 102"/>
                <a:gd name="T22" fmla="*/ 10 w 165"/>
                <a:gd name="T23" fmla="*/ 19 h 102"/>
                <a:gd name="T24" fmla="*/ 9 w 165"/>
                <a:gd name="T25" fmla="*/ 19 h 102"/>
                <a:gd name="T26" fmla="*/ 8 w 165"/>
                <a:gd name="T27" fmla="*/ 18 h 102"/>
                <a:gd name="T28" fmla="*/ 8 w 165"/>
                <a:gd name="T29" fmla="*/ 18 h 102"/>
                <a:gd name="T30" fmla="*/ 7 w 165"/>
                <a:gd name="T31" fmla="*/ 16 h 102"/>
                <a:gd name="T32" fmla="*/ 7 w 165"/>
                <a:gd name="T33" fmla="*/ 14 h 102"/>
                <a:gd name="T34" fmla="*/ 6 w 165"/>
                <a:gd name="T35" fmla="*/ 12 h 102"/>
                <a:gd name="T36" fmla="*/ 5 w 165"/>
                <a:gd name="T37" fmla="*/ 10 h 102"/>
                <a:gd name="T38" fmla="*/ 4 w 165"/>
                <a:gd name="T39" fmla="*/ 7 h 102"/>
                <a:gd name="T40" fmla="*/ 4 w 165"/>
                <a:gd name="T41" fmla="*/ 5 h 102"/>
                <a:gd name="T42" fmla="*/ 3 w 165"/>
                <a:gd name="T43" fmla="*/ 3 h 102"/>
                <a:gd name="T44" fmla="*/ 2 w 165"/>
                <a:gd name="T45" fmla="*/ 3 h 102"/>
                <a:gd name="T46" fmla="*/ 1 w 165"/>
                <a:gd name="T47" fmla="*/ 0 h 102"/>
                <a:gd name="T48" fmla="*/ 0 w 165"/>
                <a:gd name="T49" fmla="*/ 3 h 10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5"/>
                <a:gd name="T76" fmla="*/ 0 h 102"/>
                <a:gd name="T77" fmla="*/ 165 w 165"/>
                <a:gd name="T78" fmla="*/ 102 h 10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5" h="102">
                  <a:moveTo>
                    <a:pt x="165" y="102"/>
                  </a:moveTo>
                  <a:lnTo>
                    <a:pt x="154" y="100"/>
                  </a:lnTo>
                  <a:lnTo>
                    <a:pt x="147" y="97"/>
                  </a:lnTo>
                  <a:lnTo>
                    <a:pt x="141" y="93"/>
                  </a:lnTo>
                  <a:lnTo>
                    <a:pt x="138" y="89"/>
                  </a:lnTo>
                  <a:lnTo>
                    <a:pt x="133" y="85"/>
                  </a:lnTo>
                  <a:lnTo>
                    <a:pt x="129" y="82"/>
                  </a:lnTo>
                  <a:lnTo>
                    <a:pt x="122" y="78"/>
                  </a:lnTo>
                  <a:lnTo>
                    <a:pt x="115" y="77"/>
                  </a:lnTo>
                  <a:lnTo>
                    <a:pt x="104" y="75"/>
                  </a:lnTo>
                  <a:lnTo>
                    <a:pt x="94" y="74"/>
                  </a:lnTo>
                  <a:lnTo>
                    <a:pt x="88" y="71"/>
                  </a:lnTo>
                  <a:lnTo>
                    <a:pt x="80" y="69"/>
                  </a:lnTo>
                  <a:lnTo>
                    <a:pt x="74" y="66"/>
                  </a:lnTo>
                  <a:lnTo>
                    <a:pt x="69" y="61"/>
                  </a:lnTo>
                  <a:lnTo>
                    <a:pt x="65" y="57"/>
                  </a:lnTo>
                  <a:lnTo>
                    <a:pt x="58" y="50"/>
                  </a:lnTo>
                  <a:lnTo>
                    <a:pt x="54" y="43"/>
                  </a:lnTo>
                  <a:lnTo>
                    <a:pt x="46" y="35"/>
                  </a:lnTo>
                  <a:lnTo>
                    <a:pt x="40" y="24"/>
                  </a:lnTo>
                  <a:lnTo>
                    <a:pt x="32" y="16"/>
                  </a:lnTo>
                  <a:lnTo>
                    <a:pt x="22" y="8"/>
                  </a:lnTo>
                  <a:lnTo>
                    <a:pt x="16" y="3"/>
                  </a:lnTo>
                  <a:lnTo>
                    <a:pt x="8" y="0"/>
                  </a:lnTo>
                  <a:lnTo>
                    <a:pt x="0" y="3"/>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431" name="Freeform 153"/>
            <p:cNvSpPr>
              <a:spLocks/>
            </p:cNvSpPr>
            <p:nvPr/>
          </p:nvSpPr>
          <p:spPr bwMode="auto">
            <a:xfrm>
              <a:off x="1306" y="1689"/>
              <a:ext cx="62" cy="21"/>
            </a:xfrm>
            <a:custGeom>
              <a:avLst/>
              <a:gdLst>
                <a:gd name="T0" fmla="*/ 0 w 83"/>
                <a:gd name="T1" fmla="*/ 4 h 24"/>
                <a:gd name="T2" fmla="*/ 1 w 83"/>
                <a:gd name="T3" fmla="*/ 3 h 24"/>
                <a:gd name="T4" fmla="*/ 4 w 83"/>
                <a:gd name="T5" fmla="*/ 0 h 24"/>
                <a:gd name="T6" fmla="*/ 5 w 83"/>
                <a:gd name="T7" fmla="*/ 0 h 24"/>
                <a:gd name="T8" fmla="*/ 6 w 83"/>
                <a:gd name="T9" fmla="*/ 2 h 24"/>
                <a:gd name="T10" fmla="*/ 7 w 83"/>
                <a:gd name="T11" fmla="*/ 4 h 24"/>
                <a:gd name="T12" fmla="*/ 8 w 83"/>
                <a:gd name="T13" fmla="*/ 4 h 24"/>
                <a:gd name="T14" fmla="*/ 9 w 83"/>
                <a:gd name="T15" fmla="*/ 8 h 24"/>
                <a:gd name="T16" fmla="*/ 10 w 83"/>
                <a:gd name="T17" fmla="*/ 1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3"/>
                <a:gd name="T28" fmla="*/ 0 h 24"/>
                <a:gd name="T29" fmla="*/ 83 w 83"/>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3" h="24">
                  <a:moveTo>
                    <a:pt x="0" y="10"/>
                  </a:moveTo>
                  <a:lnTo>
                    <a:pt x="15" y="3"/>
                  </a:lnTo>
                  <a:lnTo>
                    <a:pt x="30" y="0"/>
                  </a:lnTo>
                  <a:lnTo>
                    <a:pt x="42" y="0"/>
                  </a:lnTo>
                  <a:lnTo>
                    <a:pt x="53" y="2"/>
                  </a:lnTo>
                  <a:lnTo>
                    <a:pt x="62" y="7"/>
                  </a:lnTo>
                  <a:lnTo>
                    <a:pt x="70" y="11"/>
                  </a:lnTo>
                  <a:lnTo>
                    <a:pt x="78" y="18"/>
                  </a:lnTo>
                  <a:lnTo>
                    <a:pt x="83" y="24"/>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432" name="Freeform 154"/>
            <p:cNvSpPr>
              <a:spLocks/>
            </p:cNvSpPr>
            <p:nvPr/>
          </p:nvSpPr>
          <p:spPr bwMode="auto">
            <a:xfrm>
              <a:off x="1306" y="1689"/>
              <a:ext cx="62" cy="21"/>
            </a:xfrm>
            <a:custGeom>
              <a:avLst/>
              <a:gdLst>
                <a:gd name="T0" fmla="*/ 0 w 83"/>
                <a:gd name="T1" fmla="*/ 4 h 24"/>
                <a:gd name="T2" fmla="*/ 1 w 83"/>
                <a:gd name="T3" fmla="*/ 3 h 24"/>
                <a:gd name="T4" fmla="*/ 4 w 83"/>
                <a:gd name="T5" fmla="*/ 0 h 24"/>
                <a:gd name="T6" fmla="*/ 5 w 83"/>
                <a:gd name="T7" fmla="*/ 0 h 24"/>
                <a:gd name="T8" fmla="*/ 6 w 83"/>
                <a:gd name="T9" fmla="*/ 2 h 24"/>
                <a:gd name="T10" fmla="*/ 7 w 83"/>
                <a:gd name="T11" fmla="*/ 4 h 24"/>
                <a:gd name="T12" fmla="*/ 8 w 83"/>
                <a:gd name="T13" fmla="*/ 4 h 24"/>
                <a:gd name="T14" fmla="*/ 9 w 83"/>
                <a:gd name="T15" fmla="*/ 8 h 24"/>
                <a:gd name="T16" fmla="*/ 10 w 83"/>
                <a:gd name="T17" fmla="*/ 1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3"/>
                <a:gd name="T28" fmla="*/ 0 h 24"/>
                <a:gd name="T29" fmla="*/ 83 w 83"/>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3" h="24">
                  <a:moveTo>
                    <a:pt x="0" y="10"/>
                  </a:moveTo>
                  <a:lnTo>
                    <a:pt x="15" y="3"/>
                  </a:lnTo>
                  <a:lnTo>
                    <a:pt x="30" y="0"/>
                  </a:lnTo>
                  <a:lnTo>
                    <a:pt x="42" y="0"/>
                  </a:lnTo>
                  <a:lnTo>
                    <a:pt x="53" y="2"/>
                  </a:lnTo>
                  <a:lnTo>
                    <a:pt x="62" y="7"/>
                  </a:lnTo>
                  <a:lnTo>
                    <a:pt x="70" y="11"/>
                  </a:lnTo>
                  <a:lnTo>
                    <a:pt x="78" y="18"/>
                  </a:lnTo>
                  <a:lnTo>
                    <a:pt x="83" y="24"/>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433" name="Freeform 155"/>
            <p:cNvSpPr>
              <a:spLocks/>
            </p:cNvSpPr>
            <p:nvPr/>
          </p:nvSpPr>
          <p:spPr bwMode="auto">
            <a:xfrm>
              <a:off x="1324" y="1645"/>
              <a:ext cx="61" cy="12"/>
            </a:xfrm>
            <a:custGeom>
              <a:avLst/>
              <a:gdLst>
                <a:gd name="T0" fmla="*/ 10 w 82"/>
                <a:gd name="T1" fmla="*/ 5 h 14"/>
                <a:gd name="T2" fmla="*/ 10 w 82"/>
                <a:gd name="T3" fmla="*/ 5 h 14"/>
                <a:gd name="T4" fmla="*/ 10 w 82"/>
                <a:gd name="T5" fmla="*/ 3 h 14"/>
                <a:gd name="T6" fmla="*/ 9 w 82"/>
                <a:gd name="T7" fmla="*/ 3 h 14"/>
                <a:gd name="T8" fmla="*/ 7 w 82"/>
                <a:gd name="T9" fmla="*/ 3 h 14"/>
                <a:gd name="T10" fmla="*/ 5 w 82"/>
                <a:gd name="T11" fmla="*/ 2 h 14"/>
                <a:gd name="T12" fmla="*/ 4 w 82"/>
                <a:gd name="T13" fmla="*/ 0 h 14"/>
                <a:gd name="T14" fmla="*/ 2 w 82"/>
                <a:gd name="T15" fmla="*/ 2 h 14"/>
                <a:gd name="T16" fmla="*/ 0 w 82"/>
                <a:gd name="T17" fmla="*/ 3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14"/>
                <a:gd name="T29" fmla="*/ 82 w 82"/>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14">
                  <a:moveTo>
                    <a:pt x="82" y="14"/>
                  </a:moveTo>
                  <a:lnTo>
                    <a:pt x="79" y="14"/>
                  </a:lnTo>
                  <a:lnTo>
                    <a:pt x="75" y="11"/>
                  </a:lnTo>
                  <a:lnTo>
                    <a:pt x="67" y="8"/>
                  </a:lnTo>
                  <a:lnTo>
                    <a:pt x="57" y="5"/>
                  </a:lnTo>
                  <a:lnTo>
                    <a:pt x="45" y="2"/>
                  </a:lnTo>
                  <a:lnTo>
                    <a:pt x="31" y="0"/>
                  </a:lnTo>
                  <a:lnTo>
                    <a:pt x="17" y="2"/>
                  </a:lnTo>
                  <a:lnTo>
                    <a:pt x="0" y="6"/>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434" name="Freeform 156"/>
            <p:cNvSpPr>
              <a:spLocks/>
            </p:cNvSpPr>
            <p:nvPr/>
          </p:nvSpPr>
          <p:spPr bwMode="auto">
            <a:xfrm>
              <a:off x="1324" y="1645"/>
              <a:ext cx="61" cy="12"/>
            </a:xfrm>
            <a:custGeom>
              <a:avLst/>
              <a:gdLst>
                <a:gd name="T0" fmla="*/ 10 w 82"/>
                <a:gd name="T1" fmla="*/ 5 h 14"/>
                <a:gd name="T2" fmla="*/ 10 w 82"/>
                <a:gd name="T3" fmla="*/ 5 h 14"/>
                <a:gd name="T4" fmla="*/ 10 w 82"/>
                <a:gd name="T5" fmla="*/ 3 h 14"/>
                <a:gd name="T6" fmla="*/ 9 w 82"/>
                <a:gd name="T7" fmla="*/ 3 h 14"/>
                <a:gd name="T8" fmla="*/ 7 w 82"/>
                <a:gd name="T9" fmla="*/ 3 h 14"/>
                <a:gd name="T10" fmla="*/ 5 w 82"/>
                <a:gd name="T11" fmla="*/ 2 h 14"/>
                <a:gd name="T12" fmla="*/ 4 w 82"/>
                <a:gd name="T13" fmla="*/ 0 h 14"/>
                <a:gd name="T14" fmla="*/ 2 w 82"/>
                <a:gd name="T15" fmla="*/ 2 h 14"/>
                <a:gd name="T16" fmla="*/ 0 w 82"/>
                <a:gd name="T17" fmla="*/ 3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14"/>
                <a:gd name="T29" fmla="*/ 82 w 82"/>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14">
                  <a:moveTo>
                    <a:pt x="82" y="14"/>
                  </a:moveTo>
                  <a:lnTo>
                    <a:pt x="79" y="14"/>
                  </a:lnTo>
                  <a:lnTo>
                    <a:pt x="75" y="11"/>
                  </a:lnTo>
                  <a:lnTo>
                    <a:pt x="67" y="8"/>
                  </a:lnTo>
                  <a:lnTo>
                    <a:pt x="57" y="5"/>
                  </a:lnTo>
                  <a:lnTo>
                    <a:pt x="45" y="2"/>
                  </a:lnTo>
                  <a:lnTo>
                    <a:pt x="31" y="0"/>
                  </a:lnTo>
                  <a:lnTo>
                    <a:pt x="17" y="2"/>
                  </a:lnTo>
                  <a:lnTo>
                    <a:pt x="0" y="6"/>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435" name="Freeform 157"/>
            <p:cNvSpPr>
              <a:spLocks/>
            </p:cNvSpPr>
            <p:nvPr/>
          </p:nvSpPr>
          <p:spPr bwMode="auto">
            <a:xfrm>
              <a:off x="1327" y="1530"/>
              <a:ext cx="61" cy="16"/>
            </a:xfrm>
            <a:custGeom>
              <a:avLst/>
              <a:gdLst>
                <a:gd name="T0" fmla="*/ 0 w 80"/>
                <a:gd name="T1" fmla="*/ 0 h 20"/>
                <a:gd name="T2" fmla="*/ 1 w 80"/>
                <a:gd name="T3" fmla="*/ 2 h 20"/>
                <a:gd name="T4" fmla="*/ 1 w 80"/>
                <a:gd name="T5" fmla="*/ 4 h 20"/>
                <a:gd name="T6" fmla="*/ 2 w 80"/>
                <a:gd name="T7" fmla="*/ 4 h 20"/>
                <a:gd name="T8" fmla="*/ 4 w 80"/>
                <a:gd name="T9" fmla="*/ 4 h 20"/>
                <a:gd name="T10" fmla="*/ 5 w 80"/>
                <a:gd name="T11" fmla="*/ 4 h 20"/>
                <a:gd name="T12" fmla="*/ 7 w 80"/>
                <a:gd name="T13" fmla="*/ 3 h 20"/>
                <a:gd name="T14" fmla="*/ 8 w 80"/>
                <a:gd name="T15" fmla="*/ 2 h 20"/>
                <a:gd name="T16" fmla="*/ 10 w 80"/>
                <a:gd name="T17" fmla="*/ 2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0"/>
                <a:gd name="T28" fmla="*/ 0 h 20"/>
                <a:gd name="T29" fmla="*/ 80 w 80"/>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0" h="20">
                  <a:moveTo>
                    <a:pt x="0" y="0"/>
                  </a:moveTo>
                  <a:lnTo>
                    <a:pt x="2" y="11"/>
                  </a:lnTo>
                  <a:lnTo>
                    <a:pt x="10" y="17"/>
                  </a:lnTo>
                  <a:lnTo>
                    <a:pt x="21" y="20"/>
                  </a:lnTo>
                  <a:lnTo>
                    <a:pt x="33" y="20"/>
                  </a:lnTo>
                  <a:lnTo>
                    <a:pt x="47" y="20"/>
                  </a:lnTo>
                  <a:lnTo>
                    <a:pt x="61" y="16"/>
                  </a:lnTo>
                  <a:lnTo>
                    <a:pt x="72" y="11"/>
                  </a:lnTo>
                  <a:lnTo>
                    <a:pt x="80" y="5"/>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436" name="Freeform 158"/>
            <p:cNvSpPr>
              <a:spLocks/>
            </p:cNvSpPr>
            <p:nvPr/>
          </p:nvSpPr>
          <p:spPr bwMode="auto">
            <a:xfrm>
              <a:off x="1327" y="1530"/>
              <a:ext cx="61" cy="16"/>
            </a:xfrm>
            <a:custGeom>
              <a:avLst/>
              <a:gdLst>
                <a:gd name="T0" fmla="*/ 0 w 80"/>
                <a:gd name="T1" fmla="*/ 0 h 20"/>
                <a:gd name="T2" fmla="*/ 1 w 80"/>
                <a:gd name="T3" fmla="*/ 2 h 20"/>
                <a:gd name="T4" fmla="*/ 1 w 80"/>
                <a:gd name="T5" fmla="*/ 4 h 20"/>
                <a:gd name="T6" fmla="*/ 2 w 80"/>
                <a:gd name="T7" fmla="*/ 4 h 20"/>
                <a:gd name="T8" fmla="*/ 4 w 80"/>
                <a:gd name="T9" fmla="*/ 4 h 20"/>
                <a:gd name="T10" fmla="*/ 5 w 80"/>
                <a:gd name="T11" fmla="*/ 4 h 20"/>
                <a:gd name="T12" fmla="*/ 7 w 80"/>
                <a:gd name="T13" fmla="*/ 3 h 20"/>
                <a:gd name="T14" fmla="*/ 8 w 80"/>
                <a:gd name="T15" fmla="*/ 2 h 20"/>
                <a:gd name="T16" fmla="*/ 10 w 80"/>
                <a:gd name="T17" fmla="*/ 2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0"/>
                <a:gd name="T28" fmla="*/ 0 h 20"/>
                <a:gd name="T29" fmla="*/ 80 w 80"/>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0" h="20">
                  <a:moveTo>
                    <a:pt x="0" y="0"/>
                  </a:moveTo>
                  <a:lnTo>
                    <a:pt x="2" y="11"/>
                  </a:lnTo>
                  <a:lnTo>
                    <a:pt x="10" y="17"/>
                  </a:lnTo>
                  <a:lnTo>
                    <a:pt x="21" y="20"/>
                  </a:lnTo>
                  <a:lnTo>
                    <a:pt x="33" y="20"/>
                  </a:lnTo>
                  <a:lnTo>
                    <a:pt x="47" y="20"/>
                  </a:lnTo>
                  <a:lnTo>
                    <a:pt x="61" y="16"/>
                  </a:lnTo>
                  <a:lnTo>
                    <a:pt x="72" y="11"/>
                  </a:lnTo>
                  <a:lnTo>
                    <a:pt x="80" y="5"/>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437" name="Freeform 159"/>
            <p:cNvSpPr>
              <a:spLocks/>
            </p:cNvSpPr>
            <p:nvPr/>
          </p:nvSpPr>
          <p:spPr bwMode="auto">
            <a:xfrm>
              <a:off x="1348" y="1546"/>
              <a:ext cx="23" cy="41"/>
            </a:xfrm>
            <a:custGeom>
              <a:avLst/>
              <a:gdLst>
                <a:gd name="T0" fmla="*/ 0 w 30"/>
                <a:gd name="T1" fmla="*/ 0 h 49"/>
                <a:gd name="T2" fmla="*/ 2 w 30"/>
                <a:gd name="T3" fmla="*/ 3 h 49"/>
                <a:gd name="T4" fmla="*/ 3 w 30"/>
                <a:gd name="T5" fmla="*/ 3 h 49"/>
                <a:gd name="T6" fmla="*/ 5 w 30"/>
                <a:gd name="T7" fmla="*/ 8 h 49"/>
                <a:gd name="T8" fmla="*/ 4 w 30"/>
                <a:gd name="T9" fmla="*/ 13 h 49"/>
                <a:gd name="T10" fmla="*/ 0 60000 65536"/>
                <a:gd name="T11" fmla="*/ 0 60000 65536"/>
                <a:gd name="T12" fmla="*/ 0 60000 65536"/>
                <a:gd name="T13" fmla="*/ 0 60000 65536"/>
                <a:gd name="T14" fmla="*/ 0 60000 65536"/>
                <a:gd name="T15" fmla="*/ 0 w 30"/>
                <a:gd name="T16" fmla="*/ 0 h 49"/>
                <a:gd name="T17" fmla="*/ 30 w 30"/>
                <a:gd name="T18" fmla="*/ 49 h 49"/>
              </a:gdLst>
              <a:ahLst/>
              <a:cxnLst>
                <a:cxn ang="T10">
                  <a:pos x="T0" y="T1"/>
                </a:cxn>
                <a:cxn ang="T11">
                  <a:pos x="T2" y="T3"/>
                </a:cxn>
                <a:cxn ang="T12">
                  <a:pos x="T4" y="T5"/>
                </a:cxn>
                <a:cxn ang="T13">
                  <a:pos x="T6" y="T7"/>
                </a:cxn>
                <a:cxn ang="T14">
                  <a:pos x="T8" y="T9"/>
                </a:cxn>
              </a:cxnLst>
              <a:rect l="T15" t="T16" r="T17" b="T18"/>
              <a:pathLst>
                <a:path w="30" h="49">
                  <a:moveTo>
                    <a:pt x="0" y="0"/>
                  </a:moveTo>
                  <a:lnTo>
                    <a:pt x="6" y="4"/>
                  </a:lnTo>
                  <a:lnTo>
                    <a:pt x="19" y="11"/>
                  </a:lnTo>
                  <a:lnTo>
                    <a:pt x="30" y="27"/>
                  </a:lnTo>
                  <a:lnTo>
                    <a:pt x="28" y="49"/>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438" name="Freeform 160"/>
            <p:cNvSpPr>
              <a:spLocks/>
            </p:cNvSpPr>
            <p:nvPr/>
          </p:nvSpPr>
          <p:spPr bwMode="auto">
            <a:xfrm>
              <a:off x="1348" y="1546"/>
              <a:ext cx="23" cy="41"/>
            </a:xfrm>
            <a:custGeom>
              <a:avLst/>
              <a:gdLst>
                <a:gd name="T0" fmla="*/ 0 w 30"/>
                <a:gd name="T1" fmla="*/ 0 h 49"/>
                <a:gd name="T2" fmla="*/ 2 w 30"/>
                <a:gd name="T3" fmla="*/ 3 h 49"/>
                <a:gd name="T4" fmla="*/ 3 w 30"/>
                <a:gd name="T5" fmla="*/ 3 h 49"/>
                <a:gd name="T6" fmla="*/ 5 w 30"/>
                <a:gd name="T7" fmla="*/ 8 h 49"/>
                <a:gd name="T8" fmla="*/ 4 w 30"/>
                <a:gd name="T9" fmla="*/ 13 h 49"/>
                <a:gd name="T10" fmla="*/ 0 60000 65536"/>
                <a:gd name="T11" fmla="*/ 0 60000 65536"/>
                <a:gd name="T12" fmla="*/ 0 60000 65536"/>
                <a:gd name="T13" fmla="*/ 0 60000 65536"/>
                <a:gd name="T14" fmla="*/ 0 60000 65536"/>
                <a:gd name="T15" fmla="*/ 0 w 30"/>
                <a:gd name="T16" fmla="*/ 0 h 49"/>
                <a:gd name="T17" fmla="*/ 30 w 30"/>
                <a:gd name="T18" fmla="*/ 49 h 49"/>
              </a:gdLst>
              <a:ahLst/>
              <a:cxnLst>
                <a:cxn ang="T10">
                  <a:pos x="T0" y="T1"/>
                </a:cxn>
                <a:cxn ang="T11">
                  <a:pos x="T2" y="T3"/>
                </a:cxn>
                <a:cxn ang="T12">
                  <a:pos x="T4" y="T5"/>
                </a:cxn>
                <a:cxn ang="T13">
                  <a:pos x="T6" y="T7"/>
                </a:cxn>
                <a:cxn ang="T14">
                  <a:pos x="T8" y="T9"/>
                </a:cxn>
              </a:cxnLst>
              <a:rect l="T15" t="T16" r="T17" b="T18"/>
              <a:pathLst>
                <a:path w="30" h="49">
                  <a:moveTo>
                    <a:pt x="0" y="0"/>
                  </a:moveTo>
                  <a:lnTo>
                    <a:pt x="6" y="4"/>
                  </a:lnTo>
                  <a:lnTo>
                    <a:pt x="19" y="11"/>
                  </a:lnTo>
                  <a:lnTo>
                    <a:pt x="30" y="27"/>
                  </a:lnTo>
                  <a:lnTo>
                    <a:pt x="28" y="49"/>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439" name="Freeform 161"/>
            <p:cNvSpPr>
              <a:spLocks/>
            </p:cNvSpPr>
            <p:nvPr/>
          </p:nvSpPr>
          <p:spPr bwMode="auto">
            <a:xfrm>
              <a:off x="1396" y="1438"/>
              <a:ext cx="16" cy="41"/>
            </a:xfrm>
            <a:custGeom>
              <a:avLst/>
              <a:gdLst>
                <a:gd name="T0" fmla="*/ 3 w 21"/>
                <a:gd name="T1" fmla="*/ 0 h 50"/>
                <a:gd name="T2" fmla="*/ 3 w 21"/>
                <a:gd name="T3" fmla="*/ 2 h 50"/>
                <a:gd name="T4" fmla="*/ 2 w 21"/>
                <a:gd name="T5" fmla="*/ 3 h 50"/>
                <a:gd name="T6" fmla="*/ 2 w 21"/>
                <a:gd name="T7" fmla="*/ 7 h 50"/>
                <a:gd name="T8" fmla="*/ 0 w 21"/>
                <a:gd name="T9" fmla="*/ 13 h 50"/>
                <a:gd name="T10" fmla="*/ 0 60000 65536"/>
                <a:gd name="T11" fmla="*/ 0 60000 65536"/>
                <a:gd name="T12" fmla="*/ 0 60000 65536"/>
                <a:gd name="T13" fmla="*/ 0 60000 65536"/>
                <a:gd name="T14" fmla="*/ 0 60000 65536"/>
                <a:gd name="T15" fmla="*/ 0 w 21"/>
                <a:gd name="T16" fmla="*/ 0 h 50"/>
                <a:gd name="T17" fmla="*/ 21 w 21"/>
                <a:gd name="T18" fmla="*/ 50 h 50"/>
              </a:gdLst>
              <a:ahLst/>
              <a:cxnLst>
                <a:cxn ang="T10">
                  <a:pos x="T0" y="T1"/>
                </a:cxn>
                <a:cxn ang="T11">
                  <a:pos x="T2" y="T3"/>
                </a:cxn>
                <a:cxn ang="T12">
                  <a:pos x="T4" y="T5"/>
                </a:cxn>
                <a:cxn ang="T13">
                  <a:pos x="T6" y="T7"/>
                </a:cxn>
                <a:cxn ang="T14">
                  <a:pos x="T8" y="T9"/>
                </a:cxn>
              </a:cxnLst>
              <a:rect l="T15" t="T16" r="T17" b="T18"/>
              <a:pathLst>
                <a:path w="21" h="50">
                  <a:moveTo>
                    <a:pt x="21" y="0"/>
                  </a:moveTo>
                  <a:lnTo>
                    <a:pt x="17" y="5"/>
                  </a:lnTo>
                  <a:lnTo>
                    <a:pt x="10" y="14"/>
                  </a:lnTo>
                  <a:lnTo>
                    <a:pt x="3" y="30"/>
                  </a:lnTo>
                  <a:lnTo>
                    <a:pt x="0" y="50"/>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440" name="Freeform 162"/>
            <p:cNvSpPr>
              <a:spLocks/>
            </p:cNvSpPr>
            <p:nvPr/>
          </p:nvSpPr>
          <p:spPr bwMode="auto">
            <a:xfrm>
              <a:off x="1396" y="1438"/>
              <a:ext cx="16" cy="41"/>
            </a:xfrm>
            <a:custGeom>
              <a:avLst/>
              <a:gdLst>
                <a:gd name="T0" fmla="*/ 3 w 21"/>
                <a:gd name="T1" fmla="*/ 0 h 50"/>
                <a:gd name="T2" fmla="*/ 3 w 21"/>
                <a:gd name="T3" fmla="*/ 2 h 50"/>
                <a:gd name="T4" fmla="*/ 2 w 21"/>
                <a:gd name="T5" fmla="*/ 3 h 50"/>
                <a:gd name="T6" fmla="*/ 2 w 21"/>
                <a:gd name="T7" fmla="*/ 7 h 50"/>
                <a:gd name="T8" fmla="*/ 0 w 21"/>
                <a:gd name="T9" fmla="*/ 13 h 50"/>
                <a:gd name="T10" fmla="*/ 0 60000 65536"/>
                <a:gd name="T11" fmla="*/ 0 60000 65536"/>
                <a:gd name="T12" fmla="*/ 0 60000 65536"/>
                <a:gd name="T13" fmla="*/ 0 60000 65536"/>
                <a:gd name="T14" fmla="*/ 0 60000 65536"/>
                <a:gd name="T15" fmla="*/ 0 w 21"/>
                <a:gd name="T16" fmla="*/ 0 h 50"/>
                <a:gd name="T17" fmla="*/ 21 w 21"/>
                <a:gd name="T18" fmla="*/ 50 h 50"/>
              </a:gdLst>
              <a:ahLst/>
              <a:cxnLst>
                <a:cxn ang="T10">
                  <a:pos x="T0" y="T1"/>
                </a:cxn>
                <a:cxn ang="T11">
                  <a:pos x="T2" y="T3"/>
                </a:cxn>
                <a:cxn ang="T12">
                  <a:pos x="T4" y="T5"/>
                </a:cxn>
                <a:cxn ang="T13">
                  <a:pos x="T6" y="T7"/>
                </a:cxn>
                <a:cxn ang="T14">
                  <a:pos x="T8" y="T9"/>
                </a:cxn>
              </a:cxnLst>
              <a:rect l="T15" t="T16" r="T17" b="T18"/>
              <a:pathLst>
                <a:path w="21" h="50">
                  <a:moveTo>
                    <a:pt x="21" y="0"/>
                  </a:moveTo>
                  <a:lnTo>
                    <a:pt x="17" y="5"/>
                  </a:lnTo>
                  <a:lnTo>
                    <a:pt x="10" y="14"/>
                  </a:lnTo>
                  <a:lnTo>
                    <a:pt x="3" y="30"/>
                  </a:lnTo>
                  <a:lnTo>
                    <a:pt x="0" y="50"/>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441" name="Freeform 163"/>
            <p:cNvSpPr>
              <a:spLocks/>
            </p:cNvSpPr>
            <p:nvPr/>
          </p:nvSpPr>
          <p:spPr bwMode="auto">
            <a:xfrm>
              <a:off x="1460" y="1439"/>
              <a:ext cx="30" cy="65"/>
            </a:xfrm>
            <a:custGeom>
              <a:avLst/>
              <a:gdLst>
                <a:gd name="T0" fmla="*/ 4 w 42"/>
                <a:gd name="T1" fmla="*/ 22 h 78"/>
                <a:gd name="T2" fmla="*/ 3 w 42"/>
                <a:gd name="T3" fmla="*/ 20 h 78"/>
                <a:gd name="T4" fmla="*/ 3 w 42"/>
                <a:gd name="T5" fmla="*/ 17 h 78"/>
                <a:gd name="T6" fmla="*/ 4 w 42"/>
                <a:gd name="T7" fmla="*/ 14 h 78"/>
                <a:gd name="T8" fmla="*/ 4 w 42"/>
                <a:gd name="T9" fmla="*/ 9 h 78"/>
                <a:gd name="T10" fmla="*/ 4 w 42"/>
                <a:gd name="T11" fmla="*/ 7 h 78"/>
                <a:gd name="T12" fmla="*/ 3 w 42"/>
                <a:gd name="T13" fmla="*/ 4 h 78"/>
                <a:gd name="T14" fmla="*/ 3 w 42"/>
                <a:gd name="T15" fmla="*/ 2 h 78"/>
                <a:gd name="T16" fmla="*/ 2 w 42"/>
                <a:gd name="T17" fmla="*/ 2 h 78"/>
                <a:gd name="T18" fmla="*/ 1 w 42"/>
                <a:gd name="T19" fmla="*/ 1 h 78"/>
                <a:gd name="T20" fmla="*/ 1 w 42"/>
                <a:gd name="T21" fmla="*/ 0 h 78"/>
                <a:gd name="T22" fmla="*/ 1 w 42"/>
                <a:gd name="T23" fmla="*/ 0 h 78"/>
                <a:gd name="T24" fmla="*/ 0 w 42"/>
                <a:gd name="T25" fmla="*/ 1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78"/>
                <a:gd name="T41" fmla="*/ 42 w 42"/>
                <a:gd name="T42" fmla="*/ 78 h 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78">
                  <a:moveTo>
                    <a:pt x="36" y="78"/>
                  </a:moveTo>
                  <a:lnTo>
                    <a:pt x="31" y="72"/>
                  </a:lnTo>
                  <a:lnTo>
                    <a:pt x="35" y="62"/>
                  </a:lnTo>
                  <a:lnTo>
                    <a:pt x="41" y="50"/>
                  </a:lnTo>
                  <a:lnTo>
                    <a:pt x="42" y="33"/>
                  </a:lnTo>
                  <a:lnTo>
                    <a:pt x="39" y="23"/>
                  </a:lnTo>
                  <a:lnTo>
                    <a:pt x="35" y="15"/>
                  </a:lnTo>
                  <a:lnTo>
                    <a:pt x="30" y="9"/>
                  </a:lnTo>
                  <a:lnTo>
                    <a:pt x="24" y="4"/>
                  </a:lnTo>
                  <a:lnTo>
                    <a:pt x="17" y="1"/>
                  </a:lnTo>
                  <a:lnTo>
                    <a:pt x="10" y="0"/>
                  </a:lnTo>
                  <a:lnTo>
                    <a:pt x="5" y="0"/>
                  </a:lnTo>
                  <a:lnTo>
                    <a:pt x="0" y="1"/>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442" name="Freeform 164"/>
            <p:cNvSpPr>
              <a:spLocks/>
            </p:cNvSpPr>
            <p:nvPr/>
          </p:nvSpPr>
          <p:spPr bwMode="auto">
            <a:xfrm>
              <a:off x="1460" y="1439"/>
              <a:ext cx="30" cy="65"/>
            </a:xfrm>
            <a:custGeom>
              <a:avLst/>
              <a:gdLst>
                <a:gd name="T0" fmla="*/ 4 w 42"/>
                <a:gd name="T1" fmla="*/ 22 h 78"/>
                <a:gd name="T2" fmla="*/ 3 w 42"/>
                <a:gd name="T3" fmla="*/ 20 h 78"/>
                <a:gd name="T4" fmla="*/ 3 w 42"/>
                <a:gd name="T5" fmla="*/ 17 h 78"/>
                <a:gd name="T6" fmla="*/ 4 w 42"/>
                <a:gd name="T7" fmla="*/ 14 h 78"/>
                <a:gd name="T8" fmla="*/ 4 w 42"/>
                <a:gd name="T9" fmla="*/ 9 h 78"/>
                <a:gd name="T10" fmla="*/ 4 w 42"/>
                <a:gd name="T11" fmla="*/ 7 h 78"/>
                <a:gd name="T12" fmla="*/ 3 w 42"/>
                <a:gd name="T13" fmla="*/ 4 h 78"/>
                <a:gd name="T14" fmla="*/ 3 w 42"/>
                <a:gd name="T15" fmla="*/ 2 h 78"/>
                <a:gd name="T16" fmla="*/ 2 w 42"/>
                <a:gd name="T17" fmla="*/ 2 h 78"/>
                <a:gd name="T18" fmla="*/ 1 w 42"/>
                <a:gd name="T19" fmla="*/ 1 h 78"/>
                <a:gd name="T20" fmla="*/ 1 w 42"/>
                <a:gd name="T21" fmla="*/ 0 h 78"/>
                <a:gd name="T22" fmla="*/ 1 w 42"/>
                <a:gd name="T23" fmla="*/ 0 h 78"/>
                <a:gd name="T24" fmla="*/ 0 w 42"/>
                <a:gd name="T25" fmla="*/ 1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78"/>
                <a:gd name="T41" fmla="*/ 42 w 42"/>
                <a:gd name="T42" fmla="*/ 78 h 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78">
                  <a:moveTo>
                    <a:pt x="36" y="78"/>
                  </a:moveTo>
                  <a:lnTo>
                    <a:pt x="31" y="72"/>
                  </a:lnTo>
                  <a:lnTo>
                    <a:pt x="35" y="62"/>
                  </a:lnTo>
                  <a:lnTo>
                    <a:pt x="41" y="50"/>
                  </a:lnTo>
                  <a:lnTo>
                    <a:pt x="42" y="33"/>
                  </a:lnTo>
                  <a:lnTo>
                    <a:pt x="39" y="23"/>
                  </a:lnTo>
                  <a:lnTo>
                    <a:pt x="35" y="15"/>
                  </a:lnTo>
                  <a:lnTo>
                    <a:pt x="30" y="9"/>
                  </a:lnTo>
                  <a:lnTo>
                    <a:pt x="24" y="4"/>
                  </a:lnTo>
                  <a:lnTo>
                    <a:pt x="17" y="1"/>
                  </a:lnTo>
                  <a:lnTo>
                    <a:pt x="10" y="0"/>
                  </a:lnTo>
                  <a:lnTo>
                    <a:pt x="5" y="0"/>
                  </a:lnTo>
                  <a:lnTo>
                    <a:pt x="0" y="1"/>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443" name="Freeform 165"/>
            <p:cNvSpPr>
              <a:spLocks/>
            </p:cNvSpPr>
            <p:nvPr/>
          </p:nvSpPr>
          <p:spPr bwMode="auto">
            <a:xfrm>
              <a:off x="1493" y="1438"/>
              <a:ext cx="20" cy="29"/>
            </a:xfrm>
            <a:custGeom>
              <a:avLst/>
              <a:gdLst>
                <a:gd name="T0" fmla="*/ 0 w 24"/>
                <a:gd name="T1" fmla="*/ 10 h 35"/>
                <a:gd name="T2" fmla="*/ 0 w 24"/>
                <a:gd name="T3" fmla="*/ 7 h 35"/>
                <a:gd name="T4" fmla="*/ 2 w 24"/>
                <a:gd name="T5" fmla="*/ 4 h 35"/>
                <a:gd name="T6" fmla="*/ 2 w 24"/>
                <a:gd name="T7" fmla="*/ 2 h 35"/>
                <a:gd name="T8" fmla="*/ 4 w 24"/>
                <a:gd name="T9" fmla="*/ 0 h 35"/>
                <a:gd name="T10" fmla="*/ 0 60000 65536"/>
                <a:gd name="T11" fmla="*/ 0 60000 65536"/>
                <a:gd name="T12" fmla="*/ 0 60000 65536"/>
                <a:gd name="T13" fmla="*/ 0 60000 65536"/>
                <a:gd name="T14" fmla="*/ 0 60000 65536"/>
                <a:gd name="T15" fmla="*/ 0 w 24"/>
                <a:gd name="T16" fmla="*/ 0 h 35"/>
                <a:gd name="T17" fmla="*/ 24 w 24"/>
                <a:gd name="T18" fmla="*/ 35 h 35"/>
              </a:gdLst>
              <a:ahLst/>
              <a:cxnLst>
                <a:cxn ang="T10">
                  <a:pos x="T0" y="T1"/>
                </a:cxn>
                <a:cxn ang="T11">
                  <a:pos x="T2" y="T3"/>
                </a:cxn>
                <a:cxn ang="T12">
                  <a:pos x="T4" y="T5"/>
                </a:cxn>
                <a:cxn ang="T13">
                  <a:pos x="T6" y="T7"/>
                </a:cxn>
                <a:cxn ang="T14">
                  <a:pos x="T8" y="T9"/>
                </a:cxn>
              </a:cxnLst>
              <a:rect l="T15" t="T16" r="T17" b="T18"/>
              <a:pathLst>
                <a:path w="24" h="35">
                  <a:moveTo>
                    <a:pt x="0" y="35"/>
                  </a:moveTo>
                  <a:lnTo>
                    <a:pt x="0" y="28"/>
                  </a:lnTo>
                  <a:lnTo>
                    <a:pt x="5" y="16"/>
                  </a:lnTo>
                  <a:lnTo>
                    <a:pt x="11" y="3"/>
                  </a:lnTo>
                  <a:lnTo>
                    <a:pt x="24" y="0"/>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444" name="Freeform 166"/>
            <p:cNvSpPr>
              <a:spLocks/>
            </p:cNvSpPr>
            <p:nvPr/>
          </p:nvSpPr>
          <p:spPr bwMode="auto">
            <a:xfrm>
              <a:off x="1493" y="1438"/>
              <a:ext cx="20" cy="29"/>
            </a:xfrm>
            <a:custGeom>
              <a:avLst/>
              <a:gdLst>
                <a:gd name="T0" fmla="*/ 0 w 24"/>
                <a:gd name="T1" fmla="*/ 10 h 35"/>
                <a:gd name="T2" fmla="*/ 0 w 24"/>
                <a:gd name="T3" fmla="*/ 7 h 35"/>
                <a:gd name="T4" fmla="*/ 2 w 24"/>
                <a:gd name="T5" fmla="*/ 4 h 35"/>
                <a:gd name="T6" fmla="*/ 2 w 24"/>
                <a:gd name="T7" fmla="*/ 2 h 35"/>
                <a:gd name="T8" fmla="*/ 4 w 24"/>
                <a:gd name="T9" fmla="*/ 0 h 35"/>
                <a:gd name="T10" fmla="*/ 0 60000 65536"/>
                <a:gd name="T11" fmla="*/ 0 60000 65536"/>
                <a:gd name="T12" fmla="*/ 0 60000 65536"/>
                <a:gd name="T13" fmla="*/ 0 60000 65536"/>
                <a:gd name="T14" fmla="*/ 0 60000 65536"/>
                <a:gd name="T15" fmla="*/ 0 w 24"/>
                <a:gd name="T16" fmla="*/ 0 h 35"/>
                <a:gd name="T17" fmla="*/ 24 w 24"/>
                <a:gd name="T18" fmla="*/ 35 h 35"/>
              </a:gdLst>
              <a:ahLst/>
              <a:cxnLst>
                <a:cxn ang="T10">
                  <a:pos x="T0" y="T1"/>
                </a:cxn>
                <a:cxn ang="T11">
                  <a:pos x="T2" y="T3"/>
                </a:cxn>
                <a:cxn ang="T12">
                  <a:pos x="T4" y="T5"/>
                </a:cxn>
                <a:cxn ang="T13">
                  <a:pos x="T6" y="T7"/>
                </a:cxn>
                <a:cxn ang="T14">
                  <a:pos x="T8" y="T9"/>
                </a:cxn>
              </a:cxnLst>
              <a:rect l="T15" t="T16" r="T17" b="T18"/>
              <a:pathLst>
                <a:path w="24" h="35">
                  <a:moveTo>
                    <a:pt x="0" y="35"/>
                  </a:moveTo>
                  <a:lnTo>
                    <a:pt x="0" y="28"/>
                  </a:lnTo>
                  <a:lnTo>
                    <a:pt x="5" y="16"/>
                  </a:lnTo>
                  <a:lnTo>
                    <a:pt x="11" y="3"/>
                  </a:lnTo>
                  <a:lnTo>
                    <a:pt x="24" y="0"/>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445" name="Freeform 167"/>
            <p:cNvSpPr>
              <a:spLocks/>
            </p:cNvSpPr>
            <p:nvPr/>
          </p:nvSpPr>
          <p:spPr bwMode="auto">
            <a:xfrm>
              <a:off x="1580" y="1400"/>
              <a:ext cx="71" cy="56"/>
            </a:xfrm>
            <a:custGeom>
              <a:avLst/>
              <a:gdLst>
                <a:gd name="T0" fmla="*/ 2 w 97"/>
                <a:gd name="T1" fmla="*/ 19 h 67"/>
                <a:gd name="T2" fmla="*/ 1 w 97"/>
                <a:gd name="T3" fmla="*/ 18 h 67"/>
                <a:gd name="T4" fmla="*/ 0 w 97"/>
                <a:gd name="T5" fmla="*/ 15 h 67"/>
                <a:gd name="T6" fmla="*/ 0 w 97"/>
                <a:gd name="T7" fmla="*/ 12 h 67"/>
                <a:gd name="T8" fmla="*/ 1 w 97"/>
                <a:gd name="T9" fmla="*/ 9 h 67"/>
                <a:gd name="T10" fmla="*/ 1 w 97"/>
                <a:gd name="T11" fmla="*/ 7 h 67"/>
                <a:gd name="T12" fmla="*/ 3 w 97"/>
                <a:gd name="T13" fmla="*/ 5 h 67"/>
                <a:gd name="T14" fmla="*/ 4 w 97"/>
                <a:gd name="T15" fmla="*/ 3 h 67"/>
                <a:gd name="T16" fmla="*/ 5 w 97"/>
                <a:gd name="T17" fmla="*/ 3 h 67"/>
                <a:gd name="T18" fmla="*/ 7 w 97"/>
                <a:gd name="T19" fmla="*/ 3 h 67"/>
                <a:gd name="T20" fmla="*/ 8 w 97"/>
                <a:gd name="T21" fmla="*/ 3 h 67"/>
                <a:gd name="T22" fmla="*/ 9 w 97"/>
                <a:gd name="T23" fmla="*/ 3 h 67"/>
                <a:gd name="T24" fmla="*/ 10 w 97"/>
                <a:gd name="T25" fmla="*/ 3 h 67"/>
                <a:gd name="T26" fmla="*/ 10 w 97"/>
                <a:gd name="T27" fmla="*/ 1 h 67"/>
                <a:gd name="T28" fmla="*/ 11 w 97"/>
                <a:gd name="T29" fmla="*/ 1 h 67"/>
                <a:gd name="T30" fmla="*/ 11 w 97"/>
                <a:gd name="T31" fmla="*/ 0 h 67"/>
                <a:gd name="T32" fmla="*/ 11 w 97"/>
                <a:gd name="T33" fmla="*/ 0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7"/>
                <a:gd name="T52" fmla="*/ 0 h 67"/>
                <a:gd name="T53" fmla="*/ 97 w 97"/>
                <a:gd name="T54" fmla="*/ 67 h 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7" h="67">
                  <a:moveTo>
                    <a:pt x="20" y="67"/>
                  </a:moveTo>
                  <a:lnTo>
                    <a:pt x="8" y="61"/>
                  </a:lnTo>
                  <a:lnTo>
                    <a:pt x="0" y="53"/>
                  </a:lnTo>
                  <a:lnTo>
                    <a:pt x="0" y="42"/>
                  </a:lnTo>
                  <a:lnTo>
                    <a:pt x="4" y="33"/>
                  </a:lnTo>
                  <a:lnTo>
                    <a:pt x="12" y="23"/>
                  </a:lnTo>
                  <a:lnTo>
                    <a:pt x="22" y="16"/>
                  </a:lnTo>
                  <a:lnTo>
                    <a:pt x="36" y="9"/>
                  </a:lnTo>
                  <a:lnTo>
                    <a:pt x="48" y="6"/>
                  </a:lnTo>
                  <a:lnTo>
                    <a:pt x="61" y="6"/>
                  </a:lnTo>
                  <a:lnTo>
                    <a:pt x="72" y="5"/>
                  </a:lnTo>
                  <a:lnTo>
                    <a:pt x="79" y="5"/>
                  </a:lnTo>
                  <a:lnTo>
                    <a:pt x="86" y="3"/>
                  </a:lnTo>
                  <a:lnTo>
                    <a:pt x="90" y="1"/>
                  </a:lnTo>
                  <a:lnTo>
                    <a:pt x="94" y="1"/>
                  </a:lnTo>
                  <a:lnTo>
                    <a:pt x="97" y="0"/>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446" name="Freeform 168"/>
            <p:cNvSpPr>
              <a:spLocks/>
            </p:cNvSpPr>
            <p:nvPr/>
          </p:nvSpPr>
          <p:spPr bwMode="auto">
            <a:xfrm>
              <a:off x="1580" y="1400"/>
              <a:ext cx="71" cy="56"/>
            </a:xfrm>
            <a:custGeom>
              <a:avLst/>
              <a:gdLst>
                <a:gd name="T0" fmla="*/ 2 w 97"/>
                <a:gd name="T1" fmla="*/ 19 h 67"/>
                <a:gd name="T2" fmla="*/ 1 w 97"/>
                <a:gd name="T3" fmla="*/ 18 h 67"/>
                <a:gd name="T4" fmla="*/ 0 w 97"/>
                <a:gd name="T5" fmla="*/ 15 h 67"/>
                <a:gd name="T6" fmla="*/ 0 w 97"/>
                <a:gd name="T7" fmla="*/ 12 h 67"/>
                <a:gd name="T8" fmla="*/ 1 w 97"/>
                <a:gd name="T9" fmla="*/ 9 h 67"/>
                <a:gd name="T10" fmla="*/ 1 w 97"/>
                <a:gd name="T11" fmla="*/ 7 h 67"/>
                <a:gd name="T12" fmla="*/ 3 w 97"/>
                <a:gd name="T13" fmla="*/ 5 h 67"/>
                <a:gd name="T14" fmla="*/ 4 w 97"/>
                <a:gd name="T15" fmla="*/ 3 h 67"/>
                <a:gd name="T16" fmla="*/ 5 w 97"/>
                <a:gd name="T17" fmla="*/ 3 h 67"/>
                <a:gd name="T18" fmla="*/ 7 w 97"/>
                <a:gd name="T19" fmla="*/ 3 h 67"/>
                <a:gd name="T20" fmla="*/ 8 w 97"/>
                <a:gd name="T21" fmla="*/ 3 h 67"/>
                <a:gd name="T22" fmla="*/ 9 w 97"/>
                <a:gd name="T23" fmla="*/ 3 h 67"/>
                <a:gd name="T24" fmla="*/ 10 w 97"/>
                <a:gd name="T25" fmla="*/ 3 h 67"/>
                <a:gd name="T26" fmla="*/ 10 w 97"/>
                <a:gd name="T27" fmla="*/ 1 h 67"/>
                <a:gd name="T28" fmla="*/ 11 w 97"/>
                <a:gd name="T29" fmla="*/ 1 h 67"/>
                <a:gd name="T30" fmla="*/ 11 w 97"/>
                <a:gd name="T31" fmla="*/ 0 h 67"/>
                <a:gd name="T32" fmla="*/ 11 w 97"/>
                <a:gd name="T33" fmla="*/ 0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7"/>
                <a:gd name="T52" fmla="*/ 0 h 67"/>
                <a:gd name="T53" fmla="*/ 97 w 97"/>
                <a:gd name="T54" fmla="*/ 67 h 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7" h="67">
                  <a:moveTo>
                    <a:pt x="20" y="67"/>
                  </a:moveTo>
                  <a:lnTo>
                    <a:pt x="8" y="61"/>
                  </a:lnTo>
                  <a:lnTo>
                    <a:pt x="0" y="53"/>
                  </a:lnTo>
                  <a:lnTo>
                    <a:pt x="0" y="42"/>
                  </a:lnTo>
                  <a:lnTo>
                    <a:pt x="4" y="33"/>
                  </a:lnTo>
                  <a:lnTo>
                    <a:pt x="12" y="23"/>
                  </a:lnTo>
                  <a:lnTo>
                    <a:pt x="22" y="16"/>
                  </a:lnTo>
                  <a:lnTo>
                    <a:pt x="36" y="9"/>
                  </a:lnTo>
                  <a:lnTo>
                    <a:pt x="48" y="6"/>
                  </a:lnTo>
                  <a:lnTo>
                    <a:pt x="61" y="6"/>
                  </a:lnTo>
                  <a:lnTo>
                    <a:pt x="72" y="5"/>
                  </a:lnTo>
                  <a:lnTo>
                    <a:pt x="79" y="5"/>
                  </a:lnTo>
                  <a:lnTo>
                    <a:pt x="86" y="3"/>
                  </a:lnTo>
                  <a:lnTo>
                    <a:pt x="90" y="1"/>
                  </a:lnTo>
                  <a:lnTo>
                    <a:pt x="94" y="1"/>
                  </a:lnTo>
                  <a:lnTo>
                    <a:pt x="97" y="0"/>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447" name="Freeform 169"/>
            <p:cNvSpPr>
              <a:spLocks/>
            </p:cNvSpPr>
            <p:nvPr/>
          </p:nvSpPr>
          <p:spPr bwMode="auto">
            <a:xfrm>
              <a:off x="1650" y="1476"/>
              <a:ext cx="57" cy="12"/>
            </a:xfrm>
            <a:custGeom>
              <a:avLst/>
              <a:gdLst>
                <a:gd name="T0" fmla="*/ 0 w 78"/>
                <a:gd name="T1" fmla="*/ 3 h 14"/>
                <a:gd name="T2" fmla="*/ 1 w 78"/>
                <a:gd name="T3" fmla="*/ 3 h 14"/>
                <a:gd name="T4" fmla="*/ 3 w 78"/>
                <a:gd name="T5" fmla="*/ 4 h 14"/>
                <a:gd name="T6" fmla="*/ 4 w 78"/>
                <a:gd name="T7" fmla="*/ 5 h 14"/>
                <a:gd name="T8" fmla="*/ 5 w 78"/>
                <a:gd name="T9" fmla="*/ 5 h 14"/>
                <a:gd name="T10" fmla="*/ 7 w 78"/>
                <a:gd name="T11" fmla="*/ 5 h 14"/>
                <a:gd name="T12" fmla="*/ 7 w 78"/>
                <a:gd name="T13" fmla="*/ 4 h 14"/>
                <a:gd name="T14" fmla="*/ 8 w 78"/>
                <a:gd name="T15" fmla="*/ 3 h 14"/>
                <a:gd name="T16" fmla="*/ 9 w 78"/>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8"/>
                <a:gd name="T28" fmla="*/ 0 h 14"/>
                <a:gd name="T29" fmla="*/ 78 w 78"/>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8" h="14">
                  <a:moveTo>
                    <a:pt x="0" y="9"/>
                  </a:moveTo>
                  <a:lnTo>
                    <a:pt x="11" y="10"/>
                  </a:lnTo>
                  <a:lnTo>
                    <a:pt x="24" y="12"/>
                  </a:lnTo>
                  <a:lnTo>
                    <a:pt x="34" y="14"/>
                  </a:lnTo>
                  <a:lnTo>
                    <a:pt x="47" y="14"/>
                  </a:lnTo>
                  <a:lnTo>
                    <a:pt x="56" y="14"/>
                  </a:lnTo>
                  <a:lnTo>
                    <a:pt x="67" y="12"/>
                  </a:lnTo>
                  <a:lnTo>
                    <a:pt x="74" y="7"/>
                  </a:lnTo>
                  <a:lnTo>
                    <a:pt x="78" y="0"/>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448" name="Freeform 170"/>
            <p:cNvSpPr>
              <a:spLocks/>
            </p:cNvSpPr>
            <p:nvPr/>
          </p:nvSpPr>
          <p:spPr bwMode="auto">
            <a:xfrm>
              <a:off x="1650" y="1476"/>
              <a:ext cx="57" cy="12"/>
            </a:xfrm>
            <a:custGeom>
              <a:avLst/>
              <a:gdLst>
                <a:gd name="T0" fmla="*/ 0 w 78"/>
                <a:gd name="T1" fmla="*/ 3 h 14"/>
                <a:gd name="T2" fmla="*/ 1 w 78"/>
                <a:gd name="T3" fmla="*/ 3 h 14"/>
                <a:gd name="T4" fmla="*/ 3 w 78"/>
                <a:gd name="T5" fmla="*/ 4 h 14"/>
                <a:gd name="T6" fmla="*/ 4 w 78"/>
                <a:gd name="T7" fmla="*/ 5 h 14"/>
                <a:gd name="T8" fmla="*/ 5 w 78"/>
                <a:gd name="T9" fmla="*/ 5 h 14"/>
                <a:gd name="T10" fmla="*/ 7 w 78"/>
                <a:gd name="T11" fmla="*/ 5 h 14"/>
                <a:gd name="T12" fmla="*/ 7 w 78"/>
                <a:gd name="T13" fmla="*/ 4 h 14"/>
                <a:gd name="T14" fmla="*/ 8 w 78"/>
                <a:gd name="T15" fmla="*/ 3 h 14"/>
                <a:gd name="T16" fmla="*/ 9 w 78"/>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8"/>
                <a:gd name="T28" fmla="*/ 0 h 14"/>
                <a:gd name="T29" fmla="*/ 78 w 78"/>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8" h="14">
                  <a:moveTo>
                    <a:pt x="0" y="9"/>
                  </a:moveTo>
                  <a:lnTo>
                    <a:pt x="11" y="10"/>
                  </a:lnTo>
                  <a:lnTo>
                    <a:pt x="24" y="12"/>
                  </a:lnTo>
                  <a:lnTo>
                    <a:pt x="34" y="14"/>
                  </a:lnTo>
                  <a:lnTo>
                    <a:pt x="47" y="14"/>
                  </a:lnTo>
                  <a:lnTo>
                    <a:pt x="56" y="14"/>
                  </a:lnTo>
                  <a:lnTo>
                    <a:pt x="67" y="12"/>
                  </a:lnTo>
                  <a:lnTo>
                    <a:pt x="74" y="7"/>
                  </a:lnTo>
                  <a:lnTo>
                    <a:pt x="78" y="0"/>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449" name="Freeform 171"/>
            <p:cNvSpPr>
              <a:spLocks/>
            </p:cNvSpPr>
            <p:nvPr/>
          </p:nvSpPr>
          <p:spPr bwMode="auto">
            <a:xfrm>
              <a:off x="1715" y="1557"/>
              <a:ext cx="36" cy="72"/>
            </a:xfrm>
            <a:custGeom>
              <a:avLst/>
              <a:gdLst>
                <a:gd name="T0" fmla="*/ 0 w 47"/>
                <a:gd name="T1" fmla="*/ 18 h 87"/>
                <a:gd name="T2" fmla="*/ 2 w 47"/>
                <a:gd name="T3" fmla="*/ 23 h 87"/>
                <a:gd name="T4" fmla="*/ 4 w 47"/>
                <a:gd name="T5" fmla="*/ 22 h 87"/>
                <a:gd name="T6" fmla="*/ 4 w 47"/>
                <a:gd name="T7" fmla="*/ 18 h 87"/>
                <a:gd name="T8" fmla="*/ 3 w 47"/>
                <a:gd name="T9" fmla="*/ 15 h 87"/>
                <a:gd name="T10" fmla="*/ 2 w 47"/>
                <a:gd name="T11" fmla="*/ 12 h 87"/>
                <a:gd name="T12" fmla="*/ 2 w 47"/>
                <a:gd name="T13" fmla="*/ 8 h 87"/>
                <a:gd name="T14" fmla="*/ 2 w 47"/>
                <a:gd name="T15" fmla="*/ 4 h 87"/>
                <a:gd name="T16" fmla="*/ 2 w 47"/>
                <a:gd name="T17" fmla="*/ 2 h 87"/>
                <a:gd name="T18" fmla="*/ 4 w 47"/>
                <a:gd name="T19" fmla="*/ 0 h 87"/>
                <a:gd name="T20" fmla="*/ 6 w 47"/>
                <a:gd name="T21" fmla="*/ 0 h 87"/>
                <a:gd name="T22" fmla="*/ 6 w 47"/>
                <a:gd name="T23" fmla="*/ 2 h 87"/>
                <a:gd name="T24" fmla="*/ 7 w 47"/>
                <a:gd name="T25" fmla="*/ 2 h 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
                <a:gd name="T40" fmla="*/ 0 h 87"/>
                <a:gd name="T41" fmla="*/ 47 w 47"/>
                <a:gd name="T42" fmla="*/ 87 h 8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 h="87">
                  <a:moveTo>
                    <a:pt x="0" y="69"/>
                  </a:moveTo>
                  <a:lnTo>
                    <a:pt x="16" y="87"/>
                  </a:lnTo>
                  <a:lnTo>
                    <a:pt x="22" y="81"/>
                  </a:lnTo>
                  <a:lnTo>
                    <a:pt x="24" y="67"/>
                  </a:lnTo>
                  <a:lnTo>
                    <a:pt x="19" y="55"/>
                  </a:lnTo>
                  <a:lnTo>
                    <a:pt x="11" y="44"/>
                  </a:lnTo>
                  <a:lnTo>
                    <a:pt x="3" y="30"/>
                  </a:lnTo>
                  <a:lnTo>
                    <a:pt x="2" y="16"/>
                  </a:lnTo>
                  <a:lnTo>
                    <a:pt x="11" y="5"/>
                  </a:lnTo>
                  <a:lnTo>
                    <a:pt x="27" y="0"/>
                  </a:lnTo>
                  <a:lnTo>
                    <a:pt x="39" y="0"/>
                  </a:lnTo>
                  <a:lnTo>
                    <a:pt x="44" y="3"/>
                  </a:lnTo>
                  <a:lnTo>
                    <a:pt x="47" y="5"/>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450" name="Freeform 172"/>
            <p:cNvSpPr>
              <a:spLocks/>
            </p:cNvSpPr>
            <p:nvPr/>
          </p:nvSpPr>
          <p:spPr bwMode="auto">
            <a:xfrm>
              <a:off x="1715" y="1557"/>
              <a:ext cx="36" cy="72"/>
            </a:xfrm>
            <a:custGeom>
              <a:avLst/>
              <a:gdLst>
                <a:gd name="T0" fmla="*/ 0 w 47"/>
                <a:gd name="T1" fmla="*/ 18 h 87"/>
                <a:gd name="T2" fmla="*/ 2 w 47"/>
                <a:gd name="T3" fmla="*/ 23 h 87"/>
                <a:gd name="T4" fmla="*/ 4 w 47"/>
                <a:gd name="T5" fmla="*/ 22 h 87"/>
                <a:gd name="T6" fmla="*/ 4 w 47"/>
                <a:gd name="T7" fmla="*/ 18 h 87"/>
                <a:gd name="T8" fmla="*/ 3 w 47"/>
                <a:gd name="T9" fmla="*/ 15 h 87"/>
                <a:gd name="T10" fmla="*/ 2 w 47"/>
                <a:gd name="T11" fmla="*/ 12 h 87"/>
                <a:gd name="T12" fmla="*/ 2 w 47"/>
                <a:gd name="T13" fmla="*/ 8 h 87"/>
                <a:gd name="T14" fmla="*/ 2 w 47"/>
                <a:gd name="T15" fmla="*/ 4 h 87"/>
                <a:gd name="T16" fmla="*/ 2 w 47"/>
                <a:gd name="T17" fmla="*/ 2 h 87"/>
                <a:gd name="T18" fmla="*/ 4 w 47"/>
                <a:gd name="T19" fmla="*/ 0 h 87"/>
                <a:gd name="T20" fmla="*/ 6 w 47"/>
                <a:gd name="T21" fmla="*/ 0 h 87"/>
                <a:gd name="T22" fmla="*/ 6 w 47"/>
                <a:gd name="T23" fmla="*/ 2 h 87"/>
                <a:gd name="T24" fmla="*/ 7 w 47"/>
                <a:gd name="T25" fmla="*/ 2 h 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
                <a:gd name="T40" fmla="*/ 0 h 87"/>
                <a:gd name="T41" fmla="*/ 47 w 47"/>
                <a:gd name="T42" fmla="*/ 87 h 8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 h="87">
                  <a:moveTo>
                    <a:pt x="0" y="69"/>
                  </a:moveTo>
                  <a:lnTo>
                    <a:pt x="16" y="87"/>
                  </a:lnTo>
                  <a:lnTo>
                    <a:pt x="22" y="81"/>
                  </a:lnTo>
                  <a:lnTo>
                    <a:pt x="24" y="67"/>
                  </a:lnTo>
                  <a:lnTo>
                    <a:pt x="19" y="55"/>
                  </a:lnTo>
                  <a:lnTo>
                    <a:pt x="11" y="44"/>
                  </a:lnTo>
                  <a:lnTo>
                    <a:pt x="3" y="30"/>
                  </a:lnTo>
                  <a:lnTo>
                    <a:pt x="2" y="16"/>
                  </a:lnTo>
                  <a:lnTo>
                    <a:pt x="11" y="5"/>
                  </a:lnTo>
                  <a:lnTo>
                    <a:pt x="27" y="0"/>
                  </a:lnTo>
                  <a:lnTo>
                    <a:pt x="39" y="0"/>
                  </a:lnTo>
                  <a:lnTo>
                    <a:pt x="44" y="3"/>
                  </a:lnTo>
                  <a:lnTo>
                    <a:pt x="47" y="5"/>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451" name="Freeform 173"/>
            <p:cNvSpPr>
              <a:spLocks/>
            </p:cNvSpPr>
            <p:nvPr/>
          </p:nvSpPr>
          <p:spPr bwMode="auto">
            <a:xfrm>
              <a:off x="1789" y="1626"/>
              <a:ext cx="51" cy="128"/>
            </a:xfrm>
            <a:custGeom>
              <a:avLst/>
              <a:gdLst>
                <a:gd name="T0" fmla="*/ 6 w 70"/>
                <a:gd name="T1" fmla="*/ 0 h 154"/>
                <a:gd name="T2" fmla="*/ 7 w 70"/>
                <a:gd name="T3" fmla="*/ 4 h 154"/>
                <a:gd name="T4" fmla="*/ 8 w 70"/>
                <a:gd name="T5" fmla="*/ 8 h 154"/>
                <a:gd name="T6" fmla="*/ 8 w 70"/>
                <a:gd name="T7" fmla="*/ 12 h 154"/>
                <a:gd name="T8" fmla="*/ 7 w 70"/>
                <a:gd name="T9" fmla="*/ 17 h 154"/>
                <a:gd name="T10" fmla="*/ 7 w 70"/>
                <a:gd name="T11" fmla="*/ 22 h 154"/>
                <a:gd name="T12" fmla="*/ 5 w 70"/>
                <a:gd name="T13" fmla="*/ 25 h 154"/>
                <a:gd name="T14" fmla="*/ 4 w 70"/>
                <a:gd name="T15" fmla="*/ 27 h 154"/>
                <a:gd name="T16" fmla="*/ 2 w 70"/>
                <a:gd name="T17" fmla="*/ 29 h 154"/>
                <a:gd name="T18" fmla="*/ 1 w 70"/>
                <a:gd name="T19" fmla="*/ 30 h 154"/>
                <a:gd name="T20" fmla="*/ 0 w 70"/>
                <a:gd name="T21" fmla="*/ 32 h 154"/>
                <a:gd name="T22" fmla="*/ 0 w 70"/>
                <a:gd name="T23" fmla="*/ 34 h 154"/>
                <a:gd name="T24" fmla="*/ 1 w 70"/>
                <a:gd name="T25" fmla="*/ 36 h 154"/>
                <a:gd name="T26" fmla="*/ 1 w 70"/>
                <a:gd name="T27" fmla="*/ 38 h 154"/>
                <a:gd name="T28" fmla="*/ 2 w 70"/>
                <a:gd name="T29" fmla="*/ 41 h 154"/>
                <a:gd name="T30" fmla="*/ 2 w 70"/>
                <a:gd name="T31" fmla="*/ 42 h 154"/>
                <a:gd name="T32" fmla="*/ 3 w 70"/>
                <a:gd name="T33" fmla="*/ 42 h 1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154"/>
                <a:gd name="T53" fmla="*/ 70 w 70"/>
                <a:gd name="T54" fmla="*/ 154 h 1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154">
                  <a:moveTo>
                    <a:pt x="53" y="0"/>
                  </a:moveTo>
                  <a:lnTo>
                    <a:pt x="64" y="14"/>
                  </a:lnTo>
                  <a:lnTo>
                    <a:pt x="70" y="29"/>
                  </a:lnTo>
                  <a:lnTo>
                    <a:pt x="70" y="47"/>
                  </a:lnTo>
                  <a:lnTo>
                    <a:pt x="67" y="62"/>
                  </a:lnTo>
                  <a:lnTo>
                    <a:pt x="60" y="78"/>
                  </a:lnTo>
                  <a:lnTo>
                    <a:pt x="49" y="90"/>
                  </a:lnTo>
                  <a:lnTo>
                    <a:pt x="35" y="100"/>
                  </a:lnTo>
                  <a:lnTo>
                    <a:pt x="19" y="106"/>
                  </a:lnTo>
                  <a:lnTo>
                    <a:pt x="6" y="109"/>
                  </a:lnTo>
                  <a:lnTo>
                    <a:pt x="0" y="117"/>
                  </a:lnTo>
                  <a:lnTo>
                    <a:pt x="0" y="125"/>
                  </a:lnTo>
                  <a:lnTo>
                    <a:pt x="5" y="133"/>
                  </a:lnTo>
                  <a:lnTo>
                    <a:pt x="10" y="140"/>
                  </a:lnTo>
                  <a:lnTo>
                    <a:pt x="16" y="148"/>
                  </a:lnTo>
                  <a:lnTo>
                    <a:pt x="20" y="153"/>
                  </a:lnTo>
                  <a:lnTo>
                    <a:pt x="24" y="154"/>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452" name="Freeform 174"/>
            <p:cNvSpPr>
              <a:spLocks/>
            </p:cNvSpPr>
            <p:nvPr/>
          </p:nvSpPr>
          <p:spPr bwMode="auto">
            <a:xfrm>
              <a:off x="1789" y="1626"/>
              <a:ext cx="51" cy="128"/>
            </a:xfrm>
            <a:custGeom>
              <a:avLst/>
              <a:gdLst>
                <a:gd name="T0" fmla="*/ 6 w 70"/>
                <a:gd name="T1" fmla="*/ 0 h 154"/>
                <a:gd name="T2" fmla="*/ 7 w 70"/>
                <a:gd name="T3" fmla="*/ 4 h 154"/>
                <a:gd name="T4" fmla="*/ 8 w 70"/>
                <a:gd name="T5" fmla="*/ 8 h 154"/>
                <a:gd name="T6" fmla="*/ 8 w 70"/>
                <a:gd name="T7" fmla="*/ 12 h 154"/>
                <a:gd name="T8" fmla="*/ 7 w 70"/>
                <a:gd name="T9" fmla="*/ 17 h 154"/>
                <a:gd name="T10" fmla="*/ 7 w 70"/>
                <a:gd name="T11" fmla="*/ 22 h 154"/>
                <a:gd name="T12" fmla="*/ 5 w 70"/>
                <a:gd name="T13" fmla="*/ 25 h 154"/>
                <a:gd name="T14" fmla="*/ 4 w 70"/>
                <a:gd name="T15" fmla="*/ 27 h 154"/>
                <a:gd name="T16" fmla="*/ 2 w 70"/>
                <a:gd name="T17" fmla="*/ 29 h 154"/>
                <a:gd name="T18" fmla="*/ 1 w 70"/>
                <a:gd name="T19" fmla="*/ 30 h 154"/>
                <a:gd name="T20" fmla="*/ 0 w 70"/>
                <a:gd name="T21" fmla="*/ 32 h 154"/>
                <a:gd name="T22" fmla="*/ 0 w 70"/>
                <a:gd name="T23" fmla="*/ 34 h 154"/>
                <a:gd name="T24" fmla="*/ 1 w 70"/>
                <a:gd name="T25" fmla="*/ 36 h 154"/>
                <a:gd name="T26" fmla="*/ 1 w 70"/>
                <a:gd name="T27" fmla="*/ 38 h 154"/>
                <a:gd name="T28" fmla="*/ 2 w 70"/>
                <a:gd name="T29" fmla="*/ 41 h 154"/>
                <a:gd name="T30" fmla="*/ 2 w 70"/>
                <a:gd name="T31" fmla="*/ 42 h 154"/>
                <a:gd name="T32" fmla="*/ 3 w 70"/>
                <a:gd name="T33" fmla="*/ 42 h 1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154"/>
                <a:gd name="T53" fmla="*/ 70 w 70"/>
                <a:gd name="T54" fmla="*/ 154 h 1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154">
                  <a:moveTo>
                    <a:pt x="53" y="0"/>
                  </a:moveTo>
                  <a:lnTo>
                    <a:pt x="64" y="14"/>
                  </a:lnTo>
                  <a:lnTo>
                    <a:pt x="70" y="29"/>
                  </a:lnTo>
                  <a:lnTo>
                    <a:pt x="70" y="47"/>
                  </a:lnTo>
                  <a:lnTo>
                    <a:pt x="67" y="62"/>
                  </a:lnTo>
                  <a:lnTo>
                    <a:pt x="60" y="78"/>
                  </a:lnTo>
                  <a:lnTo>
                    <a:pt x="49" y="90"/>
                  </a:lnTo>
                  <a:lnTo>
                    <a:pt x="35" y="100"/>
                  </a:lnTo>
                  <a:lnTo>
                    <a:pt x="19" y="106"/>
                  </a:lnTo>
                  <a:lnTo>
                    <a:pt x="6" y="109"/>
                  </a:lnTo>
                  <a:lnTo>
                    <a:pt x="0" y="117"/>
                  </a:lnTo>
                  <a:lnTo>
                    <a:pt x="0" y="125"/>
                  </a:lnTo>
                  <a:lnTo>
                    <a:pt x="5" y="133"/>
                  </a:lnTo>
                  <a:lnTo>
                    <a:pt x="10" y="140"/>
                  </a:lnTo>
                  <a:lnTo>
                    <a:pt x="16" y="148"/>
                  </a:lnTo>
                  <a:lnTo>
                    <a:pt x="20" y="153"/>
                  </a:lnTo>
                  <a:lnTo>
                    <a:pt x="24" y="154"/>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453" name="Freeform 175"/>
            <p:cNvSpPr>
              <a:spLocks/>
            </p:cNvSpPr>
            <p:nvPr/>
          </p:nvSpPr>
          <p:spPr bwMode="auto">
            <a:xfrm>
              <a:off x="1878" y="1800"/>
              <a:ext cx="66" cy="40"/>
            </a:xfrm>
            <a:custGeom>
              <a:avLst/>
              <a:gdLst>
                <a:gd name="T0" fmla="*/ 9 w 91"/>
                <a:gd name="T1" fmla="*/ 12 h 49"/>
                <a:gd name="T2" fmla="*/ 8 w 91"/>
                <a:gd name="T3" fmla="*/ 11 h 49"/>
                <a:gd name="T4" fmla="*/ 7 w 91"/>
                <a:gd name="T5" fmla="*/ 9 h 49"/>
                <a:gd name="T6" fmla="*/ 5 w 91"/>
                <a:gd name="T7" fmla="*/ 7 h 49"/>
                <a:gd name="T8" fmla="*/ 3 w 91"/>
                <a:gd name="T9" fmla="*/ 6 h 49"/>
                <a:gd name="T10" fmla="*/ 2 w 91"/>
                <a:gd name="T11" fmla="*/ 3 h 49"/>
                <a:gd name="T12" fmla="*/ 1 w 91"/>
                <a:gd name="T13" fmla="*/ 2 h 49"/>
                <a:gd name="T14" fmla="*/ 1 w 91"/>
                <a:gd name="T15" fmla="*/ 2 h 49"/>
                <a:gd name="T16" fmla="*/ 0 w 91"/>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
                <a:gd name="T28" fmla="*/ 0 h 49"/>
                <a:gd name="T29" fmla="*/ 91 w 91"/>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 h="49">
                  <a:moveTo>
                    <a:pt x="91" y="49"/>
                  </a:moveTo>
                  <a:lnTo>
                    <a:pt x="72" y="45"/>
                  </a:lnTo>
                  <a:lnTo>
                    <a:pt x="56" y="39"/>
                  </a:lnTo>
                  <a:lnTo>
                    <a:pt x="41" y="31"/>
                  </a:lnTo>
                  <a:lnTo>
                    <a:pt x="26" y="24"/>
                  </a:lnTo>
                  <a:lnTo>
                    <a:pt x="16" y="14"/>
                  </a:lnTo>
                  <a:lnTo>
                    <a:pt x="8" y="8"/>
                  </a:lnTo>
                  <a:lnTo>
                    <a:pt x="1" y="2"/>
                  </a:lnTo>
                  <a:lnTo>
                    <a:pt x="0" y="0"/>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454" name="Freeform 176"/>
            <p:cNvSpPr>
              <a:spLocks/>
            </p:cNvSpPr>
            <p:nvPr/>
          </p:nvSpPr>
          <p:spPr bwMode="auto">
            <a:xfrm>
              <a:off x="1878" y="1800"/>
              <a:ext cx="66" cy="40"/>
            </a:xfrm>
            <a:custGeom>
              <a:avLst/>
              <a:gdLst>
                <a:gd name="T0" fmla="*/ 9 w 91"/>
                <a:gd name="T1" fmla="*/ 12 h 49"/>
                <a:gd name="T2" fmla="*/ 8 w 91"/>
                <a:gd name="T3" fmla="*/ 11 h 49"/>
                <a:gd name="T4" fmla="*/ 7 w 91"/>
                <a:gd name="T5" fmla="*/ 9 h 49"/>
                <a:gd name="T6" fmla="*/ 5 w 91"/>
                <a:gd name="T7" fmla="*/ 7 h 49"/>
                <a:gd name="T8" fmla="*/ 3 w 91"/>
                <a:gd name="T9" fmla="*/ 6 h 49"/>
                <a:gd name="T10" fmla="*/ 2 w 91"/>
                <a:gd name="T11" fmla="*/ 3 h 49"/>
                <a:gd name="T12" fmla="*/ 1 w 91"/>
                <a:gd name="T13" fmla="*/ 2 h 49"/>
                <a:gd name="T14" fmla="*/ 1 w 91"/>
                <a:gd name="T15" fmla="*/ 2 h 49"/>
                <a:gd name="T16" fmla="*/ 0 w 91"/>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
                <a:gd name="T28" fmla="*/ 0 h 49"/>
                <a:gd name="T29" fmla="*/ 91 w 91"/>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 h="49">
                  <a:moveTo>
                    <a:pt x="91" y="49"/>
                  </a:moveTo>
                  <a:lnTo>
                    <a:pt x="72" y="45"/>
                  </a:lnTo>
                  <a:lnTo>
                    <a:pt x="56" y="39"/>
                  </a:lnTo>
                  <a:lnTo>
                    <a:pt x="41" y="31"/>
                  </a:lnTo>
                  <a:lnTo>
                    <a:pt x="26" y="24"/>
                  </a:lnTo>
                  <a:lnTo>
                    <a:pt x="16" y="14"/>
                  </a:lnTo>
                  <a:lnTo>
                    <a:pt x="8" y="8"/>
                  </a:lnTo>
                  <a:lnTo>
                    <a:pt x="1" y="2"/>
                  </a:lnTo>
                  <a:lnTo>
                    <a:pt x="0" y="0"/>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455" name="Freeform 177"/>
            <p:cNvSpPr>
              <a:spLocks/>
            </p:cNvSpPr>
            <p:nvPr/>
          </p:nvSpPr>
          <p:spPr bwMode="auto">
            <a:xfrm>
              <a:off x="1859" y="1783"/>
              <a:ext cx="19" cy="16"/>
            </a:xfrm>
            <a:custGeom>
              <a:avLst/>
              <a:gdLst>
                <a:gd name="T0" fmla="*/ 0 w 26"/>
                <a:gd name="T1" fmla="*/ 3 h 19"/>
                <a:gd name="T2" fmla="*/ 1 w 26"/>
                <a:gd name="T3" fmla="*/ 3 h 19"/>
                <a:gd name="T4" fmla="*/ 2 w 26"/>
                <a:gd name="T5" fmla="*/ 6 h 19"/>
                <a:gd name="T6" fmla="*/ 3 w 26"/>
                <a:gd name="T7" fmla="*/ 6 h 19"/>
                <a:gd name="T8" fmla="*/ 2 w 26"/>
                <a:gd name="T9" fmla="*/ 0 h 19"/>
                <a:gd name="T10" fmla="*/ 0 60000 65536"/>
                <a:gd name="T11" fmla="*/ 0 60000 65536"/>
                <a:gd name="T12" fmla="*/ 0 60000 65536"/>
                <a:gd name="T13" fmla="*/ 0 60000 65536"/>
                <a:gd name="T14" fmla="*/ 0 60000 65536"/>
                <a:gd name="T15" fmla="*/ 0 w 26"/>
                <a:gd name="T16" fmla="*/ 0 h 19"/>
                <a:gd name="T17" fmla="*/ 26 w 26"/>
                <a:gd name="T18" fmla="*/ 19 h 19"/>
              </a:gdLst>
              <a:ahLst/>
              <a:cxnLst>
                <a:cxn ang="T10">
                  <a:pos x="T0" y="T1"/>
                </a:cxn>
                <a:cxn ang="T11">
                  <a:pos x="T2" y="T3"/>
                </a:cxn>
                <a:cxn ang="T12">
                  <a:pos x="T4" y="T5"/>
                </a:cxn>
                <a:cxn ang="T13">
                  <a:pos x="T6" y="T7"/>
                </a:cxn>
                <a:cxn ang="T14">
                  <a:pos x="T8" y="T9"/>
                </a:cxn>
              </a:cxnLst>
              <a:rect l="T15" t="T16" r="T17" b="T18"/>
              <a:pathLst>
                <a:path w="26" h="19">
                  <a:moveTo>
                    <a:pt x="0" y="8"/>
                  </a:moveTo>
                  <a:lnTo>
                    <a:pt x="6" y="12"/>
                  </a:lnTo>
                  <a:lnTo>
                    <a:pt x="19" y="19"/>
                  </a:lnTo>
                  <a:lnTo>
                    <a:pt x="26" y="19"/>
                  </a:lnTo>
                  <a:lnTo>
                    <a:pt x="20" y="0"/>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456" name="Freeform 178"/>
            <p:cNvSpPr>
              <a:spLocks/>
            </p:cNvSpPr>
            <p:nvPr/>
          </p:nvSpPr>
          <p:spPr bwMode="auto">
            <a:xfrm>
              <a:off x="1859" y="1783"/>
              <a:ext cx="19" cy="16"/>
            </a:xfrm>
            <a:custGeom>
              <a:avLst/>
              <a:gdLst>
                <a:gd name="T0" fmla="*/ 0 w 26"/>
                <a:gd name="T1" fmla="*/ 3 h 19"/>
                <a:gd name="T2" fmla="*/ 1 w 26"/>
                <a:gd name="T3" fmla="*/ 3 h 19"/>
                <a:gd name="T4" fmla="*/ 2 w 26"/>
                <a:gd name="T5" fmla="*/ 6 h 19"/>
                <a:gd name="T6" fmla="*/ 3 w 26"/>
                <a:gd name="T7" fmla="*/ 6 h 19"/>
                <a:gd name="T8" fmla="*/ 2 w 26"/>
                <a:gd name="T9" fmla="*/ 0 h 19"/>
                <a:gd name="T10" fmla="*/ 0 60000 65536"/>
                <a:gd name="T11" fmla="*/ 0 60000 65536"/>
                <a:gd name="T12" fmla="*/ 0 60000 65536"/>
                <a:gd name="T13" fmla="*/ 0 60000 65536"/>
                <a:gd name="T14" fmla="*/ 0 60000 65536"/>
                <a:gd name="T15" fmla="*/ 0 w 26"/>
                <a:gd name="T16" fmla="*/ 0 h 19"/>
                <a:gd name="T17" fmla="*/ 26 w 26"/>
                <a:gd name="T18" fmla="*/ 19 h 19"/>
              </a:gdLst>
              <a:ahLst/>
              <a:cxnLst>
                <a:cxn ang="T10">
                  <a:pos x="T0" y="T1"/>
                </a:cxn>
                <a:cxn ang="T11">
                  <a:pos x="T2" y="T3"/>
                </a:cxn>
                <a:cxn ang="T12">
                  <a:pos x="T4" y="T5"/>
                </a:cxn>
                <a:cxn ang="T13">
                  <a:pos x="T6" y="T7"/>
                </a:cxn>
                <a:cxn ang="T14">
                  <a:pos x="T8" y="T9"/>
                </a:cxn>
              </a:cxnLst>
              <a:rect l="T15" t="T16" r="T17" b="T18"/>
              <a:pathLst>
                <a:path w="26" h="19">
                  <a:moveTo>
                    <a:pt x="0" y="8"/>
                  </a:moveTo>
                  <a:lnTo>
                    <a:pt x="6" y="12"/>
                  </a:lnTo>
                  <a:lnTo>
                    <a:pt x="19" y="19"/>
                  </a:lnTo>
                  <a:lnTo>
                    <a:pt x="26" y="19"/>
                  </a:lnTo>
                  <a:lnTo>
                    <a:pt x="20" y="0"/>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457" name="Freeform 179"/>
            <p:cNvSpPr>
              <a:spLocks/>
            </p:cNvSpPr>
            <p:nvPr/>
          </p:nvSpPr>
          <p:spPr bwMode="auto">
            <a:xfrm>
              <a:off x="1829" y="1716"/>
              <a:ext cx="146" cy="56"/>
            </a:xfrm>
            <a:custGeom>
              <a:avLst/>
              <a:gdLst>
                <a:gd name="T0" fmla="*/ 23 w 199"/>
                <a:gd name="T1" fmla="*/ 8 h 68"/>
                <a:gd name="T2" fmla="*/ 22 w 199"/>
                <a:gd name="T3" fmla="*/ 12 h 68"/>
                <a:gd name="T4" fmla="*/ 20 w 199"/>
                <a:gd name="T5" fmla="*/ 15 h 68"/>
                <a:gd name="T6" fmla="*/ 19 w 199"/>
                <a:gd name="T7" fmla="*/ 17 h 68"/>
                <a:gd name="T8" fmla="*/ 17 w 199"/>
                <a:gd name="T9" fmla="*/ 17 h 68"/>
                <a:gd name="T10" fmla="*/ 15 w 199"/>
                <a:gd name="T11" fmla="*/ 17 h 68"/>
                <a:gd name="T12" fmla="*/ 12 w 199"/>
                <a:gd name="T13" fmla="*/ 16 h 68"/>
                <a:gd name="T14" fmla="*/ 11 w 199"/>
                <a:gd name="T15" fmla="*/ 14 h 68"/>
                <a:gd name="T16" fmla="*/ 10 w 199"/>
                <a:gd name="T17" fmla="*/ 11 h 68"/>
                <a:gd name="T18" fmla="*/ 8 w 199"/>
                <a:gd name="T19" fmla="*/ 8 h 68"/>
                <a:gd name="T20" fmla="*/ 7 w 199"/>
                <a:gd name="T21" fmla="*/ 6 h 68"/>
                <a:gd name="T22" fmla="*/ 6 w 199"/>
                <a:gd name="T23" fmla="*/ 4 h 68"/>
                <a:gd name="T24" fmla="*/ 5 w 199"/>
                <a:gd name="T25" fmla="*/ 2 h 68"/>
                <a:gd name="T26" fmla="*/ 4 w 199"/>
                <a:gd name="T27" fmla="*/ 2 h 68"/>
                <a:gd name="T28" fmla="*/ 3 w 199"/>
                <a:gd name="T29" fmla="*/ 1 h 68"/>
                <a:gd name="T30" fmla="*/ 1 w 199"/>
                <a:gd name="T31" fmla="*/ 0 h 68"/>
                <a:gd name="T32" fmla="*/ 0 w 199"/>
                <a:gd name="T33" fmla="*/ 0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9"/>
                <a:gd name="T52" fmla="*/ 0 h 68"/>
                <a:gd name="T53" fmla="*/ 199 w 199"/>
                <a:gd name="T54" fmla="*/ 68 h 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9" h="68">
                  <a:moveTo>
                    <a:pt x="199" y="32"/>
                  </a:moveTo>
                  <a:lnTo>
                    <a:pt x="191" y="48"/>
                  </a:lnTo>
                  <a:lnTo>
                    <a:pt x="178" y="59"/>
                  </a:lnTo>
                  <a:lnTo>
                    <a:pt x="164" y="67"/>
                  </a:lnTo>
                  <a:lnTo>
                    <a:pt x="146" y="68"/>
                  </a:lnTo>
                  <a:lnTo>
                    <a:pt x="128" y="67"/>
                  </a:lnTo>
                  <a:lnTo>
                    <a:pt x="111" y="62"/>
                  </a:lnTo>
                  <a:lnTo>
                    <a:pt x="96" y="54"/>
                  </a:lnTo>
                  <a:lnTo>
                    <a:pt x="85" y="43"/>
                  </a:lnTo>
                  <a:lnTo>
                    <a:pt x="74" y="32"/>
                  </a:lnTo>
                  <a:lnTo>
                    <a:pt x="64" y="21"/>
                  </a:lnTo>
                  <a:lnTo>
                    <a:pt x="53" y="14"/>
                  </a:lnTo>
                  <a:lnTo>
                    <a:pt x="44" y="7"/>
                  </a:lnTo>
                  <a:lnTo>
                    <a:pt x="32" y="4"/>
                  </a:lnTo>
                  <a:lnTo>
                    <a:pt x="22" y="1"/>
                  </a:lnTo>
                  <a:lnTo>
                    <a:pt x="11" y="0"/>
                  </a:lnTo>
                  <a:lnTo>
                    <a:pt x="0" y="0"/>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458" name="Freeform 180"/>
            <p:cNvSpPr>
              <a:spLocks/>
            </p:cNvSpPr>
            <p:nvPr/>
          </p:nvSpPr>
          <p:spPr bwMode="auto">
            <a:xfrm>
              <a:off x="1829" y="1716"/>
              <a:ext cx="146" cy="56"/>
            </a:xfrm>
            <a:custGeom>
              <a:avLst/>
              <a:gdLst>
                <a:gd name="T0" fmla="*/ 23 w 199"/>
                <a:gd name="T1" fmla="*/ 8 h 68"/>
                <a:gd name="T2" fmla="*/ 22 w 199"/>
                <a:gd name="T3" fmla="*/ 12 h 68"/>
                <a:gd name="T4" fmla="*/ 20 w 199"/>
                <a:gd name="T5" fmla="*/ 15 h 68"/>
                <a:gd name="T6" fmla="*/ 19 w 199"/>
                <a:gd name="T7" fmla="*/ 17 h 68"/>
                <a:gd name="T8" fmla="*/ 17 w 199"/>
                <a:gd name="T9" fmla="*/ 17 h 68"/>
                <a:gd name="T10" fmla="*/ 15 w 199"/>
                <a:gd name="T11" fmla="*/ 17 h 68"/>
                <a:gd name="T12" fmla="*/ 12 w 199"/>
                <a:gd name="T13" fmla="*/ 16 h 68"/>
                <a:gd name="T14" fmla="*/ 11 w 199"/>
                <a:gd name="T15" fmla="*/ 14 h 68"/>
                <a:gd name="T16" fmla="*/ 10 w 199"/>
                <a:gd name="T17" fmla="*/ 11 h 68"/>
                <a:gd name="T18" fmla="*/ 8 w 199"/>
                <a:gd name="T19" fmla="*/ 8 h 68"/>
                <a:gd name="T20" fmla="*/ 7 w 199"/>
                <a:gd name="T21" fmla="*/ 6 h 68"/>
                <a:gd name="T22" fmla="*/ 6 w 199"/>
                <a:gd name="T23" fmla="*/ 4 h 68"/>
                <a:gd name="T24" fmla="*/ 5 w 199"/>
                <a:gd name="T25" fmla="*/ 2 h 68"/>
                <a:gd name="T26" fmla="*/ 4 w 199"/>
                <a:gd name="T27" fmla="*/ 2 h 68"/>
                <a:gd name="T28" fmla="*/ 3 w 199"/>
                <a:gd name="T29" fmla="*/ 1 h 68"/>
                <a:gd name="T30" fmla="*/ 1 w 199"/>
                <a:gd name="T31" fmla="*/ 0 h 68"/>
                <a:gd name="T32" fmla="*/ 0 w 199"/>
                <a:gd name="T33" fmla="*/ 0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9"/>
                <a:gd name="T52" fmla="*/ 0 h 68"/>
                <a:gd name="T53" fmla="*/ 199 w 199"/>
                <a:gd name="T54" fmla="*/ 68 h 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9" h="68">
                  <a:moveTo>
                    <a:pt x="199" y="32"/>
                  </a:moveTo>
                  <a:lnTo>
                    <a:pt x="191" y="48"/>
                  </a:lnTo>
                  <a:lnTo>
                    <a:pt x="178" y="59"/>
                  </a:lnTo>
                  <a:lnTo>
                    <a:pt x="164" y="67"/>
                  </a:lnTo>
                  <a:lnTo>
                    <a:pt x="146" y="68"/>
                  </a:lnTo>
                  <a:lnTo>
                    <a:pt x="128" y="67"/>
                  </a:lnTo>
                  <a:lnTo>
                    <a:pt x="111" y="62"/>
                  </a:lnTo>
                  <a:lnTo>
                    <a:pt x="96" y="54"/>
                  </a:lnTo>
                  <a:lnTo>
                    <a:pt x="85" y="43"/>
                  </a:lnTo>
                  <a:lnTo>
                    <a:pt x="74" y="32"/>
                  </a:lnTo>
                  <a:lnTo>
                    <a:pt x="64" y="21"/>
                  </a:lnTo>
                  <a:lnTo>
                    <a:pt x="53" y="14"/>
                  </a:lnTo>
                  <a:lnTo>
                    <a:pt x="44" y="7"/>
                  </a:lnTo>
                  <a:lnTo>
                    <a:pt x="32" y="4"/>
                  </a:lnTo>
                  <a:lnTo>
                    <a:pt x="22" y="1"/>
                  </a:lnTo>
                  <a:lnTo>
                    <a:pt x="11" y="0"/>
                  </a:lnTo>
                  <a:lnTo>
                    <a:pt x="0" y="0"/>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459" name="Freeform 181"/>
            <p:cNvSpPr>
              <a:spLocks/>
            </p:cNvSpPr>
            <p:nvPr/>
          </p:nvSpPr>
          <p:spPr bwMode="auto">
            <a:xfrm>
              <a:off x="1840" y="1574"/>
              <a:ext cx="64" cy="69"/>
            </a:xfrm>
            <a:custGeom>
              <a:avLst/>
              <a:gdLst>
                <a:gd name="T0" fmla="*/ 11 w 86"/>
                <a:gd name="T1" fmla="*/ 0 h 83"/>
                <a:gd name="T2" fmla="*/ 9 w 86"/>
                <a:gd name="T3" fmla="*/ 0 h 83"/>
                <a:gd name="T4" fmla="*/ 7 w 86"/>
                <a:gd name="T5" fmla="*/ 2 h 83"/>
                <a:gd name="T6" fmla="*/ 6 w 86"/>
                <a:gd name="T7" fmla="*/ 2 h 83"/>
                <a:gd name="T8" fmla="*/ 5 w 86"/>
                <a:gd name="T9" fmla="*/ 5 h 83"/>
                <a:gd name="T10" fmla="*/ 5 w 86"/>
                <a:gd name="T11" fmla="*/ 7 h 83"/>
                <a:gd name="T12" fmla="*/ 4 w 86"/>
                <a:gd name="T13" fmla="*/ 10 h 83"/>
                <a:gd name="T14" fmla="*/ 4 w 86"/>
                <a:gd name="T15" fmla="*/ 12 h 83"/>
                <a:gd name="T16" fmla="*/ 4 w 86"/>
                <a:gd name="T17" fmla="*/ 13 h 83"/>
                <a:gd name="T18" fmla="*/ 3 w 86"/>
                <a:gd name="T19" fmla="*/ 15 h 83"/>
                <a:gd name="T20" fmla="*/ 1 w 86"/>
                <a:gd name="T21" fmla="*/ 18 h 83"/>
                <a:gd name="T22" fmla="*/ 1 w 86"/>
                <a:gd name="T23" fmla="*/ 22 h 83"/>
                <a:gd name="T24" fmla="*/ 0 w 86"/>
                <a:gd name="T25" fmla="*/ 22 h 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83"/>
                <a:gd name="T41" fmla="*/ 86 w 86"/>
                <a:gd name="T42" fmla="*/ 83 h 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83">
                  <a:moveTo>
                    <a:pt x="86" y="0"/>
                  </a:moveTo>
                  <a:lnTo>
                    <a:pt x="69" y="0"/>
                  </a:lnTo>
                  <a:lnTo>
                    <a:pt x="57" y="3"/>
                  </a:lnTo>
                  <a:lnTo>
                    <a:pt x="49" y="10"/>
                  </a:lnTo>
                  <a:lnTo>
                    <a:pt x="43" y="19"/>
                  </a:lnTo>
                  <a:lnTo>
                    <a:pt x="40" y="27"/>
                  </a:lnTo>
                  <a:lnTo>
                    <a:pt x="36" y="36"/>
                  </a:lnTo>
                  <a:lnTo>
                    <a:pt x="35" y="44"/>
                  </a:lnTo>
                  <a:lnTo>
                    <a:pt x="33" y="49"/>
                  </a:lnTo>
                  <a:lnTo>
                    <a:pt x="25" y="58"/>
                  </a:lnTo>
                  <a:lnTo>
                    <a:pt x="15" y="69"/>
                  </a:lnTo>
                  <a:lnTo>
                    <a:pt x="5" y="80"/>
                  </a:lnTo>
                  <a:lnTo>
                    <a:pt x="0" y="83"/>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460" name="Freeform 182"/>
            <p:cNvSpPr>
              <a:spLocks/>
            </p:cNvSpPr>
            <p:nvPr/>
          </p:nvSpPr>
          <p:spPr bwMode="auto">
            <a:xfrm>
              <a:off x="1840" y="1574"/>
              <a:ext cx="64" cy="69"/>
            </a:xfrm>
            <a:custGeom>
              <a:avLst/>
              <a:gdLst>
                <a:gd name="T0" fmla="*/ 11 w 86"/>
                <a:gd name="T1" fmla="*/ 0 h 83"/>
                <a:gd name="T2" fmla="*/ 9 w 86"/>
                <a:gd name="T3" fmla="*/ 0 h 83"/>
                <a:gd name="T4" fmla="*/ 7 w 86"/>
                <a:gd name="T5" fmla="*/ 2 h 83"/>
                <a:gd name="T6" fmla="*/ 6 w 86"/>
                <a:gd name="T7" fmla="*/ 2 h 83"/>
                <a:gd name="T8" fmla="*/ 5 w 86"/>
                <a:gd name="T9" fmla="*/ 5 h 83"/>
                <a:gd name="T10" fmla="*/ 5 w 86"/>
                <a:gd name="T11" fmla="*/ 7 h 83"/>
                <a:gd name="T12" fmla="*/ 4 w 86"/>
                <a:gd name="T13" fmla="*/ 10 h 83"/>
                <a:gd name="T14" fmla="*/ 4 w 86"/>
                <a:gd name="T15" fmla="*/ 12 h 83"/>
                <a:gd name="T16" fmla="*/ 4 w 86"/>
                <a:gd name="T17" fmla="*/ 13 h 83"/>
                <a:gd name="T18" fmla="*/ 3 w 86"/>
                <a:gd name="T19" fmla="*/ 15 h 83"/>
                <a:gd name="T20" fmla="*/ 1 w 86"/>
                <a:gd name="T21" fmla="*/ 18 h 83"/>
                <a:gd name="T22" fmla="*/ 1 w 86"/>
                <a:gd name="T23" fmla="*/ 22 h 83"/>
                <a:gd name="T24" fmla="*/ 0 w 86"/>
                <a:gd name="T25" fmla="*/ 22 h 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83"/>
                <a:gd name="T41" fmla="*/ 86 w 86"/>
                <a:gd name="T42" fmla="*/ 83 h 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83">
                  <a:moveTo>
                    <a:pt x="86" y="0"/>
                  </a:moveTo>
                  <a:lnTo>
                    <a:pt x="69" y="0"/>
                  </a:lnTo>
                  <a:lnTo>
                    <a:pt x="57" y="3"/>
                  </a:lnTo>
                  <a:lnTo>
                    <a:pt x="49" y="10"/>
                  </a:lnTo>
                  <a:lnTo>
                    <a:pt x="43" y="19"/>
                  </a:lnTo>
                  <a:lnTo>
                    <a:pt x="40" y="27"/>
                  </a:lnTo>
                  <a:lnTo>
                    <a:pt x="36" y="36"/>
                  </a:lnTo>
                  <a:lnTo>
                    <a:pt x="35" y="44"/>
                  </a:lnTo>
                  <a:lnTo>
                    <a:pt x="33" y="49"/>
                  </a:lnTo>
                  <a:lnTo>
                    <a:pt x="25" y="58"/>
                  </a:lnTo>
                  <a:lnTo>
                    <a:pt x="15" y="69"/>
                  </a:lnTo>
                  <a:lnTo>
                    <a:pt x="5" y="80"/>
                  </a:lnTo>
                  <a:lnTo>
                    <a:pt x="0" y="83"/>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461" name="Freeform 183"/>
            <p:cNvSpPr>
              <a:spLocks/>
            </p:cNvSpPr>
            <p:nvPr/>
          </p:nvSpPr>
          <p:spPr bwMode="auto">
            <a:xfrm>
              <a:off x="1879" y="1639"/>
              <a:ext cx="79" cy="77"/>
            </a:xfrm>
            <a:custGeom>
              <a:avLst/>
              <a:gdLst>
                <a:gd name="T0" fmla="*/ 12 w 108"/>
                <a:gd name="T1" fmla="*/ 8 h 93"/>
                <a:gd name="T2" fmla="*/ 11 w 108"/>
                <a:gd name="T3" fmla="*/ 5 h 93"/>
                <a:gd name="T4" fmla="*/ 10 w 108"/>
                <a:gd name="T5" fmla="*/ 2 h 93"/>
                <a:gd name="T6" fmla="*/ 9 w 108"/>
                <a:gd name="T7" fmla="*/ 2 h 93"/>
                <a:gd name="T8" fmla="*/ 8 w 108"/>
                <a:gd name="T9" fmla="*/ 2 h 93"/>
                <a:gd name="T10" fmla="*/ 7 w 108"/>
                <a:gd name="T11" fmla="*/ 0 h 93"/>
                <a:gd name="T12" fmla="*/ 7 w 108"/>
                <a:gd name="T13" fmla="*/ 2 h 93"/>
                <a:gd name="T14" fmla="*/ 6 w 108"/>
                <a:gd name="T15" fmla="*/ 2 h 93"/>
                <a:gd name="T16" fmla="*/ 6 w 108"/>
                <a:gd name="T17" fmla="*/ 4 h 93"/>
                <a:gd name="T18" fmla="*/ 5 w 108"/>
                <a:gd name="T19" fmla="*/ 8 h 93"/>
                <a:gd name="T20" fmla="*/ 6 w 108"/>
                <a:gd name="T21" fmla="*/ 11 h 93"/>
                <a:gd name="T22" fmla="*/ 7 w 108"/>
                <a:gd name="T23" fmla="*/ 15 h 93"/>
                <a:gd name="T24" fmla="*/ 7 w 108"/>
                <a:gd name="T25" fmla="*/ 18 h 93"/>
                <a:gd name="T26" fmla="*/ 7 w 108"/>
                <a:gd name="T27" fmla="*/ 21 h 93"/>
                <a:gd name="T28" fmla="*/ 8 w 108"/>
                <a:gd name="T29" fmla="*/ 23 h 93"/>
                <a:gd name="T30" fmla="*/ 7 w 108"/>
                <a:gd name="T31" fmla="*/ 24 h 93"/>
                <a:gd name="T32" fmla="*/ 7 w 108"/>
                <a:gd name="T33" fmla="*/ 25 h 93"/>
                <a:gd name="T34" fmla="*/ 5 w 108"/>
                <a:gd name="T35" fmla="*/ 24 h 93"/>
                <a:gd name="T36" fmla="*/ 4 w 108"/>
                <a:gd name="T37" fmla="*/ 22 h 93"/>
                <a:gd name="T38" fmla="*/ 3 w 108"/>
                <a:gd name="T39" fmla="*/ 21 h 93"/>
                <a:gd name="T40" fmla="*/ 2 w 108"/>
                <a:gd name="T41" fmla="*/ 18 h 93"/>
                <a:gd name="T42" fmla="*/ 1 w 108"/>
                <a:gd name="T43" fmla="*/ 16 h 93"/>
                <a:gd name="T44" fmla="*/ 1 w 108"/>
                <a:gd name="T45" fmla="*/ 15 h 93"/>
                <a:gd name="T46" fmla="*/ 0 w 108"/>
                <a:gd name="T47" fmla="*/ 13 h 93"/>
                <a:gd name="T48" fmla="*/ 0 w 108"/>
                <a:gd name="T49" fmla="*/ 12 h 9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8"/>
                <a:gd name="T76" fmla="*/ 0 h 93"/>
                <a:gd name="T77" fmla="*/ 108 w 108"/>
                <a:gd name="T78" fmla="*/ 93 h 9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8" h="93">
                  <a:moveTo>
                    <a:pt x="108" y="29"/>
                  </a:moveTo>
                  <a:lnTo>
                    <a:pt x="98" y="19"/>
                  </a:lnTo>
                  <a:lnTo>
                    <a:pt x="89" y="11"/>
                  </a:lnTo>
                  <a:lnTo>
                    <a:pt x="80" y="5"/>
                  </a:lnTo>
                  <a:lnTo>
                    <a:pt x="73" y="2"/>
                  </a:lnTo>
                  <a:lnTo>
                    <a:pt x="66" y="0"/>
                  </a:lnTo>
                  <a:lnTo>
                    <a:pt x="59" y="2"/>
                  </a:lnTo>
                  <a:lnTo>
                    <a:pt x="55" y="8"/>
                  </a:lnTo>
                  <a:lnTo>
                    <a:pt x="50" y="16"/>
                  </a:lnTo>
                  <a:lnTo>
                    <a:pt x="48" y="29"/>
                  </a:lnTo>
                  <a:lnTo>
                    <a:pt x="50" y="41"/>
                  </a:lnTo>
                  <a:lnTo>
                    <a:pt x="56" y="54"/>
                  </a:lnTo>
                  <a:lnTo>
                    <a:pt x="63" y="66"/>
                  </a:lnTo>
                  <a:lnTo>
                    <a:pt x="67" y="77"/>
                  </a:lnTo>
                  <a:lnTo>
                    <a:pt x="69" y="86"/>
                  </a:lnTo>
                  <a:lnTo>
                    <a:pt x="67" y="91"/>
                  </a:lnTo>
                  <a:lnTo>
                    <a:pt x="58" y="93"/>
                  </a:lnTo>
                  <a:lnTo>
                    <a:pt x="45" y="89"/>
                  </a:lnTo>
                  <a:lnTo>
                    <a:pt x="34" y="85"/>
                  </a:lnTo>
                  <a:lnTo>
                    <a:pt x="23" y="77"/>
                  </a:lnTo>
                  <a:lnTo>
                    <a:pt x="16" y="69"/>
                  </a:lnTo>
                  <a:lnTo>
                    <a:pt x="8" y="60"/>
                  </a:lnTo>
                  <a:lnTo>
                    <a:pt x="3" y="54"/>
                  </a:lnTo>
                  <a:lnTo>
                    <a:pt x="0" y="49"/>
                  </a:lnTo>
                  <a:lnTo>
                    <a:pt x="0" y="47"/>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462" name="Freeform 184"/>
            <p:cNvSpPr>
              <a:spLocks/>
            </p:cNvSpPr>
            <p:nvPr/>
          </p:nvSpPr>
          <p:spPr bwMode="auto">
            <a:xfrm>
              <a:off x="1879" y="1639"/>
              <a:ext cx="79" cy="77"/>
            </a:xfrm>
            <a:custGeom>
              <a:avLst/>
              <a:gdLst>
                <a:gd name="T0" fmla="*/ 12 w 108"/>
                <a:gd name="T1" fmla="*/ 8 h 93"/>
                <a:gd name="T2" fmla="*/ 11 w 108"/>
                <a:gd name="T3" fmla="*/ 5 h 93"/>
                <a:gd name="T4" fmla="*/ 10 w 108"/>
                <a:gd name="T5" fmla="*/ 2 h 93"/>
                <a:gd name="T6" fmla="*/ 9 w 108"/>
                <a:gd name="T7" fmla="*/ 2 h 93"/>
                <a:gd name="T8" fmla="*/ 8 w 108"/>
                <a:gd name="T9" fmla="*/ 2 h 93"/>
                <a:gd name="T10" fmla="*/ 7 w 108"/>
                <a:gd name="T11" fmla="*/ 0 h 93"/>
                <a:gd name="T12" fmla="*/ 7 w 108"/>
                <a:gd name="T13" fmla="*/ 2 h 93"/>
                <a:gd name="T14" fmla="*/ 6 w 108"/>
                <a:gd name="T15" fmla="*/ 2 h 93"/>
                <a:gd name="T16" fmla="*/ 6 w 108"/>
                <a:gd name="T17" fmla="*/ 4 h 93"/>
                <a:gd name="T18" fmla="*/ 5 w 108"/>
                <a:gd name="T19" fmla="*/ 8 h 93"/>
                <a:gd name="T20" fmla="*/ 6 w 108"/>
                <a:gd name="T21" fmla="*/ 11 h 93"/>
                <a:gd name="T22" fmla="*/ 7 w 108"/>
                <a:gd name="T23" fmla="*/ 15 h 93"/>
                <a:gd name="T24" fmla="*/ 7 w 108"/>
                <a:gd name="T25" fmla="*/ 18 h 93"/>
                <a:gd name="T26" fmla="*/ 7 w 108"/>
                <a:gd name="T27" fmla="*/ 21 h 93"/>
                <a:gd name="T28" fmla="*/ 8 w 108"/>
                <a:gd name="T29" fmla="*/ 23 h 93"/>
                <a:gd name="T30" fmla="*/ 7 w 108"/>
                <a:gd name="T31" fmla="*/ 24 h 93"/>
                <a:gd name="T32" fmla="*/ 7 w 108"/>
                <a:gd name="T33" fmla="*/ 25 h 93"/>
                <a:gd name="T34" fmla="*/ 5 w 108"/>
                <a:gd name="T35" fmla="*/ 24 h 93"/>
                <a:gd name="T36" fmla="*/ 4 w 108"/>
                <a:gd name="T37" fmla="*/ 22 h 93"/>
                <a:gd name="T38" fmla="*/ 3 w 108"/>
                <a:gd name="T39" fmla="*/ 21 h 93"/>
                <a:gd name="T40" fmla="*/ 2 w 108"/>
                <a:gd name="T41" fmla="*/ 18 h 93"/>
                <a:gd name="T42" fmla="*/ 1 w 108"/>
                <a:gd name="T43" fmla="*/ 16 h 93"/>
                <a:gd name="T44" fmla="*/ 1 w 108"/>
                <a:gd name="T45" fmla="*/ 15 h 93"/>
                <a:gd name="T46" fmla="*/ 0 w 108"/>
                <a:gd name="T47" fmla="*/ 13 h 93"/>
                <a:gd name="T48" fmla="*/ 0 w 108"/>
                <a:gd name="T49" fmla="*/ 12 h 9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8"/>
                <a:gd name="T76" fmla="*/ 0 h 93"/>
                <a:gd name="T77" fmla="*/ 108 w 108"/>
                <a:gd name="T78" fmla="*/ 93 h 9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8" h="93">
                  <a:moveTo>
                    <a:pt x="108" y="29"/>
                  </a:moveTo>
                  <a:lnTo>
                    <a:pt x="98" y="19"/>
                  </a:lnTo>
                  <a:lnTo>
                    <a:pt x="89" y="11"/>
                  </a:lnTo>
                  <a:lnTo>
                    <a:pt x="80" y="5"/>
                  </a:lnTo>
                  <a:lnTo>
                    <a:pt x="73" y="2"/>
                  </a:lnTo>
                  <a:lnTo>
                    <a:pt x="66" y="0"/>
                  </a:lnTo>
                  <a:lnTo>
                    <a:pt x="59" y="2"/>
                  </a:lnTo>
                  <a:lnTo>
                    <a:pt x="55" y="8"/>
                  </a:lnTo>
                  <a:lnTo>
                    <a:pt x="50" y="16"/>
                  </a:lnTo>
                  <a:lnTo>
                    <a:pt x="48" y="29"/>
                  </a:lnTo>
                  <a:lnTo>
                    <a:pt x="50" y="41"/>
                  </a:lnTo>
                  <a:lnTo>
                    <a:pt x="56" y="54"/>
                  </a:lnTo>
                  <a:lnTo>
                    <a:pt x="63" y="66"/>
                  </a:lnTo>
                  <a:lnTo>
                    <a:pt x="67" y="77"/>
                  </a:lnTo>
                  <a:lnTo>
                    <a:pt x="69" y="86"/>
                  </a:lnTo>
                  <a:lnTo>
                    <a:pt x="67" y="91"/>
                  </a:lnTo>
                  <a:lnTo>
                    <a:pt x="58" y="93"/>
                  </a:lnTo>
                  <a:lnTo>
                    <a:pt x="45" y="89"/>
                  </a:lnTo>
                  <a:lnTo>
                    <a:pt x="34" y="85"/>
                  </a:lnTo>
                  <a:lnTo>
                    <a:pt x="23" y="77"/>
                  </a:lnTo>
                  <a:lnTo>
                    <a:pt x="16" y="69"/>
                  </a:lnTo>
                  <a:lnTo>
                    <a:pt x="8" y="60"/>
                  </a:lnTo>
                  <a:lnTo>
                    <a:pt x="3" y="54"/>
                  </a:lnTo>
                  <a:lnTo>
                    <a:pt x="0" y="49"/>
                  </a:lnTo>
                  <a:lnTo>
                    <a:pt x="0" y="47"/>
                  </a:lnTo>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grpSp>
      <p:sp>
        <p:nvSpPr>
          <p:cNvPr id="463" name="Freeform 185"/>
          <p:cNvSpPr>
            <a:spLocks/>
          </p:cNvSpPr>
          <p:nvPr/>
        </p:nvSpPr>
        <p:spPr bwMode="auto">
          <a:xfrm>
            <a:off x="4323922" y="5111651"/>
            <a:ext cx="953935" cy="574675"/>
          </a:xfrm>
          <a:custGeom>
            <a:avLst/>
            <a:gdLst>
              <a:gd name="T0" fmla="*/ 2147483647 w 547"/>
              <a:gd name="T1" fmla="*/ 2147483647 h 279"/>
              <a:gd name="T2" fmla="*/ 2147483647 w 547"/>
              <a:gd name="T3" fmla="*/ 2147483647 h 279"/>
              <a:gd name="T4" fmla="*/ 2147483647 w 547"/>
              <a:gd name="T5" fmla="*/ 2147483647 h 279"/>
              <a:gd name="T6" fmla="*/ 2147483647 w 547"/>
              <a:gd name="T7" fmla="*/ 2147483647 h 279"/>
              <a:gd name="T8" fmla="*/ 2147483647 w 547"/>
              <a:gd name="T9" fmla="*/ 2147483647 h 279"/>
              <a:gd name="T10" fmla="*/ 2147483647 w 547"/>
              <a:gd name="T11" fmla="*/ 2147483647 h 279"/>
              <a:gd name="T12" fmla="*/ 2147483647 w 547"/>
              <a:gd name="T13" fmla="*/ 2147483647 h 279"/>
              <a:gd name="T14" fmla="*/ 2147483647 w 547"/>
              <a:gd name="T15" fmla="*/ 2147483647 h 279"/>
              <a:gd name="T16" fmla="*/ 2147483647 w 547"/>
              <a:gd name="T17" fmla="*/ 2147483647 h 2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7"/>
              <a:gd name="T28" fmla="*/ 0 h 279"/>
              <a:gd name="T29" fmla="*/ 547 w 547"/>
              <a:gd name="T30" fmla="*/ 279 h 2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7" h="279">
                <a:moveTo>
                  <a:pt x="541" y="140"/>
                </a:moveTo>
                <a:cubicBezTo>
                  <a:pt x="521" y="128"/>
                  <a:pt x="175" y="6"/>
                  <a:pt x="162" y="3"/>
                </a:cubicBezTo>
                <a:cubicBezTo>
                  <a:pt x="149" y="0"/>
                  <a:pt x="147" y="1"/>
                  <a:pt x="135" y="8"/>
                </a:cubicBezTo>
                <a:cubicBezTo>
                  <a:pt x="123" y="14"/>
                  <a:pt x="22" y="69"/>
                  <a:pt x="17" y="77"/>
                </a:cubicBezTo>
                <a:cubicBezTo>
                  <a:pt x="15" y="81"/>
                  <a:pt x="0" y="140"/>
                  <a:pt x="5" y="143"/>
                </a:cubicBezTo>
                <a:cubicBezTo>
                  <a:pt x="25" y="155"/>
                  <a:pt x="366" y="272"/>
                  <a:pt x="381" y="275"/>
                </a:cubicBezTo>
                <a:cubicBezTo>
                  <a:pt x="396" y="279"/>
                  <a:pt x="402" y="278"/>
                  <a:pt x="408" y="274"/>
                </a:cubicBezTo>
                <a:cubicBezTo>
                  <a:pt x="414" y="270"/>
                  <a:pt x="519" y="213"/>
                  <a:pt x="525" y="208"/>
                </a:cubicBezTo>
                <a:cubicBezTo>
                  <a:pt x="531" y="202"/>
                  <a:pt x="547" y="144"/>
                  <a:pt x="541" y="140"/>
                </a:cubicBezTo>
                <a:close/>
              </a:path>
            </a:pathLst>
          </a:custGeom>
          <a:solidFill>
            <a:srgbClr val="000000"/>
          </a:solidFill>
          <a:ln w="3175">
            <a:noFill/>
            <a:miter lim="800000"/>
            <a:headEnd/>
            <a:tailEnd/>
          </a:ln>
        </p:spPr>
        <p:txBody>
          <a:bodyPr/>
          <a:lstStyle/>
          <a:p>
            <a:pPr>
              <a:defRPr/>
            </a:pPr>
            <a:endParaRPr lang="es-MX" sz="1400" dirty="0">
              <a:latin typeface="+mn-lt"/>
              <a:ea typeface="+mn-ea"/>
              <a:cs typeface="Arial" charset="0"/>
            </a:endParaRPr>
          </a:p>
        </p:txBody>
      </p:sp>
      <p:sp>
        <p:nvSpPr>
          <p:cNvPr id="464" name="Freeform 186"/>
          <p:cNvSpPr>
            <a:spLocks/>
          </p:cNvSpPr>
          <p:nvPr/>
        </p:nvSpPr>
        <p:spPr bwMode="auto">
          <a:xfrm>
            <a:off x="4352645" y="5114826"/>
            <a:ext cx="925211" cy="447675"/>
          </a:xfrm>
          <a:custGeom>
            <a:avLst/>
            <a:gdLst>
              <a:gd name="T0" fmla="*/ 2147483647 w 530"/>
              <a:gd name="T1" fmla="*/ 2147483647 h 218"/>
              <a:gd name="T2" fmla="*/ 2147483647 w 530"/>
              <a:gd name="T3" fmla="*/ 2147483647 h 218"/>
              <a:gd name="T4" fmla="*/ 2147483647 w 530"/>
              <a:gd name="T5" fmla="*/ 2147483647 h 218"/>
              <a:gd name="T6" fmla="*/ 2147483647 w 530"/>
              <a:gd name="T7" fmla="*/ 2147483647 h 218"/>
              <a:gd name="T8" fmla="*/ 2147483647 w 530"/>
              <a:gd name="T9" fmla="*/ 2147483647 h 218"/>
              <a:gd name="T10" fmla="*/ 2147483647 w 530"/>
              <a:gd name="T11" fmla="*/ 2147483647 h 218"/>
              <a:gd name="T12" fmla="*/ 2147483647 w 530"/>
              <a:gd name="T13" fmla="*/ 2147483647 h 218"/>
              <a:gd name="T14" fmla="*/ 2147483647 w 530"/>
              <a:gd name="T15" fmla="*/ 2147483647 h 218"/>
              <a:gd name="T16" fmla="*/ 2147483647 w 530"/>
              <a:gd name="T17" fmla="*/ 2147483647 h 2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0"/>
              <a:gd name="T28" fmla="*/ 0 h 218"/>
              <a:gd name="T29" fmla="*/ 530 w 530"/>
              <a:gd name="T30" fmla="*/ 218 h 2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0" h="218">
                <a:moveTo>
                  <a:pt x="406" y="214"/>
                </a:moveTo>
                <a:cubicBezTo>
                  <a:pt x="401" y="218"/>
                  <a:pt x="387" y="217"/>
                  <a:pt x="376" y="213"/>
                </a:cubicBezTo>
                <a:cubicBezTo>
                  <a:pt x="17" y="86"/>
                  <a:pt x="17" y="86"/>
                  <a:pt x="17" y="86"/>
                </a:cubicBezTo>
                <a:cubicBezTo>
                  <a:pt x="5" y="82"/>
                  <a:pt x="0" y="76"/>
                  <a:pt x="5" y="73"/>
                </a:cubicBezTo>
                <a:cubicBezTo>
                  <a:pt x="125" y="3"/>
                  <a:pt x="125" y="3"/>
                  <a:pt x="125" y="3"/>
                </a:cubicBezTo>
                <a:cubicBezTo>
                  <a:pt x="130" y="0"/>
                  <a:pt x="144" y="0"/>
                  <a:pt x="155" y="5"/>
                </a:cubicBezTo>
                <a:cubicBezTo>
                  <a:pt x="514" y="131"/>
                  <a:pt x="514" y="131"/>
                  <a:pt x="514" y="131"/>
                </a:cubicBezTo>
                <a:cubicBezTo>
                  <a:pt x="525" y="136"/>
                  <a:pt x="530" y="141"/>
                  <a:pt x="525" y="145"/>
                </a:cubicBezTo>
                <a:lnTo>
                  <a:pt x="406" y="214"/>
                </a:lnTo>
                <a:close/>
              </a:path>
            </a:pathLst>
          </a:custGeom>
          <a:solidFill>
            <a:srgbClr val="FFCC99"/>
          </a:solidFill>
          <a:ln w="3175">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465" name="Freeform 187"/>
          <p:cNvSpPr>
            <a:spLocks/>
          </p:cNvSpPr>
          <p:nvPr/>
        </p:nvSpPr>
        <p:spPr bwMode="auto">
          <a:xfrm>
            <a:off x="2481058" y="3435251"/>
            <a:ext cx="1319787" cy="977900"/>
          </a:xfrm>
          <a:custGeom>
            <a:avLst/>
            <a:gdLst>
              <a:gd name="T0" fmla="*/ 2147483647 w 758"/>
              <a:gd name="T1" fmla="*/ 2147483647 h 475"/>
              <a:gd name="T2" fmla="*/ 2147483647 w 758"/>
              <a:gd name="T3" fmla="*/ 2147483647 h 475"/>
              <a:gd name="T4" fmla="*/ 2147483647 w 758"/>
              <a:gd name="T5" fmla="*/ 2147483647 h 475"/>
              <a:gd name="T6" fmla="*/ 2147483647 w 758"/>
              <a:gd name="T7" fmla="*/ 2147483647 h 475"/>
              <a:gd name="T8" fmla="*/ 2147483647 w 758"/>
              <a:gd name="T9" fmla="*/ 2147483647 h 475"/>
              <a:gd name="T10" fmla="*/ 2147483647 w 758"/>
              <a:gd name="T11" fmla="*/ 2147483647 h 475"/>
              <a:gd name="T12" fmla="*/ 2147483647 w 758"/>
              <a:gd name="T13" fmla="*/ 2147483647 h 475"/>
              <a:gd name="T14" fmla="*/ 2147483647 w 758"/>
              <a:gd name="T15" fmla="*/ 2147483647 h 475"/>
              <a:gd name="T16" fmla="*/ 0 60000 65536"/>
              <a:gd name="T17" fmla="*/ 0 60000 65536"/>
              <a:gd name="T18" fmla="*/ 0 60000 65536"/>
              <a:gd name="T19" fmla="*/ 0 60000 65536"/>
              <a:gd name="T20" fmla="*/ 0 60000 65536"/>
              <a:gd name="T21" fmla="*/ 0 60000 65536"/>
              <a:gd name="T22" fmla="*/ 0 60000 65536"/>
              <a:gd name="T23" fmla="*/ 0 60000 65536"/>
              <a:gd name="T24" fmla="*/ 0 w 758"/>
              <a:gd name="T25" fmla="*/ 0 h 475"/>
              <a:gd name="T26" fmla="*/ 758 w 758"/>
              <a:gd name="T27" fmla="*/ 475 h 4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58" h="475">
                <a:moveTo>
                  <a:pt x="514" y="55"/>
                </a:moveTo>
                <a:cubicBezTo>
                  <a:pt x="663" y="85"/>
                  <a:pt x="758" y="198"/>
                  <a:pt x="716" y="326"/>
                </a:cubicBezTo>
                <a:cubicBezTo>
                  <a:pt x="671" y="462"/>
                  <a:pt x="526" y="465"/>
                  <a:pt x="456" y="470"/>
                </a:cubicBezTo>
                <a:cubicBezTo>
                  <a:pt x="377" y="475"/>
                  <a:pt x="365" y="452"/>
                  <a:pt x="319" y="443"/>
                </a:cubicBezTo>
                <a:cubicBezTo>
                  <a:pt x="273" y="434"/>
                  <a:pt x="249" y="449"/>
                  <a:pt x="183" y="415"/>
                </a:cubicBezTo>
                <a:cubicBezTo>
                  <a:pt x="124" y="383"/>
                  <a:pt x="0" y="327"/>
                  <a:pt x="45" y="191"/>
                </a:cubicBezTo>
                <a:cubicBezTo>
                  <a:pt x="87" y="63"/>
                  <a:pt x="241" y="0"/>
                  <a:pt x="391" y="30"/>
                </a:cubicBezTo>
                <a:lnTo>
                  <a:pt x="514" y="55"/>
                </a:lnTo>
                <a:close/>
              </a:path>
            </a:pathLst>
          </a:custGeom>
          <a:solidFill>
            <a:srgbClr val="FFFFFF"/>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466" name="Freeform 188"/>
          <p:cNvSpPr>
            <a:spLocks/>
          </p:cNvSpPr>
          <p:nvPr/>
        </p:nvSpPr>
        <p:spPr bwMode="auto">
          <a:xfrm>
            <a:off x="3504535" y="4182963"/>
            <a:ext cx="68030" cy="58738"/>
          </a:xfrm>
          <a:custGeom>
            <a:avLst/>
            <a:gdLst>
              <a:gd name="T0" fmla="*/ 0 w 43"/>
              <a:gd name="T1" fmla="*/ 2147483647 h 28"/>
              <a:gd name="T2" fmla="*/ 2147483647 w 43"/>
              <a:gd name="T3" fmla="*/ 2147483647 h 28"/>
              <a:gd name="T4" fmla="*/ 2147483647 w 43"/>
              <a:gd name="T5" fmla="*/ 2147483647 h 28"/>
              <a:gd name="T6" fmla="*/ 0 w 43"/>
              <a:gd name="T7" fmla="*/ 2147483647 h 28"/>
              <a:gd name="T8" fmla="*/ 0 60000 65536"/>
              <a:gd name="T9" fmla="*/ 0 60000 65536"/>
              <a:gd name="T10" fmla="*/ 0 60000 65536"/>
              <a:gd name="T11" fmla="*/ 0 60000 65536"/>
              <a:gd name="T12" fmla="*/ 0 w 43"/>
              <a:gd name="T13" fmla="*/ 0 h 28"/>
              <a:gd name="T14" fmla="*/ 43 w 43"/>
              <a:gd name="T15" fmla="*/ 28 h 28"/>
            </a:gdLst>
            <a:ahLst/>
            <a:cxnLst>
              <a:cxn ang="T8">
                <a:pos x="T0" y="T1"/>
              </a:cxn>
              <a:cxn ang="T9">
                <a:pos x="T2" y="T3"/>
              </a:cxn>
              <a:cxn ang="T10">
                <a:pos x="T4" y="T5"/>
              </a:cxn>
              <a:cxn ang="T11">
                <a:pos x="T6" y="T7"/>
              </a:cxn>
            </a:cxnLst>
            <a:rect l="T12" t="T13" r="T14" b="T15"/>
            <a:pathLst>
              <a:path w="43" h="28">
                <a:moveTo>
                  <a:pt x="0" y="25"/>
                </a:moveTo>
                <a:cubicBezTo>
                  <a:pt x="16" y="28"/>
                  <a:pt x="26" y="16"/>
                  <a:pt x="38" y="11"/>
                </a:cubicBezTo>
                <a:cubicBezTo>
                  <a:pt x="43" y="5"/>
                  <a:pt x="43" y="0"/>
                  <a:pt x="33" y="4"/>
                </a:cubicBezTo>
                <a:cubicBezTo>
                  <a:pt x="24" y="12"/>
                  <a:pt x="13" y="19"/>
                  <a:pt x="0" y="25"/>
                </a:cubicBezTo>
                <a:close/>
              </a:path>
            </a:pathLst>
          </a:custGeom>
          <a:solidFill>
            <a:srgbClr val="FFFFFF"/>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467" name="Freeform 189"/>
          <p:cNvSpPr>
            <a:spLocks/>
          </p:cNvSpPr>
          <p:nvPr/>
        </p:nvSpPr>
        <p:spPr bwMode="auto">
          <a:xfrm>
            <a:off x="3109960" y="4165501"/>
            <a:ext cx="19653" cy="31750"/>
          </a:xfrm>
          <a:custGeom>
            <a:avLst/>
            <a:gdLst>
              <a:gd name="T0" fmla="*/ 2147483647 w 12"/>
              <a:gd name="T1" fmla="*/ 2147483647 h 15"/>
              <a:gd name="T2" fmla="*/ 2147483647 w 12"/>
              <a:gd name="T3" fmla="*/ 2147483647 h 15"/>
              <a:gd name="T4" fmla="*/ 0 w 12"/>
              <a:gd name="T5" fmla="*/ 2147483647 h 15"/>
              <a:gd name="T6" fmla="*/ 2147483647 w 12"/>
              <a:gd name="T7" fmla="*/ 2147483647 h 15"/>
              <a:gd name="T8" fmla="*/ 2147483647 w 12"/>
              <a:gd name="T9" fmla="*/ 2147483647 h 15"/>
              <a:gd name="T10" fmla="*/ 0 60000 65536"/>
              <a:gd name="T11" fmla="*/ 0 60000 65536"/>
              <a:gd name="T12" fmla="*/ 0 60000 65536"/>
              <a:gd name="T13" fmla="*/ 0 60000 65536"/>
              <a:gd name="T14" fmla="*/ 0 60000 65536"/>
              <a:gd name="T15" fmla="*/ 0 w 12"/>
              <a:gd name="T16" fmla="*/ 0 h 15"/>
              <a:gd name="T17" fmla="*/ 12 w 12"/>
              <a:gd name="T18" fmla="*/ 15 h 15"/>
            </a:gdLst>
            <a:ahLst/>
            <a:cxnLst>
              <a:cxn ang="T10">
                <a:pos x="T0" y="T1"/>
              </a:cxn>
              <a:cxn ang="T11">
                <a:pos x="T2" y="T3"/>
              </a:cxn>
              <a:cxn ang="T12">
                <a:pos x="T4" y="T5"/>
              </a:cxn>
              <a:cxn ang="T13">
                <a:pos x="T6" y="T7"/>
              </a:cxn>
              <a:cxn ang="T14">
                <a:pos x="T8" y="T9"/>
              </a:cxn>
            </a:cxnLst>
            <a:rect l="T15" t="T16" r="T17" b="T18"/>
            <a:pathLst>
              <a:path w="12" h="15">
                <a:moveTo>
                  <a:pt x="12" y="4"/>
                </a:moveTo>
                <a:cubicBezTo>
                  <a:pt x="4" y="6"/>
                  <a:pt x="6" y="11"/>
                  <a:pt x="12" y="14"/>
                </a:cubicBezTo>
                <a:cubicBezTo>
                  <a:pt x="8" y="15"/>
                  <a:pt x="4" y="15"/>
                  <a:pt x="0" y="14"/>
                </a:cubicBezTo>
                <a:cubicBezTo>
                  <a:pt x="1" y="12"/>
                  <a:pt x="3" y="3"/>
                  <a:pt x="3" y="2"/>
                </a:cubicBezTo>
                <a:cubicBezTo>
                  <a:pt x="6" y="0"/>
                  <a:pt x="10" y="3"/>
                  <a:pt x="12" y="4"/>
                </a:cubicBezTo>
                <a:close/>
              </a:path>
            </a:pathLst>
          </a:custGeom>
          <a:solidFill>
            <a:srgbClr val="FFFFFF"/>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468" name="Freeform 190"/>
          <p:cNvSpPr>
            <a:spLocks/>
          </p:cNvSpPr>
          <p:nvPr/>
        </p:nvSpPr>
        <p:spPr bwMode="auto">
          <a:xfrm>
            <a:off x="2963317" y="4160738"/>
            <a:ext cx="226767" cy="128588"/>
          </a:xfrm>
          <a:custGeom>
            <a:avLst/>
            <a:gdLst>
              <a:gd name="T0" fmla="*/ 2147483647 w 132"/>
              <a:gd name="T1" fmla="*/ 2147483647 h 62"/>
              <a:gd name="T2" fmla="*/ 2147483647 w 132"/>
              <a:gd name="T3" fmla="*/ 2147483647 h 62"/>
              <a:gd name="T4" fmla="*/ 2147483647 w 132"/>
              <a:gd name="T5" fmla="*/ 2147483647 h 62"/>
              <a:gd name="T6" fmla="*/ 2147483647 w 132"/>
              <a:gd name="T7" fmla="*/ 2147483647 h 62"/>
              <a:gd name="T8" fmla="*/ 2147483647 w 132"/>
              <a:gd name="T9" fmla="*/ 2147483647 h 62"/>
              <a:gd name="T10" fmla="*/ 2147483647 w 132"/>
              <a:gd name="T11" fmla="*/ 2147483647 h 62"/>
              <a:gd name="T12" fmla="*/ 2147483647 w 132"/>
              <a:gd name="T13" fmla="*/ 2147483647 h 62"/>
              <a:gd name="T14" fmla="*/ 2147483647 w 132"/>
              <a:gd name="T15" fmla="*/ 2147483647 h 62"/>
              <a:gd name="T16" fmla="*/ 2147483647 w 132"/>
              <a:gd name="T17" fmla="*/ 2147483647 h 62"/>
              <a:gd name="T18" fmla="*/ 2147483647 w 132"/>
              <a:gd name="T19" fmla="*/ 2147483647 h 62"/>
              <a:gd name="T20" fmla="*/ 2147483647 w 132"/>
              <a:gd name="T21" fmla="*/ 2147483647 h 62"/>
              <a:gd name="T22" fmla="*/ 2147483647 w 132"/>
              <a:gd name="T23" fmla="*/ 2147483647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2"/>
              <a:gd name="T37" fmla="*/ 0 h 62"/>
              <a:gd name="T38" fmla="*/ 132 w 132"/>
              <a:gd name="T39" fmla="*/ 62 h 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2" h="62">
                <a:moveTo>
                  <a:pt x="84" y="17"/>
                </a:moveTo>
                <a:cubicBezTo>
                  <a:pt x="90" y="20"/>
                  <a:pt x="102" y="28"/>
                  <a:pt x="108" y="21"/>
                </a:cubicBezTo>
                <a:cubicBezTo>
                  <a:pt x="116" y="23"/>
                  <a:pt x="132" y="26"/>
                  <a:pt x="130" y="34"/>
                </a:cubicBezTo>
                <a:cubicBezTo>
                  <a:pt x="128" y="39"/>
                  <a:pt x="113" y="39"/>
                  <a:pt x="110" y="35"/>
                </a:cubicBezTo>
                <a:cubicBezTo>
                  <a:pt x="105" y="27"/>
                  <a:pt x="79" y="20"/>
                  <a:pt x="71" y="33"/>
                </a:cubicBezTo>
                <a:cubicBezTo>
                  <a:pt x="67" y="37"/>
                  <a:pt x="56" y="62"/>
                  <a:pt x="53" y="62"/>
                </a:cubicBezTo>
                <a:cubicBezTo>
                  <a:pt x="49" y="61"/>
                  <a:pt x="56" y="35"/>
                  <a:pt x="54" y="30"/>
                </a:cubicBezTo>
                <a:cubicBezTo>
                  <a:pt x="56" y="15"/>
                  <a:pt x="28" y="11"/>
                  <a:pt x="19" y="16"/>
                </a:cubicBezTo>
                <a:cubicBezTo>
                  <a:pt x="14" y="19"/>
                  <a:pt x="0" y="13"/>
                  <a:pt x="2" y="9"/>
                </a:cubicBezTo>
                <a:cubicBezTo>
                  <a:pt x="6" y="0"/>
                  <a:pt x="22" y="4"/>
                  <a:pt x="30" y="5"/>
                </a:cubicBezTo>
                <a:cubicBezTo>
                  <a:pt x="31" y="14"/>
                  <a:pt x="45" y="11"/>
                  <a:pt x="53" y="11"/>
                </a:cubicBezTo>
                <a:cubicBezTo>
                  <a:pt x="55" y="19"/>
                  <a:pt x="77" y="24"/>
                  <a:pt x="84" y="17"/>
                </a:cubicBezTo>
                <a:close/>
              </a:path>
            </a:pathLst>
          </a:custGeom>
          <a:solidFill>
            <a:srgbClr val="FFFFFF"/>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469" name="Freeform 191"/>
          <p:cNvSpPr>
            <a:spLocks/>
          </p:cNvSpPr>
          <p:nvPr/>
        </p:nvSpPr>
        <p:spPr bwMode="auto">
          <a:xfrm>
            <a:off x="3034371" y="4149626"/>
            <a:ext cx="30236" cy="30163"/>
          </a:xfrm>
          <a:custGeom>
            <a:avLst/>
            <a:gdLst>
              <a:gd name="T0" fmla="*/ 2147483647 w 15"/>
              <a:gd name="T1" fmla="*/ 2147483647 h 14"/>
              <a:gd name="T2" fmla="*/ 0 w 15"/>
              <a:gd name="T3" fmla="*/ 2147483647 h 14"/>
              <a:gd name="T4" fmla="*/ 2147483647 w 15"/>
              <a:gd name="T5" fmla="*/ 2147483647 h 14"/>
              <a:gd name="T6" fmla="*/ 2147483647 w 15"/>
              <a:gd name="T7" fmla="*/ 2147483647 h 14"/>
              <a:gd name="T8" fmla="*/ 2147483647 w 15"/>
              <a:gd name="T9" fmla="*/ 2147483647 h 14"/>
              <a:gd name="T10" fmla="*/ 0 60000 65536"/>
              <a:gd name="T11" fmla="*/ 0 60000 65536"/>
              <a:gd name="T12" fmla="*/ 0 60000 65536"/>
              <a:gd name="T13" fmla="*/ 0 60000 65536"/>
              <a:gd name="T14" fmla="*/ 0 60000 65536"/>
              <a:gd name="T15" fmla="*/ 0 w 15"/>
              <a:gd name="T16" fmla="*/ 0 h 14"/>
              <a:gd name="T17" fmla="*/ 15 w 15"/>
              <a:gd name="T18" fmla="*/ 14 h 14"/>
            </a:gdLst>
            <a:ahLst/>
            <a:cxnLst>
              <a:cxn ang="T10">
                <a:pos x="T0" y="T1"/>
              </a:cxn>
              <a:cxn ang="T11">
                <a:pos x="T2" y="T3"/>
              </a:cxn>
              <a:cxn ang="T12">
                <a:pos x="T4" y="T5"/>
              </a:cxn>
              <a:cxn ang="T13">
                <a:pos x="T6" y="T7"/>
              </a:cxn>
              <a:cxn ang="T14">
                <a:pos x="T8" y="T9"/>
              </a:cxn>
            </a:cxnLst>
            <a:rect l="T15" t="T16" r="T17" b="T18"/>
            <a:pathLst>
              <a:path w="15" h="14">
                <a:moveTo>
                  <a:pt x="11" y="14"/>
                </a:moveTo>
                <a:cubicBezTo>
                  <a:pt x="7" y="14"/>
                  <a:pt x="3" y="12"/>
                  <a:pt x="0" y="10"/>
                </a:cubicBezTo>
                <a:cubicBezTo>
                  <a:pt x="7" y="10"/>
                  <a:pt x="12" y="6"/>
                  <a:pt x="7" y="1"/>
                </a:cubicBezTo>
                <a:cubicBezTo>
                  <a:pt x="9" y="1"/>
                  <a:pt x="14" y="0"/>
                  <a:pt x="15" y="3"/>
                </a:cubicBezTo>
                <a:cubicBezTo>
                  <a:pt x="14" y="4"/>
                  <a:pt x="11" y="12"/>
                  <a:pt x="11" y="14"/>
                </a:cubicBezTo>
                <a:close/>
              </a:path>
            </a:pathLst>
          </a:custGeom>
          <a:solidFill>
            <a:srgbClr val="FFFFFF"/>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470" name="Freeform 192"/>
          <p:cNvSpPr>
            <a:spLocks/>
          </p:cNvSpPr>
          <p:nvPr/>
        </p:nvSpPr>
        <p:spPr bwMode="auto">
          <a:xfrm>
            <a:off x="3061583" y="4152801"/>
            <a:ext cx="36283" cy="44450"/>
          </a:xfrm>
          <a:custGeom>
            <a:avLst/>
            <a:gdLst>
              <a:gd name="T0" fmla="*/ 2147483647 w 27"/>
              <a:gd name="T1" fmla="*/ 2147483647 h 21"/>
              <a:gd name="T2" fmla="*/ 2147483647 w 27"/>
              <a:gd name="T3" fmla="*/ 2147483647 h 21"/>
              <a:gd name="T4" fmla="*/ 2147483647 w 27"/>
              <a:gd name="T5" fmla="*/ 2147483647 h 21"/>
              <a:gd name="T6" fmla="*/ 2147483647 w 27"/>
              <a:gd name="T7" fmla="*/ 2147483647 h 21"/>
              <a:gd name="T8" fmla="*/ 2147483647 w 27"/>
              <a:gd name="T9" fmla="*/ 2147483647 h 21"/>
              <a:gd name="T10" fmla="*/ 2147483647 w 27"/>
              <a:gd name="T11" fmla="*/ 2147483647 h 21"/>
              <a:gd name="T12" fmla="*/ 2147483647 w 27"/>
              <a:gd name="T13" fmla="*/ 2147483647 h 21"/>
              <a:gd name="T14" fmla="*/ 2147483647 w 27"/>
              <a:gd name="T15" fmla="*/ 2147483647 h 21"/>
              <a:gd name="T16" fmla="*/ 2147483647 w 27"/>
              <a:gd name="T17" fmla="*/ 2147483647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21"/>
              <a:gd name="T29" fmla="*/ 27 w 27"/>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21">
                <a:moveTo>
                  <a:pt x="1" y="14"/>
                </a:moveTo>
                <a:cubicBezTo>
                  <a:pt x="5" y="13"/>
                  <a:pt x="6" y="12"/>
                  <a:pt x="7" y="8"/>
                </a:cubicBezTo>
                <a:cubicBezTo>
                  <a:pt x="6" y="0"/>
                  <a:pt x="12" y="9"/>
                  <a:pt x="14" y="10"/>
                </a:cubicBezTo>
                <a:cubicBezTo>
                  <a:pt x="16" y="10"/>
                  <a:pt x="27" y="5"/>
                  <a:pt x="22" y="11"/>
                </a:cubicBezTo>
                <a:cubicBezTo>
                  <a:pt x="19" y="15"/>
                  <a:pt x="20" y="16"/>
                  <a:pt x="23" y="19"/>
                </a:cubicBezTo>
                <a:cubicBezTo>
                  <a:pt x="23" y="20"/>
                  <a:pt x="22" y="21"/>
                  <a:pt x="21" y="21"/>
                </a:cubicBezTo>
                <a:cubicBezTo>
                  <a:pt x="18" y="19"/>
                  <a:pt x="18" y="15"/>
                  <a:pt x="13" y="14"/>
                </a:cubicBezTo>
                <a:cubicBezTo>
                  <a:pt x="8" y="13"/>
                  <a:pt x="5" y="16"/>
                  <a:pt x="1" y="17"/>
                </a:cubicBezTo>
                <a:cubicBezTo>
                  <a:pt x="1" y="16"/>
                  <a:pt x="0" y="15"/>
                  <a:pt x="1" y="14"/>
                </a:cubicBezTo>
                <a:close/>
              </a:path>
            </a:pathLst>
          </a:custGeom>
          <a:solidFill>
            <a:srgbClr val="FFFFFF"/>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471" name="Freeform 193"/>
          <p:cNvSpPr>
            <a:spLocks/>
          </p:cNvSpPr>
          <p:nvPr/>
        </p:nvSpPr>
        <p:spPr bwMode="auto">
          <a:xfrm>
            <a:off x="3054024" y="4206776"/>
            <a:ext cx="111872" cy="111125"/>
          </a:xfrm>
          <a:custGeom>
            <a:avLst/>
            <a:gdLst>
              <a:gd name="T0" fmla="*/ 2147483647 w 63"/>
              <a:gd name="T1" fmla="*/ 2147483647 h 54"/>
              <a:gd name="T2" fmla="*/ 2147483647 w 63"/>
              <a:gd name="T3" fmla="*/ 2147483647 h 54"/>
              <a:gd name="T4" fmla="*/ 2147483647 w 63"/>
              <a:gd name="T5" fmla="*/ 2147483647 h 54"/>
              <a:gd name="T6" fmla="*/ 2147483647 w 63"/>
              <a:gd name="T7" fmla="*/ 2147483647 h 54"/>
              <a:gd name="T8" fmla="*/ 2147483647 w 63"/>
              <a:gd name="T9" fmla="*/ 2147483647 h 54"/>
              <a:gd name="T10" fmla="*/ 2147483647 w 63"/>
              <a:gd name="T11" fmla="*/ 2147483647 h 54"/>
              <a:gd name="T12" fmla="*/ 2147483647 w 63"/>
              <a:gd name="T13" fmla="*/ 2147483647 h 54"/>
              <a:gd name="T14" fmla="*/ 2147483647 w 63"/>
              <a:gd name="T15" fmla="*/ 2147483647 h 54"/>
              <a:gd name="T16" fmla="*/ 2147483647 w 63"/>
              <a:gd name="T17" fmla="*/ 2147483647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3"/>
              <a:gd name="T28" fmla="*/ 0 h 54"/>
              <a:gd name="T29" fmla="*/ 63 w 63"/>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3" h="54">
                <a:moveTo>
                  <a:pt x="54" y="25"/>
                </a:moveTo>
                <a:cubicBezTo>
                  <a:pt x="63" y="17"/>
                  <a:pt x="31" y="0"/>
                  <a:pt x="20" y="12"/>
                </a:cubicBezTo>
                <a:cubicBezTo>
                  <a:pt x="0" y="36"/>
                  <a:pt x="8" y="54"/>
                  <a:pt x="23" y="50"/>
                </a:cubicBezTo>
                <a:cubicBezTo>
                  <a:pt x="37" y="47"/>
                  <a:pt x="41" y="34"/>
                  <a:pt x="52" y="27"/>
                </a:cubicBezTo>
                <a:cubicBezTo>
                  <a:pt x="47" y="26"/>
                  <a:pt x="38" y="29"/>
                  <a:pt x="37" y="29"/>
                </a:cubicBezTo>
                <a:cubicBezTo>
                  <a:pt x="30" y="30"/>
                  <a:pt x="29" y="36"/>
                  <a:pt x="25" y="40"/>
                </a:cubicBezTo>
                <a:cubicBezTo>
                  <a:pt x="27" y="32"/>
                  <a:pt x="28" y="33"/>
                  <a:pt x="17" y="31"/>
                </a:cubicBezTo>
                <a:cubicBezTo>
                  <a:pt x="23" y="30"/>
                  <a:pt x="23" y="30"/>
                  <a:pt x="23" y="30"/>
                </a:cubicBezTo>
                <a:cubicBezTo>
                  <a:pt x="43" y="30"/>
                  <a:pt x="36" y="20"/>
                  <a:pt x="54" y="25"/>
                </a:cubicBezTo>
                <a:close/>
              </a:path>
            </a:pathLst>
          </a:custGeom>
          <a:solidFill>
            <a:srgbClr val="FFFFFF"/>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472" name="Freeform 194"/>
          <p:cNvSpPr>
            <a:spLocks/>
          </p:cNvSpPr>
          <p:nvPr/>
        </p:nvSpPr>
        <p:spPr bwMode="auto">
          <a:xfrm>
            <a:off x="3109960" y="4259163"/>
            <a:ext cx="104313" cy="74613"/>
          </a:xfrm>
          <a:custGeom>
            <a:avLst/>
            <a:gdLst>
              <a:gd name="T0" fmla="*/ 2147483647 w 60"/>
              <a:gd name="T1" fmla="*/ 2147483647 h 37"/>
              <a:gd name="T2" fmla="*/ 2147483647 w 60"/>
              <a:gd name="T3" fmla="*/ 2147483647 h 37"/>
              <a:gd name="T4" fmla="*/ 2147483647 w 60"/>
              <a:gd name="T5" fmla="*/ 2147483647 h 37"/>
              <a:gd name="T6" fmla="*/ 2147483647 w 60"/>
              <a:gd name="T7" fmla="*/ 2147483647 h 37"/>
              <a:gd name="T8" fmla="*/ 2147483647 w 60"/>
              <a:gd name="T9" fmla="*/ 2147483647 h 37"/>
              <a:gd name="T10" fmla="*/ 2147483647 w 60"/>
              <a:gd name="T11" fmla="*/ 2147483647 h 37"/>
              <a:gd name="T12" fmla="*/ 2147483647 w 60"/>
              <a:gd name="T13" fmla="*/ 2147483647 h 37"/>
              <a:gd name="T14" fmla="*/ 2147483647 w 60"/>
              <a:gd name="T15" fmla="*/ 2147483647 h 37"/>
              <a:gd name="T16" fmla="*/ 2147483647 w 60"/>
              <a:gd name="T17" fmla="*/ 2147483647 h 37"/>
              <a:gd name="T18" fmla="*/ 2147483647 w 60"/>
              <a:gd name="T19" fmla="*/ 2147483647 h 37"/>
              <a:gd name="T20" fmla="*/ 2147483647 w 60"/>
              <a:gd name="T21" fmla="*/ 2147483647 h 37"/>
              <a:gd name="T22" fmla="*/ 2147483647 w 60"/>
              <a:gd name="T23" fmla="*/ 2147483647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
              <a:gd name="T37" fmla="*/ 0 h 37"/>
              <a:gd name="T38" fmla="*/ 60 w 60"/>
              <a:gd name="T39" fmla="*/ 37 h 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 h="37">
                <a:moveTo>
                  <a:pt x="47" y="3"/>
                </a:moveTo>
                <a:cubicBezTo>
                  <a:pt x="39" y="0"/>
                  <a:pt x="35" y="2"/>
                  <a:pt x="31" y="3"/>
                </a:cubicBezTo>
                <a:cubicBezTo>
                  <a:pt x="17" y="6"/>
                  <a:pt x="8" y="16"/>
                  <a:pt x="3" y="26"/>
                </a:cubicBezTo>
                <a:cubicBezTo>
                  <a:pt x="0" y="34"/>
                  <a:pt x="27" y="37"/>
                  <a:pt x="33" y="31"/>
                </a:cubicBezTo>
                <a:cubicBezTo>
                  <a:pt x="38" y="27"/>
                  <a:pt x="51" y="30"/>
                  <a:pt x="60" y="13"/>
                </a:cubicBezTo>
                <a:cubicBezTo>
                  <a:pt x="58" y="10"/>
                  <a:pt x="56" y="7"/>
                  <a:pt x="54" y="4"/>
                </a:cubicBezTo>
                <a:cubicBezTo>
                  <a:pt x="48" y="8"/>
                  <a:pt x="40" y="13"/>
                  <a:pt x="32" y="13"/>
                </a:cubicBezTo>
                <a:cubicBezTo>
                  <a:pt x="23" y="14"/>
                  <a:pt x="39" y="19"/>
                  <a:pt x="36" y="24"/>
                </a:cubicBezTo>
                <a:cubicBezTo>
                  <a:pt x="29" y="23"/>
                  <a:pt x="30" y="14"/>
                  <a:pt x="21" y="20"/>
                </a:cubicBezTo>
                <a:cubicBezTo>
                  <a:pt x="18" y="24"/>
                  <a:pt x="18" y="24"/>
                  <a:pt x="18" y="24"/>
                </a:cubicBezTo>
                <a:cubicBezTo>
                  <a:pt x="21" y="19"/>
                  <a:pt x="21" y="19"/>
                  <a:pt x="21" y="19"/>
                </a:cubicBezTo>
                <a:cubicBezTo>
                  <a:pt x="23" y="5"/>
                  <a:pt x="34" y="17"/>
                  <a:pt x="47" y="3"/>
                </a:cubicBezTo>
                <a:close/>
              </a:path>
            </a:pathLst>
          </a:custGeom>
          <a:solidFill>
            <a:srgbClr val="FFFFFF"/>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473" name="Freeform 195"/>
          <p:cNvSpPr>
            <a:spLocks/>
          </p:cNvSpPr>
          <p:nvPr/>
        </p:nvSpPr>
        <p:spPr bwMode="auto">
          <a:xfrm>
            <a:off x="3179502" y="4292501"/>
            <a:ext cx="72566" cy="53975"/>
          </a:xfrm>
          <a:custGeom>
            <a:avLst/>
            <a:gdLst>
              <a:gd name="T0" fmla="*/ 2147483647 w 44"/>
              <a:gd name="T1" fmla="*/ 2147483647 h 26"/>
              <a:gd name="T2" fmla="*/ 2147483647 w 44"/>
              <a:gd name="T3" fmla="*/ 2147483647 h 26"/>
              <a:gd name="T4" fmla="*/ 2147483647 w 44"/>
              <a:gd name="T5" fmla="*/ 2147483647 h 26"/>
              <a:gd name="T6" fmla="*/ 2147483647 w 44"/>
              <a:gd name="T7" fmla="*/ 2147483647 h 26"/>
              <a:gd name="T8" fmla="*/ 2147483647 w 44"/>
              <a:gd name="T9" fmla="*/ 2147483647 h 26"/>
              <a:gd name="T10" fmla="*/ 2147483647 w 44"/>
              <a:gd name="T11" fmla="*/ 2147483647 h 26"/>
              <a:gd name="T12" fmla="*/ 2147483647 w 44"/>
              <a:gd name="T13" fmla="*/ 2147483647 h 26"/>
              <a:gd name="T14" fmla="*/ 2147483647 w 44"/>
              <a:gd name="T15" fmla="*/ 2147483647 h 26"/>
              <a:gd name="T16" fmla="*/ 0 60000 65536"/>
              <a:gd name="T17" fmla="*/ 0 60000 65536"/>
              <a:gd name="T18" fmla="*/ 0 60000 65536"/>
              <a:gd name="T19" fmla="*/ 0 60000 65536"/>
              <a:gd name="T20" fmla="*/ 0 60000 65536"/>
              <a:gd name="T21" fmla="*/ 0 60000 65536"/>
              <a:gd name="T22" fmla="*/ 0 60000 65536"/>
              <a:gd name="T23" fmla="*/ 0 60000 65536"/>
              <a:gd name="T24" fmla="*/ 0 w 44"/>
              <a:gd name="T25" fmla="*/ 0 h 26"/>
              <a:gd name="T26" fmla="*/ 44 w 44"/>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 h="26">
                <a:moveTo>
                  <a:pt x="41" y="1"/>
                </a:moveTo>
                <a:cubicBezTo>
                  <a:pt x="44" y="7"/>
                  <a:pt x="42" y="13"/>
                  <a:pt x="41" y="19"/>
                </a:cubicBezTo>
                <a:cubicBezTo>
                  <a:pt x="29" y="25"/>
                  <a:pt x="17" y="26"/>
                  <a:pt x="5" y="17"/>
                </a:cubicBezTo>
                <a:cubicBezTo>
                  <a:pt x="0" y="14"/>
                  <a:pt x="13" y="7"/>
                  <a:pt x="20" y="4"/>
                </a:cubicBezTo>
                <a:cubicBezTo>
                  <a:pt x="19" y="8"/>
                  <a:pt x="16" y="10"/>
                  <a:pt x="17" y="16"/>
                </a:cubicBezTo>
                <a:cubicBezTo>
                  <a:pt x="22" y="6"/>
                  <a:pt x="24" y="10"/>
                  <a:pt x="34" y="10"/>
                </a:cubicBezTo>
                <a:cubicBezTo>
                  <a:pt x="28" y="9"/>
                  <a:pt x="26" y="6"/>
                  <a:pt x="24" y="2"/>
                </a:cubicBezTo>
                <a:cubicBezTo>
                  <a:pt x="30" y="1"/>
                  <a:pt x="36" y="0"/>
                  <a:pt x="41" y="1"/>
                </a:cubicBezTo>
                <a:close/>
              </a:path>
            </a:pathLst>
          </a:custGeom>
          <a:solidFill>
            <a:srgbClr val="FFFFFF"/>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474" name="Freeform 196"/>
          <p:cNvSpPr>
            <a:spLocks/>
          </p:cNvSpPr>
          <p:nvPr/>
        </p:nvSpPr>
        <p:spPr bwMode="auto">
          <a:xfrm>
            <a:off x="3264162" y="4295676"/>
            <a:ext cx="31747" cy="33338"/>
          </a:xfrm>
          <a:custGeom>
            <a:avLst/>
            <a:gdLst>
              <a:gd name="T0" fmla="*/ 0 w 19"/>
              <a:gd name="T1" fmla="*/ 0 h 16"/>
              <a:gd name="T2" fmla="*/ 0 w 19"/>
              <a:gd name="T3" fmla="*/ 2147483647 h 16"/>
              <a:gd name="T4" fmla="*/ 0 w 19"/>
              <a:gd name="T5" fmla="*/ 0 h 16"/>
              <a:gd name="T6" fmla="*/ 0 60000 65536"/>
              <a:gd name="T7" fmla="*/ 0 60000 65536"/>
              <a:gd name="T8" fmla="*/ 0 60000 65536"/>
              <a:gd name="T9" fmla="*/ 0 w 19"/>
              <a:gd name="T10" fmla="*/ 0 h 16"/>
              <a:gd name="T11" fmla="*/ 19 w 19"/>
              <a:gd name="T12" fmla="*/ 16 h 16"/>
            </a:gdLst>
            <a:ahLst/>
            <a:cxnLst>
              <a:cxn ang="T6">
                <a:pos x="T0" y="T1"/>
              </a:cxn>
              <a:cxn ang="T7">
                <a:pos x="T2" y="T3"/>
              </a:cxn>
              <a:cxn ang="T8">
                <a:pos x="T4" y="T5"/>
              </a:cxn>
            </a:cxnLst>
            <a:rect l="T9" t="T10" r="T11" b="T12"/>
            <a:pathLst>
              <a:path w="19" h="16">
                <a:moveTo>
                  <a:pt x="0" y="0"/>
                </a:moveTo>
                <a:cubicBezTo>
                  <a:pt x="19" y="5"/>
                  <a:pt x="10" y="12"/>
                  <a:pt x="0" y="16"/>
                </a:cubicBezTo>
                <a:cubicBezTo>
                  <a:pt x="1" y="9"/>
                  <a:pt x="1" y="4"/>
                  <a:pt x="0" y="0"/>
                </a:cubicBezTo>
                <a:close/>
              </a:path>
            </a:pathLst>
          </a:custGeom>
          <a:solidFill>
            <a:srgbClr val="FFFFFF"/>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475" name="Freeform 197"/>
          <p:cNvSpPr>
            <a:spLocks/>
          </p:cNvSpPr>
          <p:nvPr/>
        </p:nvSpPr>
        <p:spPr bwMode="auto">
          <a:xfrm>
            <a:off x="2979946" y="4192488"/>
            <a:ext cx="74077" cy="114300"/>
          </a:xfrm>
          <a:custGeom>
            <a:avLst/>
            <a:gdLst>
              <a:gd name="T0" fmla="*/ 2147483647 w 44"/>
              <a:gd name="T1" fmla="*/ 2147483647 h 56"/>
              <a:gd name="T2" fmla="*/ 2147483647 w 44"/>
              <a:gd name="T3" fmla="*/ 2147483647 h 56"/>
              <a:gd name="T4" fmla="*/ 2147483647 w 44"/>
              <a:gd name="T5" fmla="*/ 2147483647 h 56"/>
              <a:gd name="T6" fmla="*/ 2147483647 w 44"/>
              <a:gd name="T7" fmla="*/ 2147483647 h 56"/>
              <a:gd name="T8" fmla="*/ 2147483647 w 44"/>
              <a:gd name="T9" fmla="*/ 2147483647 h 56"/>
              <a:gd name="T10" fmla="*/ 2147483647 w 44"/>
              <a:gd name="T11" fmla="*/ 2147483647 h 56"/>
              <a:gd name="T12" fmla="*/ 2147483647 w 44"/>
              <a:gd name="T13" fmla="*/ 2147483647 h 56"/>
              <a:gd name="T14" fmla="*/ 2147483647 w 44"/>
              <a:gd name="T15" fmla="*/ 2147483647 h 56"/>
              <a:gd name="T16" fmla="*/ 2147483647 w 44"/>
              <a:gd name="T17" fmla="*/ 2147483647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56"/>
              <a:gd name="T29" fmla="*/ 44 w 44"/>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56">
                <a:moveTo>
                  <a:pt x="4" y="12"/>
                </a:moveTo>
                <a:cubicBezTo>
                  <a:pt x="22" y="16"/>
                  <a:pt x="10" y="21"/>
                  <a:pt x="27" y="29"/>
                </a:cubicBezTo>
                <a:cubicBezTo>
                  <a:pt x="31" y="32"/>
                  <a:pt x="31" y="32"/>
                  <a:pt x="31" y="32"/>
                </a:cubicBezTo>
                <a:cubicBezTo>
                  <a:pt x="21" y="30"/>
                  <a:pt x="23" y="29"/>
                  <a:pt x="19" y="37"/>
                </a:cubicBezTo>
                <a:cubicBezTo>
                  <a:pt x="18" y="32"/>
                  <a:pt x="21" y="26"/>
                  <a:pt x="16" y="23"/>
                </a:cubicBezTo>
                <a:cubicBezTo>
                  <a:pt x="14" y="22"/>
                  <a:pt x="9" y="16"/>
                  <a:pt x="4" y="16"/>
                </a:cubicBezTo>
                <a:cubicBezTo>
                  <a:pt x="9" y="26"/>
                  <a:pt x="5" y="39"/>
                  <a:pt x="14" y="47"/>
                </a:cubicBezTo>
                <a:cubicBezTo>
                  <a:pt x="25" y="56"/>
                  <a:pt x="44" y="43"/>
                  <a:pt x="41" y="14"/>
                </a:cubicBezTo>
                <a:cubicBezTo>
                  <a:pt x="39" y="0"/>
                  <a:pt x="0" y="2"/>
                  <a:pt x="4" y="12"/>
                </a:cubicBezTo>
                <a:close/>
              </a:path>
            </a:pathLst>
          </a:custGeom>
          <a:solidFill>
            <a:srgbClr val="FFFFFF"/>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476" name="Freeform 198"/>
          <p:cNvSpPr>
            <a:spLocks/>
          </p:cNvSpPr>
          <p:nvPr/>
        </p:nvSpPr>
        <p:spPr bwMode="auto">
          <a:xfrm>
            <a:off x="2908893" y="4202013"/>
            <a:ext cx="87683" cy="95250"/>
          </a:xfrm>
          <a:custGeom>
            <a:avLst/>
            <a:gdLst>
              <a:gd name="T0" fmla="*/ 2147483647 w 46"/>
              <a:gd name="T1" fmla="*/ 2147483647 h 46"/>
              <a:gd name="T2" fmla="*/ 2147483647 w 46"/>
              <a:gd name="T3" fmla="*/ 2147483647 h 46"/>
              <a:gd name="T4" fmla="*/ 2147483647 w 46"/>
              <a:gd name="T5" fmla="*/ 2147483647 h 46"/>
              <a:gd name="T6" fmla="*/ 2147483647 w 46"/>
              <a:gd name="T7" fmla="*/ 2147483647 h 46"/>
              <a:gd name="T8" fmla="*/ 2147483647 w 46"/>
              <a:gd name="T9" fmla="*/ 2147483647 h 46"/>
              <a:gd name="T10" fmla="*/ 2147483647 w 46"/>
              <a:gd name="T11" fmla="*/ 0 h 46"/>
              <a:gd name="T12" fmla="*/ 2147483647 w 46"/>
              <a:gd name="T13" fmla="*/ 2147483647 h 46"/>
              <a:gd name="T14" fmla="*/ 2147483647 w 46"/>
              <a:gd name="T15" fmla="*/ 2147483647 h 46"/>
              <a:gd name="T16" fmla="*/ 2147483647 w 46"/>
              <a:gd name="T17" fmla="*/ 2147483647 h 46"/>
              <a:gd name="T18" fmla="*/ 2147483647 w 46"/>
              <a:gd name="T19" fmla="*/ 2147483647 h 46"/>
              <a:gd name="T20" fmla="*/ 2147483647 w 46"/>
              <a:gd name="T21" fmla="*/ 2147483647 h 46"/>
              <a:gd name="T22" fmla="*/ 2147483647 w 46"/>
              <a:gd name="T23" fmla="*/ 2147483647 h 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6"/>
              <a:gd name="T37" fmla="*/ 0 h 46"/>
              <a:gd name="T38" fmla="*/ 46 w 46"/>
              <a:gd name="T39" fmla="*/ 46 h 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6" h="46">
                <a:moveTo>
                  <a:pt x="20" y="1"/>
                </a:moveTo>
                <a:cubicBezTo>
                  <a:pt x="29" y="2"/>
                  <a:pt x="32" y="5"/>
                  <a:pt x="35" y="7"/>
                </a:cubicBezTo>
                <a:cubicBezTo>
                  <a:pt x="44" y="15"/>
                  <a:pt x="46" y="28"/>
                  <a:pt x="44" y="38"/>
                </a:cubicBezTo>
                <a:cubicBezTo>
                  <a:pt x="43" y="46"/>
                  <a:pt x="17" y="39"/>
                  <a:pt x="15" y="31"/>
                </a:cubicBezTo>
                <a:cubicBezTo>
                  <a:pt x="14" y="26"/>
                  <a:pt x="0" y="23"/>
                  <a:pt x="3" y="5"/>
                </a:cubicBezTo>
                <a:cubicBezTo>
                  <a:pt x="6" y="4"/>
                  <a:pt x="10" y="2"/>
                  <a:pt x="13" y="0"/>
                </a:cubicBezTo>
                <a:cubicBezTo>
                  <a:pt x="16" y="6"/>
                  <a:pt x="21" y="12"/>
                  <a:pt x="27" y="16"/>
                </a:cubicBezTo>
                <a:cubicBezTo>
                  <a:pt x="34" y="20"/>
                  <a:pt x="17" y="19"/>
                  <a:pt x="17" y="24"/>
                </a:cubicBezTo>
                <a:cubicBezTo>
                  <a:pt x="24" y="25"/>
                  <a:pt x="29" y="17"/>
                  <a:pt x="32" y="26"/>
                </a:cubicBezTo>
                <a:cubicBezTo>
                  <a:pt x="33" y="30"/>
                  <a:pt x="33" y="30"/>
                  <a:pt x="33" y="30"/>
                </a:cubicBezTo>
                <a:cubicBezTo>
                  <a:pt x="33" y="25"/>
                  <a:pt x="33" y="25"/>
                  <a:pt x="33" y="25"/>
                </a:cubicBezTo>
                <a:cubicBezTo>
                  <a:pt x="40" y="12"/>
                  <a:pt x="23" y="19"/>
                  <a:pt x="20" y="1"/>
                </a:cubicBezTo>
                <a:close/>
              </a:path>
            </a:pathLst>
          </a:custGeom>
          <a:solidFill>
            <a:srgbClr val="FFFFFF"/>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477" name="Freeform 199"/>
          <p:cNvSpPr>
            <a:spLocks/>
          </p:cNvSpPr>
          <p:nvPr/>
        </p:nvSpPr>
        <p:spPr bwMode="auto">
          <a:xfrm>
            <a:off x="2854468" y="4205188"/>
            <a:ext cx="71054" cy="61913"/>
          </a:xfrm>
          <a:custGeom>
            <a:avLst/>
            <a:gdLst>
              <a:gd name="T0" fmla="*/ 2147483647 w 40"/>
              <a:gd name="T1" fmla="*/ 0 h 31"/>
              <a:gd name="T2" fmla="*/ 2147483647 w 40"/>
              <a:gd name="T3" fmla="*/ 2147483647 h 31"/>
              <a:gd name="T4" fmla="*/ 2147483647 w 40"/>
              <a:gd name="T5" fmla="*/ 2147483647 h 31"/>
              <a:gd name="T6" fmla="*/ 2147483647 w 40"/>
              <a:gd name="T7" fmla="*/ 2147483647 h 31"/>
              <a:gd name="T8" fmla="*/ 2147483647 w 40"/>
              <a:gd name="T9" fmla="*/ 2147483647 h 31"/>
              <a:gd name="T10" fmla="*/ 2147483647 w 40"/>
              <a:gd name="T11" fmla="*/ 2147483647 h 31"/>
              <a:gd name="T12" fmla="*/ 0 w 40"/>
              <a:gd name="T13" fmla="*/ 2147483647 h 31"/>
              <a:gd name="T14" fmla="*/ 2147483647 w 40"/>
              <a:gd name="T15" fmla="*/ 0 h 31"/>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31"/>
              <a:gd name="T26" fmla="*/ 40 w 40"/>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31">
                <a:moveTo>
                  <a:pt x="11" y="0"/>
                </a:moveTo>
                <a:cubicBezTo>
                  <a:pt x="17" y="1"/>
                  <a:pt x="22" y="4"/>
                  <a:pt x="25" y="7"/>
                </a:cubicBezTo>
                <a:cubicBezTo>
                  <a:pt x="22" y="10"/>
                  <a:pt x="18" y="12"/>
                  <a:pt x="12" y="11"/>
                </a:cubicBezTo>
                <a:cubicBezTo>
                  <a:pt x="21" y="15"/>
                  <a:pt x="25" y="12"/>
                  <a:pt x="23" y="22"/>
                </a:cubicBezTo>
                <a:cubicBezTo>
                  <a:pt x="28" y="18"/>
                  <a:pt x="27" y="15"/>
                  <a:pt x="28" y="11"/>
                </a:cubicBezTo>
                <a:cubicBezTo>
                  <a:pt x="32" y="16"/>
                  <a:pt x="40" y="27"/>
                  <a:pt x="33" y="28"/>
                </a:cubicBezTo>
                <a:cubicBezTo>
                  <a:pt x="17" y="31"/>
                  <a:pt x="7" y="25"/>
                  <a:pt x="0" y="16"/>
                </a:cubicBezTo>
                <a:cubicBezTo>
                  <a:pt x="3" y="10"/>
                  <a:pt x="6" y="4"/>
                  <a:pt x="11" y="0"/>
                </a:cubicBezTo>
                <a:close/>
              </a:path>
            </a:pathLst>
          </a:custGeom>
          <a:solidFill>
            <a:srgbClr val="FFFFFF"/>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478" name="Freeform 200"/>
          <p:cNvSpPr>
            <a:spLocks/>
          </p:cNvSpPr>
          <p:nvPr/>
        </p:nvSpPr>
        <p:spPr bwMode="auto">
          <a:xfrm>
            <a:off x="2833303" y="4194076"/>
            <a:ext cx="31747" cy="34925"/>
          </a:xfrm>
          <a:custGeom>
            <a:avLst/>
            <a:gdLst>
              <a:gd name="T0" fmla="*/ 2147483647 w 20"/>
              <a:gd name="T1" fmla="*/ 2147483647 h 17"/>
              <a:gd name="T2" fmla="*/ 2147483647 w 20"/>
              <a:gd name="T3" fmla="*/ 2147483647 h 17"/>
              <a:gd name="T4" fmla="*/ 2147483647 w 20"/>
              <a:gd name="T5" fmla="*/ 2147483647 h 17"/>
              <a:gd name="T6" fmla="*/ 0 60000 65536"/>
              <a:gd name="T7" fmla="*/ 0 60000 65536"/>
              <a:gd name="T8" fmla="*/ 0 60000 65536"/>
              <a:gd name="T9" fmla="*/ 0 w 20"/>
              <a:gd name="T10" fmla="*/ 0 h 17"/>
              <a:gd name="T11" fmla="*/ 20 w 20"/>
              <a:gd name="T12" fmla="*/ 17 h 17"/>
            </a:gdLst>
            <a:ahLst/>
            <a:cxnLst>
              <a:cxn ang="T6">
                <a:pos x="T0" y="T1"/>
              </a:cxn>
              <a:cxn ang="T7">
                <a:pos x="T2" y="T3"/>
              </a:cxn>
              <a:cxn ang="T8">
                <a:pos x="T4" y="T5"/>
              </a:cxn>
            </a:cxnLst>
            <a:rect l="T9" t="T10" r="T11" b="T12"/>
            <a:pathLst>
              <a:path w="20" h="17">
                <a:moveTo>
                  <a:pt x="20" y="3"/>
                </a:moveTo>
                <a:cubicBezTo>
                  <a:pt x="16" y="6"/>
                  <a:pt x="12" y="10"/>
                  <a:pt x="9" y="17"/>
                </a:cubicBezTo>
                <a:cubicBezTo>
                  <a:pt x="3" y="9"/>
                  <a:pt x="0" y="0"/>
                  <a:pt x="20" y="3"/>
                </a:cubicBezTo>
                <a:close/>
              </a:path>
            </a:pathLst>
          </a:custGeom>
          <a:solidFill>
            <a:srgbClr val="FFFFFF"/>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479" name="Freeform 201"/>
          <p:cNvSpPr>
            <a:spLocks/>
          </p:cNvSpPr>
          <p:nvPr/>
        </p:nvSpPr>
        <p:spPr bwMode="auto">
          <a:xfrm>
            <a:off x="3061583" y="4149626"/>
            <a:ext cx="57448" cy="50800"/>
          </a:xfrm>
          <a:custGeom>
            <a:avLst/>
            <a:gdLst>
              <a:gd name="T0" fmla="*/ 2147483647 w 33"/>
              <a:gd name="T1" fmla="*/ 2147483647 h 24"/>
              <a:gd name="T2" fmla="*/ 2147483647 w 33"/>
              <a:gd name="T3" fmla="*/ 2147483647 h 24"/>
              <a:gd name="T4" fmla="*/ 2147483647 w 33"/>
              <a:gd name="T5" fmla="*/ 2147483647 h 24"/>
              <a:gd name="T6" fmla="*/ 2147483647 w 33"/>
              <a:gd name="T7" fmla="*/ 2147483647 h 24"/>
              <a:gd name="T8" fmla="*/ 2147483647 w 33"/>
              <a:gd name="T9" fmla="*/ 2147483647 h 24"/>
              <a:gd name="T10" fmla="*/ 0 w 33"/>
              <a:gd name="T11" fmla="*/ 2147483647 h 24"/>
              <a:gd name="T12" fmla="*/ 2147483647 w 33"/>
              <a:gd name="T13" fmla="*/ 2147483647 h 24"/>
              <a:gd name="T14" fmla="*/ 2147483647 w 33"/>
              <a:gd name="T15" fmla="*/ 2147483647 h 24"/>
              <a:gd name="T16" fmla="*/ 2147483647 w 33"/>
              <a:gd name="T17" fmla="*/ 2147483647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24"/>
              <a:gd name="T29" fmla="*/ 33 w 33"/>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24">
                <a:moveTo>
                  <a:pt x="17" y="4"/>
                </a:moveTo>
                <a:cubicBezTo>
                  <a:pt x="33" y="7"/>
                  <a:pt x="27" y="10"/>
                  <a:pt x="23" y="20"/>
                </a:cubicBezTo>
                <a:cubicBezTo>
                  <a:pt x="22" y="21"/>
                  <a:pt x="22" y="22"/>
                  <a:pt x="21" y="22"/>
                </a:cubicBezTo>
                <a:cubicBezTo>
                  <a:pt x="18" y="24"/>
                  <a:pt x="13" y="24"/>
                  <a:pt x="10" y="23"/>
                </a:cubicBezTo>
                <a:cubicBezTo>
                  <a:pt x="6" y="22"/>
                  <a:pt x="2" y="21"/>
                  <a:pt x="1" y="18"/>
                </a:cubicBezTo>
                <a:cubicBezTo>
                  <a:pt x="0" y="17"/>
                  <a:pt x="0" y="16"/>
                  <a:pt x="0" y="15"/>
                </a:cubicBezTo>
                <a:cubicBezTo>
                  <a:pt x="2" y="5"/>
                  <a:pt x="0" y="0"/>
                  <a:pt x="16" y="3"/>
                </a:cubicBezTo>
                <a:cubicBezTo>
                  <a:pt x="15" y="5"/>
                  <a:pt x="14" y="7"/>
                  <a:pt x="15" y="8"/>
                </a:cubicBezTo>
                <a:cubicBezTo>
                  <a:pt x="16" y="8"/>
                  <a:pt x="17" y="5"/>
                  <a:pt x="17" y="4"/>
                </a:cubicBezTo>
                <a:close/>
              </a:path>
            </a:pathLst>
          </a:custGeom>
          <a:solidFill>
            <a:srgbClr val="FFFFFF"/>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480" name="Freeform 202"/>
          <p:cNvSpPr>
            <a:spLocks/>
          </p:cNvSpPr>
          <p:nvPr/>
        </p:nvSpPr>
        <p:spPr bwMode="auto">
          <a:xfrm>
            <a:off x="2992041" y="4149626"/>
            <a:ext cx="69542" cy="30163"/>
          </a:xfrm>
          <a:custGeom>
            <a:avLst/>
            <a:gdLst>
              <a:gd name="T0" fmla="*/ 2147483647 w 40"/>
              <a:gd name="T1" fmla="*/ 2147483647 h 14"/>
              <a:gd name="T2" fmla="*/ 2147483647 w 40"/>
              <a:gd name="T3" fmla="*/ 2147483647 h 14"/>
              <a:gd name="T4" fmla="*/ 2147483647 w 40"/>
              <a:gd name="T5" fmla="*/ 2147483647 h 14"/>
              <a:gd name="T6" fmla="*/ 0 w 40"/>
              <a:gd name="T7" fmla="*/ 2147483647 h 14"/>
              <a:gd name="T8" fmla="*/ 2147483647 w 40"/>
              <a:gd name="T9" fmla="*/ 2147483647 h 14"/>
              <a:gd name="T10" fmla="*/ 2147483647 w 40"/>
              <a:gd name="T11" fmla="*/ 2147483647 h 14"/>
              <a:gd name="T12" fmla="*/ 0 60000 65536"/>
              <a:gd name="T13" fmla="*/ 0 60000 65536"/>
              <a:gd name="T14" fmla="*/ 0 60000 65536"/>
              <a:gd name="T15" fmla="*/ 0 60000 65536"/>
              <a:gd name="T16" fmla="*/ 0 60000 65536"/>
              <a:gd name="T17" fmla="*/ 0 60000 65536"/>
              <a:gd name="T18" fmla="*/ 0 w 40"/>
              <a:gd name="T19" fmla="*/ 0 h 14"/>
              <a:gd name="T20" fmla="*/ 40 w 40"/>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40" h="14">
                <a:moveTo>
                  <a:pt x="40" y="3"/>
                </a:moveTo>
                <a:cubicBezTo>
                  <a:pt x="39" y="4"/>
                  <a:pt x="36" y="12"/>
                  <a:pt x="36" y="14"/>
                </a:cubicBezTo>
                <a:cubicBezTo>
                  <a:pt x="32" y="14"/>
                  <a:pt x="28" y="12"/>
                  <a:pt x="25" y="10"/>
                </a:cubicBezTo>
                <a:cubicBezTo>
                  <a:pt x="18" y="5"/>
                  <a:pt x="7" y="7"/>
                  <a:pt x="0" y="2"/>
                </a:cubicBezTo>
                <a:cubicBezTo>
                  <a:pt x="10" y="3"/>
                  <a:pt x="21" y="1"/>
                  <a:pt x="32" y="1"/>
                </a:cubicBezTo>
                <a:cubicBezTo>
                  <a:pt x="34" y="1"/>
                  <a:pt x="39" y="0"/>
                  <a:pt x="40" y="3"/>
                </a:cubicBezTo>
                <a:close/>
              </a:path>
            </a:pathLst>
          </a:custGeom>
          <a:solidFill>
            <a:srgbClr val="FFFFFF"/>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481" name="Freeform 203"/>
          <p:cNvSpPr>
            <a:spLocks/>
          </p:cNvSpPr>
          <p:nvPr/>
        </p:nvSpPr>
        <p:spPr bwMode="auto">
          <a:xfrm>
            <a:off x="3054024" y="4179788"/>
            <a:ext cx="0" cy="3175"/>
          </a:xfrm>
          <a:custGeom>
            <a:avLst/>
            <a:gdLst>
              <a:gd name="T0" fmla="*/ 2147481088 h 2"/>
              <a:gd name="T1" fmla="*/ 0 h 2"/>
              <a:gd name="T2" fmla="*/ 0 60000 65536"/>
              <a:gd name="T3" fmla="*/ 0 60000 65536"/>
              <a:gd name="T4" fmla="*/ 0 h 2"/>
              <a:gd name="T5" fmla="*/ 2 h 2"/>
            </a:gdLst>
            <a:ahLst/>
            <a:cxnLst>
              <a:cxn ang="T2">
                <a:pos x="0" y="T0"/>
              </a:cxn>
              <a:cxn ang="T3">
                <a:pos x="0" y="T1"/>
              </a:cxn>
            </a:cxnLst>
            <a:rect l="0" t="T4" r="0" b="T5"/>
            <a:pathLst>
              <a:path h="2">
                <a:moveTo>
                  <a:pt x="0" y="2"/>
                </a:moveTo>
                <a:cubicBezTo>
                  <a:pt x="0" y="2"/>
                  <a:pt x="0" y="1"/>
                  <a:pt x="0" y="0"/>
                </a:cubicBezTo>
              </a:path>
            </a:pathLst>
          </a:custGeom>
          <a:solidFill>
            <a:srgbClr val="FFFFFF"/>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482" name="Freeform 204"/>
          <p:cNvSpPr>
            <a:spLocks/>
          </p:cNvSpPr>
          <p:nvPr/>
        </p:nvSpPr>
        <p:spPr bwMode="auto">
          <a:xfrm>
            <a:off x="3054024" y="4179788"/>
            <a:ext cx="0" cy="3175"/>
          </a:xfrm>
          <a:custGeom>
            <a:avLst/>
            <a:gdLst>
              <a:gd name="T0" fmla="*/ 2147481088 h 2"/>
              <a:gd name="T1" fmla="*/ 0 h 2"/>
              <a:gd name="T2" fmla="*/ 0 60000 65536"/>
              <a:gd name="T3" fmla="*/ 0 60000 65536"/>
              <a:gd name="T4" fmla="*/ 0 h 2"/>
              <a:gd name="T5" fmla="*/ 2 h 2"/>
            </a:gdLst>
            <a:ahLst/>
            <a:cxnLst>
              <a:cxn ang="T2">
                <a:pos x="0" y="T0"/>
              </a:cxn>
              <a:cxn ang="T3">
                <a:pos x="0" y="T1"/>
              </a:cxn>
            </a:cxnLst>
            <a:rect l="0" t="T4" r="0" b="T5"/>
            <a:pathLst>
              <a:path h="2">
                <a:moveTo>
                  <a:pt x="0" y="2"/>
                </a:moveTo>
                <a:cubicBezTo>
                  <a:pt x="0" y="2"/>
                  <a:pt x="0" y="1"/>
                  <a:pt x="0" y="0"/>
                </a:cubicBezTo>
              </a:path>
            </a:pathLst>
          </a:custGeom>
          <a:no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483" name="Freeform 205"/>
          <p:cNvSpPr>
            <a:spLocks/>
          </p:cNvSpPr>
          <p:nvPr/>
        </p:nvSpPr>
        <p:spPr bwMode="auto">
          <a:xfrm>
            <a:off x="3061583" y="4149626"/>
            <a:ext cx="1512" cy="7938"/>
          </a:xfrm>
          <a:custGeom>
            <a:avLst/>
            <a:gdLst>
              <a:gd name="T0" fmla="*/ 0 w 3"/>
              <a:gd name="T1" fmla="*/ 2147483647 h 3"/>
              <a:gd name="T2" fmla="*/ 2147481429 w 3"/>
              <a:gd name="T3" fmla="*/ 0 h 3"/>
              <a:gd name="T4" fmla="*/ 0 60000 65536"/>
              <a:gd name="T5" fmla="*/ 0 60000 65536"/>
              <a:gd name="T6" fmla="*/ 0 w 3"/>
              <a:gd name="T7" fmla="*/ 0 h 3"/>
              <a:gd name="T8" fmla="*/ 3 w 3"/>
              <a:gd name="T9" fmla="*/ 3 h 3"/>
            </a:gdLst>
            <a:ahLst/>
            <a:cxnLst>
              <a:cxn ang="T4">
                <a:pos x="T0" y="T1"/>
              </a:cxn>
              <a:cxn ang="T5">
                <a:pos x="T2" y="T3"/>
              </a:cxn>
            </a:cxnLst>
            <a:rect l="T6" t="T7" r="T8" b="T9"/>
            <a:pathLst>
              <a:path w="3" h="3">
                <a:moveTo>
                  <a:pt x="0" y="3"/>
                </a:moveTo>
                <a:cubicBezTo>
                  <a:pt x="1" y="1"/>
                  <a:pt x="2" y="0"/>
                  <a:pt x="3" y="0"/>
                </a:cubicBezTo>
              </a:path>
            </a:pathLst>
          </a:custGeom>
          <a:solidFill>
            <a:srgbClr val="FFFFFF"/>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484" name="Freeform 206"/>
          <p:cNvSpPr>
            <a:spLocks/>
          </p:cNvSpPr>
          <p:nvPr/>
        </p:nvSpPr>
        <p:spPr bwMode="auto">
          <a:xfrm>
            <a:off x="3061583" y="4149626"/>
            <a:ext cx="1512" cy="7938"/>
          </a:xfrm>
          <a:custGeom>
            <a:avLst/>
            <a:gdLst>
              <a:gd name="T0" fmla="*/ 0 w 3"/>
              <a:gd name="T1" fmla="*/ 2147483647 h 3"/>
              <a:gd name="T2" fmla="*/ 2147481429 w 3"/>
              <a:gd name="T3" fmla="*/ 0 h 3"/>
              <a:gd name="T4" fmla="*/ 0 60000 65536"/>
              <a:gd name="T5" fmla="*/ 0 60000 65536"/>
              <a:gd name="T6" fmla="*/ 0 w 3"/>
              <a:gd name="T7" fmla="*/ 0 h 3"/>
              <a:gd name="T8" fmla="*/ 3 w 3"/>
              <a:gd name="T9" fmla="*/ 3 h 3"/>
            </a:gdLst>
            <a:ahLst/>
            <a:cxnLst>
              <a:cxn ang="T4">
                <a:pos x="T0" y="T1"/>
              </a:cxn>
              <a:cxn ang="T5">
                <a:pos x="T2" y="T3"/>
              </a:cxn>
            </a:cxnLst>
            <a:rect l="T6" t="T7" r="T8" b="T9"/>
            <a:pathLst>
              <a:path w="3" h="3">
                <a:moveTo>
                  <a:pt x="0" y="3"/>
                </a:moveTo>
                <a:cubicBezTo>
                  <a:pt x="1" y="1"/>
                  <a:pt x="2" y="0"/>
                  <a:pt x="3" y="0"/>
                </a:cubicBezTo>
              </a:path>
            </a:pathLst>
          </a:custGeom>
          <a:no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485" name="Freeform 207"/>
          <p:cNvSpPr>
            <a:spLocks/>
          </p:cNvSpPr>
          <p:nvPr/>
        </p:nvSpPr>
        <p:spPr bwMode="auto">
          <a:xfrm>
            <a:off x="3085771" y="4152801"/>
            <a:ext cx="4535" cy="4763"/>
          </a:xfrm>
          <a:custGeom>
            <a:avLst/>
            <a:gdLst>
              <a:gd name="T0" fmla="*/ 0 w 1"/>
              <a:gd name="T1" fmla="*/ 0 h 2"/>
              <a:gd name="T2" fmla="*/ 2147483647 w 1"/>
              <a:gd name="T3" fmla="*/ 2147483647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0" y="0"/>
                </a:moveTo>
                <a:cubicBezTo>
                  <a:pt x="1" y="0"/>
                  <a:pt x="1" y="1"/>
                  <a:pt x="1" y="2"/>
                </a:cubicBezTo>
              </a:path>
            </a:pathLst>
          </a:custGeom>
          <a:solidFill>
            <a:srgbClr val="FFFFFF"/>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486" name="Freeform 208"/>
          <p:cNvSpPr>
            <a:spLocks/>
          </p:cNvSpPr>
          <p:nvPr/>
        </p:nvSpPr>
        <p:spPr bwMode="auto">
          <a:xfrm>
            <a:off x="3085771" y="4152801"/>
            <a:ext cx="4535" cy="4763"/>
          </a:xfrm>
          <a:custGeom>
            <a:avLst/>
            <a:gdLst>
              <a:gd name="T0" fmla="*/ 0 w 1"/>
              <a:gd name="T1" fmla="*/ 0 h 2"/>
              <a:gd name="T2" fmla="*/ 2147483647 w 1"/>
              <a:gd name="T3" fmla="*/ 2147483647 h 2"/>
              <a:gd name="T4" fmla="*/ 0 60000 65536"/>
              <a:gd name="T5" fmla="*/ 0 60000 65536"/>
              <a:gd name="T6" fmla="*/ 0 w 1"/>
              <a:gd name="T7" fmla="*/ 0 h 2"/>
              <a:gd name="T8" fmla="*/ 1 w 1"/>
              <a:gd name="T9" fmla="*/ 2 h 2"/>
            </a:gdLst>
            <a:ahLst/>
            <a:cxnLst>
              <a:cxn ang="T4">
                <a:pos x="T0" y="T1"/>
              </a:cxn>
              <a:cxn ang="T5">
                <a:pos x="T2" y="T3"/>
              </a:cxn>
            </a:cxnLst>
            <a:rect l="T6" t="T7" r="T8" b="T9"/>
            <a:pathLst>
              <a:path w="1" h="2">
                <a:moveTo>
                  <a:pt x="0" y="0"/>
                </a:moveTo>
                <a:cubicBezTo>
                  <a:pt x="1" y="0"/>
                  <a:pt x="1" y="1"/>
                  <a:pt x="1" y="2"/>
                </a:cubicBezTo>
              </a:path>
            </a:pathLst>
          </a:custGeom>
          <a:no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487" name="Freeform 209"/>
          <p:cNvSpPr>
            <a:spLocks/>
          </p:cNvSpPr>
          <p:nvPr/>
        </p:nvSpPr>
        <p:spPr bwMode="auto">
          <a:xfrm>
            <a:off x="3091818" y="4154388"/>
            <a:ext cx="1512" cy="4763"/>
          </a:xfrm>
          <a:custGeom>
            <a:avLst/>
            <a:gdLst>
              <a:gd name="T0" fmla="*/ 0 w 2"/>
              <a:gd name="T1" fmla="*/ 2147483647 h 2"/>
              <a:gd name="T2" fmla="*/ 536870272 w 2"/>
              <a:gd name="T3" fmla="*/ 0 h 2"/>
              <a:gd name="T4" fmla="*/ 0 60000 65536"/>
              <a:gd name="T5" fmla="*/ 0 60000 65536"/>
              <a:gd name="T6" fmla="*/ 0 w 2"/>
              <a:gd name="T7" fmla="*/ 0 h 2"/>
              <a:gd name="T8" fmla="*/ 2 w 2"/>
              <a:gd name="T9" fmla="*/ 2 h 2"/>
            </a:gdLst>
            <a:ahLst/>
            <a:cxnLst>
              <a:cxn ang="T4">
                <a:pos x="T0" y="T1"/>
              </a:cxn>
              <a:cxn ang="T5">
                <a:pos x="T2" y="T3"/>
              </a:cxn>
            </a:cxnLst>
            <a:rect l="T6" t="T7" r="T8" b="T9"/>
            <a:pathLst>
              <a:path w="2" h="2">
                <a:moveTo>
                  <a:pt x="0" y="2"/>
                </a:moveTo>
                <a:cubicBezTo>
                  <a:pt x="1" y="1"/>
                  <a:pt x="1" y="0"/>
                  <a:pt x="2" y="0"/>
                </a:cubicBezTo>
              </a:path>
            </a:pathLst>
          </a:custGeom>
          <a:solidFill>
            <a:srgbClr val="FFFFFF"/>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488" name="Freeform 210"/>
          <p:cNvSpPr>
            <a:spLocks/>
          </p:cNvSpPr>
          <p:nvPr/>
        </p:nvSpPr>
        <p:spPr bwMode="auto">
          <a:xfrm>
            <a:off x="3091818" y="4154388"/>
            <a:ext cx="1512" cy="4763"/>
          </a:xfrm>
          <a:custGeom>
            <a:avLst/>
            <a:gdLst>
              <a:gd name="T0" fmla="*/ 0 w 2"/>
              <a:gd name="T1" fmla="*/ 2147483647 h 2"/>
              <a:gd name="T2" fmla="*/ 536870272 w 2"/>
              <a:gd name="T3" fmla="*/ 0 h 2"/>
              <a:gd name="T4" fmla="*/ 0 60000 65536"/>
              <a:gd name="T5" fmla="*/ 0 60000 65536"/>
              <a:gd name="T6" fmla="*/ 0 w 2"/>
              <a:gd name="T7" fmla="*/ 0 h 2"/>
              <a:gd name="T8" fmla="*/ 2 w 2"/>
              <a:gd name="T9" fmla="*/ 2 h 2"/>
            </a:gdLst>
            <a:ahLst/>
            <a:cxnLst>
              <a:cxn ang="T4">
                <a:pos x="T0" y="T1"/>
              </a:cxn>
              <a:cxn ang="T5">
                <a:pos x="T2" y="T3"/>
              </a:cxn>
            </a:cxnLst>
            <a:rect l="T6" t="T7" r="T8" b="T9"/>
            <a:pathLst>
              <a:path w="2" h="2">
                <a:moveTo>
                  <a:pt x="0" y="2"/>
                </a:moveTo>
                <a:cubicBezTo>
                  <a:pt x="1" y="1"/>
                  <a:pt x="1" y="0"/>
                  <a:pt x="2" y="0"/>
                </a:cubicBezTo>
              </a:path>
            </a:pathLst>
          </a:custGeom>
          <a:no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489" name="Freeform 211"/>
          <p:cNvSpPr>
            <a:spLocks/>
          </p:cNvSpPr>
          <p:nvPr/>
        </p:nvSpPr>
        <p:spPr bwMode="auto">
          <a:xfrm>
            <a:off x="3410805" y="4329013"/>
            <a:ext cx="114896" cy="65088"/>
          </a:xfrm>
          <a:custGeom>
            <a:avLst/>
            <a:gdLst>
              <a:gd name="T0" fmla="*/ 0 w 103"/>
              <a:gd name="T1" fmla="*/ 1503505264 h 49"/>
              <a:gd name="T2" fmla="*/ 1169182473 w 103"/>
              <a:gd name="T3" fmla="*/ 1503505264 h 49"/>
              <a:gd name="T4" fmla="*/ 1169182473 w 103"/>
              <a:gd name="T5" fmla="*/ 1503505264 h 49"/>
              <a:gd name="T6" fmla="*/ 1169182473 w 103"/>
              <a:gd name="T7" fmla="*/ 0 h 49"/>
              <a:gd name="T8" fmla="*/ 0 w 103"/>
              <a:gd name="T9" fmla="*/ 1503505264 h 49"/>
              <a:gd name="T10" fmla="*/ 0 60000 65536"/>
              <a:gd name="T11" fmla="*/ 0 60000 65536"/>
              <a:gd name="T12" fmla="*/ 0 60000 65536"/>
              <a:gd name="T13" fmla="*/ 0 60000 65536"/>
              <a:gd name="T14" fmla="*/ 0 60000 65536"/>
              <a:gd name="T15" fmla="*/ 0 w 103"/>
              <a:gd name="T16" fmla="*/ 0 h 49"/>
              <a:gd name="T17" fmla="*/ 103 w 103"/>
              <a:gd name="T18" fmla="*/ 49 h 49"/>
            </a:gdLst>
            <a:ahLst/>
            <a:cxnLst>
              <a:cxn ang="T10">
                <a:pos x="T0" y="T1"/>
              </a:cxn>
              <a:cxn ang="T11">
                <a:pos x="T2" y="T3"/>
              </a:cxn>
              <a:cxn ang="T12">
                <a:pos x="T4" y="T5"/>
              </a:cxn>
              <a:cxn ang="T13">
                <a:pos x="T6" y="T7"/>
              </a:cxn>
              <a:cxn ang="T14">
                <a:pos x="T8" y="T9"/>
              </a:cxn>
            </a:cxnLst>
            <a:rect l="T15" t="T16" r="T17" b="T18"/>
            <a:pathLst>
              <a:path w="103" h="49">
                <a:moveTo>
                  <a:pt x="0" y="28"/>
                </a:moveTo>
                <a:lnTo>
                  <a:pt x="11" y="49"/>
                </a:lnTo>
                <a:lnTo>
                  <a:pt x="103" y="22"/>
                </a:lnTo>
                <a:lnTo>
                  <a:pt x="98" y="0"/>
                </a:lnTo>
                <a:lnTo>
                  <a:pt x="0" y="28"/>
                </a:lnTo>
                <a:close/>
              </a:path>
            </a:pathLst>
          </a:custGeom>
          <a:solidFill>
            <a:srgbClr val="FFCC99"/>
          </a:solidFill>
          <a:ln w="9525">
            <a:noFill/>
            <a:round/>
            <a:headEnd/>
            <a:tailEnd/>
          </a:ln>
        </p:spPr>
        <p:txBody>
          <a:bodyPr/>
          <a:lstStyle/>
          <a:p>
            <a:pPr>
              <a:defRPr/>
            </a:pPr>
            <a:endParaRPr lang="es-MX" sz="1400" dirty="0">
              <a:latin typeface="+mn-lt"/>
              <a:ea typeface="+mn-ea"/>
              <a:cs typeface="Arial" charset="0"/>
            </a:endParaRPr>
          </a:p>
        </p:txBody>
      </p:sp>
      <p:sp>
        <p:nvSpPr>
          <p:cNvPr id="490" name="Freeform 212"/>
          <p:cNvSpPr>
            <a:spLocks/>
          </p:cNvSpPr>
          <p:nvPr/>
        </p:nvSpPr>
        <p:spPr bwMode="auto">
          <a:xfrm>
            <a:off x="4611160" y="5273576"/>
            <a:ext cx="148155" cy="52388"/>
          </a:xfrm>
          <a:custGeom>
            <a:avLst/>
            <a:gdLst>
              <a:gd name="T0" fmla="*/ 0 w 85"/>
              <a:gd name="T1" fmla="*/ 2147483647 h 25"/>
              <a:gd name="T2" fmla="*/ 2147483647 w 85"/>
              <a:gd name="T3" fmla="*/ 0 h 25"/>
              <a:gd name="T4" fmla="*/ 0 60000 65536"/>
              <a:gd name="T5" fmla="*/ 0 60000 65536"/>
              <a:gd name="T6" fmla="*/ 0 w 85"/>
              <a:gd name="T7" fmla="*/ 0 h 25"/>
              <a:gd name="T8" fmla="*/ 85 w 85"/>
              <a:gd name="T9" fmla="*/ 25 h 25"/>
            </a:gdLst>
            <a:ahLst/>
            <a:cxnLst>
              <a:cxn ang="T4">
                <a:pos x="T0" y="T1"/>
              </a:cxn>
              <a:cxn ang="T5">
                <a:pos x="T2" y="T3"/>
              </a:cxn>
            </a:cxnLst>
            <a:rect l="T6" t="T7" r="T8" b="T9"/>
            <a:pathLst>
              <a:path w="85" h="25">
                <a:moveTo>
                  <a:pt x="0" y="10"/>
                </a:moveTo>
                <a:cubicBezTo>
                  <a:pt x="0" y="10"/>
                  <a:pt x="56" y="25"/>
                  <a:pt x="85" y="0"/>
                </a:cubicBezTo>
              </a:path>
            </a:pathLst>
          </a:custGeom>
          <a:noFill/>
          <a:ln w="11113">
            <a:solidFill>
              <a:srgbClr val="6BB9F3"/>
            </a:solidFill>
            <a:miter lim="800000"/>
            <a:headEnd/>
            <a:tailEnd/>
          </a:ln>
        </p:spPr>
        <p:txBody>
          <a:bodyPr/>
          <a:lstStyle/>
          <a:p>
            <a:pPr>
              <a:defRPr/>
            </a:pPr>
            <a:endParaRPr lang="es-MX" sz="1400" dirty="0">
              <a:latin typeface="+mn-lt"/>
              <a:ea typeface="+mn-ea"/>
              <a:cs typeface="Arial" charset="0"/>
            </a:endParaRPr>
          </a:p>
        </p:txBody>
      </p:sp>
      <p:sp>
        <p:nvSpPr>
          <p:cNvPr id="491" name="Freeform 213"/>
          <p:cNvSpPr>
            <a:spLocks/>
          </p:cNvSpPr>
          <p:nvPr/>
        </p:nvSpPr>
        <p:spPr bwMode="auto">
          <a:xfrm>
            <a:off x="4786527" y="5330726"/>
            <a:ext cx="148155" cy="50800"/>
          </a:xfrm>
          <a:custGeom>
            <a:avLst/>
            <a:gdLst>
              <a:gd name="T0" fmla="*/ 0 w 85"/>
              <a:gd name="T1" fmla="*/ 2147483647 h 25"/>
              <a:gd name="T2" fmla="*/ 2147483647 w 85"/>
              <a:gd name="T3" fmla="*/ 0 h 25"/>
              <a:gd name="T4" fmla="*/ 0 60000 65536"/>
              <a:gd name="T5" fmla="*/ 0 60000 65536"/>
              <a:gd name="T6" fmla="*/ 0 w 85"/>
              <a:gd name="T7" fmla="*/ 0 h 25"/>
              <a:gd name="T8" fmla="*/ 85 w 85"/>
              <a:gd name="T9" fmla="*/ 25 h 25"/>
            </a:gdLst>
            <a:ahLst/>
            <a:cxnLst>
              <a:cxn ang="T4">
                <a:pos x="T0" y="T1"/>
              </a:cxn>
              <a:cxn ang="T5">
                <a:pos x="T2" y="T3"/>
              </a:cxn>
            </a:cxnLst>
            <a:rect l="T6" t="T7" r="T8" b="T9"/>
            <a:pathLst>
              <a:path w="85" h="25">
                <a:moveTo>
                  <a:pt x="0" y="10"/>
                </a:moveTo>
                <a:cubicBezTo>
                  <a:pt x="0" y="10"/>
                  <a:pt x="57" y="25"/>
                  <a:pt x="85" y="0"/>
                </a:cubicBezTo>
              </a:path>
            </a:pathLst>
          </a:custGeom>
          <a:noFill/>
          <a:ln w="11113">
            <a:solidFill>
              <a:srgbClr val="6BB9F3"/>
            </a:solidFill>
            <a:miter lim="800000"/>
            <a:headEnd/>
            <a:tailEnd/>
          </a:ln>
        </p:spPr>
        <p:txBody>
          <a:bodyPr/>
          <a:lstStyle/>
          <a:p>
            <a:pPr>
              <a:defRPr/>
            </a:pPr>
            <a:endParaRPr lang="es-MX" sz="1400" dirty="0">
              <a:latin typeface="+mn-lt"/>
              <a:ea typeface="+mn-ea"/>
              <a:cs typeface="Arial" charset="0"/>
            </a:endParaRPr>
          </a:p>
        </p:txBody>
      </p:sp>
      <p:sp>
        <p:nvSpPr>
          <p:cNvPr id="492" name="Freeform 214"/>
          <p:cNvSpPr>
            <a:spLocks/>
          </p:cNvSpPr>
          <p:nvPr/>
        </p:nvSpPr>
        <p:spPr bwMode="auto">
          <a:xfrm>
            <a:off x="4866652" y="5373588"/>
            <a:ext cx="58960" cy="74613"/>
          </a:xfrm>
          <a:custGeom>
            <a:avLst/>
            <a:gdLst>
              <a:gd name="T0" fmla="*/ 2147483647 w 34"/>
              <a:gd name="T1" fmla="*/ 2147483647 h 36"/>
              <a:gd name="T2" fmla="*/ 0 w 34"/>
              <a:gd name="T3" fmla="*/ 0 h 36"/>
              <a:gd name="T4" fmla="*/ 0 60000 65536"/>
              <a:gd name="T5" fmla="*/ 0 60000 65536"/>
              <a:gd name="T6" fmla="*/ 0 w 34"/>
              <a:gd name="T7" fmla="*/ 0 h 36"/>
              <a:gd name="T8" fmla="*/ 34 w 34"/>
              <a:gd name="T9" fmla="*/ 36 h 36"/>
            </a:gdLst>
            <a:ahLst/>
            <a:cxnLst>
              <a:cxn ang="T4">
                <a:pos x="T0" y="T1"/>
              </a:cxn>
              <a:cxn ang="T5">
                <a:pos x="T2" y="T3"/>
              </a:cxn>
            </a:cxnLst>
            <a:rect l="T6" t="T7" r="T8" b="T9"/>
            <a:pathLst>
              <a:path w="34" h="36">
                <a:moveTo>
                  <a:pt x="22" y="36"/>
                </a:moveTo>
                <a:cubicBezTo>
                  <a:pt x="22" y="36"/>
                  <a:pt x="34" y="3"/>
                  <a:pt x="0" y="0"/>
                </a:cubicBezTo>
              </a:path>
            </a:pathLst>
          </a:custGeom>
          <a:noFill/>
          <a:ln w="11113">
            <a:solidFill>
              <a:srgbClr val="6BB9F3"/>
            </a:solidFill>
            <a:miter lim="800000"/>
            <a:headEnd/>
            <a:tailEnd/>
          </a:ln>
        </p:spPr>
        <p:txBody>
          <a:bodyPr/>
          <a:lstStyle/>
          <a:p>
            <a:pPr>
              <a:defRPr/>
            </a:pPr>
            <a:endParaRPr lang="es-MX" sz="1400" dirty="0">
              <a:latin typeface="+mn-lt"/>
              <a:ea typeface="+mn-ea"/>
              <a:cs typeface="Arial" charset="0"/>
            </a:endParaRPr>
          </a:p>
        </p:txBody>
      </p:sp>
      <p:sp>
        <p:nvSpPr>
          <p:cNvPr id="493" name="Freeform 215"/>
          <p:cNvSpPr>
            <a:spLocks/>
          </p:cNvSpPr>
          <p:nvPr/>
        </p:nvSpPr>
        <p:spPr bwMode="auto">
          <a:xfrm>
            <a:off x="4896887" y="5381526"/>
            <a:ext cx="101289" cy="117475"/>
          </a:xfrm>
          <a:custGeom>
            <a:avLst/>
            <a:gdLst>
              <a:gd name="T0" fmla="*/ 2147483647 w 63"/>
              <a:gd name="T1" fmla="*/ 2147483647 h 57"/>
              <a:gd name="T2" fmla="*/ 0 w 63"/>
              <a:gd name="T3" fmla="*/ 0 h 57"/>
              <a:gd name="T4" fmla="*/ 0 60000 65536"/>
              <a:gd name="T5" fmla="*/ 0 60000 65536"/>
              <a:gd name="T6" fmla="*/ 0 w 63"/>
              <a:gd name="T7" fmla="*/ 0 h 57"/>
              <a:gd name="T8" fmla="*/ 63 w 63"/>
              <a:gd name="T9" fmla="*/ 57 h 57"/>
            </a:gdLst>
            <a:ahLst/>
            <a:cxnLst>
              <a:cxn ang="T4">
                <a:pos x="T0" y="T1"/>
              </a:cxn>
              <a:cxn ang="T5">
                <a:pos x="T2" y="T3"/>
              </a:cxn>
            </a:cxnLst>
            <a:rect l="T6" t="T7" r="T8" b="T9"/>
            <a:pathLst>
              <a:path w="63" h="57">
                <a:moveTo>
                  <a:pt x="63" y="57"/>
                </a:moveTo>
                <a:cubicBezTo>
                  <a:pt x="63" y="57"/>
                  <a:pt x="37" y="4"/>
                  <a:pt x="0" y="0"/>
                </a:cubicBezTo>
              </a:path>
            </a:pathLst>
          </a:custGeom>
          <a:noFill/>
          <a:ln w="11113">
            <a:solidFill>
              <a:srgbClr val="6BB9F3"/>
            </a:solidFill>
            <a:miter lim="800000"/>
            <a:headEnd/>
            <a:tailEnd/>
          </a:ln>
        </p:spPr>
        <p:txBody>
          <a:bodyPr/>
          <a:lstStyle/>
          <a:p>
            <a:pPr>
              <a:defRPr/>
            </a:pPr>
            <a:endParaRPr lang="es-MX" sz="1400" dirty="0">
              <a:latin typeface="+mn-lt"/>
              <a:ea typeface="+mn-ea"/>
              <a:cs typeface="Arial" charset="0"/>
            </a:endParaRPr>
          </a:p>
        </p:txBody>
      </p:sp>
      <p:sp>
        <p:nvSpPr>
          <p:cNvPr id="494" name="Freeform 216"/>
          <p:cNvSpPr>
            <a:spLocks/>
          </p:cNvSpPr>
          <p:nvPr/>
        </p:nvSpPr>
        <p:spPr bwMode="auto">
          <a:xfrm>
            <a:off x="4621743" y="5295801"/>
            <a:ext cx="154202" cy="131763"/>
          </a:xfrm>
          <a:custGeom>
            <a:avLst/>
            <a:gdLst>
              <a:gd name="T0" fmla="*/ 2147483647 w 83"/>
              <a:gd name="T1" fmla="*/ 2147483647 h 64"/>
              <a:gd name="T2" fmla="*/ 0 w 83"/>
              <a:gd name="T3" fmla="*/ 0 h 64"/>
              <a:gd name="T4" fmla="*/ 0 60000 65536"/>
              <a:gd name="T5" fmla="*/ 0 60000 65536"/>
              <a:gd name="T6" fmla="*/ 0 w 83"/>
              <a:gd name="T7" fmla="*/ 0 h 64"/>
              <a:gd name="T8" fmla="*/ 83 w 83"/>
              <a:gd name="T9" fmla="*/ 64 h 64"/>
            </a:gdLst>
            <a:ahLst/>
            <a:cxnLst>
              <a:cxn ang="T4">
                <a:pos x="T0" y="T1"/>
              </a:cxn>
              <a:cxn ang="T5">
                <a:pos x="T2" y="T3"/>
              </a:cxn>
            </a:cxnLst>
            <a:rect l="T6" t="T7" r="T8" b="T9"/>
            <a:pathLst>
              <a:path w="83" h="64">
                <a:moveTo>
                  <a:pt x="83" y="64"/>
                </a:moveTo>
                <a:cubicBezTo>
                  <a:pt x="83" y="64"/>
                  <a:pt x="61" y="14"/>
                  <a:pt x="0" y="0"/>
                </a:cubicBezTo>
              </a:path>
            </a:pathLst>
          </a:custGeom>
          <a:noFill/>
          <a:ln w="11113">
            <a:solidFill>
              <a:srgbClr val="6BB9F3"/>
            </a:solidFill>
            <a:miter lim="800000"/>
            <a:headEnd/>
            <a:tailEnd/>
          </a:ln>
        </p:spPr>
        <p:txBody>
          <a:bodyPr/>
          <a:lstStyle/>
          <a:p>
            <a:pPr>
              <a:defRPr/>
            </a:pPr>
            <a:endParaRPr lang="es-MX" sz="1400" dirty="0">
              <a:latin typeface="+mn-lt"/>
              <a:ea typeface="+mn-ea"/>
              <a:cs typeface="Arial" charset="0"/>
            </a:endParaRPr>
          </a:p>
        </p:txBody>
      </p:sp>
      <p:sp>
        <p:nvSpPr>
          <p:cNvPr id="495" name="Freeform 217"/>
          <p:cNvSpPr>
            <a:spLocks/>
          </p:cNvSpPr>
          <p:nvPr/>
        </p:nvSpPr>
        <p:spPr bwMode="auto">
          <a:xfrm>
            <a:off x="4645931" y="5302151"/>
            <a:ext cx="385505" cy="95250"/>
          </a:xfrm>
          <a:custGeom>
            <a:avLst/>
            <a:gdLst>
              <a:gd name="T0" fmla="*/ 0 w 226"/>
              <a:gd name="T1" fmla="*/ 0 h 46"/>
              <a:gd name="T2" fmla="*/ 2147483647 w 226"/>
              <a:gd name="T3" fmla="*/ 2147483647 h 46"/>
              <a:gd name="T4" fmla="*/ 2147483647 w 226"/>
              <a:gd name="T5" fmla="*/ 2147483647 h 46"/>
              <a:gd name="T6" fmla="*/ 0 60000 65536"/>
              <a:gd name="T7" fmla="*/ 0 60000 65536"/>
              <a:gd name="T8" fmla="*/ 0 60000 65536"/>
              <a:gd name="T9" fmla="*/ 0 w 226"/>
              <a:gd name="T10" fmla="*/ 0 h 46"/>
              <a:gd name="T11" fmla="*/ 226 w 226"/>
              <a:gd name="T12" fmla="*/ 46 h 46"/>
            </a:gdLst>
            <a:ahLst/>
            <a:cxnLst>
              <a:cxn ang="T6">
                <a:pos x="T0" y="T1"/>
              </a:cxn>
              <a:cxn ang="T7">
                <a:pos x="T2" y="T3"/>
              </a:cxn>
              <a:cxn ang="T8">
                <a:pos x="T4" y="T5"/>
              </a:cxn>
            </a:cxnLst>
            <a:rect l="T9" t="T10" r="T11" b="T12"/>
            <a:pathLst>
              <a:path w="226" h="46">
                <a:moveTo>
                  <a:pt x="0" y="0"/>
                </a:moveTo>
                <a:cubicBezTo>
                  <a:pt x="0" y="0"/>
                  <a:pt x="120" y="36"/>
                  <a:pt x="145" y="39"/>
                </a:cubicBezTo>
                <a:cubicBezTo>
                  <a:pt x="218" y="46"/>
                  <a:pt x="226" y="20"/>
                  <a:pt x="226" y="20"/>
                </a:cubicBezTo>
              </a:path>
            </a:pathLst>
          </a:custGeom>
          <a:noFill/>
          <a:ln w="11113">
            <a:solidFill>
              <a:srgbClr val="6BB9F3"/>
            </a:solidFill>
            <a:miter lim="800000"/>
            <a:headEnd/>
            <a:tailEnd/>
          </a:ln>
        </p:spPr>
        <p:txBody>
          <a:bodyPr/>
          <a:lstStyle/>
          <a:p>
            <a:pPr>
              <a:defRPr/>
            </a:pPr>
            <a:endParaRPr lang="es-MX" sz="1400" dirty="0">
              <a:latin typeface="+mn-lt"/>
              <a:ea typeface="+mn-ea"/>
              <a:cs typeface="Arial" charset="0"/>
            </a:endParaRPr>
          </a:p>
        </p:txBody>
      </p:sp>
      <p:sp>
        <p:nvSpPr>
          <p:cNvPr id="496" name="Freeform 218"/>
          <p:cNvSpPr>
            <a:spLocks/>
          </p:cNvSpPr>
          <p:nvPr/>
        </p:nvSpPr>
        <p:spPr bwMode="blackWhite">
          <a:xfrm>
            <a:off x="3215784" y="1874738"/>
            <a:ext cx="659137" cy="596900"/>
          </a:xfrm>
          <a:custGeom>
            <a:avLst/>
            <a:gdLst>
              <a:gd name="T0" fmla="*/ 1176716025 w 589"/>
              <a:gd name="T1" fmla="*/ 0 h 453"/>
              <a:gd name="T2" fmla="*/ 1176716025 w 589"/>
              <a:gd name="T3" fmla="*/ 1479478970 h 453"/>
              <a:gd name="T4" fmla="*/ 1176716025 w 589"/>
              <a:gd name="T5" fmla="*/ 1479478970 h 453"/>
              <a:gd name="T6" fmla="*/ 1176716025 w 589"/>
              <a:gd name="T7" fmla="*/ 1479478970 h 453"/>
              <a:gd name="T8" fmla="*/ 1176716025 w 589"/>
              <a:gd name="T9" fmla="*/ 1479478970 h 453"/>
              <a:gd name="T10" fmla="*/ 1176716025 w 589"/>
              <a:gd name="T11" fmla="*/ 1479478970 h 453"/>
              <a:gd name="T12" fmla="*/ 1176716025 w 589"/>
              <a:gd name="T13" fmla="*/ 1479478970 h 453"/>
              <a:gd name="T14" fmla="*/ 1176716025 w 589"/>
              <a:gd name="T15" fmla="*/ 1479478970 h 453"/>
              <a:gd name="T16" fmla="*/ 1176716025 w 589"/>
              <a:gd name="T17" fmla="*/ 1479478970 h 453"/>
              <a:gd name="T18" fmla="*/ 1176716025 w 589"/>
              <a:gd name="T19" fmla="*/ 1479478970 h 453"/>
              <a:gd name="T20" fmla="*/ 1176716025 w 589"/>
              <a:gd name="T21" fmla="*/ 1479478970 h 453"/>
              <a:gd name="T22" fmla="*/ 1176716025 w 589"/>
              <a:gd name="T23" fmla="*/ 1479478970 h 453"/>
              <a:gd name="T24" fmla="*/ 1176716025 w 589"/>
              <a:gd name="T25" fmla="*/ 1479478970 h 453"/>
              <a:gd name="T26" fmla="*/ 1176716025 w 589"/>
              <a:gd name="T27" fmla="*/ 1479478970 h 453"/>
              <a:gd name="T28" fmla="*/ 0 w 589"/>
              <a:gd name="T29" fmla="*/ 1479478970 h 453"/>
              <a:gd name="T30" fmla="*/ 1176716025 w 589"/>
              <a:gd name="T31" fmla="*/ 1479478970 h 453"/>
              <a:gd name="T32" fmla="*/ 1176716025 w 589"/>
              <a:gd name="T33" fmla="*/ 1479478970 h 453"/>
              <a:gd name="T34" fmla="*/ 1176716025 w 589"/>
              <a:gd name="T35" fmla="*/ 1479478970 h 453"/>
              <a:gd name="T36" fmla="*/ 1176716025 w 589"/>
              <a:gd name="T37" fmla="*/ 0 h 4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89"/>
              <a:gd name="T58" fmla="*/ 0 h 453"/>
              <a:gd name="T59" fmla="*/ 589 w 589"/>
              <a:gd name="T60" fmla="*/ 453 h 4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89" h="453">
                <a:moveTo>
                  <a:pt x="288" y="0"/>
                </a:moveTo>
                <a:lnTo>
                  <a:pt x="344" y="118"/>
                </a:lnTo>
                <a:lnTo>
                  <a:pt x="481" y="42"/>
                </a:lnTo>
                <a:lnTo>
                  <a:pt x="424" y="164"/>
                </a:lnTo>
                <a:lnTo>
                  <a:pt x="589" y="170"/>
                </a:lnTo>
                <a:lnTo>
                  <a:pt x="444" y="240"/>
                </a:lnTo>
                <a:lnTo>
                  <a:pt x="561" y="328"/>
                </a:lnTo>
                <a:lnTo>
                  <a:pt x="397" y="312"/>
                </a:lnTo>
                <a:lnTo>
                  <a:pt x="408" y="439"/>
                </a:lnTo>
                <a:lnTo>
                  <a:pt x="302" y="345"/>
                </a:lnTo>
                <a:lnTo>
                  <a:pt x="203" y="453"/>
                </a:lnTo>
                <a:lnTo>
                  <a:pt x="203" y="325"/>
                </a:lnTo>
                <a:lnTo>
                  <a:pt x="42" y="362"/>
                </a:lnTo>
                <a:lnTo>
                  <a:pt x="150" y="259"/>
                </a:lnTo>
                <a:lnTo>
                  <a:pt x="0" y="209"/>
                </a:lnTo>
                <a:lnTo>
                  <a:pt x="164" y="181"/>
                </a:lnTo>
                <a:lnTo>
                  <a:pt x="97" y="67"/>
                </a:lnTo>
                <a:lnTo>
                  <a:pt x="241" y="125"/>
                </a:lnTo>
                <a:lnTo>
                  <a:pt x="288" y="0"/>
                </a:lnTo>
                <a:close/>
              </a:path>
            </a:pathLst>
          </a:custGeom>
          <a:solidFill>
            <a:schemeClr val="accent2"/>
          </a:solidFill>
          <a:ln w="12700">
            <a:noFill/>
            <a:miter lim="800000"/>
            <a:headEnd/>
            <a:tailEnd/>
          </a:ln>
        </p:spPr>
        <p:txBody>
          <a:bodyPr/>
          <a:lstStyle/>
          <a:p>
            <a:pPr>
              <a:defRPr/>
            </a:pPr>
            <a:endParaRPr lang="es-MX" sz="1400" dirty="0">
              <a:latin typeface="+mn-lt"/>
              <a:ea typeface="+mn-ea"/>
              <a:cs typeface="Arial" charset="0"/>
            </a:endParaRPr>
          </a:p>
        </p:txBody>
      </p:sp>
      <p:sp>
        <p:nvSpPr>
          <p:cNvPr id="497" name="Rectangle 219"/>
          <p:cNvSpPr>
            <a:spLocks noChangeArrowheads="1"/>
          </p:cNvSpPr>
          <p:nvPr/>
        </p:nvSpPr>
        <p:spPr bwMode="auto">
          <a:xfrm>
            <a:off x="3406269" y="2057301"/>
            <a:ext cx="387927" cy="215444"/>
          </a:xfrm>
          <a:prstGeom prst="rect">
            <a:avLst/>
          </a:prstGeom>
          <a:noFill/>
          <a:ln w="9525">
            <a:noFill/>
            <a:miter lim="800000"/>
            <a:headEnd/>
            <a:tailEnd/>
          </a:ln>
        </p:spPr>
        <p:txBody>
          <a:bodyPr wrap="none" lIns="0" tIns="0" rIns="0" bIns="0">
            <a:spAutoFit/>
          </a:bodyPr>
          <a:lstStyle/>
          <a:p>
            <a:pPr defTabSz="820738">
              <a:defRPr/>
            </a:pPr>
            <a:r>
              <a:rPr lang="es-MX" sz="1400" dirty="0" smtClean="0">
                <a:latin typeface="+mn-lt"/>
                <a:ea typeface="Arial Unicode MS" pitchFamily="34" charset="-128"/>
                <a:cs typeface="Arial Unicode MS" pitchFamily="34" charset="-128"/>
              </a:rPr>
              <a:t>dolor</a:t>
            </a:r>
            <a:endParaRPr lang="es-MX" sz="1400" dirty="0">
              <a:latin typeface="+mn-lt"/>
              <a:ea typeface="Arial Unicode MS" pitchFamily="34" charset="-128"/>
              <a:cs typeface="Arial Unicode MS" pitchFamily="34" charset="-128"/>
            </a:endParaRPr>
          </a:p>
        </p:txBody>
      </p:sp>
      <p:sp>
        <p:nvSpPr>
          <p:cNvPr id="498" name="Freeform 220"/>
          <p:cNvSpPr>
            <a:spLocks/>
          </p:cNvSpPr>
          <p:nvPr/>
        </p:nvSpPr>
        <p:spPr bwMode="auto">
          <a:xfrm>
            <a:off x="3425796" y="5443438"/>
            <a:ext cx="1017430" cy="273050"/>
          </a:xfrm>
          <a:custGeom>
            <a:avLst/>
            <a:gdLst/>
            <a:ahLst/>
            <a:cxnLst>
              <a:cxn ang="0">
                <a:pos x="9" y="202"/>
              </a:cxn>
              <a:cxn ang="0">
                <a:pos x="390" y="155"/>
              </a:cxn>
              <a:cxn ang="0">
                <a:pos x="396" y="208"/>
              </a:cxn>
              <a:cxn ang="0">
                <a:pos x="565" y="84"/>
              </a:cxn>
              <a:cxn ang="0">
                <a:pos x="375" y="0"/>
              </a:cxn>
              <a:cxn ang="0">
                <a:pos x="381" y="59"/>
              </a:cxn>
              <a:cxn ang="0">
                <a:pos x="0" y="106"/>
              </a:cxn>
              <a:cxn ang="0">
                <a:pos x="9" y="202"/>
              </a:cxn>
            </a:cxnLst>
            <a:rect l="0" t="0" r="r" b="b"/>
            <a:pathLst>
              <a:path w="565" h="208">
                <a:moveTo>
                  <a:pt x="9" y="202"/>
                </a:moveTo>
                <a:lnTo>
                  <a:pt x="390" y="155"/>
                </a:lnTo>
                <a:lnTo>
                  <a:pt x="396" y="208"/>
                </a:lnTo>
                <a:lnTo>
                  <a:pt x="565" y="84"/>
                </a:lnTo>
                <a:lnTo>
                  <a:pt x="375" y="0"/>
                </a:lnTo>
                <a:lnTo>
                  <a:pt x="381" y="59"/>
                </a:lnTo>
                <a:lnTo>
                  <a:pt x="0" y="106"/>
                </a:lnTo>
                <a:lnTo>
                  <a:pt x="9" y="202"/>
                </a:lnTo>
                <a:close/>
              </a:path>
            </a:pathLst>
          </a:custGeom>
          <a:gradFill rotWithShape="0">
            <a:gsLst>
              <a:gs pos="0">
                <a:schemeClr val="accent1">
                  <a:lumMod val="40000"/>
                  <a:lumOff val="60000"/>
                </a:schemeClr>
              </a:gs>
              <a:gs pos="100000">
                <a:schemeClr val="accent1"/>
              </a:gs>
            </a:gsLst>
            <a:lin ang="0" scaled="1"/>
          </a:gradFill>
          <a:ln w="9525" cap="flat" cmpd="sng">
            <a:noFill/>
            <a:prstDash val="solid"/>
            <a:miter lim="800000"/>
            <a:headEnd/>
            <a:tailEnd/>
          </a:ln>
        </p:spPr>
        <p:txBody>
          <a:bodyPr/>
          <a:lstStyle/>
          <a:p>
            <a:pPr>
              <a:defRPr/>
            </a:pPr>
            <a:endParaRPr lang="es-MX" sz="1400" dirty="0">
              <a:latin typeface="+mn-lt"/>
              <a:ea typeface="Arial Unicode MS" pitchFamily="34" charset="-128"/>
              <a:cs typeface="Arial Unicode MS" pitchFamily="34" charset="-128"/>
            </a:endParaRPr>
          </a:p>
        </p:txBody>
      </p:sp>
      <p:sp>
        <p:nvSpPr>
          <p:cNvPr id="499" name="Freeform 221"/>
          <p:cNvSpPr>
            <a:spLocks/>
          </p:cNvSpPr>
          <p:nvPr/>
        </p:nvSpPr>
        <p:spPr bwMode="blackWhite">
          <a:xfrm>
            <a:off x="2552112" y="5357713"/>
            <a:ext cx="1136861" cy="770132"/>
          </a:xfrm>
          <a:custGeom>
            <a:avLst/>
            <a:gdLst>
              <a:gd name="T0" fmla="*/ 1169750943 w 920"/>
              <a:gd name="T1" fmla="*/ 1031923333 h 603"/>
              <a:gd name="T2" fmla="*/ 1169750943 w 920"/>
              <a:gd name="T3" fmla="*/ 1031923333 h 603"/>
              <a:gd name="T4" fmla="*/ 1169750943 w 920"/>
              <a:gd name="T5" fmla="*/ 0 h 603"/>
              <a:gd name="T6" fmla="*/ 1169750943 w 920"/>
              <a:gd name="T7" fmla="*/ 1031923333 h 603"/>
              <a:gd name="T8" fmla="*/ 1169750943 w 920"/>
              <a:gd name="T9" fmla="*/ 1031923333 h 603"/>
              <a:gd name="T10" fmla="*/ 1169750943 w 920"/>
              <a:gd name="T11" fmla="*/ 1031923333 h 603"/>
              <a:gd name="T12" fmla="*/ 1169750943 w 920"/>
              <a:gd name="T13" fmla="*/ 1031923333 h 603"/>
              <a:gd name="T14" fmla="*/ 1169750943 w 920"/>
              <a:gd name="T15" fmla="*/ 1031923333 h 603"/>
              <a:gd name="T16" fmla="*/ 1169750943 w 920"/>
              <a:gd name="T17" fmla="*/ 1031923333 h 603"/>
              <a:gd name="T18" fmla="*/ 1169750943 w 920"/>
              <a:gd name="T19" fmla="*/ 1031923333 h 603"/>
              <a:gd name="T20" fmla="*/ 1169750943 w 920"/>
              <a:gd name="T21" fmla="*/ 1031923333 h 603"/>
              <a:gd name="T22" fmla="*/ 1169750943 w 920"/>
              <a:gd name="T23" fmla="*/ 1031923333 h 603"/>
              <a:gd name="T24" fmla="*/ 1169750943 w 920"/>
              <a:gd name="T25" fmla="*/ 1031923333 h 603"/>
              <a:gd name="T26" fmla="*/ 1169750943 w 920"/>
              <a:gd name="T27" fmla="*/ 1031923333 h 603"/>
              <a:gd name="T28" fmla="*/ 0 w 920"/>
              <a:gd name="T29" fmla="*/ 1031923333 h 603"/>
              <a:gd name="T30" fmla="*/ 1169750943 w 920"/>
              <a:gd name="T31" fmla="*/ 1031923333 h 603"/>
              <a:gd name="T32" fmla="*/ 1169750943 w 920"/>
              <a:gd name="T33" fmla="*/ 1031923333 h 603"/>
              <a:gd name="T34" fmla="*/ 1169750943 w 920"/>
              <a:gd name="T35" fmla="*/ 1031923333 h 603"/>
              <a:gd name="T36" fmla="*/ 1169750943 w 920"/>
              <a:gd name="T37" fmla="*/ 1031923333 h 6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20"/>
              <a:gd name="T58" fmla="*/ 0 h 603"/>
              <a:gd name="T59" fmla="*/ 920 w 920"/>
              <a:gd name="T60" fmla="*/ 603 h 60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20" h="603">
                <a:moveTo>
                  <a:pt x="400" y="11"/>
                </a:moveTo>
                <a:lnTo>
                  <a:pt x="519" y="141"/>
                </a:lnTo>
                <a:lnTo>
                  <a:pt x="717" y="0"/>
                </a:lnTo>
                <a:lnTo>
                  <a:pt x="656" y="170"/>
                </a:lnTo>
                <a:lnTo>
                  <a:pt x="920" y="127"/>
                </a:lnTo>
                <a:lnTo>
                  <a:pt x="709" y="259"/>
                </a:lnTo>
                <a:lnTo>
                  <a:pt x="914" y="331"/>
                </a:lnTo>
                <a:lnTo>
                  <a:pt x="652" y="364"/>
                </a:lnTo>
                <a:lnTo>
                  <a:pt x="702" y="520"/>
                </a:lnTo>
                <a:lnTo>
                  <a:pt x="509" y="436"/>
                </a:lnTo>
                <a:lnTo>
                  <a:pt x="383" y="603"/>
                </a:lnTo>
                <a:lnTo>
                  <a:pt x="352" y="442"/>
                </a:lnTo>
                <a:lnTo>
                  <a:pt x="106" y="541"/>
                </a:lnTo>
                <a:lnTo>
                  <a:pt x="250" y="378"/>
                </a:lnTo>
                <a:lnTo>
                  <a:pt x="0" y="364"/>
                </a:lnTo>
                <a:lnTo>
                  <a:pt x="253" y="277"/>
                </a:lnTo>
                <a:lnTo>
                  <a:pt x="117" y="155"/>
                </a:lnTo>
                <a:lnTo>
                  <a:pt x="358" y="181"/>
                </a:lnTo>
                <a:lnTo>
                  <a:pt x="400" y="11"/>
                </a:lnTo>
                <a:close/>
              </a:path>
            </a:pathLst>
          </a:custGeom>
          <a:solidFill>
            <a:schemeClr val="accent2"/>
          </a:solidFill>
          <a:ln w="12700">
            <a:noFill/>
            <a:miter lim="800000"/>
            <a:headEnd/>
            <a:tailEnd/>
          </a:ln>
        </p:spPr>
        <p:txBody>
          <a:bodyPr/>
          <a:lstStyle/>
          <a:p>
            <a:endParaRPr lang="es-MX" sz="1400" dirty="0">
              <a:cs typeface="Arial" charset="0"/>
            </a:endParaRPr>
          </a:p>
        </p:txBody>
      </p:sp>
      <p:sp>
        <p:nvSpPr>
          <p:cNvPr id="500" name="Rectangle 222"/>
          <p:cNvSpPr>
            <a:spLocks noChangeArrowheads="1"/>
          </p:cNvSpPr>
          <p:nvPr/>
        </p:nvSpPr>
        <p:spPr bwMode="auto">
          <a:xfrm>
            <a:off x="2861859" y="5616784"/>
            <a:ext cx="545754" cy="215900"/>
          </a:xfrm>
          <a:prstGeom prst="rect">
            <a:avLst/>
          </a:prstGeom>
          <a:noFill/>
          <a:ln w="9525">
            <a:noFill/>
            <a:miter lim="800000"/>
            <a:headEnd/>
            <a:tailEnd/>
          </a:ln>
        </p:spPr>
        <p:txBody>
          <a:bodyPr wrap="none" lIns="0" tIns="0" rIns="0" bIns="0">
            <a:spAutoFit/>
          </a:bodyPr>
          <a:lstStyle/>
          <a:p>
            <a:pPr defTabSz="820738">
              <a:defRPr/>
            </a:pPr>
            <a:r>
              <a:rPr lang="es-MX" sz="1400" dirty="0" smtClean="0">
                <a:latin typeface="+mn-lt"/>
                <a:ea typeface="Arial Unicode MS" pitchFamily="34" charset="-128"/>
                <a:cs typeface="Arial Unicode MS" pitchFamily="34" charset="-128"/>
              </a:rPr>
              <a:t>Trauma</a:t>
            </a:r>
            <a:endParaRPr lang="es-MX" sz="1400" dirty="0">
              <a:latin typeface="+mn-lt"/>
              <a:ea typeface="Arial Unicode MS" pitchFamily="34" charset="-128"/>
              <a:cs typeface="Arial Unicode MS" pitchFamily="34" charset="-128"/>
            </a:endParaRPr>
          </a:p>
        </p:txBody>
      </p:sp>
      <p:sp>
        <p:nvSpPr>
          <p:cNvPr id="501" name="Freeform 223"/>
          <p:cNvSpPr>
            <a:spLocks/>
          </p:cNvSpPr>
          <p:nvPr/>
        </p:nvSpPr>
        <p:spPr bwMode="auto">
          <a:xfrm>
            <a:off x="5016318" y="5159276"/>
            <a:ext cx="220720" cy="333375"/>
          </a:xfrm>
          <a:custGeom>
            <a:avLst/>
            <a:gdLst>
              <a:gd name="T0" fmla="*/ 0 w 197"/>
              <a:gd name="T1" fmla="*/ 1479541565 h 253"/>
              <a:gd name="T2" fmla="*/ 1179512960 w 197"/>
              <a:gd name="T3" fmla="*/ 0 h 253"/>
              <a:gd name="T4" fmla="*/ 1179512960 w 197"/>
              <a:gd name="T5" fmla="*/ 1479541565 h 253"/>
              <a:gd name="T6" fmla="*/ 0 60000 65536"/>
              <a:gd name="T7" fmla="*/ 0 60000 65536"/>
              <a:gd name="T8" fmla="*/ 0 60000 65536"/>
              <a:gd name="T9" fmla="*/ 0 w 197"/>
              <a:gd name="T10" fmla="*/ 0 h 253"/>
              <a:gd name="T11" fmla="*/ 197 w 197"/>
              <a:gd name="T12" fmla="*/ 253 h 253"/>
            </a:gdLst>
            <a:ahLst/>
            <a:cxnLst>
              <a:cxn ang="T6">
                <a:pos x="T0" y="T1"/>
              </a:cxn>
              <a:cxn ang="T7">
                <a:pos x="T2" y="T3"/>
              </a:cxn>
              <a:cxn ang="T8">
                <a:pos x="T4" y="T5"/>
              </a:cxn>
            </a:cxnLst>
            <a:rect l="T9" t="T10" r="T11" b="T12"/>
            <a:pathLst>
              <a:path w="197" h="253">
                <a:moveTo>
                  <a:pt x="0" y="131"/>
                </a:moveTo>
                <a:lnTo>
                  <a:pt x="197" y="0"/>
                </a:lnTo>
                <a:lnTo>
                  <a:pt x="5" y="253"/>
                </a:lnTo>
              </a:path>
            </a:pathLst>
          </a:custGeom>
          <a:noFill/>
          <a:ln w="11113">
            <a:solidFill>
              <a:srgbClr val="002060"/>
            </a:solidFill>
            <a:miter lim="800000"/>
            <a:headEnd/>
            <a:tailEnd/>
          </a:ln>
        </p:spPr>
        <p:txBody>
          <a:bodyPr/>
          <a:lstStyle/>
          <a:p>
            <a:pPr>
              <a:defRPr/>
            </a:pPr>
            <a:endParaRPr lang="es-MX" sz="1400" dirty="0">
              <a:latin typeface="+mn-lt"/>
              <a:ea typeface="+mn-ea"/>
              <a:cs typeface="Arial" charset="0"/>
            </a:endParaRPr>
          </a:p>
        </p:txBody>
      </p:sp>
      <p:sp>
        <p:nvSpPr>
          <p:cNvPr id="502" name="Freeform 224"/>
          <p:cNvSpPr>
            <a:spLocks/>
          </p:cNvSpPr>
          <p:nvPr/>
        </p:nvSpPr>
        <p:spPr bwMode="auto">
          <a:xfrm>
            <a:off x="2279991" y="3392388"/>
            <a:ext cx="414229" cy="866775"/>
          </a:xfrm>
          <a:custGeom>
            <a:avLst/>
            <a:gdLst>
              <a:gd name="T0" fmla="*/ 0 w 372"/>
              <a:gd name="T1" fmla="*/ 1483146203 h 657"/>
              <a:gd name="T2" fmla="*/ 1165050352 w 372"/>
              <a:gd name="T3" fmla="*/ 0 h 657"/>
              <a:gd name="T4" fmla="*/ 0 w 372"/>
              <a:gd name="T5" fmla="*/ 1483146203 h 657"/>
              <a:gd name="T6" fmla="*/ 0 60000 65536"/>
              <a:gd name="T7" fmla="*/ 0 60000 65536"/>
              <a:gd name="T8" fmla="*/ 0 60000 65536"/>
              <a:gd name="T9" fmla="*/ 0 w 372"/>
              <a:gd name="T10" fmla="*/ 0 h 657"/>
              <a:gd name="T11" fmla="*/ 372 w 372"/>
              <a:gd name="T12" fmla="*/ 657 h 657"/>
            </a:gdLst>
            <a:ahLst/>
            <a:cxnLst>
              <a:cxn ang="T6">
                <a:pos x="T0" y="T1"/>
              </a:cxn>
              <a:cxn ang="T7">
                <a:pos x="T2" y="T3"/>
              </a:cxn>
              <a:cxn ang="T8">
                <a:pos x="T4" y="T5"/>
              </a:cxn>
            </a:cxnLst>
            <a:rect l="T9" t="T10" r="T11" b="T12"/>
            <a:pathLst>
              <a:path w="372" h="657">
                <a:moveTo>
                  <a:pt x="0" y="657"/>
                </a:moveTo>
                <a:lnTo>
                  <a:pt x="372" y="0"/>
                </a:lnTo>
                <a:lnTo>
                  <a:pt x="0" y="657"/>
                </a:lnTo>
                <a:close/>
              </a:path>
            </a:pathLst>
          </a:custGeom>
          <a:solidFill>
            <a:srgbClr val="FFFFFF"/>
          </a:solidFill>
          <a:ln w="9525">
            <a:noFill/>
            <a:round/>
            <a:headEnd/>
            <a:tailEnd/>
          </a:ln>
        </p:spPr>
        <p:txBody>
          <a:bodyPr/>
          <a:lstStyle/>
          <a:p>
            <a:pPr>
              <a:defRPr/>
            </a:pPr>
            <a:endParaRPr lang="es-MX" sz="1400" dirty="0">
              <a:latin typeface="+mn-lt"/>
              <a:ea typeface="+mn-ea"/>
              <a:cs typeface="Arial" charset="0"/>
            </a:endParaRPr>
          </a:p>
        </p:txBody>
      </p:sp>
      <p:sp>
        <p:nvSpPr>
          <p:cNvPr id="503" name="Line 225"/>
          <p:cNvSpPr>
            <a:spLocks noChangeShapeType="1"/>
          </p:cNvSpPr>
          <p:nvPr/>
        </p:nvSpPr>
        <p:spPr bwMode="auto">
          <a:xfrm flipV="1">
            <a:off x="2279991" y="3392388"/>
            <a:ext cx="414229" cy="1001713"/>
          </a:xfrm>
          <a:prstGeom prst="line">
            <a:avLst/>
          </a:prstGeom>
          <a:noFill/>
          <a:ln w="11113">
            <a:solidFill>
              <a:schemeClr val="bg2"/>
            </a:solidFill>
            <a:miter lim="800000"/>
            <a:headEnd/>
            <a:tailEnd/>
          </a:ln>
        </p:spPr>
        <p:txBody>
          <a:bodyPr/>
          <a:lstStyle/>
          <a:p>
            <a:pPr>
              <a:defRPr/>
            </a:pPr>
            <a:endParaRPr lang="es-MX" sz="1400" dirty="0">
              <a:latin typeface="+mn-lt"/>
              <a:ea typeface="+mn-ea"/>
              <a:cs typeface="Arial" charset="0"/>
            </a:endParaRPr>
          </a:p>
        </p:txBody>
      </p:sp>
      <p:grpSp>
        <p:nvGrpSpPr>
          <p:cNvPr id="3" name="Group 226"/>
          <p:cNvGrpSpPr>
            <a:grpSpLocks/>
          </p:cNvGrpSpPr>
          <p:nvPr/>
        </p:nvGrpSpPr>
        <p:grpSpPr bwMode="auto">
          <a:xfrm>
            <a:off x="2493152" y="3436838"/>
            <a:ext cx="1933571" cy="1778000"/>
            <a:chOff x="1235" y="2288"/>
            <a:chExt cx="1279" cy="1120"/>
          </a:xfrm>
        </p:grpSpPr>
        <p:sp>
          <p:nvSpPr>
            <p:cNvPr id="505" name="Freeform 227"/>
            <p:cNvSpPr>
              <a:spLocks/>
            </p:cNvSpPr>
            <p:nvPr/>
          </p:nvSpPr>
          <p:spPr bwMode="auto">
            <a:xfrm>
              <a:off x="1865" y="2295"/>
              <a:ext cx="0" cy="369"/>
            </a:xfrm>
            <a:custGeom>
              <a:avLst/>
              <a:gdLst>
                <a:gd name="T0" fmla="*/ 0 h 445"/>
                <a:gd name="T1" fmla="*/ 120 h 445"/>
                <a:gd name="T2" fmla="*/ 0 h 445"/>
                <a:gd name="T3" fmla="*/ 0 60000 65536"/>
                <a:gd name="T4" fmla="*/ 0 60000 65536"/>
                <a:gd name="T5" fmla="*/ 0 60000 65536"/>
                <a:gd name="T6" fmla="*/ 0 h 445"/>
                <a:gd name="T7" fmla="*/ 445 h 445"/>
              </a:gdLst>
              <a:ahLst/>
              <a:cxnLst>
                <a:cxn ang="T3">
                  <a:pos x="0" y="T0"/>
                </a:cxn>
                <a:cxn ang="T4">
                  <a:pos x="0" y="T1"/>
                </a:cxn>
                <a:cxn ang="T5">
                  <a:pos x="0" y="T2"/>
                </a:cxn>
              </a:cxnLst>
              <a:rect l="0" t="T6" r="0" b="T7"/>
              <a:pathLst>
                <a:path h="445">
                  <a:moveTo>
                    <a:pt x="0" y="0"/>
                  </a:moveTo>
                  <a:lnTo>
                    <a:pt x="0" y="445"/>
                  </a:lnTo>
                  <a:lnTo>
                    <a:pt x="0" y="0"/>
                  </a:lnTo>
                  <a:close/>
                </a:path>
              </a:pathLst>
            </a:custGeom>
            <a:solidFill>
              <a:srgbClr val="000000"/>
            </a:solidFill>
            <a:ln w="9525">
              <a:noFill/>
              <a:round/>
              <a:headEnd/>
              <a:tailEnd/>
            </a:ln>
          </p:spPr>
          <p:txBody>
            <a:bodyPr/>
            <a:lstStyle/>
            <a:p>
              <a:pPr>
                <a:defRPr/>
              </a:pPr>
              <a:endParaRPr lang="es-MX" sz="1400" dirty="0">
                <a:latin typeface="+mn-lt"/>
                <a:ea typeface="+mn-ea"/>
                <a:cs typeface="Arial" charset="0"/>
              </a:endParaRPr>
            </a:p>
          </p:txBody>
        </p:sp>
        <p:sp>
          <p:nvSpPr>
            <p:cNvPr id="506" name="Line 228"/>
            <p:cNvSpPr>
              <a:spLocks noChangeShapeType="1"/>
            </p:cNvSpPr>
            <p:nvPr/>
          </p:nvSpPr>
          <p:spPr bwMode="auto">
            <a:xfrm>
              <a:off x="1865" y="2295"/>
              <a:ext cx="0" cy="369"/>
            </a:xfrm>
            <a:prstGeom prst="line">
              <a:avLst/>
            </a:prstGeom>
            <a:noFill/>
            <a:ln w="20701">
              <a:solidFill>
                <a:srgbClr val="002060"/>
              </a:solidFill>
              <a:miter lim="800000"/>
              <a:headEnd/>
              <a:tailEnd/>
            </a:ln>
          </p:spPr>
          <p:txBody>
            <a:bodyPr/>
            <a:lstStyle/>
            <a:p>
              <a:pPr>
                <a:defRPr/>
              </a:pPr>
              <a:endParaRPr lang="es-MX" sz="1400" dirty="0">
                <a:latin typeface="+mn-lt"/>
                <a:ea typeface="+mn-ea"/>
                <a:cs typeface="Arial" charset="0"/>
              </a:endParaRPr>
            </a:p>
          </p:txBody>
        </p:sp>
        <p:sp>
          <p:nvSpPr>
            <p:cNvPr id="507" name="Freeform 229"/>
            <p:cNvSpPr>
              <a:spLocks/>
            </p:cNvSpPr>
            <p:nvPr/>
          </p:nvSpPr>
          <p:spPr bwMode="auto">
            <a:xfrm>
              <a:off x="1230" y="2340"/>
              <a:ext cx="875" cy="616"/>
            </a:xfrm>
            <a:custGeom>
              <a:avLst/>
              <a:gdLst>
                <a:gd name="T0" fmla="*/ 1405 w 758"/>
                <a:gd name="T1" fmla="*/ 336 h 475"/>
                <a:gd name="T2" fmla="*/ 1957 w 758"/>
                <a:gd name="T3" fmla="*/ 2013 h 475"/>
                <a:gd name="T4" fmla="*/ 1244 w 758"/>
                <a:gd name="T5" fmla="*/ 2902 h 475"/>
                <a:gd name="T6" fmla="*/ 873 w 758"/>
                <a:gd name="T7" fmla="*/ 2735 h 475"/>
                <a:gd name="T8" fmla="*/ 501 w 758"/>
                <a:gd name="T9" fmla="*/ 2555 h 475"/>
                <a:gd name="T10" fmla="*/ 122 w 758"/>
                <a:gd name="T11" fmla="*/ 1183 h 475"/>
                <a:gd name="T12" fmla="*/ 1068 w 758"/>
                <a:gd name="T13" fmla="*/ 188 h 475"/>
                <a:gd name="T14" fmla="*/ 1405 w 758"/>
                <a:gd name="T15" fmla="*/ 336 h 475"/>
                <a:gd name="T16" fmla="*/ 0 60000 65536"/>
                <a:gd name="T17" fmla="*/ 0 60000 65536"/>
                <a:gd name="T18" fmla="*/ 0 60000 65536"/>
                <a:gd name="T19" fmla="*/ 0 60000 65536"/>
                <a:gd name="T20" fmla="*/ 0 60000 65536"/>
                <a:gd name="T21" fmla="*/ 0 60000 65536"/>
                <a:gd name="T22" fmla="*/ 0 60000 65536"/>
                <a:gd name="T23" fmla="*/ 0 60000 65536"/>
                <a:gd name="T24" fmla="*/ 0 w 758"/>
                <a:gd name="T25" fmla="*/ 0 h 475"/>
                <a:gd name="T26" fmla="*/ 758 w 758"/>
                <a:gd name="T27" fmla="*/ 475 h 4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58" h="475">
                  <a:moveTo>
                    <a:pt x="514" y="55"/>
                  </a:moveTo>
                  <a:cubicBezTo>
                    <a:pt x="663" y="85"/>
                    <a:pt x="758" y="198"/>
                    <a:pt x="716" y="326"/>
                  </a:cubicBezTo>
                  <a:cubicBezTo>
                    <a:pt x="671" y="462"/>
                    <a:pt x="527" y="465"/>
                    <a:pt x="456" y="470"/>
                  </a:cubicBezTo>
                  <a:cubicBezTo>
                    <a:pt x="377" y="475"/>
                    <a:pt x="365" y="452"/>
                    <a:pt x="319" y="443"/>
                  </a:cubicBezTo>
                  <a:cubicBezTo>
                    <a:pt x="273" y="434"/>
                    <a:pt x="249" y="449"/>
                    <a:pt x="183" y="414"/>
                  </a:cubicBezTo>
                  <a:cubicBezTo>
                    <a:pt x="125" y="383"/>
                    <a:pt x="0" y="326"/>
                    <a:pt x="45" y="191"/>
                  </a:cubicBezTo>
                  <a:cubicBezTo>
                    <a:pt x="88" y="62"/>
                    <a:pt x="241" y="0"/>
                    <a:pt x="391" y="30"/>
                  </a:cubicBezTo>
                  <a:lnTo>
                    <a:pt x="514" y="55"/>
                  </a:lnTo>
                  <a:close/>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508" name="Freeform 230"/>
            <p:cNvSpPr>
              <a:spLocks/>
            </p:cNvSpPr>
            <p:nvPr/>
          </p:nvSpPr>
          <p:spPr bwMode="auto">
            <a:xfrm>
              <a:off x="1762" y="2566"/>
              <a:ext cx="708" cy="733"/>
            </a:xfrm>
            <a:custGeom>
              <a:avLst/>
              <a:gdLst>
                <a:gd name="T0" fmla="*/ 0 w 615"/>
                <a:gd name="T1" fmla="*/ 1489 h 566"/>
                <a:gd name="T2" fmla="*/ 184 w 615"/>
                <a:gd name="T3" fmla="*/ 1471 h 566"/>
                <a:gd name="T4" fmla="*/ 432 w 615"/>
                <a:gd name="T5" fmla="*/ 2354 h 566"/>
                <a:gd name="T6" fmla="*/ 972 w 615"/>
                <a:gd name="T7" fmla="*/ 2880 h 566"/>
                <a:gd name="T8" fmla="*/ 1381 w 615"/>
                <a:gd name="T9" fmla="*/ 3115 h 566"/>
                <a:gd name="T10" fmla="*/ 1483 w 615"/>
                <a:gd name="T11" fmla="*/ 3440 h 566"/>
                <a:gd name="T12" fmla="*/ 1642 w 615"/>
                <a:gd name="T13" fmla="*/ 3377 h 566"/>
                <a:gd name="T14" fmla="*/ 1490 w 615"/>
                <a:gd name="T15" fmla="*/ 2944 h 566"/>
                <a:gd name="T16" fmla="*/ 1264 w 615"/>
                <a:gd name="T17" fmla="*/ 2029 h 566"/>
                <a:gd name="T18" fmla="*/ 1066 w 615"/>
                <a:gd name="T19" fmla="*/ 995 h 566"/>
                <a:gd name="T20" fmla="*/ 672 w 615"/>
                <a:gd name="T21" fmla="*/ 0 h 566"/>
                <a:gd name="T22" fmla="*/ 660 w 615"/>
                <a:gd name="T23" fmla="*/ 627 h 566"/>
                <a:gd name="T24" fmla="*/ 835 w 615"/>
                <a:gd name="T25" fmla="*/ 974 h 566"/>
                <a:gd name="T26" fmla="*/ 1020 w 615"/>
                <a:gd name="T27" fmla="*/ 1776 h 566"/>
                <a:gd name="T28" fmla="*/ 1154 w 615"/>
                <a:gd name="T29" fmla="*/ 2098 h 566"/>
                <a:gd name="T30" fmla="*/ 1244 w 615"/>
                <a:gd name="T31" fmla="*/ 2593 h 566"/>
                <a:gd name="T32" fmla="*/ 798 w 615"/>
                <a:gd name="T33" fmla="*/ 2428 h 566"/>
                <a:gd name="T34" fmla="*/ 587 w 615"/>
                <a:gd name="T35" fmla="*/ 2137 h 566"/>
                <a:gd name="T36" fmla="*/ 342 w 615"/>
                <a:gd name="T37" fmla="*/ 1324 h 566"/>
                <a:gd name="T38" fmla="*/ 0 w 615"/>
                <a:gd name="T39" fmla="*/ 1489 h 5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15"/>
                <a:gd name="T61" fmla="*/ 0 h 566"/>
                <a:gd name="T62" fmla="*/ 615 w 615"/>
                <a:gd name="T63" fmla="*/ 566 h 56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15" h="566">
                  <a:moveTo>
                    <a:pt x="0" y="244"/>
                  </a:moveTo>
                  <a:cubicBezTo>
                    <a:pt x="69" y="241"/>
                    <a:pt x="69" y="241"/>
                    <a:pt x="69" y="241"/>
                  </a:cubicBezTo>
                  <a:cubicBezTo>
                    <a:pt x="69" y="241"/>
                    <a:pt x="125" y="353"/>
                    <a:pt x="162" y="385"/>
                  </a:cubicBezTo>
                  <a:cubicBezTo>
                    <a:pt x="200" y="416"/>
                    <a:pt x="253" y="450"/>
                    <a:pt x="362" y="472"/>
                  </a:cubicBezTo>
                  <a:cubicBezTo>
                    <a:pt x="472" y="494"/>
                    <a:pt x="487" y="478"/>
                    <a:pt x="515" y="510"/>
                  </a:cubicBezTo>
                  <a:cubicBezTo>
                    <a:pt x="544" y="541"/>
                    <a:pt x="553" y="563"/>
                    <a:pt x="553" y="563"/>
                  </a:cubicBezTo>
                  <a:cubicBezTo>
                    <a:pt x="553" y="563"/>
                    <a:pt x="609" y="566"/>
                    <a:pt x="612" y="553"/>
                  </a:cubicBezTo>
                  <a:cubicBezTo>
                    <a:pt x="615" y="541"/>
                    <a:pt x="569" y="503"/>
                    <a:pt x="556" y="482"/>
                  </a:cubicBezTo>
                  <a:cubicBezTo>
                    <a:pt x="544" y="460"/>
                    <a:pt x="487" y="378"/>
                    <a:pt x="472" y="332"/>
                  </a:cubicBezTo>
                  <a:cubicBezTo>
                    <a:pt x="456" y="285"/>
                    <a:pt x="465" y="197"/>
                    <a:pt x="397" y="163"/>
                  </a:cubicBezTo>
                  <a:cubicBezTo>
                    <a:pt x="328" y="128"/>
                    <a:pt x="250" y="0"/>
                    <a:pt x="250" y="0"/>
                  </a:cubicBezTo>
                  <a:cubicBezTo>
                    <a:pt x="247" y="103"/>
                    <a:pt x="247" y="103"/>
                    <a:pt x="247" y="103"/>
                  </a:cubicBezTo>
                  <a:cubicBezTo>
                    <a:pt x="247" y="103"/>
                    <a:pt x="275" y="125"/>
                    <a:pt x="312" y="160"/>
                  </a:cubicBezTo>
                  <a:cubicBezTo>
                    <a:pt x="350" y="194"/>
                    <a:pt x="350" y="253"/>
                    <a:pt x="381" y="291"/>
                  </a:cubicBezTo>
                  <a:cubicBezTo>
                    <a:pt x="412" y="328"/>
                    <a:pt x="425" y="332"/>
                    <a:pt x="431" y="344"/>
                  </a:cubicBezTo>
                  <a:cubicBezTo>
                    <a:pt x="437" y="357"/>
                    <a:pt x="465" y="425"/>
                    <a:pt x="465" y="425"/>
                  </a:cubicBezTo>
                  <a:cubicBezTo>
                    <a:pt x="465" y="425"/>
                    <a:pt x="347" y="410"/>
                    <a:pt x="297" y="397"/>
                  </a:cubicBezTo>
                  <a:cubicBezTo>
                    <a:pt x="247" y="385"/>
                    <a:pt x="237" y="372"/>
                    <a:pt x="219" y="350"/>
                  </a:cubicBezTo>
                  <a:cubicBezTo>
                    <a:pt x="200" y="328"/>
                    <a:pt x="128" y="216"/>
                    <a:pt x="128" y="216"/>
                  </a:cubicBezTo>
                  <a:lnTo>
                    <a:pt x="0" y="244"/>
                  </a:lnTo>
                  <a:close/>
                </a:path>
              </a:pathLst>
            </a:custGeom>
            <a:solidFill>
              <a:srgbClr val="FFCC99"/>
            </a:solidFill>
            <a:ln w="11113">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509" name="Freeform 231"/>
            <p:cNvSpPr>
              <a:spLocks/>
            </p:cNvSpPr>
            <p:nvPr/>
          </p:nvSpPr>
          <p:spPr bwMode="auto">
            <a:xfrm>
              <a:off x="1245" y="2288"/>
              <a:ext cx="841" cy="613"/>
            </a:xfrm>
            <a:custGeom>
              <a:avLst/>
              <a:gdLst>
                <a:gd name="T0" fmla="*/ 1289 w 734"/>
                <a:gd name="T1" fmla="*/ 333 h 473"/>
                <a:gd name="T2" fmla="*/ 1860 w 734"/>
                <a:gd name="T3" fmla="*/ 1991 h 473"/>
                <a:gd name="T4" fmla="*/ 1227 w 734"/>
                <a:gd name="T5" fmla="*/ 2849 h 473"/>
                <a:gd name="T6" fmla="*/ 815 w 734"/>
                <a:gd name="T7" fmla="*/ 2694 h 473"/>
                <a:gd name="T8" fmla="*/ 414 w 734"/>
                <a:gd name="T9" fmla="*/ 2475 h 473"/>
                <a:gd name="T10" fmla="*/ 91 w 734"/>
                <a:gd name="T11" fmla="*/ 1174 h 473"/>
                <a:gd name="T12" fmla="*/ 1043 w 734"/>
                <a:gd name="T13" fmla="*/ 222 h 473"/>
                <a:gd name="T14" fmla="*/ 1289 w 734"/>
                <a:gd name="T15" fmla="*/ 333 h 473"/>
                <a:gd name="T16" fmla="*/ 0 60000 65536"/>
                <a:gd name="T17" fmla="*/ 0 60000 65536"/>
                <a:gd name="T18" fmla="*/ 0 60000 65536"/>
                <a:gd name="T19" fmla="*/ 0 60000 65536"/>
                <a:gd name="T20" fmla="*/ 0 60000 65536"/>
                <a:gd name="T21" fmla="*/ 0 60000 65536"/>
                <a:gd name="T22" fmla="*/ 0 60000 65536"/>
                <a:gd name="T23" fmla="*/ 0 60000 65536"/>
                <a:gd name="T24" fmla="*/ 0 w 734"/>
                <a:gd name="T25" fmla="*/ 0 h 473"/>
                <a:gd name="T26" fmla="*/ 734 w 734"/>
                <a:gd name="T27" fmla="*/ 473 h 4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4" h="473">
                  <a:moveTo>
                    <a:pt x="481" y="54"/>
                  </a:moveTo>
                  <a:cubicBezTo>
                    <a:pt x="658" y="90"/>
                    <a:pt x="734" y="207"/>
                    <a:pt x="695" y="324"/>
                  </a:cubicBezTo>
                  <a:cubicBezTo>
                    <a:pt x="662" y="425"/>
                    <a:pt x="579" y="453"/>
                    <a:pt x="457" y="464"/>
                  </a:cubicBezTo>
                  <a:cubicBezTo>
                    <a:pt x="357" y="473"/>
                    <a:pt x="353" y="448"/>
                    <a:pt x="304" y="439"/>
                  </a:cubicBezTo>
                  <a:cubicBezTo>
                    <a:pt x="255" y="429"/>
                    <a:pt x="237" y="449"/>
                    <a:pt x="155" y="403"/>
                  </a:cubicBezTo>
                  <a:cubicBezTo>
                    <a:pt x="55" y="347"/>
                    <a:pt x="0" y="291"/>
                    <a:pt x="34" y="191"/>
                  </a:cubicBezTo>
                  <a:cubicBezTo>
                    <a:pt x="73" y="73"/>
                    <a:pt x="212" y="0"/>
                    <a:pt x="389" y="36"/>
                  </a:cubicBezTo>
                  <a:lnTo>
                    <a:pt x="481" y="54"/>
                  </a:lnTo>
                  <a:close/>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510" name="Freeform 232"/>
            <p:cNvSpPr>
              <a:spLocks/>
            </p:cNvSpPr>
            <p:nvPr/>
          </p:nvSpPr>
          <p:spPr bwMode="auto">
            <a:xfrm>
              <a:off x="1643" y="2358"/>
              <a:ext cx="168" cy="87"/>
            </a:xfrm>
            <a:custGeom>
              <a:avLst/>
              <a:gdLst>
                <a:gd name="T0" fmla="*/ 350 w 144"/>
                <a:gd name="T1" fmla="*/ 136 h 66"/>
                <a:gd name="T2" fmla="*/ 355 w 144"/>
                <a:gd name="T3" fmla="*/ 165 h 66"/>
                <a:gd name="T4" fmla="*/ 278 w 144"/>
                <a:gd name="T5" fmla="*/ 149 h 66"/>
                <a:gd name="T6" fmla="*/ 270 w 144"/>
                <a:gd name="T7" fmla="*/ 174 h 66"/>
                <a:gd name="T8" fmla="*/ 371 w 144"/>
                <a:gd name="T9" fmla="*/ 240 h 66"/>
                <a:gd name="T10" fmla="*/ 390 w 144"/>
                <a:gd name="T11" fmla="*/ 324 h 66"/>
                <a:gd name="T12" fmla="*/ 262 w 144"/>
                <a:gd name="T13" fmla="*/ 200 h 66"/>
                <a:gd name="T14" fmla="*/ 369 w 144"/>
                <a:gd name="T15" fmla="*/ 410 h 66"/>
                <a:gd name="T16" fmla="*/ 211 w 144"/>
                <a:gd name="T17" fmla="*/ 196 h 66"/>
                <a:gd name="T18" fmla="*/ 189 w 144"/>
                <a:gd name="T19" fmla="*/ 179 h 66"/>
                <a:gd name="T20" fmla="*/ 0 w 144"/>
                <a:gd name="T21" fmla="*/ 217 h 66"/>
                <a:gd name="T22" fmla="*/ 146 w 144"/>
                <a:gd name="T23" fmla="*/ 136 h 66"/>
                <a:gd name="T24" fmla="*/ 0 w 144"/>
                <a:gd name="T25" fmla="*/ 125 h 66"/>
                <a:gd name="T26" fmla="*/ 37 w 144"/>
                <a:gd name="T27" fmla="*/ 66 h 66"/>
                <a:gd name="T28" fmla="*/ 141 w 144"/>
                <a:gd name="T29" fmla="*/ 103 h 66"/>
                <a:gd name="T30" fmla="*/ 142 w 144"/>
                <a:gd name="T31" fmla="*/ 72 h 66"/>
                <a:gd name="T32" fmla="*/ 70 w 144"/>
                <a:gd name="T33" fmla="*/ 21 h 66"/>
                <a:gd name="T34" fmla="*/ 78 w 144"/>
                <a:gd name="T35" fmla="*/ 0 h 66"/>
                <a:gd name="T36" fmla="*/ 159 w 144"/>
                <a:gd name="T37" fmla="*/ 66 h 66"/>
                <a:gd name="T38" fmla="*/ 264 w 144"/>
                <a:gd name="T39" fmla="*/ 115 h 66"/>
                <a:gd name="T40" fmla="*/ 350 w 144"/>
                <a:gd name="T41" fmla="*/ 136 h 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66"/>
                <a:gd name="T65" fmla="*/ 144 w 144"/>
                <a:gd name="T66" fmla="*/ 66 h 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66">
                  <a:moveTo>
                    <a:pt x="130" y="20"/>
                  </a:moveTo>
                  <a:cubicBezTo>
                    <a:pt x="130" y="21"/>
                    <a:pt x="131" y="23"/>
                    <a:pt x="131" y="24"/>
                  </a:cubicBezTo>
                  <a:cubicBezTo>
                    <a:pt x="121" y="24"/>
                    <a:pt x="112" y="19"/>
                    <a:pt x="102" y="21"/>
                  </a:cubicBezTo>
                  <a:cubicBezTo>
                    <a:pt x="102" y="22"/>
                    <a:pt x="101" y="23"/>
                    <a:pt x="100" y="25"/>
                  </a:cubicBezTo>
                  <a:cubicBezTo>
                    <a:pt x="113" y="28"/>
                    <a:pt x="126" y="30"/>
                    <a:pt x="137" y="35"/>
                  </a:cubicBezTo>
                  <a:cubicBezTo>
                    <a:pt x="140" y="39"/>
                    <a:pt x="143" y="43"/>
                    <a:pt x="144" y="47"/>
                  </a:cubicBezTo>
                  <a:cubicBezTo>
                    <a:pt x="116" y="35"/>
                    <a:pt x="123" y="44"/>
                    <a:pt x="96" y="29"/>
                  </a:cubicBezTo>
                  <a:cubicBezTo>
                    <a:pt x="102" y="49"/>
                    <a:pt x="111" y="55"/>
                    <a:pt x="136" y="59"/>
                  </a:cubicBezTo>
                  <a:cubicBezTo>
                    <a:pt x="108" y="66"/>
                    <a:pt x="87" y="46"/>
                    <a:pt x="78" y="28"/>
                  </a:cubicBezTo>
                  <a:cubicBezTo>
                    <a:pt x="75" y="28"/>
                    <a:pt x="72" y="27"/>
                    <a:pt x="70" y="26"/>
                  </a:cubicBezTo>
                  <a:cubicBezTo>
                    <a:pt x="51" y="38"/>
                    <a:pt x="19" y="48"/>
                    <a:pt x="0" y="32"/>
                  </a:cubicBezTo>
                  <a:cubicBezTo>
                    <a:pt x="24" y="37"/>
                    <a:pt x="36" y="35"/>
                    <a:pt x="54" y="20"/>
                  </a:cubicBezTo>
                  <a:cubicBezTo>
                    <a:pt x="21" y="23"/>
                    <a:pt x="32" y="18"/>
                    <a:pt x="0" y="18"/>
                  </a:cubicBezTo>
                  <a:cubicBezTo>
                    <a:pt x="4" y="14"/>
                    <a:pt x="8" y="13"/>
                    <a:pt x="14" y="10"/>
                  </a:cubicBezTo>
                  <a:cubicBezTo>
                    <a:pt x="27" y="10"/>
                    <a:pt x="39" y="13"/>
                    <a:pt x="52" y="15"/>
                  </a:cubicBezTo>
                  <a:cubicBezTo>
                    <a:pt x="52" y="13"/>
                    <a:pt x="53" y="12"/>
                    <a:pt x="53" y="11"/>
                  </a:cubicBezTo>
                  <a:cubicBezTo>
                    <a:pt x="45" y="6"/>
                    <a:pt x="34" y="7"/>
                    <a:pt x="26" y="3"/>
                  </a:cubicBezTo>
                  <a:cubicBezTo>
                    <a:pt x="27" y="2"/>
                    <a:pt x="28" y="1"/>
                    <a:pt x="29" y="0"/>
                  </a:cubicBezTo>
                  <a:cubicBezTo>
                    <a:pt x="37" y="4"/>
                    <a:pt x="49" y="3"/>
                    <a:pt x="59" y="10"/>
                  </a:cubicBezTo>
                  <a:cubicBezTo>
                    <a:pt x="70" y="8"/>
                    <a:pt x="89" y="12"/>
                    <a:pt x="98" y="17"/>
                  </a:cubicBezTo>
                  <a:cubicBezTo>
                    <a:pt x="111" y="16"/>
                    <a:pt x="120" y="20"/>
                    <a:pt x="130" y="20"/>
                  </a:cubicBezTo>
                  <a:close/>
                </a:path>
              </a:pathLst>
            </a:custGeom>
            <a:solidFill>
              <a:srgbClr val="FFFFFF"/>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511" name="Freeform 233"/>
            <p:cNvSpPr>
              <a:spLocks/>
            </p:cNvSpPr>
            <p:nvPr/>
          </p:nvSpPr>
          <p:spPr bwMode="auto">
            <a:xfrm>
              <a:off x="1786" y="2435"/>
              <a:ext cx="193" cy="365"/>
            </a:xfrm>
            <a:custGeom>
              <a:avLst/>
              <a:gdLst>
                <a:gd name="T0" fmla="*/ 42 w 169"/>
                <a:gd name="T1" fmla="*/ 0 h 282"/>
                <a:gd name="T2" fmla="*/ 391 w 169"/>
                <a:gd name="T3" fmla="*/ 699 h 282"/>
                <a:gd name="T4" fmla="*/ 75 w 169"/>
                <a:gd name="T5" fmla="*/ 1630 h 282"/>
                <a:gd name="T6" fmla="*/ 48 w 169"/>
                <a:gd name="T7" fmla="*/ 1696 h 282"/>
                <a:gd name="T8" fmla="*/ 172 w 169"/>
                <a:gd name="T9" fmla="*/ 1689 h 282"/>
                <a:gd name="T10" fmla="*/ 158 w 169"/>
                <a:gd name="T11" fmla="*/ 1650 h 282"/>
                <a:gd name="T12" fmla="*/ 203 w 169"/>
                <a:gd name="T13" fmla="*/ 1613 h 282"/>
                <a:gd name="T14" fmla="*/ 188 w 169"/>
                <a:gd name="T15" fmla="*/ 1679 h 282"/>
                <a:gd name="T16" fmla="*/ 429 w 169"/>
                <a:gd name="T17" fmla="*/ 1280 h 282"/>
                <a:gd name="T18" fmla="*/ 422 w 169"/>
                <a:gd name="T19" fmla="*/ 1283 h 282"/>
                <a:gd name="T20" fmla="*/ 406 w 169"/>
                <a:gd name="T21" fmla="*/ 1305 h 282"/>
                <a:gd name="T22" fmla="*/ 398 w 169"/>
                <a:gd name="T23" fmla="*/ 1305 h 282"/>
                <a:gd name="T24" fmla="*/ 421 w 169"/>
                <a:gd name="T25" fmla="*/ 1243 h 282"/>
                <a:gd name="T26" fmla="*/ 412 w 169"/>
                <a:gd name="T27" fmla="*/ 1218 h 282"/>
                <a:gd name="T28" fmla="*/ 409 w 169"/>
                <a:gd name="T29" fmla="*/ 1184 h 282"/>
                <a:gd name="T30" fmla="*/ 437 w 169"/>
                <a:gd name="T31" fmla="*/ 1236 h 282"/>
                <a:gd name="T32" fmla="*/ 354 w 169"/>
                <a:gd name="T33" fmla="*/ 410 h 282"/>
                <a:gd name="T34" fmla="*/ 319 w 169"/>
                <a:gd name="T35" fmla="*/ 353 h 282"/>
                <a:gd name="T36" fmla="*/ 42 w 169"/>
                <a:gd name="T37" fmla="*/ 0 h 2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9"/>
                <a:gd name="T58" fmla="*/ 0 h 282"/>
                <a:gd name="T59" fmla="*/ 169 w 169"/>
                <a:gd name="T60" fmla="*/ 282 h 28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9" h="282">
                  <a:moveTo>
                    <a:pt x="15" y="0"/>
                  </a:moveTo>
                  <a:cubicBezTo>
                    <a:pt x="80" y="15"/>
                    <a:pt x="122" y="64"/>
                    <a:pt x="138" y="114"/>
                  </a:cubicBezTo>
                  <a:cubicBezTo>
                    <a:pt x="154" y="164"/>
                    <a:pt x="149" y="269"/>
                    <a:pt x="26" y="268"/>
                  </a:cubicBezTo>
                  <a:cubicBezTo>
                    <a:pt x="12" y="267"/>
                    <a:pt x="0" y="276"/>
                    <a:pt x="16" y="279"/>
                  </a:cubicBezTo>
                  <a:cubicBezTo>
                    <a:pt x="31" y="282"/>
                    <a:pt x="46" y="280"/>
                    <a:pt x="61" y="277"/>
                  </a:cubicBezTo>
                  <a:cubicBezTo>
                    <a:pt x="60" y="274"/>
                    <a:pt x="57" y="276"/>
                    <a:pt x="56" y="271"/>
                  </a:cubicBezTo>
                  <a:cubicBezTo>
                    <a:pt x="66" y="277"/>
                    <a:pt x="64" y="271"/>
                    <a:pt x="72" y="265"/>
                  </a:cubicBezTo>
                  <a:cubicBezTo>
                    <a:pt x="69" y="268"/>
                    <a:pt x="67" y="272"/>
                    <a:pt x="67" y="276"/>
                  </a:cubicBezTo>
                  <a:cubicBezTo>
                    <a:pt x="108" y="267"/>
                    <a:pt x="140" y="241"/>
                    <a:pt x="152" y="210"/>
                  </a:cubicBezTo>
                  <a:cubicBezTo>
                    <a:pt x="150" y="211"/>
                    <a:pt x="150" y="211"/>
                    <a:pt x="150" y="211"/>
                  </a:cubicBezTo>
                  <a:cubicBezTo>
                    <a:pt x="143" y="214"/>
                    <a:pt x="143" y="214"/>
                    <a:pt x="143" y="214"/>
                  </a:cubicBezTo>
                  <a:cubicBezTo>
                    <a:pt x="141" y="214"/>
                    <a:pt x="141" y="214"/>
                    <a:pt x="141" y="214"/>
                  </a:cubicBezTo>
                  <a:cubicBezTo>
                    <a:pt x="143" y="211"/>
                    <a:pt x="151" y="208"/>
                    <a:pt x="149" y="204"/>
                  </a:cubicBezTo>
                  <a:cubicBezTo>
                    <a:pt x="147" y="200"/>
                    <a:pt x="147" y="200"/>
                    <a:pt x="147" y="200"/>
                  </a:cubicBezTo>
                  <a:cubicBezTo>
                    <a:pt x="145" y="195"/>
                    <a:pt x="145" y="195"/>
                    <a:pt x="145" y="195"/>
                  </a:cubicBezTo>
                  <a:cubicBezTo>
                    <a:pt x="148" y="201"/>
                    <a:pt x="150" y="202"/>
                    <a:pt x="154" y="203"/>
                  </a:cubicBezTo>
                  <a:cubicBezTo>
                    <a:pt x="169" y="159"/>
                    <a:pt x="163" y="104"/>
                    <a:pt x="126" y="67"/>
                  </a:cubicBezTo>
                  <a:cubicBezTo>
                    <a:pt x="122" y="63"/>
                    <a:pt x="116" y="62"/>
                    <a:pt x="113" y="58"/>
                  </a:cubicBezTo>
                  <a:cubicBezTo>
                    <a:pt x="91" y="30"/>
                    <a:pt x="56" y="6"/>
                    <a:pt x="15" y="0"/>
                  </a:cubicBezTo>
                  <a:close/>
                </a:path>
              </a:pathLst>
            </a:custGeom>
            <a:solidFill>
              <a:srgbClr val="FFFFFF"/>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512" name="Freeform 234"/>
            <p:cNvSpPr>
              <a:spLocks/>
            </p:cNvSpPr>
            <p:nvPr/>
          </p:nvSpPr>
          <p:spPr bwMode="auto">
            <a:xfrm>
              <a:off x="1314" y="2384"/>
              <a:ext cx="329" cy="335"/>
            </a:xfrm>
            <a:custGeom>
              <a:avLst/>
              <a:gdLst>
                <a:gd name="T0" fmla="*/ 761 w 285"/>
                <a:gd name="T1" fmla="*/ 75 h 259"/>
                <a:gd name="T2" fmla="*/ 437 w 285"/>
                <a:gd name="T3" fmla="*/ 149 h 259"/>
                <a:gd name="T4" fmla="*/ 388 w 285"/>
                <a:gd name="T5" fmla="*/ 171 h 259"/>
                <a:gd name="T6" fmla="*/ 98 w 285"/>
                <a:gd name="T7" fmla="*/ 827 h 259"/>
                <a:gd name="T8" fmla="*/ 135 w 285"/>
                <a:gd name="T9" fmla="*/ 803 h 259"/>
                <a:gd name="T10" fmla="*/ 121 w 285"/>
                <a:gd name="T11" fmla="*/ 828 h 259"/>
                <a:gd name="T12" fmla="*/ 108 w 285"/>
                <a:gd name="T13" fmla="*/ 842 h 259"/>
                <a:gd name="T14" fmla="*/ 112 w 285"/>
                <a:gd name="T15" fmla="*/ 913 h 259"/>
                <a:gd name="T16" fmla="*/ 107 w 285"/>
                <a:gd name="T17" fmla="*/ 908 h 259"/>
                <a:gd name="T18" fmla="*/ 94 w 285"/>
                <a:gd name="T19" fmla="*/ 874 h 259"/>
                <a:gd name="T20" fmla="*/ 93 w 285"/>
                <a:gd name="T21" fmla="*/ 865 h 259"/>
                <a:gd name="T22" fmla="*/ 183 w 285"/>
                <a:gd name="T23" fmla="*/ 1409 h 259"/>
                <a:gd name="T24" fmla="*/ 188 w 285"/>
                <a:gd name="T25" fmla="*/ 1344 h 259"/>
                <a:gd name="T26" fmla="*/ 216 w 285"/>
                <a:gd name="T27" fmla="*/ 1409 h 259"/>
                <a:gd name="T28" fmla="*/ 193 w 285"/>
                <a:gd name="T29" fmla="*/ 1437 h 259"/>
                <a:gd name="T30" fmla="*/ 296 w 285"/>
                <a:gd name="T31" fmla="*/ 1546 h 259"/>
                <a:gd name="T32" fmla="*/ 291 w 285"/>
                <a:gd name="T33" fmla="*/ 1462 h 259"/>
                <a:gd name="T34" fmla="*/ 282 w 285"/>
                <a:gd name="T35" fmla="*/ 384 h 259"/>
                <a:gd name="T36" fmla="*/ 761 w 285"/>
                <a:gd name="T37" fmla="*/ 75 h 2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5"/>
                <a:gd name="T58" fmla="*/ 0 h 259"/>
                <a:gd name="T59" fmla="*/ 285 w 285"/>
                <a:gd name="T60" fmla="*/ 259 h 2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5" h="259">
                  <a:moveTo>
                    <a:pt x="285" y="12"/>
                  </a:moveTo>
                  <a:cubicBezTo>
                    <a:pt x="245" y="1"/>
                    <a:pt x="200" y="9"/>
                    <a:pt x="163" y="25"/>
                  </a:cubicBezTo>
                  <a:cubicBezTo>
                    <a:pt x="157" y="28"/>
                    <a:pt x="152" y="26"/>
                    <a:pt x="146" y="28"/>
                  </a:cubicBezTo>
                  <a:cubicBezTo>
                    <a:pt x="91" y="46"/>
                    <a:pt x="52" y="92"/>
                    <a:pt x="37" y="136"/>
                  </a:cubicBezTo>
                  <a:cubicBezTo>
                    <a:pt x="41" y="137"/>
                    <a:pt x="44" y="137"/>
                    <a:pt x="50" y="133"/>
                  </a:cubicBezTo>
                  <a:cubicBezTo>
                    <a:pt x="45" y="137"/>
                    <a:pt x="45" y="137"/>
                    <a:pt x="45" y="137"/>
                  </a:cubicBezTo>
                  <a:cubicBezTo>
                    <a:pt x="41" y="139"/>
                    <a:pt x="41" y="139"/>
                    <a:pt x="41" y="139"/>
                  </a:cubicBezTo>
                  <a:cubicBezTo>
                    <a:pt x="36" y="142"/>
                    <a:pt x="41" y="147"/>
                    <a:pt x="42" y="151"/>
                  </a:cubicBezTo>
                  <a:cubicBezTo>
                    <a:pt x="40" y="150"/>
                    <a:pt x="40" y="150"/>
                    <a:pt x="40" y="150"/>
                  </a:cubicBezTo>
                  <a:cubicBezTo>
                    <a:pt x="36" y="144"/>
                    <a:pt x="36" y="144"/>
                    <a:pt x="36" y="144"/>
                  </a:cubicBezTo>
                  <a:cubicBezTo>
                    <a:pt x="35" y="143"/>
                    <a:pt x="35" y="143"/>
                    <a:pt x="35" y="143"/>
                  </a:cubicBezTo>
                  <a:cubicBezTo>
                    <a:pt x="25" y="175"/>
                    <a:pt x="37" y="210"/>
                    <a:pt x="68" y="233"/>
                  </a:cubicBezTo>
                  <a:cubicBezTo>
                    <a:pt x="70" y="230"/>
                    <a:pt x="71" y="226"/>
                    <a:pt x="70" y="222"/>
                  </a:cubicBezTo>
                  <a:cubicBezTo>
                    <a:pt x="74" y="229"/>
                    <a:pt x="68" y="234"/>
                    <a:pt x="81" y="233"/>
                  </a:cubicBezTo>
                  <a:cubicBezTo>
                    <a:pt x="76" y="236"/>
                    <a:pt x="75" y="234"/>
                    <a:pt x="72" y="237"/>
                  </a:cubicBezTo>
                  <a:cubicBezTo>
                    <a:pt x="83" y="245"/>
                    <a:pt x="96" y="252"/>
                    <a:pt x="111" y="255"/>
                  </a:cubicBezTo>
                  <a:cubicBezTo>
                    <a:pt x="126" y="259"/>
                    <a:pt x="121" y="246"/>
                    <a:pt x="109" y="241"/>
                  </a:cubicBezTo>
                  <a:cubicBezTo>
                    <a:pt x="0" y="196"/>
                    <a:pt x="61" y="102"/>
                    <a:pt x="106" y="64"/>
                  </a:cubicBezTo>
                  <a:cubicBezTo>
                    <a:pt x="151" y="27"/>
                    <a:pt x="219" y="0"/>
                    <a:pt x="285" y="12"/>
                  </a:cubicBezTo>
                  <a:close/>
                </a:path>
              </a:pathLst>
            </a:custGeom>
            <a:solidFill>
              <a:srgbClr val="FFFFFF"/>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513" name="Freeform 235"/>
            <p:cNvSpPr>
              <a:spLocks/>
            </p:cNvSpPr>
            <p:nvPr/>
          </p:nvSpPr>
          <p:spPr bwMode="auto">
            <a:xfrm>
              <a:off x="1811" y="2405"/>
              <a:ext cx="151" cy="125"/>
            </a:xfrm>
            <a:custGeom>
              <a:avLst/>
              <a:gdLst>
                <a:gd name="T0" fmla="*/ 20 w 134"/>
                <a:gd name="T1" fmla="*/ 76 h 97"/>
                <a:gd name="T2" fmla="*/ 331 w 134"/>
                <a:gd name="T3" fmla="*/ 571 h 97"/>
                <a:gd name="T4" fmla="*/ 354 w 134"/>
                <a:gd name="T5" fmla="*/ 513 h 97"/>
                <a:gd name="T6" fmla="*/ 0 w 134"/>
                <a:gd name="T7" fmla="*/ 0 h 97"/>
                <a:gd name="T8" fmla="*/ 20 w 134"/>
                <a:gd name="T9" fmla="*/ 76 h 97"/>
                <a:gd name="T10" fmla="*/ 0 60000 65536"/>
                <a:gd name="T11" fmla="*/ 0 60000 65536"/>
                <a:gd name="T12" fmla="*/ 0 60000 65536"/>
                <a:gd name="T13" fmla="*/ 0 60000 65536"/>
                <a:gd name="T14" fmla="*/ 0 60000 65536"/>
                <a:gd name="T15" fmla="*/ 0 w 134"/>
                <a:gd name="T16" fmla="*/ 0 h 97"/>
                <a:gd name="T17" fmla="*/ 134 w 134"/>
                <a:gd name="T18" fmla="*/ 97 h 97"/>
              </a:gdLst>
              <a:ahLst/>
              <a:cxnLst>
                <a:cxn ang="T10">
                  <a:pos x="T0" y="T1"/>
                </a:cxn>
                <a:cxn ang="T11">
                  <a:pos x="T2" y="T3"/>
                </a:cxn>
                <a:cxn ang="T12">
                  <a:pos x="T4" y="T5"/>
                </a:cxn>
                <a:cxn ang="T13">
                  <a:pos x="T6" y="T7"/>
                </a:cxn>
                <a:cxn ang="T14">
                  <a:pos x="T8" y="T9"/>
                </a:cxn>
              </a:cxnLst>
              <a:rect l="T15" t="T16" r="T17" b="T18"/>
              <a:pathLst>
                <a:path w="134" h="97">
                  <a:moveTo>
                    <a:pt x="8" y="13"/>
                  </a:moveTo>
                  <a:cubicBezTo>
                    <a:pt x="58" y="27"/>
                    <a:pt x="103" y="58"/>
                    <a:pt x="125" y="97"/>
                  </a:cubicBezTo>
                  <a:cubicBezTo>
                    <a:pt x="130" y="92"/>
                    <a:pt x="133" y="97"/>
                    <a:pt x="134" y="87"/>
                  </a:cubicBezTo>
                  <a:cubicBezTo>
                    <a:pt x="108" y="46"/>
                    <a:pt x="56" y="13"/>
                    <a:pt x="0" y="0"/>
                  </a:cubicBezTo>
                  <a:cubicBezTo>
                    <a:pt x="3" y="4"/>
                    <a:pt x="6" y="7"/>
                    <a:pt x="8" y="13"/>
                  </a:cubicBezTo>
                  <a:close/>
                </a:path>
              </a:pathLst>
            </a:custGeom>
            <a:solidFill>
              <a:srgbClr val="FFFFFF"/>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514" name="Freeform 236"/>
            <p:cNvSpPr>
              <a:spLocks/>
            </p:cNvSpPr>
            <p:nvPr/>
          </p:nvSpPr>
          <p:spPr bwMode="auto">
            <a:xfrm>
              <a:off x="1958" y="2524"/>
              <a:ext cx="42" cy="67"/>
            </a:xfrm>
            <a:custGeom>
              <a:avLst/>
              <a:gdLst>
                <a:gd name="T0" fmla="*/ 0 w 36"/>
                <a:gd name="T1" fmla="*/ 40 h 52"/>
                <a:gd name="T2" fmla="*/ 73 w 36"/>
                <a:gd name="T3" fmla="*/ 305 h 52"/>
                <a:gd name="T4" fmla="*/ 124 w 36"/>
                <a:gd name="T5" fmla="*/ 287 h 52"/>
                <a:gd name="T6" fmla="*/ 63 w 36"/>
                <a:gd name="T7" fmla="*/ 59 h 52"/>
                <a:gd name="T8" fmla="*/ 0 w 36"/>
                <a:gd name="T9" fmla="*/ 40 h 52"/>
                <a:gd name="T10" fmla="*/ 0 60000 65536"/>
                <a:gd name="T11" fmla="*/ 0 60000 65536"/>
                <a:gd name="T12" fmla="*/ 0 60000 65536"/>
                <a:gd name="T13" fmla="*/ 0 60000 65536"/>
                <a:gd name="T14" fmla="*/ 0 60000 65536"/>
                <a:gd name="T15" fmla="*/ 0 w 36"/>
                <a:gd name="T16" fmla="*/ 0 h 52"/>
                <a:gd name="T17" fmla="*/ 36 w 36"/>
                <a:gd name="T18" fmla="*/ 52 h 52"/>
              </a:gdLst>
              <a:ahLst/>
              <a:cxnLst>
                <a:cxn ang="T10">
                  <a:pos x="T0" y="T1"/>
                </a:cxn>
                <a:cxn ang="T11">
                  <a:pos x="T2" y="T3"/>
                </a:cxn>
                <a:cxn ang="T12">
                  <a:pos x="T4" y="T5"/>
                </a:cxn>
                <a:cxn ang="T13">
                  <a:pos x="T6" y="T7"/>
                </a:cxn>
                <a:cxn ang="T14">
                  <a:pos x="T8" y="T9"/>
                </a:cxn>
              </a:cxnLst>
              <a:rect l="T15" t="T16" r="T17" b="T18"/>
              <a:pathLst>
                <a:path w="36" h="52">
                  <a:moveTo>
                    <a:pt x="0" y="7"/>
                  </a:moveTo>
                  <a:cubicBezTo>
                    <a:pt x="9" y="22"/>
                    <a:pt x="18" y="35"/>
                    <a:pt x="21" y="52"/>
                  </a:cubicBezTo>
                  <a:cubicBezTo>
                    <a:pt x="27" y="50"/>
                    <a:pt x="32" y="50"/>
                    <a:pt x="36" y="49"/>
                  </a:cubicBezTo>
                  <a:cubicBezTo>
                    <a:pt x="34" y="35"/>
                    <a:pt x="25" y="23"/>
                    <a:pt x="18" y="10"/>
                  </a:cubicBezTo>
                  <a:cubicBezTo>
                    <a:pt x="9" y="9"/>
                    <a:pt x="12" y="0"/>
                    <a:pt x="0" y="7"/>
                  </a:cubicBezTo>
                  <a:close/>
                </a:path>
              </a:pathLst>
            </a:custGeom>
            <a:solidFill>
              <a:srgbClr val="FFFFFF"/>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515" name="Freeform 237"/>
            <p:cNvSpPr>
              <a:spLocks/>
            </p:cNvSpPr>
            <p:nvPr/>
          </p:nvSpPr>
          <p:spPr bwMode="auto">
            <a:xfrm>
              <a:off x="1950" y="2591"/>
              <a:ext cx="62" cy="171"/>
            </a:xfrm>
            <a:custGeom>
              <a:avLst/>
              <a:gdLst>
                <a:gd name="T0" fmla="*/ 109 w 55"/>
                <a:gd name="T1" fmla="*/ 0 h 132"/>
                <a:gd name="T2" fmla="*/ 69 w 55"/>
                <a:gd name="T3" fmla="*/ 17 h 132"/>
                <a:gd name="T4" fmla="*/ 0 w 55"/>
                <a:gd name="T5" fmla="*/ 780 h 132"/>
                <a:gd name="T6" fmla="*/ 23 w 55"/>
                <a:gd name="T7" fmla="*/ 811 h 132"/>
                <a:gd name="T8" fmla="*/ 109 w 55"/>
                <a:gd name="T9" fmla="*/ 0 h 132"/>
                <a:gd name="T10" fmla="*/ 0 60000 65536"/>
                <a:gd name="T11" fmla="*/ 0 60000 65536"/>
                <a:gd name="T12" fmla="*/ 0 60000 65536"/>
                <a:gd name="T13" fmla="*/ 0 60000 65536"/>
                <a:gd name="T14" fmla="*/ 0 60000 65536"/>
                <a:gd name="T15" fmla="*/ 0 w 55"/>
                <a:gd name="T16" fmla="*/ 0 h 132"/>
                <a:gd name="T17" fmla="*/ 55 w 55"/>
                <a:gd name="T18" fmla="*/ 132 h 132"/>
              </a:gdLst>
              <a:ahLst/>
              <a:cxnLst>
                <a:cxn ang="T10">
                  <a:pos x="T0" y="T1"/>
                </a:cxn>
                <a:cxn ang="T11">
                  <a:pos x="T2" y="T3"/>
                </a:cxn>
                <a:cxn ang="T12">
                  <a:pos x="T4" y="T5"/>
                </a:cxn>
                <a:cxn ang="T13">
                  <a:pos x="T6" y="T7"/>
                </a:cxn>
                <a:cxn ang="T14">
                  <a:pos x="T8" y="T9"/>
                </a:cxn>
              </a:cxnLst>
              <a:rect l="T15" t="T16" r="T17" b="T18"/>
              <a:pathLst>
                <a:path w="55" h="132">
                  <a:moveTo>
                    <a:pt x="46" y="0"/>
                  </a:moveTo>
                  <a:cubicBezTo>
                    <a:pt x="38" y="1"/>
                    <a:pt x="35" y="1"/>
                    <a:pt x="30" y="3"/>
                  </a:cubicBezTo>
                  <a:cubicBezTo>
                    <a:pt x="37" y="45"/>
                    <a:pt x="31" y="92"/>
                    <a:pt x="0" y="127"/>
                  </a:cubicBezTo>
                  <a:cubicBezTo>
                    <a:pt x="1" y="130"/>
                    <a:pt x="6" y="132"/>
                    <a:pt x="10" y="132"/>
                  </a:cubicBezTo>
                  <a:cubicBezTo>
                    <a:pt x="40" y="93"/>
                    <a:pt x="55" y="45"/>
                    <a:pt x="46" y="0"/>
                  </a:cubicBezTo>
                  <a:close/>
                </a:path>
              </a:pathLst>
            </a:custGeom>
            <a:solidFill>
              <a:srgbClr val="FFFFFF"/>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516" name="Freeform 238"/>
            <p:cNvSpPr>
              <a:spLocks/>
            </p:cNvSpPr>
            <p:nvPr/>
          </p:nvSpPr>
          <p:spPr bwMode="auto">
            <a:xfrm>
              <a:off x="1727" y="2582"/>
              <a:ext cx="310" cy="270"/>
            </a:xfrm>
            <a:custGeom>
              <a:avLst/>
              <a:gdLst>
                <a:gd name="T0" fmla="*/ 510 w 267"/>
                <a:gd name="T1" fmla="*/ 961 h 208"/>
                <a:gd name="T2" fmla="*/ 142 w 267"/>
                <a:gd name="T3" fmla="*/ 1153 h 208"/>
                <a:gd name="T4" fmla="*/ 148 w 267"/>
                <a:gd name="T5" fmla="*/ 1183 h 208"/>
                <a:gd name="T6" fmla="*/ 141 w 267"/>
                <a:gd name="T7" fmla="*/ 1153 h 208"/>
                <a:gd name="T8" fmla="*/ 42 w 267"/>
                <a:gd name="T9" fmla="*/ 1102 h 208"/>
                <a:gd name="T10" fmla="*/ 42 w 267"/>
                <a:gd name="T11" fmla="*/ 1151 h 208"/>
                <a:gd name="T12" fmla="*/ 458 w 267"/>
                <a:gd name="T13" fmla="*/ 1102 h 208"/>
                <a:gd name="T14" fmla="*/ 631 w 267"/>
                <a:gd name="T15" fmla="*/ 733 h 208"/>
                <a:gd name="T16" fmla="*/ 676 w 267"/>
                <a:gd name="T17" fmla="*/ 609 h 208"/>
                <a:gd name="T18" fmla="*/ 696 w 267"/>
                <a:gd name="T19" fmla="*/ 397 h 208"/>
                <a:gd name="T20" fmla="*/ 707 w 267"/>
                <a:gd name="T21" fmla="*/ 17 h 208"/>
                <a:gd name="T22" fmla="*/ 660 w 267"/>
                <a:gd name="T23" fmla="*/ 38 h 208"/>
                <a:gd name="T24" fmla="*/ 554 w 267"/>
                <a:gd name="T25" fmla="*/ 855 h 208"/>
                <a:gd name="T26" fmla="*/ 562 w 267"/>
                <a:gd name="T27" fmla="*/ 855 h 208"/>
                <a:gd name="T28" fmla="*/ 543 w 267"/>
                <a:gd name="T29" fmla="*/ 880 h 208"/>
                <a:gd name="T30" fmla="*/ 523 w 267"/>
                <a:gd name="T31" fmla="*/ 932 h 208"/>
                <a:gd name="T32" fmla="*/ 519 w 267"/>
                <a:gd name="T33" fmla="*/ 1013 h 208"/>
                <a:gd name="T34" fmla="*/ 510 w 267"/>
                <a:gd name="T35" fmla="*/ 961 h 20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7"/>
                <a:gd name="T55" fmla="*/ 0 h 208"/>
                <a:gd name="T56" fmla="*/ 267 w 267"/>
                <a:gd name="T57" fmla="*/ 208 h 20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7" h="208">
                  <a:moveTo>
                    <a:pt x="188" y="154"/>
                  </a:moveTo>
                  <a:cubicBezTo>
                    <a:pt x="152" y="180"/>
                    <a:pt x="101" y="189"/>
                    <a:pt x="53" y="186"/>
                  </a:cubicBezTo>
                  <a:cubicBezTo>
                    <a:pt x="54" y="190"/>
                    <a:pt x="54" y="190"/>
                    <a:pt x="54" y="190"/>
                  </a:cubicBezTo>
                  <a:cubicBezTo>
                    <a:pt x="51" y="189"/>
                    <a:pt x="51" y="187"/>
                    <a:pt x="52" y="186"/>
                  </a:cubicBezTo>
                  <a:cubicBezTo>
                    <a:pt x="43" y="185"/>
                    <a:pt x="21" y="180"/>
                    <a:pt x="15" y="177"/>
                  </a:cubicBezTo>
                  <a:cubicBezTo>
                    <a:pt x="0" y="171"/>
                    <a:pt x="6" y="181"/>
                    <a:pt x="15" y="185"/>
                  </a:cubicBezTo>
                  <a:cubicBezTo>
                    <a:pt x="62" y="208"/>
                    <a:pt x="124" y="198"/>
                    <a:pt x="168" y="177"/>
                  </a:cubicBezTo>
                  <a:cubicBezTo>
                    <a:pt x="196" y="163"/>
                    <a:pt x="221" y="143"/>
                    <a:pt x="232" y="118"/>
                  </a:cubicBezTo>
                  <a:cubicBezTo>
                    <a:pt x="235" y="111"/>
                    <a:pt x="245" y="105"/>
                    <a:pt x="248" y="98"/>
                  </a:cubicBezTo>
                  <a:cubicBezTo>
                    <a:pt x="252" y="87"/>
                    <a:pt x="256" y="76"/>
                    <a:pt x="257" y="64"/>
                  </a:cubicBezTo>
                  <a:cubicBezTo>
                    <a:pt x="260" y="44"/>
                    <a:pt x="267" y="23"/>
                    <a:pt x="260" y="3"/>
                  </a:cubicBezTo>
                  <a:cubicBezTo>
                    <a:pt x="259" y="0"/>
                    <a:pt x="253" y="4"/>
                    <a:pt x="243" y="6"/>
                  </a:cubicBezTo>
                  <a:cubicBezTo>
                    <a:pt x="256" y="52"/>
                    <a:pt x="243" y="103"/>
                    <a:pt x="204" y="138"/>
                  </a:cubicBezTo>
                  <a:cubicBezTo>
                    <a:pt x="206" y="138"/>
                    <a:pt x="206" y="138"/>
                    <a:pt x="206" y="138"/>
                  </a:cubicBezTo>
                  <a:cubicBezTo>
                    <a:pt x="200" y="142"/>
                    <a:pt x="200" y="142"/>
                    <a:pt x="200" y="142"/>
                  </a:cubicBezTo>
                  <a:cubicBezTo>
                    <a:pt x="198" y="144"/>
                    <a:pt x="195" y="147"/>
                    <a:pt x="193" y="150"/>
                  </a:cubicBezTo>
                  <a:cubicBezTo>
                    <a:pt x="191" y="154"/>
                    <a:pt x="191" y="158"/>
                    <a:pt x="191" y="163"/>
                  </a:cubicBezTo>
                  <a:cubicBezTo>
                    <a:pt x="190" y="160"/>
                    <a:pt x="187" y="158"/>
                    <a:pt x="188" y="154"/>
                  </a:cubicBezTo>
                  <a:close/>
                </a:path>
              </a:pathLst>
            </a:custGeom>
            <a:solidFill>
              <a:srgbClr val="FFFFFF"/>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517" name="Freeform 239"/>
            <p:cNvSpPr>
              <a:spLocks/>
            </p:cNvSpPr>
            <p:nvPr/>
          </p:nvSpPr>
          <p:spPr bwMode="auto">
            <a:xfrm>
              <a:off x="1805" y="2384"/>
              <a:ext cx="221" cy="202"/>
            </a:xfrm>
            <a:custGeom>
              <a:avLst/>
              <a:gdLst>
                <a:gd name="T0" fmla="*/ 530 w 191"/>
                <a:gd name="T1" fmla="*/ 912 h 156"/>
                <a:gd name="T2" fmla="*/ 400 w 191"/>
                <a:gd name="T3" fmla="*/ 470 h 156"/>
                <a:gd name="T4" fmla="*/ 332 w 191"/>
                <a:gd name="T5" fmla="*/ 334 h 156"/>
                <a:gd name="T6" fmla="*/ 246 w 191"/>
                <a:gd name="T7" fmla="*/ 208 h 156"/>
                <a:gd name="T8" fmla="*/ 0 w 191"/>
                <a:gd name="T9" fmla="*/ 0 h 156"/>
                <a:gd name="T10" fmla="*/ 1 w 191"/>
                <a:gd name="T11" fmla="*/ 22 h 156"/>
                <a:gd name="T12" fmla="*/ 240 w 191"/>
                <a:gd name="T13" fmla="*/ 227 h 156"/>
                <a:gd name="T14" fmla="*/ 300 w 191"/>
                <a:gd name="T15" fmla="*/ 356 h 156"/>
                <a:gd name="T16" fmla="*/ 492 w 191"/>
                <a:gd name="T17" fmla="*/ 952 h 156"/>
                <a:gd name="T18" fmla="*/ 530 w 191"/>
                <a:gd name="T19" fmla="*/ 912 h 1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1"/>
                <a:gd name="T31" fmla="*/ 0 h 156"/>
                <a:gd name="T32" fmla="*/ 191 w 191"/>
                <a:gd name="T33" fmla="*/ 156 h 1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1" h="156">
                  <a:moveTo>
                    <a:pt x="191" y="149"/>
                  </a:moveTo>
                  <a:cubicBezTo>
                    <a:pt x="181" y="120"/>
                    <a:pt x="172" y="103"/>
                    <a:pt x="144" y="77"/>
                  </a:cubicBezTo>
                  <a:cubicBezTo>
                    <a:pt x="136" y="70"/>
                    <a:pt x="130" y="61"/>
                    <a:pt x="119" y="55"/>
                  </a:cubicBezTo>
                  <a:cubicBezTo>
                    <a:pt x="108" y="48"/>
                    <a:pt x="97" y="42"/>
                    <a:pt x="88" y="34"/>
                  </a:cubicBezTo>
                  <a:cubicBezTo>
                    <a:pt x="75" y="23"/>
                    <a:pt x="21" y="3"/>
                    <a:pt x="0" y="0"/>
                  </a:cubicBezTo>
                  <a:cubicBezTo>
                    <a:pt x="0" y="2"/>
                    <a:pt x="1" y="3"/>
                    <a:pt x="1" y="4"/>
                  </a:cubicBezTo>
                  <a:cubicBezTo>
                    <a:pt x="32" y="9"/>
                    <a:pt x="62" y="22"/>
                    <a:pt x="86" y="37"/>
                  </a:cubicBezTo>
                  <a:cubicBezTo>
                    <a:pt x="93" y="41"/>
                    <a:pt x="95" y="49"/>
                    <a:pt x="108" y="59"/>
                  </a:cubicBezTo>
                  <a:cubicBezTo>
                    <a:pt x="142" y="86"/>
                    <a:pt x="172" y="118"/>
                    <a:pt x="177" y="156"/>
                  </a:cubicBezTo>
                  <a:cubicBezTo>
                    <a:pt x="181" y="155"/>
                    <a:pt x="186" y="153"/>
                    <a:pt x="191" y="149"/>
                  </a:cubicBezTo>
                  <a:close/>
                </a:path>
              </a:pathLst>
            </a:custGeom>
            <a:solidFill>
              <a:srgbClr val="FFFFFF"/>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518" name="Freeform 240"/>
            <p:cNvSpPr>
              <a:spLocks/>
            </p:cNvSpPr>
            <p:nvPr/>
          </p:nvSpPr>
          <p:spPr bwMode="auto">
            <a:xfrm>
              <a:off x="1452" y="2357"/>
              <a:ext cx="203" cy="59"/>
            </a:xfrm>
            <a:custGeom>
              <a:avLst/>
              <a:gdLst>
                <a:gd name="T0" fmla="*/ 462 w 177"/>
                <a:gd name="T1" fmla="*/ 59 h 46"/>
                <a:gd name="T2" fmla="*/ 422 w 177"/>
                <a:gd name="T3" fmla="*/ 104 h 46"/>
                <a:gd name="T4" fmla="*/ 19 w 177"/>
                <a:gd name="T5" fmla="*/ 262 h 46"/>
                <a:gd name="T6" fmla="*/ 15 w 177"/>
                <a:gd name="T7" fmla="*/ 194 h 46"/>
                <a:gd name="T8" fmla="*/ 462 w 177"/>
                <a:gd name="T9" fmla="*/ 59 h 46"/>
                <a:gd name="T10" fmla="*/ 0 60000 65536"/>
                <a:gd name="T11" fmla="*/ 0 60000 65536"/>
                <a:gd name="T12" fmla="*/ 0 60000 65536"/>
                <a:gd name="T13" fmla="*/ 0 60000 65536"/>
                <a:gd name="T14" fmla="*/ 0 60000 65536"/>
                <a:gd name="T15" fmla="*/ 0 w 177"/>
                <a:gd name="T16" fmla="*/ 0 h 46"/>
                <a:gd name="T17" fmla="*/ 177 w 177"/>
                <a:gd name="T18" fmla="*/ 46 h 46"/>
              </a:gdLst>
              <a:ahLst/>
              <a:cxnLst>
                <a:cxn ang="T10">
                  <a:pos x="T0" y="T1"/>
                </a:cxn>
                <a:cxn ang="T11">
                  <a:pos x="T2" y="T3"/>
                </a:cxn>
                <a:cxn ang="T12">
                  <a:pos x="T4" y="T5"/>
                </a:cxn>
                <a:cxn ang="T13">
                  <a:pos x="T6" y="T7"/>
                </a:cxn>
                <a:cxn ang="T14">
                  <a:pos x="T8" y="T9"/>
                </a:cxn>
              </a:cxnLst>
              <a:rect l="T15" t="T16" r="T17" b="T18"/>
              <a:pathLst>
                <a:path w="177" h="46">
                  <a:moveTo>
                    <a:pt x="177" y="10"/>
                  </a:moveTo>
                  <a:cubicBezTo>
                    <a:pt x="172" y="12"/>
                    <a:pt x="168" y="14"/>
                    <a:pt x="162" y="18"/>
                  </a:cubicBezTo>
                  <a:cubicBezTo>
                    <a:pt x="110" y="11"/>
                    <a:pt x="51" y="21"/>
                    <a:pt x="8" y="46"/>
                  </a:cubicBezTo>
                  <a:cubicBezTo>
                    <a:pt x="6" y="41"/>
                    <a:pt x="0" y="44"/>
                    <a:pt x="6" y="34"/>
                  </a:cubicBezTo>
                  <a:cubicBezTo>
                    <a:pt x="55" y="8"/>
                    <a:pt x="120" y="0"/>
                    <a:pt x="177" y="10"/>
                  </a:cubicBezTo>
                  <a:close/>
                </a:path>
              </a:pathLst>
            </a:custGeom>
            <a:solidFill>
              <a:srgbClr val="FFFFFF"/>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519" name="Freeform 241"/>
            <p:cNvSpPr>
              <a:spLocks/>
            </p:cNvSpPr>
            <p:nvPr/>
          </p:nvSpPr>
          <p:spPr bwMode="auto">
            <a:xfrm>
              <a:off x="1390" y="2405"/>
              <a:ext cx="65" cy="54"/>
            </a:xfrm>
            <a:custGeom>
              <a:avLst/>
              <a:gdLst>
                <a:gd name="T0" fmla="*/ 158 w 58"/>
                <a:gd name="T1" fmla="*/ 66 h 41"/>
                <a:gd name="T2" fmla="*/ 32 w 58"/>
                <a:gd name="T3" fmla="*/ 283 h 41"/>
                <a:gd name="T4" fmla="*/ 0 w 58"/>
                <a:gd name="T5" fmla="*/ 225 h 41"/>
                <a:gd name="T6" fmla="*/ 109 w 58"/>
                <a:gd name="T7" fmla="*/ 42 h 41"/>
                <a:gd name="T8" fmla="*/ 158 w 58"/>
                <a:gd name="T9" fmla="*/ 66 h 41"/>
                <a:gd name="T10" fmla="*/ 0 60000 65536"/>
                <a:gd name="T11" fmla="*/ 0 60000 65536"/>
                <a:gd name="T12" fmla="*/ 0 60000 65536"/>
                <a:gd name="T13" fmla="*/ 0 60000 65536"/>
                <a:gd name="T14" fmla="*/ 0 60000 65536"/>
                <a:gd name="T15" fmla="*/ 0 w 58"/>
                <a:gd name="T16" fmla="*/ 0 h 41"/>
                <a:gd name="T17" fmla="*/ 58 w 58"/>
                <a:gd name="T18" fmla="*/ 41 h 41"/>
              </a:gdLst>
              <a:ahLst/>
              <a:cxnLst>
                <a:cxn ang="T10">
                  <a:pos x="T0" y="T1"/>
                </a:cxn>
                <a:cxn ang="T11">
                  <a:pos x="T2" y="T3"/>
                </a:cxn>
                <a:cxn ang="T12">
                  <a:pos x="T4" y="T5"/>
                </a:cxn>
                <a:cxn ang="T13">
                  <a:pos x="T6" y="T7"/>
                </a:cxn>
                <a:cxn ang="T14">
                  <a:pos x="T8" y="T9"/>
                </a:cxn>
              </a:cxnLst>
              <a:rect l="T15" t="T16" r="T17" b="T18"/>
              <a:pathLst>
                <a:path w="58" h="41">
                  <a:moveTo>
                    <a:pt x="58" y="10"/>
                  </a:moveTo>
                  <a:cubicBezTo>
                    <a:pt x="41" y="19"/>
                    <a:pt x="25" y="28"/>
                    <a:pt x="12" y="41"/>
                  </a:cubicBezTo>
                  <a:cubicBezTo>
                    <a:pt x="8" y="38"/>
                    <a:pt x="4" y="35"/>
                    <a:pt x="0" y="33"/>
                  </a:cubicBezTo>
                  <a:cubicBezTo>
                    <a:pt x="11" y="22"/>
                    <a:pt x="27" y="14"/>
                    <a:pt x="40" y="6"/>
                  </a:cubicBezTo>
                  <a:cubicBezTo>
                    <a:pt x="49" y="8"/>
                    <a:pt x="52" y="0"/>
                    <a:pt x="58" y="10"/>
                  </a:cubicBezTo>
                  <a:close/>
                </a:path>
              </a:pathLst>
            </a:custGeom>
            <a:solidFill>
              <a:srgbClr val="FFFFFF"/>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520" name="Freeform 242"/>
            <p:cNvSpPr>
              <a:spLocks/>
            </p:cNvSpPr>
            <p:nvPr/>
          </p:nvSpPr>
          <p:spPr bwMode="auto">
            <a:xfrm>
              <a:off x="1328" y="2453"/>
              <a:ext cx="68" cy="168"/>
            </a:xfrm>
            <a:custGeom>
              <a:avLst/>
              <a:gdLst>
                <a:gd name="T0" fmla="*/ 160 w 64"/>
                <a:gd name="T1" fmla="*/ 47 h 130"/>
                <a:gd name="T2" fmla="*/ 35 w 64"/>
                <a:gd name="T3" fmla="*/ 764 h 130"/>
                <a:gd name="T4" fmla="*/ 2 w 64"/>
                <a:gd name="T5" fmla="*/ 766 h 130"/>
                <a:gd name="T6" fmla="*/ 129 w 64"/>
                <a:gd name="T7" fmla="*/ 0 h 130"/>
                <a:gd name="T8" fmla="*/ 160 w 64"/>
                <a:gd name="T9" fmla="*/ 47 h 130"/>
                <a:gd name="T10" fmla="*/ 0 60000 65536"/>
                <a:gd name="T11" fmla="*/ 0 60000 65536"/>
                <a:gd name="T12" fmla="*/ 0 60000 65536"/>
                <a:gd name="T13" fmla="*/ 0 60000 65536"/>
                <a:gd name="T14" fmla="*/ 0 60000 65536"/>
                <a:gd name="T15" fmla="*/ 0 w 64"/>
                <a:gd name="T16" fmla="*/ 0 h 130"/>
                <a:gd name="T17" fmla="*/ 64 w 64"/>
                <a:gd name="T18" fmla="*/ 130 h 130"/>
              </a:gdLst>
              <a:ahLst/>
              <a:cxnLst>
                <a:cxn ang="T10">
                  <a:pos x="T0" y="T1"/>
                </a:cxn>
                <a:cxn ang="T11">
                  <a:pos x="T2" y="T3"/>
                </a:cxn>
                <a:cxn ang="T12">
                  <a:pos x="T4" y="T5"/>
                </a:cxn>
                <a:cxn ang="T13">
                  <a:pos x="T6" y="T7"/>
                </a:cxn>
                <a:cxn ang="T14">
                  <a:pos x="T8" y="T9"/>
                </a:cxn>
              </a:cxnLst>
              <a:rect l="T15" t="T16" r="T17" b="T18"/>
              <a:pathLst>
                <a:path w="64" h="130">
                  <a:moveTo>
                    <a:pt x="64" y="8"/>
                  </a:moveTo>
                  <a:cubicBezTo>
                    <a:pt x="32" y="41"/>
                    <a:pt x="8" y="85"/>
                    <a:pt x="14" y="127"/>
                  </a:cubicBezTo>
                  <a:cubicBezTo>
                    <a:pt x="10" y="130"/>
                    <a:pt x="5" y="130"/>
                    <a:pt x="2" y="128"/>
                  </a:cubicBezTo>
                  <a:cubicBezTo>
                    <a:pt x="0" y="83"/>
                    <a:pt x="17" y="35"/>
                    <a:pt x="52" y="0"/>
                  </a:cubicBezTo>
                  <a:cubicBezTo>
                    <a:pt x="58" y="3"/>
                    <a:pt x="61" y="4"/>
                    <a:pt x="64" y="8"/>
                  </a:cubicBezTo>
                  <a:close/>
                </a:path>
              </a:pathLst>
            </a:custGeom>
            <a:solidFill>
              <a:srgbClr val="FFFFFF"/>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521" name="Freeform 243"/>
            <p:cNvSpPr>
              <a:spLocks/>
            </p:cNvSpPr>
            <p:nvPr/>
          </p:nvSpPr>
          <p:spPr bwMode="auto">
            <a:xfrm>
              <a:off x="1329" y="2619"/>
              <a:ext cx="29" cy="47"/>
            </a:xfrm>
            <a:custGeom>
              <a:avLst/>
              <a:gdLst>
                <a:gd name="T0" fmla="*/ 28 w 26"/>
                <a:gd name="T1" fmla="*/ 37 h 37"/>
                <a:gd name="T2" fmla="*/ 70 w 26"/>
                <a:gd name="T3" fmla="*/ 198 h 37"/>
                <a:gd name="T4" fmla="*/ 1 w 26"/>
                <a:gd name="T5" fmla="*/ 60 h 37"/>
                <a:gd name="T6" fmla="*/ 28 w 26"/>
                <a:gd name="T7" fmla="*/ 37 h 37"/>
                <a:gd name="T8" fmla="*/ 0 60000 65536"/>
                <a:gd name="T9" fmla="*/ 0 60000 65536"/>
                <a:gd name="T10" fmla="*/ 0 60000 65536"/>
                <a:gd name="T11" fmla="*/ 0 60000 65536"/>
                <a:gd name="T12" fmla="*/ 0 w 26"/>
                <a:gd name="T13" fmla="*/ 0 h 37"/>
                <a:gd name="T14" fmla="*/ 26 w 26"/>
                <a:gd name="T15" fmla="*/ 37 h 37"/>
              </a:gdLst>
              <a:ahLst/>
              <a:cxnLst>
                <a:cxn ang="T8">
                  <a:pos x="T0" y="T1"/>
                </a:cxn>
                <a:cxn ang="T9">
                  <a:pos x="T2" y="T3"/>
                </a:cxn>
                <a:cxn ang="T10">
                  <a:pos x="T4" y="T5"/>
                </a:cxn>
                <a:cxn ang="T11">
                  <a:pos x="T6" y="T7"/>
                </a:cxn>
              </a:cxnLst>
              <a:rect l="T12" t="T13" r="T14" b="T15"/>
              <a:pathLst>
                <a:path w="26" h="37">
                  <a:moveTo>
                    <a:pt x="10" y="7"/>
                  </a:moveTo>
                  <a:cubicBezTo>
                    <a:pt x="13" y="18"/>
                    <a:pt x="18" y="28"/>
                    <a:pt x="26" y="37"/>
                  </a:cubicBezTo>
                  <a:cubicBezTo>
                    <a:pt x="10" y="35"/>
                    <a:pt x="8" y="20"/>
                    <a:pt x="1" y="11"/>
                  </a:cubicBezTo>
                  <a:cubicBezTo>
                    <a:pt x="0" y="4"/>
                    <a:pt x="4" y="0"/>
                    <a:pt x="10" y="7"/>
                  </a:cubicBezTo>
                  <a:close/>
                </a:path>
              </a:pathLst>
            </a:custGeom>
            <a:solidFill>
              <a:srgbClr val="FFFFFF"/>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522" name="Freeform 244"/>
            <p:cNvSpPr>
              <a:spLocks/>
            </p:cNvSpPr>
            <p:nvPr/>
          </p:nvSpPr>
          <p:spPr bwMode="auto">
            <a:xfrm>
              <a:off x="1306" y="2433"/>
              <a:ext cx="202" cy="332"/>
            </a:xfrm>
            <a:custGeom>
              <a:avLst/>
              <a:gdLst>
                <a:gd name="T0" fmla="*/ 58 w 177"/>
                <a:gd name="T1" fmla="*/ 992 h 256"/>
                <a:gd name="T2" fmla="*/ 304 w 177"/>
                <a:gd name="T3" fmla="*/ 1478 h 256"/>
                <a:gd name="T4" fmla="*/ 297 w 177"/>
                <a:gd name="T5" fmla="*/ 1499 h 256"/>
                <a:gd name="T6" fmla="*/ 307 w 177"/>
                <a:gd name="T7" fmla="*/ 1478 h 256"/>
                <a:gd name="T8" fmla="*/ 399 w 177"/>
                <a:gd name="T9" fmla="*/ 1523 h 256"/>
                <a:gd name="T10" fmla="*/ 393 w 177"/>
                <a:gd name="T11" fmla="*/ 1565 h 256"/>
                <a:gd name="T12" fmla="*/ 66 w 177"/>
                <a:gd name="T13" fmla="*/ 1161 h 256"/>
                <a:gd name="T14" fmla="*/ 15 w 177"/>
                <a:gd name="T15" fmla="*/ 703 h 256"/>
                <a:gd name="T16" fmla="*/ 13 w 177"/>
                <a:gd name="T17" fmla="*/ 556 h 256"/>
                <a:gd name="T18" fmla="*/ 43 w 177"/>
                <a:gd name="T19" fmla="*/ 351 h 256"/>
                <a:gd name="T20" fmla="*/ 137 w 177"/>
                <a:gd name="T21" fmla="*/ 13 h 256"/>
                <a:gd name="T22" fmla="*/ 167 w 177"/>
                <a:gd name="T23" fmla="*/ 66 h 256"/>
                <a:gd name="T24" fmla="*/ 49 w 177"/>
                <a:gd name="T25" fmla="*/ 877 h 256"/>
                <a:gd name="T26" fmla="*/ 40 w 177"/>
                <a:gd name="T27" fmla="*/ 866 h 256"/>
                <a:gd name="T28" fmla="*/ 51 w 177"/>
                <a:gd name="T29" fmla="*/ 899 h 256"/>
                <a:gd name="T30" fmla="*/ 56 w 177"/>
                <a:gd name="T31" fmla="*/ 962 h 256"/>
                <a:gd name="T32" fmla="*/ 35 w 177"/>
                <a:gd name="T33" fmla="*/ 1037 h 256"/>
                <a:gd name="T34" fmla="*/ 58 w 177"/>
                <a:gd name="T35" fmla="*/ 992 h 2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7"/>
                <a:gd name="T55" fmla="*/ 0 h 256"/>
                <a:gd name="T56" fmla="*/ 177 w 177"/>
                <a:gd name="T57" fmla="*/ 256 h 2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7" h="256">
                  <a:moveTo>
                    <a:pt x="23" y="161"/>
                  </a:moveTo>
                  <a:cubicBezTo>
                    <a:pt x="38" y="197"/>
                    <a:pt x="77" y="224"/>
                    <a:pt x="121" y="240"/>
                  </a:cubicBezTo>
                  <a:cubicBezTo>
                    <a:pt x="117" y="243"/>
                    <a:pt x="117" y="243"/>
                    <a:pt x="117" y="243"/>
                  </a:cubicBezTo>
                  <a:cubicBezTo>
                    <a:pt x="120" y="244"/>
                    <a:pt x="121" y="242"/>
                    <a:pt x="122" y="240"/>
                  </a:cubicBezTo>
                  <a:cubicBezTo>
                    <a:pt x="130" y="243"/>
                    <a:pt x="152" y="247"/>
                    <a:pt x="159" y="247"/>
                  </a:cubicBezTo>
                  <a:cubicBezTo>
                    <a:pt x="177" y="248"/>
                    <a:pt x="165" y="254"/>
                    <a:pt x="155" y="254"/>
                  </a:cubicBezTo>
                  <a:cubicBezTo>
                    <a:pt x="100" y="256"/>
                    <a:pt x="51" y="224"/>
                    <a:pt x="26" y="188"/>
                  </a:cubicBezTo>
                  <a:cubicBezTo>
                    <a:pt x="10" y="166"/>
                    <a:pt x="0" y="139"/>
                    <a:pt x="6" y="113"/>
                  </a:cubicBezTo>
                  <a:cubicBezTo>
                    <a:pt x="8" y="106"/>
                    <a:pt x="3" y="97"/>
                    <a:pt x="5" y="90"/>
                  </a:cubicBezTo>
                  <a:cubicBezTo>
                    <a:pt x="8" y="78"/>
                    <a:pt x="12" y="67"/>
                    <a:pt x="17" y="57"/>
                  </a:cubicBezTo>
                  <a:cubicBezTo>
                    <a:pt x="28" y="38"/>
                    <a:pt x="35" y="17"/>
                    <a:pt x="54" y="2"/>
                  </a:cubicBezTo>
                  <a:cubicBezTo>
                    <a:pt x="57" y="0"/>
                    <a:pt x="59" y="5"/>
                    <a:pt x="66" y="11"/>
                  </a:cubicBezTo>
                  <a:cubicBezTo>
                    <a:pt x="26" y="46"/>
                    <a:pt x="7" y="95"/>
                    <a:pt x="19" y="142"/>
                  </a:cubicBezTo>
                  <a:cubicBezTo>
                    <a:pt x="16" y="140"/>
                    <a:pt x="16" y="140"/>
                    <a:pt x="16" y="140"/>
                  </a:cubicBezTo>
                  <a:cubicBezTo>
                    <a:pt x="20" y="146"/>
                    <a:pt x="20" y="146"/>
                    <a:pt x="20" y="146"/>
                  </a:cubicBezTo>
                  <a:cubicBezTo>
                    <a:pt x="20" y="149"/>
                    <a:pt x="21" y="152"/>
                    <a:pt x="22" y="156"/>
                  </a:cubicBezTo>
                  <a:cubicBezTo>
                    <a:pt x="20" y="160"/>
                    <a:pt x="17" y="164"/>
                    <a:pt x="14" y="168"/>
                  </a:cubicBezTo>
                  <a:cubicBezTo>
                    <a:pt x="17" y="166"/>
                    <a:pt x="21" y="165"/>
                    <a:pt x="23" y="161"/>
                  </a:cubicBezTo>
                  <a:close/>
                </a:path>
              </a:pathLst>
            </a:custGeom>
            <a:solidFill>
              <a:srgbClr val="FFFFFF"/>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523" name="Freeform 245"/>
            <p:cNvSpPr>
              <a:spLocks/>
            </p:cNvSpPr>
            <p:nvPr/>
          </p:nvSpPr>
          <p:spPr bwMode="auto">
            <a:xfrm>
              <a:off x="1371" y="2343"/>
              <a:ext cx="298" cy="102"/>
            </a:xfrm>
            <a:custGeom>
              <a:avLst/>
              <a:gdLst>
                <a:gd name="T0" fmla="*/ 0 w 260"/>
                <a:gd name="T1" fmla="*/ 466 h 77"/>
                <a:gd name="T2" fmla="*/ 233 w 260"/>
                <a:gd name="T3" fmla="*/ 151 h 77"/>
                <a:gd name="T4" fmla="*/ 332 w 260"/>
                <a:gd name="T5" fmla="*/ 79 h 77"/>
                <a:gd name="T6" fmla="*/ 441 w 260"/>
                <a:gd name="T7" fmla="*/ 28 h 77"/>
                <a:gd name="T8" fmla="*/ 707 w 260"/>
                <a:gd name="T9" fmla="*/ 60 h 77"/>
                <a:gd name="T10" fmla="*/ 702 w 260"/>
                <a:gd name="T11" fmla="*/ 79 h 77"/>
                <a:gd name="T12" fmla="*/ 440 w 260"/>
                <a:gd name="T13" fmla="*/ 60 h 77"/>
                <a:gd name="T14" fmla="*/ 348 w 260"/>
                <a:gd name="T15" fmla="*/ 135 h 77"/>
                <a:gd name="T16" fmla="*/ 24 w 260"/>
                <a:gd name="T17" fmla="*/ 551 h 77"/>
                <a:gd name="T18" fmla="*/ 0 w 260"/>
                <a:gd name="T19" fmla="*/ 466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0"/>
                <a:gd name="T31" fmla="*/ 0 h 77"/>
                <a:gd name="T32" fmla="*/ 260 w 260"/>
                <a:gd name="T33" fmla="*/ 77 h 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0" h="77">
                  <a:moveTo>
                    <a:pt x="0" y="66"/>
                  </a:moveTo>
                  <a:cubicBezTo>
                    <a:pt x="27" y="45"/>
                    <a:pt x="46" y="33"/>
                    <a:pt x="86" y="21"/>
                  </a:cubicBezTo>
                  <a:cubicBezTo>
                    <a:pt x="97" y="17"/>
                    <a:pt x="109" y="12"/>
                    <a:pt x="122" y="11"/>
                  </a:cubicBezTo>
                  <a:cubicBezTo>
                    <a:pt x="135" y="9"/>
                    <a:pt x="149" y="8"/>
                    <a:pt x="162" y="4"/>
                  </a:cubicBezTo>
                  <a:cubicBezTo>
                    <a:pt x="181" y="0"/>
                    <a:pt x="240" y="2"/>
                    <a:pt x="260" y="8"/>
                  </a:cubicBezTo>
                  <a:cubicBezTo>
                    <a:pt x="259" y="9"/>
                    <a:pt x="258" y="10"/>
                    <a:pt x="257" y="11"/>
                  </a:cubicBezTo>
                  <a:cubicBezTo>
                    <a:pt x="227" y="3"/>
                    <a:pt x="192" y="4"/>
                    <a:pt x="161" y="8"/>
                  </a:cubicBezTo>
                  <a:cubicBezTo>
                    <a:pt x="153" y="9"/>
                    <a:pt x="147" y="15"/>
                    <a:pt x="128" y="19"/>
                  </a:cubicBezTo>
                  <a:cubicBezTo>
                    <a:pt x="83" y="29"/>
                    <a:pt x="36" y="45"/>
                    <a:pt x="9" y="77"/>
                  </a:cubicBezTo>
                  <a:cubicBezTo>
                    <a:pt x="6" y="74"/>
                    <a:pt x="2" y="71"/>
                    <a:pt x="0" y="66"/>
                  </a:cubicBezTo>
                  <a:close/>
                </a:path>
              </a:pathLst>
            </a:custGeom>
            <a:solidFill>
              <a:srgbClr val="FFFFFF"/>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524" name="Freeform 246"/>
            <p:cNvSpPr>
              <a:spLocks/>
            </p:cNvSpPr>
            <p:nvPr/>
          </p:nvSpPr>
          <p:spPr bwMode="auto">
            <a:xfrm>
              <a:off x="1562" y="2647"/>
              <a:ext cx="146" cy="102"/>
            </a:xfrm>
            <a:custGeom>
              <a:avLst/>
              <a:gdLst>
                <a:gd name="T0" fmla="*/ 217 w 127"/>
                <a:gd name="T1" fmla="*/ 471 h 79"/>
                <a:gd name="T2" fmla="*/ 178 w 127"/>
                <a:gd name="T3" fmla="*/ 448 h 79"/>
                <a:gd name="T4" fmla="*/ 108 w 127"/>
                <a:gd name="T5" fmla="*/ 417 h 79"/>
                <a:gd name="T6" fmla="*/ 69 w 127"/>
                <a:gd name="T7" fmla="*/ 402 h 79"/>
                <a:gd name="T8" fmla="*/ 79 w 127"/>
                <a:gd name="T9" fmla="*/ 68 h 79"/>
                <a:gd name="T10" fmla="*/ 201 w 127"/>
                <a:gd name="T11" fmla="*/ 41 h 79"/>
                <a:gd name="T12" fmla="*/ 297 w 127"/>
                <a:gd name="T13" fmla="*/ 172 h 79"/>
                <a:gd name="T14" fmla="*/ 217 w 127"/>
                <a:gd name="T15" fmla="*/ 471 h 79"/>
                <a:gd name="T16" fmla="*/ 0 60000 65536"/>
                <a:gd name="T17" fmla="*/ 0 60000 65536"/>
                <a:gd name="T18" fmla="*/ 0 60000 65536"/>
                <a:gd name="T19" fmla="*/ 0 60000 65536"/>
                <a:gd name="T20" fmla="*/ 0 60000 65536"/>
                <a:gd name="T21" fmla="*/ 0 60000 65536"/>
                <a:gd name="T22" fmla="*/ 0 60000 65536"/>
                <a:gd name="T23" fmla="*/ 0 60000 65536"/>
                <a:gd name="T24" fmla="*/ 0 w 127"/>
                <a:gd name="T25" fmla="*/ 0 h 79"/>
                <a:gd name="T26" fmla="*/ 127 w 127"/>
                <a:gd name="T27" fmla="*/ 79 h 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7" h="79">
                  <a:moveTo>
                    <a:pt x="82" y="79"/>
                  </a:moveTo>
                  <a:cubicBezTo>
                    <a:pt x="76" y="77"/>
                    <a:pt x="70" y="75"/>
                    <a:pt x="67" y="75"/>
                  </a:cubicBezTo>
                  <a:cubicBezTo>
                    <a:pt x="59" y="72"/>
                    <a:pt x="50" y="70"/>
                    <a:pt x="41" y="70"/>
                  </a:cubicBezTo>
                  <a:cubicBezTo>
                    <a:pt x="38" y="69"/>
                    <a:pt x="32" y="68"/>
                    <a:pt x="26" y="67"/>
                  </a:cubicBezTo>
                  <a:cubicBezTo>
                    <a:pt x="0" y="53"/>
                    <a:pt x="4" y="24"/>
                    <a:pt x="30" y="12"/>
                  </a:cubicBezTo>
                  <a:cubicBezTo>
                    <a:pt x="43" y="6"/>
                    <a:pt x="40" y="0"/>
                    <a:pt x="76" y="7"/>
                  </a:cubicBezTo>
                  <a:cubicBezTo>
                    <a:pt x="111" y="14"/>
                    <a:pt x="105" y="18"/>
                    <a:pt x="112" y="29"/>
                  </a:cubicBezTo>
                  <a:cubicBezTo>
                    <a:pt x="127" y="49"/>
                    <a:pt x="113" y="76"/>
                    <a:pt x="82" y="79"/>
                  </a:cubicBezTo>
                  <a:close/>
                </a:path>
              </a:pathLst>
            </a:custGeom>
            <a:solidFill>
              <a:srgbClr val="FFCC99"/>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525" name="Freeform 247"/>
            <p:cNvSpPr>
              <a:spLocks/>
            </p:cNvSpPr>
            <p:nvPr/>
          </p:nvSpPr>
          <p:spPr bwMode="auto">
            <a:xfrm>
              <a:off x="1733" y="2391"/>
              <a:ext cx="24" cy="5"/>
            </a:xfrm>
            <a:custGeom>
              <a:avLst/>
              <a:gdLst>
                <a:gd name="T0" fmla="*/ 0 w 22"/>
                <a:gd name="T1" fmla="*/ 3 h 5"/>
                <a:gd name="T2" fmla="*/ 34 w 22"/>
                <a:gd name="T3" fmla="*/ 4 h 5"/>
                <a:gd name="T4" fmla="*/ 40 w 22"/>
                <a:gd name="T5" fmla="*/ 0 h 5"/>
                <a:gd name="T6" fmla="*/ 0 60000 65536"/>
                <a:gd name="T7" fmla="*/ 0 60000 65536"/>
                <a:gd name="T8" fmla="*/ 0 60000 65536"/>
                <a:gd name="T9" fmla="*/ 0 w 22"/>
                <a:gd name="T10" fmla="*/ 0 h 5"/>
                <a:gd name="T11" fmla="*/ 22 w 22"/>
                <a:gd name="T12" fmla="*/ 5 h 5"/>
              </a:gdLst>
              <a:ahLst/>
              <a:cxnLst>
                <a:cxn ang="T6">
                  <a:pos x="T0" y="T1"/>
                </a:cxn>
                <a:cxn ang="T7">
                  <a:pos x="T2" y="T3"/>
                </a:cxn>
                <a:cxn ang="T8">
                  <a:pos x="T4" y="T5"/>
                </a:cxn>
              </a:cxnLst>
              <a:rect l="T9" t="T10" r="T11" b="T12"/>
              <a:pathLst>
                <a:path w="22" h="5">
                  <a:moveTo>
                    <a:pt x="0" y="3"/>
                  </a:moveTo>
                  <a:cubicBezTo>
                    <a:pt x="6" y="4"/>
                    <a:pt x="12" y="5"/>
                    <a:pt x="18" y="4"/>
                  </a:cubicBezTo>
                  <a:cubicBezTo>
                    <a:pt x="20" y="3"/>
                    <a:pt x="21" y="2"/>
                    <a:pt x="22" y="0"/>
                  </a:cubicBezTo>
                </a:path>
              </a:pathLst>
            </a:custGeom>
            <a:solidFill>
              <a:srgbClr val="FFFFFF"/>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526" name="Freeform 248"/>
            <p:cNvSpPr>
              <a:spLocks/>
            </p:cNvSpPr>
            <p:nvPr/>
          </p:nvSpPr>
          <p:spPr bwMode="auto">
            <a:xfrm>
              <a:off x="1733" y="2391"/>
              <a:ext cx="24" cy="5"/>
            </a:xfrm>
            <a:custGeom>
              <a:avLst/>
              <a:gdLst>
                <a:gd name="T0" fmla="*/ 0 w 22"/>
                <a:gd name="T1" fmla="*/ 3 h 5"/>
                <a:gd name="T2" fmla="*/ 34 w 22"/>
                <a:gd name="T3" fmla="*/ 4 h 5"/>
                <a:gd name="T4" fmla="*/ 40 w 22"/>
                <a:gd name="T5" fmla="*/ 0 h 5"/>
                <a:gd name="T6" fmla="*/ 0 60000 65536"/>
                <a:gd name="T7" fmla="*/ 0 60000 65536"/>
                <a:gd name="T8" fmla="*/ 0 60000 65536"/>
                <a:gd name="T9" fmla="*/ 0 w 22"/>
                <a:gd name="T10" fmla="*/ 0 h 5"/>
                <a:gd name="T11" fmla="*/ 22 w 22"/>
                <a:gd name="T12" fmla="*/ 5 h 5"/>
              </a:gdLst>
              <a:ahLst/>
              <a:cxnLst>
                <a:cxn ang="T6">
                  <a:pos x="T0" y="T1"/>
                </a:cxn>
                <a:cxn ang="T7">
                  <a:pos x="T2" y="T3"/>
                </a:cxn>
                <a:cxn ang="T8">
                  <a:pos x="T4" y="T5"/>
                </a:cxn>
              </a:cxnLst>
              <a:rect l="T9" t="T10" r="T11" b="T12"/>
              <a:pathLst>
                <a:path w="22" h="5">
                  <a:moveTo>
                    <a:pt x="0" y="3"/>
                  </a:moveTo>
                  <a:cubicBezTo>
                    <a:pt x="6" y="4"/>
                    <a:pt x="12" y="5"/>
                    <a:pt x="18" y="4"/>
                  </a:cubicBezTo>
                  <a:cubicBezTo>
                    <a:pt x="20" y="3"/>
                    <a:pt x="21" y="2"/>
                    <a:pt x="22" y="0"/>
                  </a:cubicBezTo>
                </a:path>
              </a:pathLst>
            </a:custGeom>
            <a:no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527" name="Freeform 249"/>
            <p:cNvSpPr>
              <a:spLocks/>
            </p:cNvSpPr>
            <p:nvPr/>
          </p:nvSpPr>
          <p:spPr bwMode="auto">
            <a:xfrm>
              <a:off x="1706" y="2377"/>
              <a:ext cx="21" cy="14"/>
            </a:xfrm>
            <a:custGeom>
              <a:avLst/>
              <a:gdLst>
                <a:gd name="T0" fmla="*/ 0 w 18"/>
                <a:gd name="T1" fmla="*/ 0 h 11"/>
                <a:gd name="T2" fmla="*/ 2 w 18"/>
                <a:gd name="T3" fmla="*/ 28 h 11"/>
                <a:gd name="T4" fmla="*/ 52 w 18"/>
                <a:gd name="T5" fmla="*/ 60 h 11"/>
                <a:gd name="T6" fmla="*/ 0 60000 65536"/>
                <a:gd name="T7" fmla="*/ 0 60000 65536"/>
                <a:gd name="T8" fmla="*/ 0 60000 65536"/>
                <a:gd name="T9" fmla="*/ 0 w 18"/>
                <a:gd name="T10" fmla="*/ 0 h 11"/>
                <a:gd name="T11" fmla="*/ 18 w 18"/>
                <a:gd name="T12" fmla="*/ 11 h 11"/>
              </a:gdLst>
              <a:ahLst/>
              <a:cxnLst>
                <a:cxn ang="T6">
                  <a:pos x="T0" y="T1"/>
                </a:cxn>
                <a:cxn ang="T7">
                  <a:pos x="T2" y="T3"/>
                </a:cxn>
                <a:cxn ang="T8">
                  <a:pos x="T4" y="T5"/>
                </a:cxn>
              </a:cxnLst>
              <a:rect l="T9" t="T10" r="T11" b="T12"/>
              <a:pathLst>
                <a:path w="18" h="11">
                  <a:moveTo>
                    <a:pt x="0" y="0"/>
                  </a:moveTo>
                  <a:cubicBezTo>
                    <a:pt x="0" y="3"/>
                    <a:pt x="0" y="4"/>
                    <a:pt x="2" y="5"/>
                  </a:cubicBezTo>
                  <a:cubicBezTo>
                    <a:pt x="6" y="9"/>
                    <a:pt x="12" y="10"/>
                    <a:pt x="18" y="11"/>
                  </a:cubicBezTo>
                </a:path>
              </a:pathLst>
            </a:custGeom>
            <a:solidFill>
              <a:srgbClr val="FFFFFF"/>
            </a:solid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528" name="Freeform 250"/>
            <p:cNvSpPr>
              <a:spLocks/>
            </p:cNvSpPr>
            <p:nvPr/>
          </p:nvSpPr>
          <p:spPr bwMode="auto">
            <a:xfrm>
              <a:off x="1706" y="2377"/>
              <a:ext cx="21" cy="14"/>
            </a:xfrm>
            <a:custGeom>
              <a:avLst/>
              <a:gdLst>
                <a:gd name="T0" fmla="*/ 0 w 18"/>
                <a:gd name="T1" fmla="*/ 0 h 11"/>
                <a:gd name="T2" fmla="*/ 2 w 18"/>
                <a:gd name="T3" fmla="*/ 28 h 11"/>
                <a:gd name="T4" fmla="*/ 52 w 18"/>
                <a:gd name="T5" fmla="*/ 60 h 11"/>
                <a:gd name="T6" fmla="*/ 0 60000 65536"/>
                <a:gd name="T7" fmla="*/ 0 60000 65536"/>
                <a:gd name="T8" fmla="*/ 0 60000 65536"/>
                <a:gd name="T9" fmla="*/ 0 w 18"/>
                <a:gd name="T10" fmla="*/ 0 h 11"/>
                <a:gd name="T11" fmla="*/ 18 w 18"/>
                <a:gd name="T12" fmla="*/ 11 h 11"/>
              </a:gdLst>
              <a:ahLst/>
              <a:cxnLst>
                <a:cxn ang="T6">
                  <a:pos x="T0" y="T1"/>
                </a:cxn>
                <a:cxn ang="T7">
                  <a:pos x="T2" y="T3"/>
                </a:cxn>
                <a:cxn ang="T8">
                  <a:pos x="T4" y="T5"/>
                </a:cxn>
              </a:cxnLst>
              <a:rect l="T9" t="T10" r="T11" b="T12"/>
              <a:pathLst>
                <a:path w="18" h="11">
                  <a:moveTo>
                    <a:pt x="0" y="0"/>
                  </a:moveTo>
                  <a:cubicBezTo>
                    <a:pt x="0" y="3"/>
                    <a:pt x="0" y="4"/>
                    <a:pt x="2" y="5"/>
                  </a:cubicBezTo>
                  <a:cubicBezTo>
                    <a:pt x="6" y="9"/>
                    <a:pt x="12" y="10"/>
                    <a:pt x="18" y="11"/>
                  </a:cubicBezTo>
                </a:path>
              </a:pathLst>
            </a:custGeom>
            <a:noFill/>
            <a:ln w="6350">
              <a:solidFill>
                <a:srgbClr val="000000"/>
              </a:solidFill>
              <a:miter lim="800000"/>
              <a:headEnd/>
              <a:tailEnd/>
            </a:ln>
          </p:spPr>
          <p:txBody>
            <a:bodyPr/>
            <a:lstStyle/>
            <a:p>
              <a:pPr>
                <a:defRPr/>
              </a:pPr>
              <a:endParaRPr lang="es-MX" sz="1400" dirty="0">
                <a:latin typeface="+mn-lt"/>
                <a:ea typeface="+mn-ea"/>
                <a:cs typeface="Arial" charset="0"/>
              </a:endParaRPr>
            </a:p>
          </p:txBody>
        </p:sp>
        <p:sp>
          <p:nvSpPr>
            <p:cNvPr id="529" name="Freeform 251"/>
            <p:cNvSpPr>
              <a:spLocks/>
            </p:cNvSpPr>
            <p:nvPr/>
          </p:nvSpPr>
          <p:spPr bwMode="auto">
            <a:xfrm>
              <a:off x="2063" y="2666"/>
              <a:ext cx="446" cy="742"/>
            </a:xfrm>
            <a:custGeom>
              <a:avLst/>
              <a:gdLst>
                <a:gd name="T0" fmla="*/ 0 w 391"/>
                <a:gd name="T1" fmla="*/ 0 h 572"/>
                <a:gd name="T2" fmla="*/ 374 w 391"/>
                <a:gd name="T3" fmla="*/ 1000 h 572"/>
                <a:gd name="T4" fmla="*/ 615 w 391"/>
                <a:gd name="T5" fmla="*/ 2065 h 572"/>
                <a:gd name="T6" fmla="*/ 928 w 391"/>
                <a:gd name="T7" fmla="*/ 3325 h 572"/>
                <a:gd name="T8" fmla="*/ 1046 w 391"/>
                <a:gd name="T9" fmla="*/ 3535 h 572"/>
                <a:gd name="T10" fmla="*/ 0 60000 65536"/>
                <a:gd name="T11" fmla="*/ 0 60000 65536"/>
                <a:gd name="T12" fmla="*/ 0 60000 65536"/>
                <a:gd name="T13" fmla="*/ 0 60000 65536"/>
                <a:gd name="T14" fmla="*/ 0 60000 65536"/>
                <a:gd name="T15" fmla="*/ 0 w 391"/>
                <a:gd name="T16" fmla="*/ 0 h 572"/>
                <a:gd name="T17" fmla="*/ 391 w 391"/>
                <a:gd name="T18" fmla="*/ 572 h 572"/>
              </a:gdLst>
              <a:ahLst/>
              <a:cxnLst>
                <a:cxn ang="T10">
                  <a:pos x="T0" y="T1"/>
                </a:cxn>
                <a:cxn ang="T11">
                  <a:pos x="T2" y="T3"/>
                </a:cxn>
                <a:cxn ang="T12">
                  <a:pos x="T4" y="T5"/>
                </a:cxn>
                <a:cxn ang="T13">
                  <a:pos x="T6" y="T7"/>
                </a:cxn>
                <a:cxn ang="T14">
                  <a:pos x="T8" y="T9"/>
                </a:cxn>
              </a:cxnLst>
              <a:rect l="T15" t="T16" r="T17" b="T18"/>
              <a:pathLst>
                <a:path w="391" h="572">
                  <a:moveTo>
                    <a:pt x="0" y="0"/>
                  </a:moveTo>
                  <a:cubicBezTo>
                    <a:pt x="0" y="0"/>
                    <a:pt x="93" y="78"/>
                    <a:pt x="140" y="162"/>
                  </a:cubicBezTo>
                  <a:cubicBezTo>
                    <a:pt x="187" y="247"/>
                    <a:pt x="185" y="259"/>
                    <a:pt x="229" y="334"/>
                  </a:cubicBezTo>
                  <a:cubicBezTo>
                    <a:pt x="273" y="409"/>
                    <a:pt x="325" y="516"/>
                    <a:pt x="347" y="538"/>
                  </a:cubicBezTo>
                  <a:cubicBezTo>
                    <a:pt x="369" y="560"/>
                    <a:pt x="391" y="572"/>
                    <a:pt x="391" y="572"/>
                  </a:cubicBezTo>
                </a:path>
              </a:pathLst>
            </a:custGeom>
            <a:noFill/>
            <a:ln w="11113">
              <a:solidFill>
                <a:srgbClr val="6BB9F3"/>
              </a:solidFill>
              <a:miter lim="800000"/>
              <a:headEnd/>
              <a:tailEnd/>
            </a:ln>
          </p:spPr>
          <p:txBody>
            <a:bodyPr/>
            <a:lstStyle/>
            <a:p>
              <a:pPr>
                <a:defRPr/>
              </a:pPr>
              <a:endParaRPr lang="es-MX" sz="1400" dirty="0">
                <a:latin typeface="+mn-lt"/>
                <a:ea typeface="+mn-ea"/>
                <a:cs typeface="Arial" charset="0"/>
              </a:endParaRPr>
            </a:p>
          </p:txBody>
        </p:sp>
        <p:sp>
          <p:nvSpPr>
            <p:cNvPr id="530" name="Freeform 252"/>
            <p:cNvSpPr>
              <a:spLocks/>
            </p:cNvSpPr>
            <p:nvPr/>
          </p:nvSpPr>
          <p:spPr bwMode="auto">
            <a:xfrm>
              <a:off x="2209" y="2836"/>
              <a:ext cx="26" cy="26"/>
            </a:xfrm>
            <a:custGeom>
              <a:avLst/>
              <a:gdLst>
                <a:gd name="T0" fmla="*/ 7 w 37"/>
                <a:gd name="T1" fmla="*/ 3 h 31"/>
                <a:gd name="T2" fmla="*/ 2 w 37"/>
                <a:gd name="T3" fmla="*/ 9 h 31"/>
                <a:gd name="T4" fmla="*/ 0 w 37"/>
                <a:gd name="T5" fmla="*/ 7 h 31"/>
                <a:gd name="T6" fmla="*/ 6 w 37"/>
                <a:gd name="T7" fmla="*/ 0 h 31"/>
                <a:gd name="T8" fmla="*/ 7 w 37"/>
                <a:gd name="T9" fmla="*/ 3 h 31"/>
                <a:gd name="T10" fmla="*/ 0 60000 65536"/>
                <a:gd name="T11" fmla="*/ 0 60000 65536"/>
                <a:gd name="T12" fmla="*/ 0 60000 65536"/>
                <a:gd name="T13" fmla="*/ 0 60000 65536"/>
                <a:gd name="T14" fmla="*/ 0 60000 65536"/>
                <a:gd name="T15" fmla="*/ 0 w 37"/>
                <a:gd name="T16" fmla="*/ 0 h 31"/>
                <a:gd name="T17" fmla="*/ 37 w 37"/>
                <a:gd name="T18" fmla="*/ 31 h 31"/>
              </a:gdLst>
              <a:ahLst/>
              <a:cxnLst>
                <a:cxn ang="T10">
                  <a:pos x="T0" y="T1"/>
                </a:cxn>
                <a:cxn ang="T11">
                  <a:pos x="T2" y="T3"/>
                </a:cxn>
                <a:cxn ang="T12">
                  <a:pos x="T4" y="T5"/>
                </a:cxn>
                <a:cxn ang="T13">
                  <a:pos x="T6" y="T7"/>
                </a:cxn>
                <a:cxn ang="T14">
                  <a:pos x="T8" y="T9"/>
                </a:cxn>
              </a:cxnLst>
              <a:rect l="T15" t="T16" r="T17" b="T18"/>
              <a:pathLst>
                <a:path w="37" h="31">
                  <a:moveTo>
                    <a:pt x="37" y="11"/>
                  </a:moveTo>
                  <a:lnTo>
                    <a:pt x="6" y="31"/>
                  </a:lnTo>
                  <a:lnTo>
                    <a:pt x="0" y="22"/>
                  </a:lnTo>
                  <a:lnTo>
                    <a:pt x="32" y="0"/>
                  </a:lnTo>
                  <a:lnTo>
                    <a:pt x="37" y="11"/>
                  </a:lnTo>
                  <a:close/>
                </a:path>
              </a:pathLst>
            </a:custGeom>
            <a:solidFill>
              <a:srgbClr val="6BB9F3"/>
            </a:solidFill>
            <a:ln w="9525">
              <a:solidFill>
                <a:srgbClr val="6BB9F3"/>
              </a:solidFill>
              <a:round/>
              <a:headEnd/>
              <a:tailEnd/>
            </a:ln>
          </p:spPr>
          <p:txBody>
            <a:bodyPr/>
            <a:lstStyle/>
            <a:p>
              <a:pPr>
                <a:defRPr/>
              </a:pPr>
              <a:endParaRPr lang="es-MX" sz="1400" dirty="0">
                <a:latin typeface="+mn-lt"/>
                <a:ea typeface="+mn-ea"/>
                <a:cs typeface="Arial" charset="0"/>
              </a:endParaRPr>
            </a:p>
          </p:txBody>
        </p:sp>
        <p:sp>
          <p:nvSpPr>
            <p:cNvPr id="531" name="Oval 253"/>
            <p:cNvSpPr>
              <a:spLocks noChangeArrowheads="1"/>
            </p:cNvSpPr>
            <p:nvPr/>
          </p:nvSpPr>
          <p:spPr bwMode="auto">
            <a:xfrm>
              <a:off x="2230" y="2823"/>
              <a:ext cx="21" cy="27"/>
            </a:xfrm>
            <a:prstGeom prst="ellipse">
              <a:avLst/>
            </a:prstGeom>
            <a:solidFill>
              <a:srgbClr val="6BB9F3"/>
            </a:solidFill>
            <a:ln w="9525">
              <a:noFill/>
              <a:round/>
              <a:headEnd/>
              <a:tailEnd/>
            </a:ln>
          </p:spPr>
          <p:txBody>
            <a:bodyPr/>
            <a:lstStyle/>
            <a:p>
              <a:pPr>
                <a:defRPr/>
              </a:pPr>
              <a:endParaRPr lang="es-MX" sz="1400" dirty="0">
                <a:latin typeface="+mn-lt"/>
                <a:ea typeface="Arial Unicode MS" pitchFamily="34" charset="-128"/>
                <a:cs typeface="Arial Unicode MS" pitchFamily="34" charset="-128"/>
              </a:endParaRPr>
            </a:p>
          </p:txBody>
        </p:sp>
        <p:sp>
          <p:nvSpPr>
            <p:cNvPr id="532" name="Freeform 254"/>
            <p:cNvSpPr>
              <a:spLocks/>
            </p:cNvSpPr>
            <p:nvPr/>
          </p:nvSpPr>
          <p:spPr bwMode="auto">
            <a:xfrm>
              <a:off x="2042" y="2573"/>
              <a:ext cx="24" cy="131"/>
            </a:xfrm>
            <a:custGeom>
              <a:avLst/>
              <a:gdLst>
                <a:gd name="T0" fmla="*/ 1 w 33"/>
                <a:gd name="T1" fmla="*/ 0 h 158"/>
                <a:gd name="T2" fmla="*/ 3 w 33"/>
                <a:gd name="T3" fmla="*/ 7 h 158"/>
                <a:gd name="T4" fmla="*/ 4 w 33"/>
                <a:gd name="T5" fmla="*/ 18 h 158"/>
                <a:gd name="T6" fmla="*/ 1 w 33"/>
                <a:gd name="T7" fmla="*/ 42 h 158"/>
                <a:gd name="T8" fmla="*/ 0 w 33"/>
                <a:gd name="T9" fmla="*/ 40 h 158"/>
                <a:gd name="T10" fmla="*/ 1 w 33"/>
                <a:gd name="T11" fmla="*/ 0 h 158"/>
                <a:gd name="T12" fmla="*/ 0 60000 65536"/>
                <a:gd name="T13" fmla="*/ 0 60000 65536"/>
                <a:gd name="T14" fmla="*/ 0 60000 65536"/>
                <a:gd name="T15" fmla="*/ 0 60000 65536"/>
                <a:gd name="T16" fmla="*/ 0 60000 65536"/>
                <a:gd name="T17" fmla="*/ 0 60000 65536"/>
                <a:gd name="T18" fmla="*/ 0 w 33"/>
                <a:gd name="T19" fmla="*/ 0 h 158"/>
                <a:gd name="T20" fmla="*/ 33 w 33"/>
                <a:gd name="T21" fmla="*/ 158 h 158"/>
              </a:gdLst>
              <a:ahLst/>
              <a:cxnLst>
                <a:cxn ang="T12">
                  <a:pos x="T0" y="T1"/>
                </a:cxn>
                <a:cxn ang="T13">
                  <a:pos x="T2" y="T3"/>
                </a:cxn>
                <a:cxn ang="T14">
                  <a:pos x="T4" y="T5"/>
                </a:cxn>
                <a:cxn ang="T15">
                  <a:pos x="T6" y="T7"/>
                </a:cxn>
                <a:cxn ang="T16">
                  <a:pos x="T8" y="T9"/>
                </a:cxn>
                <a:cxn ang="T17">
                  <a:pos x="T10" y="T11"/>
                </a:cxn>
              </a:cxnLst>
              <a:rect l="T18" t="T19" r="T20" b="T21"/>
              <a:pathLst>
                <a:path w="33" h="158">
                  <a:moveTo>
                    <a:pt x="2" y="0"/>
                  </a:moveTo>
                  <a:lnTo>
                    <a:pt x="22" y="28"/>
                  </a:lnTo>
                  <a:lnTo>
                    <a:pt x="33" y="67"/>
                  </a:lnTo>
                  <a:lnTo>
                    <a:pt x="13" y="158"/>
                  </a:lnTo>
                  <a:lnTo>
                    <a:pt x="0" y="150"/>
                  </a:lnTo>
                  <a:lnTo>
                    <a:pt x="2" y="0"/>
                  </a:lnTo>
                  <a:close/>
                </a:path>
              </a:pathLst>
            </a:custGeom>
            <a:solidFill>
              <a:srgbClr val="FFCC99"/>
            </a:solidFill>
            <a:ln w="9525">
              <a:noFill/>
              <a:round/>
              <a:headEnd/>
              <a:tailEnd/>
            </a:ln>
          </p:spPr>
          <p:txBody>
            <a:bodyPr/>
            <a:lstStyle/>
            <a:p>
              <a:pPr>
                <a:defRPr/>
              </a:pPr>
              <a:endParaRPr lang="es-MX" sz="1400" dirty="0">
                <a:latin typeface="+mn-lt"/>
                <a:ea typeface="+mn-ea"/>
                <a:cs typeface="Arial" charset="0"/>
              </a:endParaRPr>
            </a:p>
          </p:txBody>
        </p:sp>
        <p:sp>
          <p:nvSpPr>
            <p:cNvPr id="533" name="Freeform 255"/>
            <p:cNvSpPr>
              <a:spLocks/>
            </p:cNvSpPr>
            <p:nvPr/>
          </p:nvSpPr>
          <p:spPr bwMode="auto">
            <a:xfrm>
              <a:off x="2059" y="2442"/>
              <a:ext cx="33" cy="127"/>
            </a:xfrm>
            <a:custGeom>
              <a:avLst/>
              <a:gdLst>
                <a:gd name="T0" fmla="*/ 0 w 45"/>
                <a:gd name="T1" fmla="*/ 42 h 153"/>
                <a:gd name="T2" fmla="*/ 5 w 45"/>
                <a:gd name="T3" fmla="*/ 0 h 153"/>
                <a:gd name="T4" fmla="*/ 0 w 45"/>
                <a:gd name="T5" fmla="*/ 42 h 153"/>
                <a:gd name="T6" fmla="*/ 0 60000 65536"/>
                <a:gd name="T7" fmla="*/ 0 60000 65536"/>
                <a:gd name="T8" fmla="*/ 0 60000 65536"/>
                <a:gd name="T9" fmla="*/ 0 w 45"/>
                <a:gd name="T10" fmla="*/ 0 h 153"/>
                <a:gd name="T11" fmla="*/ 45 w 45"/>
                <a:gd name="T12" fmla="*/ 153 h 153"/>
              </a:gdLst>
              <a:ahLst/>
              <a:cxnLst>
                <a:cxn ang="T6">
                  <a:pos x="T0" y="T1"/>
                </a:cxn>
                <a:cxn ang="T7">
                  <a:pos x="T2" y="T3"/>
                </a:cxn>
                <a:cxn ang="T8">
                  <a:pos x="T4" y="T5"/>
                </a:cxn>
              </a:cxnLst>
              <a:rect l="T9" t="T10" r="T11" b="T12"/>
              <a:pathLst>
                <a:path w="45" h="153">
                  <a:moveTo>
                    <a:pt x="0" y="153"/>
                  </a:moveTo>
                  <a:lnTo>
                    <a:pt x="45" y="0"/>
                  </a:lnTo>
                  <a:lnTo>
                    <a:pt x="0" y="153"/>
                  </a:lnTo>
                  <a:close/>
                </a:path>
              </a:pathLst>
            </a:custGeom>
            <a:solidFill>
              <a:srgbClr val="FFFFFF"/>
            </a:solidFill>
            <a:ln w="9525">
              <a:noFill/>
              <a:round/>
              <a:headEnd/>
              <a:tailEnd/>
            </a:ln>
          </p:spPr>
          <p:txBody>
            <a:bodyPr/>
            <a:lstStyle/>
            <a:p>
              <a:pPr>
                <a:defRPr/>
              </a:pPr>
              <a:endParaRPr lang="es-MX" sz="1400" dirty="0">
                <a:latin typeface="+mn-lt"/>
                <a:ea typeface="+mn-ea"/>
                <a:cs typeface="Arial" charset="0"/>
              </a:endParaRPr>
            </a:p>
          </p:txBody>
        </p:sp>
      </p:grpSp>
      <p:sp>
        <p:nvSpPr>
          <p:cNvPr id="534" name="Line 256"/>
          <p:cNvSpPr>
            <a:spLocks noChangeShapeType="1"/>
          </p:cNvSpPr>
          <p:nvPr/>
        </p:nvSpPr>
        <p:spPr bwMode="auto">
          <a:xfrm flipV="1">
            <a:off x="3738861" y="3681313"/>
            <a:ext cx="54424" cy="201613"/>
          </a:xfrm>
          <a:prstGeom prst="line">
            <a:avLst/>
          </a:prstGeom>
          <a:noFill/>
          <a:ln w="11113">
            <a:solidFill>
              <a:srgbClr val="002060"/>
            </a:solidFill>
            <a:miter lim="800000"/>
            <a:headEnd/>
            <a:tailEnd/>
          </a:ln>
        </p:spPr>
        <p:txBody>
          <a:bodyPr/>
          <a:lstStyle/>
          <a:p>
            <a:pPr>
              <a:defRPr/>
            </a:pPr>
            <a:endParaRPr lang="es-MX" sz="1400" dirty="0">
              <a:latin typeface="+mn-lt"/>
              <a:ea typeface="+mn-ea"/>
              <a:cs typeface="Arial" charset="0"/>
            </a:endParaRPr>
          </a:p>
        </p:txBody>
      </p:sp>
      <p:sp>
        <p:nvSpPr>
          <p:cNvPr id="535" name="Rectangle 257"/>
          <p:cNvSpPr>
            <a:spLocks noChangeArrowheads="1"/>
          </p:cNvSpPr>
          <p:nvPr/>
        </p:nvSpPr>
        <p:spPr bwMode="auto">
          <a:xfrm>
            <a:off x="4977012" y="3500338"/>
            <a:ext cx="40818" cy="215900"/>
          </a:xfrm>
          <a:prstGeom prst="rect">
            <a:avLst/>
          </a:prstGeom>
          <a:noFill/>
          <a:ln w="9525">
            <a:noFill/>
            <a:miter lim="800000"/>
            <a:headEnd/>
            <a:tailEnd/>
          </a:ln>
        </p:spPr>
        <p:txBody>
          <a:bodyPr wrap="none" lIns="0" tIns="0" rIns="0" bIns="0">
            <a:spAutoFit/>
          </a:bodyPr>
          <a:lstStyle/>
          <a:p>
            <a:pPr defTabSz="820738">
              <a:defRPr/>
            </a:pPr>
            <a:r>
              <a:rPr lang="es-MX" sz="1400" dirty="0" smtClean="0">
                <a:latin typeface="+mn-lt"/>
                <a:ea typeface="Arial Unicode MS" pitchFamily="34" charset="-128"/>
                <a:cs typeface="Arial Unicode MS" pitchFamily="34" charset="-128"/>
              </a:rPr>
              <a:t> </a:t>
            </a:r>
            <a:endParaRPr lang="es-MX" sz="1400" dirty="0">
              <a:latin typeface="+mn-lt"/>
              <a:ea typeface="Arial Unicode MS" pitchFamily="34" charset="-128"/>
              <a:cs typeface="Arial Unicode MS" pitchFamily="34" charset="-128"/>
            </a:endParaRPr>
          </a:p>
        </p:txBody>
      </p:sp>
      <p:sp>
        <p:nvSpPr>
          <p:cNvPr id="536" name="Freeform 258"/>
          <p:cNvSpPr>
            <a:spLocks/>
          </p:cNvSpPr>
          <p:nvPr/>
        </p:nvSpPr>
        <p:spPr bwMode="blackWhite">
          <a:xfrm>
            <a:off x="4401021" y="4332188"/>
            <a:ext cx="2187551" cy="812800"/>
          </a:xfrm>
          <a:custGeom>
            <a:avLst/>
            <a:gdLst/>
            <a:ahLst/>
            <a:cxnLst>
              <a:cxn ang="0">
                <a:pos x="253" y="250"/>
              </a:cxn>
              <a:cxn ang="0">
                <a:pos x="251" y="311"/>
              </a:cxn>
              <a:cxn ang="0">
                <a:pos x="1387" y="311"/>
              </a:cxn>
              <a:cxn ang="0">
                <a:pos x="1387" y="0"/>
              </a:cxn>
              <a:cxn ang="0">
                <a:pos x="251" y="0"/>
              </a:cxn>
              <a:cxn ang="0">
                <a:pos x="256" y="91"/>
              </a:cxn>
              <a:cxn ang="0">
                <a:pos x="95" y="342"/>
              </a:cxn>
              <a:cxn ang="0">
                <a:pos x="9" y="297"/>
              </a:cxn>
              <a:cxn ang="0">
                <a:pos x="0" y="575"/>
              </a:cxn>
              <a:cxn ang="0">
                <a:pos x="272" y="420"/>
              </a:cxn>
              <a:cxn ang="0">
                <a:pos x="167" y="377"/>
              </a:cxn>
              <a:cxn ang="0">
                <a:pos x="253" y="250"/>
              </a:cxn>
            </a:cxnLst>
            <a:rect l="0" t="0" r="r" b="b"/>
            <a:pathLst>
              <a:path w="1387" h="575">
                <a:moveTo>
                  <a:pt x="253" y="250"/>
                </a:moveTo>
                <a:lnTo>
                  <a:pt x="251" y="311"/>
                </a:lnTo>
                <a:lnTo>
                  <a:pt x="1387" y="311"/>
                </a:lnTo>
                <a:lnTo>
                  <a:pt x="1387" y="0"/>
                </a:lnTo>
                <a:lnTo>
                  <a:pt x="251" y="0"/>
                </a:lnTo>
                <a:lnTo>
                  <a:pt x="256" y="91"/>
                </a:lnTo>
                <a:lnTo>
                  <a:pt x="95" y="342"/>
                </a:lnTo>
                <a:lnTo>
                  <a:pt x="9" y="297"/>
                </a:lnTo>
                <a:lnTo>
                  <a:pt x="0" y="575"/>
                </a:lnTo>
                <a:lnTo>
                  <a:pt x="272" y="420"/>
                </a:lnTo>
                <a:lnTo>
                  <a:pt x="167" y="377"/>
                </a:lnTo>
                <a:lnTo>
                  <a:pt x="253" y="250"/>
                </a:lnTo>
                <a:close/>
              </a:path>
            </a:pathLst>
          </a:custGeom>
          <a:solidFill>
            <a:schemeClr val="accent1">
              <a:lumMod val="60000"/>
              <a:lumOff val="40000"/>
            </a:schemeClr>
          </a:solidFill>
          <a:ln w="9525">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contourClr>
              <a:srgbClr val="FFFFFF"/>
            </a:contourClr>
          </a:sp3d>
        </p:spPr>
        <p:txBody>
          <a:bodyPr/>
          <a:lstStyle/>
          <a:p>
            <a:pPr>
              <a:defRPr/>
            </a:pPr>
            <a:endParaRPr lang="es-MX" sz="1400" dirty="0">
              <a:latin typeface="+mn-lt"/>
              <a:ea typeface="Arial Unicode MS" pitchFamily="34" charset="-128"/>
              <a:cs typeface="Arial Unicode MS" pitchFamily="34" charset="-128"/>
            </a:endParaRPr>
          </a:p>
        </p:txBody>
      </p:sp>
      <p:sp>
        <p:nvSpPr>
          <p:cNvPr id="537" name="Rectangle 259"/>
          <p:cNvSpPr>
            <a:spLocks noChangeArrowheads="1"/>
          </p:cNvSpPr>
          <p:nvPr/>
        </p:nvSpPr>
        <p:spPr bwMode="blackWhite">
          <a:xfrm>
            <a:off x="4760827" y="1917601"/>
            <a:ext cx="2331170" cy="862013"/>
          </a:xfrm>
          <a:prstGeom prst="rect">
            <a:avLst/>
          </a:prstGeom>
          <a:noFill/>
          <a:ln w="9525">
            <a:noFill/>
            <a:miter lim="800000"/>
            <a:headEnd/>
            <a:tailEnd/>
          </a:ln>
        </p:spPr>
        <p:txBody>
          <a:bodyPr wrap="square" lIns="0" tIns="0" rIns="0" bIns="0">
            <a:spAutoFit/>
          </a:bodyPr>
          <a:lstStyle/>
          <a:p>
            <a:pPr marL="285750" indent="-285750" defTabSz="798513"/>
            <a:r>
              <a:rPr lang="es-MX" sz="1400" b="1" dirty="0" smtClean="0"/>
              <a:t>Ligandos α</a:t>
            </a:r>
            <a:r>
              <a:rPr lang="es-MX" sz="1400" b="1" baseline="-25000" dirty="0" smtClean="0"/>
              <a:t>2</a:t>
            </a:r>
            <a:r>
              <a:rPr lang="es-MX" sz="1400" b="1" dirty="0" smtClean="0"/>
              <a:t>δ</a:t>
            </a:r>
          </a:p>
          <a:p>
            <a:pPr marL="285750" indent="-285750" defTabSz="798513"/>
            <a:r>
              <a:rPr lang="es-MX" sz="1400" b="1" dirty="0" smtClean="0"/>
              <a:t>Antidepresivos</a:t>
            </a:r>
          </a:p>
          <a:p>
            <a:pPr marL="285750" indent="-285750" defTabSz="798513"/>
            <a:r>
              <a:rPr lang="es-MX" sz="1400" b="1" dirty="0" smtClean="0"/>
              <a:t>AINEne/coxibs</a:t>
            </a:r>
          </a:p>
          <a:p>
            <a:pPr marL="285750" indent="-285750" defTabSz="798513"/>
            <a:r>
              <a:rPr lang="es-MX" sz="1400" b="1" dirty="0" smtClean="0"/>
              <a:t>Opioides</a:t>
            </a:r>
            <a:endParaRPr lang="es-MX" sz="1400" dirty="0">
              <a:ea typeface="Arial Unicode MS" pitchFamily="34" charset="-128"/>
              <a:cs typeface="Arial Unicode MS" pitchFamily="34" charset="-128"/>
            </a:endParaRPr>
          </a:p>
        </p:txBody>
      </p:sp>
      <p:sp>
        <p:nvSpPr>
          <p:cNvPr id="538" name="Freeform 260"/>
          <p:cNvSpPr>
            <a:spLocks/>
          </p:cNvSpPr>
          <p:nvPr/>
        </p:nvSpPr>
        <p:spPr bwMode="auto">
          <a:xfrm>
            <a:off x="4199955" y="5164038"/>
            <a:ext cx="130013" cy="31750"/>
          </a:xfrm>
          <a:custGeom>
            <a:avLst/>
            <a:gdLst>
              <a:gd name="T0" fmla="*/ 0 w 122"/>
              <a:gd name="T1" fmla="*/ 1491306619 h 24"/>
              <a:gd name="T2" fmla="*/ 1194793110 w 122"/>
              <a:gd name="T3" fmla="*/ 0 h 24"/>
              <a:gd name="T4" fmla="*/ 0 w 122"/>
              <a:gd name="T5" fmla="*/ 1491306619 h 24"/>
              <a:gd name="T6" fmla="*/ 0 60000 65536"/>
              <a:gd name="T7" fmla="*/ 0 60000 65536"/>
              <a:gd name="T8" fmla="*/ 0 60000 65536"/>
              <a:gd name="T9" fmla="*/ 0 w 122"/>
              <a:gd name="T10" fmla="*/ 0 h 24"/>
              <a:gd name="T11" fmla="*/ 122 w 122"/>
              <a:gd name="T12" fmla="*/ 24 h 24"/>
            </a:gdLst>
            <a:ahLst/>
            <a:cxnLst>
              <a:cxn ang="T6">
                <a:pos x="T0" y="T1"/>
              </a:cxn>
              <a:cxn ang="T7">
                <a:pos x="T2" y="T3"/>
              </a:cxn>
              <a:cxn ang="T8">
                <a:pos x="T4" y="T5"/>
              </a:cxn>
            </a:cxnLst>
            <a:rect l="T9" t="T10" r="T11" b="T12"/>
            <a:pathLst>
              <a:path w="122" h="24">
                <a:moveTo>
                  <a:pt x="0" y="24"/>
                </a:moveTo>
                <a:lnTo>
                  <a:pt x="122" y="0"/>
                </a:lnTo>
                <a:lnTo>
                  <a:pt x="0" y="24"/>
                </a:lnTo>
                <a:close/>
              </a:path>
            </a:pathLst>
          </a:custGeom>
          <a:solidFill>
            <a:srgbClr val="000000"/>
          </a:solidFill>
          <a:ln w="9525">
            <a:noFill/>
            <a:round/>
            <a:headEnd/>
            <a:tailEnd/>
          </a:ln>
        </p:spPr>
        <p:txBody>
          <a:bodyPr/>
          <a:lstStyle/>
          <a:p>
            <a:pPr>
              <a:defRPr/>
            </a:pPr>
            <a:endParaRPr lang="es-MX" sz="1400" dirty="0">
              <a:latin typeface="+mn-lt"/>
              <a:ea typeface="+mn-ea"/>
              <a:cs typeface="Arial" charset="0"/>
            </a:endParaRPr>
          </a:p>
        </p:txBody>
      </p:sp>
      <p:sp>
        <p:nvSpPr>
          <p:cNvPr id="539" name="Line 261"/>
          <p:cNvSpPr>
            <a:spLocks noChangeShapeType="1"/>
          </p:cNvSpPr>
          <p:nvPr/>
        </p:nvSpPr>
        <p:spPr bwMode="auto">
          <a:xfrm flipV="1">
            <a:off x="3932370" y="5164038"/>
            <a:ext cx="405158" cy="68263"/>
          </a:xfrm>
          <a:prstGeom prst="line">
            <a:avLst/>
          </a:prstGeom>
          <a:noFill/>
          <a:ln w="11176">
            <a:solidFill>
              <a:srgbClr val="002060"/>
            </a:solidFill>
            <a:miter lim="800000"/>
            <a:headEnd/>
            <a:tailEnd/>
          </a:ln>
        </p:spPr>
        <p:txBody>
          <a:bodyPr/>
          <a:lstStyle/>
          <a:p>
            <a:pPr>
              <a:defRPr/>
            </a:pPr>
            <a:endParaRPr lang="es-MX" sz="1400" dirty="0">
              <a:latin typeface="+mn-lt"/>
              <a:ea typeface="+mn-ea"/>
              <a:cs typeface="Arial" charset="0"/>
            </a:endParaRPr>
          </a:p>
        </p:txBody>
      </p:sp>
      <p:sp>
        <p:nvSpPr>
          <p:cNvPr id="540" name="Rectangle 262"/>
          <p:cNvSpPr>
            <a:spLocks noChangeArrowheads="1"/>
          </p:cNvSpPr>
          <p:nvPr/>
        </p:nvSpPr>
        <p:spPr bwMode="auto">
          <a:xfrm>
            <a:off x="4938082" y="4399171"/>
            <a:ext cx="2081726" cy="366713"/>
          </a:xfrm>
          <a:prstGeom prst="rect">
            <a:avLst/>
          </a:prstGeom>
          <a:noFill/>
          <a:ln w="9525">
            <a:noFill/>
            <a:miter lim="800000"/>
            <a:headEnd/>
            <a:tailEnd/>
          </a:ln>
        </p:spPr>
        <p:txBody>
          <a:bodyPr wrap="square" lIns="0" tIns="0" rIns="0" bIns="0">
            <a:spAutoFit/>
          </a:bodyPr>
          <a:lstStyle/>
          <a:p>
            <a:pPr defTabSz="820738">
              <a:lnSpc>
                <a:spcPct val="85000"/>
              </a:lnSpc>
              <a:defRPr/>
            </a:pPr>
            <a:r>
              <a:rPr lang="es-MX" sz="1400" dirty="0" smtClean="0">
                <a:ea typeface="Arial Unicode MS" pitchFamily="34" charset="-128"/>
                <a:cs typeface="Arial Unicode MS" pitchFamily="34" charset="-128"/>
              </a:rPr>
              <a:t>Anestésicos locales</a:t>
            </a:r>
          </a:p>
          <a:p>
            <a:pPr defTabSz="820738">
              <a:lnSpc>
                <a:spcPct val="85000"/>
              </a:lnSpc>
              <a:defRPr/>
            </a:pPr>
            <a:r>
              <a:rPr lang="es-MX" sz="1400" dirty="0" smtClean="0">
                <a:ea typeface="Arial Unicode MS" pitchFamily="34" charset="-128"/>
                <a:cs typeface="Arial Unicode MS" pitchFamily="34" charset="-128"/>
              </a:rPr>
              <a:t>Antidepresivos</a:t>
            </a:r>
            <a:endParaRPr lang="es-MX" sz="1400" dirty="0">
              <a:ea typeface="Arial Unicode MS" pitchFamily="34" charset="-128"/>
              <a:cs typeface="Arial Unicode MS" pitchFamily="34" charset="-128"/>
            </a:endParaRPr>
          </a:p>
        </p:txBody>
      </p:sp>
      <p:sp>
        <p:nvSpPr>
          <p:cNvPr id="541" name="Rectangle 263"/>
          <p:cNvSpPr>
            <a:spLocks noChangeArrowheads="1"/>
          </p:cNvSpPr>
          <p:nvPr/>
        </p:nvSpPr>
        <p:spPr bwMode="blackWhite">
          <a:xfrm>
            <a:off x="6195677" y="5116077"/>
            <a:ext cx="1312228" cy="581698"/>
          </a:xfrm>
          <a:prstGeom prst="rect">
            <a:avLst/>
          </a:prstGeom>
          <a:noFill/>
          <a:ln w="9525">
            <a:noFill/>
            <a:miter lim="800000"/>
            <a:headEnd/>
            <a:tailEnd/>
          </a:ln>
        </p:spPr>
        <p:txBody>
          <a:bodyPr lIns="0" tIns="0" rIns="0" bIns="0" anchor="ctr">
            <a:spAutoFit/>
          </a:bodyPr>
          <a:lstStyle/>
          <a:p>
            <a:pPr defTabSz="820738">
              <a:lnSpc>
                <a:spcPct val="90000"/>
              </a:lnSpc>
              <a:defRPr/>
            </a:pPr>
            <a:r>
              <a:rPr lang="es-MX" sz="1400" b="1" dirty="0" smtClean="0">
                <a:latin typeface="+mn-lt"/>
                <a:ea typeface="Arial Unicode MS" pitchFamily="34" charset="-128"/>
                <a:cs typeface="Arial Unicode MS" pitchFamily="34" charset="-128"/>
              </a:rPr>
              <a:t>Anestésicos locales </a:t>
            </a:r>
          </a:p>
          <a:p>
            <a:pPr defTabSz="820738">
              <a:lnSpc>
                <a:spcPct val="90000"/>
              </a:lnSpc>
              <a:defRPr/>
            </a:pPr>
            <a:r>
              <a:rPr lang="es-MX" sz="1400" b="1" dirty="0" smtClean="0">
                <a:latin typeface="+mn-lt"/>
                <a:ea typeface="Arial Unicode MS" pitchFamily="34" charset="-128"/>
                <a:cs typeface="Arial Unicode MS" pitchFamily="34" charset="-128"/>
              </a:rPr>
              <a:t>AINEne/coxibs</a:t>
            </a:r>
            <a:endParaRPr lang="es-MX" sz="1400" b="1" dirty="0">
              <a:latin typeface="+mn-lt"/>
              <a:ea typeface="Arial Unicode MS" pitchFamily="34" charset="-128"/>
              <a:cs typeface="Arial Unicode MS" pitchFamily="34" charset="-128"/>
            </a:endParaRPr>
          </a:p>
        </p:txBody>
      </p:sp>
      <p:sp>
        <p:nvSpPr>
          <p:cNvPr id="542" name="AutoShape 5"/>
          <p:cNvSpPr>
            <a:spLocks noChangeArrowheads="1"/>
          </p:cNvSpPr>
          <p:nvPr/>
        </p:nvSpPr>
        <p:spPr bwMode="blackWhite">
          <a:xfrm>
            <a:off x="3891552" y="3060601"/>
            <a:ext cx="2697021" cy="1160463"/>
          </a:xfrm>
          <a:prstGeom prst="leftArrowCallout">
            <a:avLst>
              <a:gd name="adj1" fmla="val 25000"/>
              <a:gd name="adj2" fmla="val 25000"/>
              <a:gd name="adj3" fmla="val 70326"/>
              <a:gd name="adj4" fmla="val 59036"/>
            </a:avLst>
          </a:prstGeom>
          <a:solidFill>
            <a:schemeClr val="accent1">
              <a:lumMod val="60000"/>
              <a:lumOff val="40000"/>
            </a:schemeClr>
          </a:solidFill>
          <a:ln w="9525">
            <a:noFill/>
            <a:miter lim="800000"/>
            <a:headEnd type="none" w="sm" len="sm"/>
            <a:tailEnd type="none" w="sm" len="sm"/>
          </a:ln>
          <a:effectLst>
            <a:outerShdw blurRad="107950" dist="12700" dir="5400000" algn="ctr">
              <a:srgbClr val="000000"/>
            </a:outerShdw>
          </a:effectLst>
          <a:scene3d>
            <a:camera prst="orthographicFront">
              <a:rot lat="0" lon="0" rev="0"/>
            </a:camera>
            <a:lightRig rig="soft" dir="t">
              <a:rot lat="0" lon="0" rev="0"/>
            </a:lightRig>
          </a:scene3d>
          <a:sp3d contourW="44450" prstMaterial="matte">
            <a:contourClr>
              <a:srgbClr val="FFFFFF"/>
            </a:contourClr>
          </a:sp3d>
        </p:spPr>
        <p:txBody>
          <a:bodyPr wrap="none" anchor="ctr"/>
          <a:lstStyle/>
          <a:p>
            <a:pPr>
              <a:defRPr/>
            </a:pPr>
            <a:endParaRPr lang="es-MX" sz="1400" dirty="0">
              <a:latin typeface="+mn-lt"/>
              <a:ea typeface="Arial Unicode MS" pitchFamily="34" charset="-128"/>
              <a:cs typeface="Arial Unicode MS" pitchFamily="34" charset="-128"/>
            </a:endParaRPr>
          </a:p>
        </p:txBody>
      </p:sp>
      <p:sp>
        <p:nvSpPr>
          <p:cNvPr id="543" name="Rectangle 265"/>
          <p:cNvSpPr>
            <a:spLocks noChangeArrowheads="1"/>
          </p:cNvSpPr>
          <p:nvPr/>
        </p:nvSpPr>
        <p:spPr bwMode="blackWhite">
          <a:xfrm>
            <a:off x="5126678" y="3143151"/>
            <a:ext cx="1425390" cy="1077218"/>
          </a:xfrm>
          <a:prstGeom prst="rect">
            <a:avLst/>
          </a:prstGeom>
          <a:noFill/>
          <a:ln w="9525">
            <a:noFill/>
            <a:miter lim="800000"/>
            <a:headEnd/>
            <a:tailEnd/>
          </a:ln>
        </p:spPr>
        <p:txBody>
          <a:bodyPr wrap="none" lIns="0" tIns="0" rIns="0" bIns="0">
            <a:spAutoFit/>
          </a:bodyPr>
          <a:lstStyle/>
          <a:p>
            <a:pPr defTabSz="820738">
              <a:defRPr/>
            </a:pPr>
            <a:r>
              <a:rPr lang="es-MX" sz="1400" b="1" dirty="0" smtClean="0">
                <a:ea typeface="Arial Unicode MS" pitchFamily="34" charset="-128"/>
                <a:cs typeface="Arial Unicode MS" pitchFamily="34" charset="-128"/>
              </a:rPr>
              <a:t>Anestésicos locales</a:t>
            </a:r>
          </a:p>
          <a:p>
            <a:pPr marL="285750" indent="-285750" defTabSz="798513"/>
            <a:r>
              <a:rPr lang="es-MX" sz="1400" b="1" dirty="0" smtClean="0"/>
              <a:t>Ligandos α</a:t>
            </a:r>
            <a:r>
              <a:rPr lang="es-MX" sz="1400" b="1" baseline="-25000" dirty="0" smtClean="0"/>
              <a:t>2</a:t>
            </a:r>
            <a:r>
              <a:rPr lang="es-MX" sz="1400" b="1" dirty="0" smtClean="0"/>
              <a:t>δ</a:t>
            </a:r>
          </a:p>
          <a:p>
            <a:pPr marL="285750" indent="-285750" defTabSz="798513"/>
            <a:r>
              <a:rPr lang="es-MX" sz="1400" b="1" dirty="0" smtClean="0"/>
              <a:t>Antidepresivos</a:t>
            </a:r>
          </a:p>
          <a:p>
            <a:pPr marL="285750" indent="-285750" defTabSz="798513"/>
            <a:r>
              <a:rPr lang="es-MX" sz="1400" b="1" dirty="0" smtClean="0"/>
              <a:t>AINEne/coxibs</a:t>
            </a:r>
          </a:p>
          <a:p>
            <a:pPr marL="285750" indent="-285750" defTabSz="798513"/>
            <a:r>
              <a:rPr lang="es-MX" sz="1400" b="1" dirty="0" smtClean="0"/>
              <a:t>Opioides</a:t>
            </a:r>
            <a:endParaRPr lang="es-MX" sz="1400" dirty="0">
              <a:ea typeface="Arial Unicode MS" pitchFamily="34" charset="-128"/>
              <a:cs typeface="Arial Unicode MS" pitchFamily="34" charset="-128"/>
            </a:endParaRPr>
          </a:p>
        </p:txBody>
      </p:sp>
      <p:sp>
        <p:nvSpPr>
          <p:cNvPr id="544" name="Text Box 16"/>
          <p:cNvSpPr txBox="1">
            <a:spLocks noChangeArrowheads="1"/>
          </p:cNvSpPr>
          <p:nvPr/>
        </p:nvSpPr>
        <p:spPr bwMode="auto">
          <a:xfrm>
            <a:off x="212319" y="6477267"/>
            <a:ext cx="7128792" cy="338554"/>
          </a:xfrm>
          <a:prstGeom prst="rect">
            <a:avLst/>
          </a:prstGeom>
          <a:noFill/>
          <a:ln w="9525">
            <a:noFill/>
            <a:miter lim="800000"/>
            <a:headEnd/>
            <a:tailEnd/>
          </a:ln>
        </p:spPr>
        <p:txBody>
          <a:bodyPr wrap="square" lIns="0" tIns="0" rIns="0" bIns="0" anchor="b">
            <a:spAutoFit/>
          </a:bodyPr>
          <a:lstStyle/>
          <a:p>
            <a:pPr marL="19050" indent="-19050"/>
            <a:r>
              <a:rPr lang="es-MX" sz="1200" b="1" dirty="0" smtClean="0">
                <a:solidFill>
                  <a:srgbClr val="002060"/>
                </a:solidFill>
              </a:rPr>
              <a:t>Coxib = inhibidor de COX-2; AINEne = droga antiinflamatoria no esteroidea no-específica</a:t>
            </a:r>
          </a:p>
          <a:p>
            <a:pPr marL="19050" indent="-19050"/>
            <a:r>
              <a:rPr lang="es-MX" sz="1000" dirty="0" smtClean="0">
                <a:solidFill>
                  <a:srgbClr val="002060"/>
                </a:solidFill>
              </a:rPr>
              <a:t>Adaptado de: Gottschalk A </a:t>
            </a:r>
            <a:r>
              <a:rPr lang="es-MX" sz="1000" i="1" dirty="0" smtClean="0">
                <a:solidFill>
                  <a:srgbClr val="002060"/>
                </a:solidFill>
              </a:rPr>
              <a:t>et al. Am Fam Physician</a:t>
            </a:r>
            <a:r>
              <a:rPr lang="es-MX" sz="1000" dirty="0" smtClean="0">
                <a:solidFill>
                  <a:srgbClr val="002060"/>
                </a:solidFill>
              </a:rPr>
              <a:t> 2001; 63(10):1979-84; Verdu B </a:t>
            </a:r>
            <a:r>
              <a:rPr lang="es-MX" sz="1000" i="1" dirty="0" smtClean="0">
                <a:solidFill>
                  <a:srgbClr val="002060"/>
                </a:solidFill>
              </a:rPr>
              <a:t>et al. Drugs </a:t>
            </a:r>
            <a:r>
              <a:rPr lang="es-MX" sz="1000" dirty="0" smtClean="0">
                <a:solidFill>
                  <a:srgbClr val="002060"/>
                </a:solidFill>
              </a:rPr>
              <a:t>2008; 68(18):2611-32.</a:t>
            </a:r>
            <a:endParaRPr lang="es-MX" sz="1000" dirty="0">
              <a:solidFill>
                <a:srgbClr val="002060"/>
              </a:solidFill>
            </a:endParaRPr>
          </a:p>
        </p:txBody>
      </p:sp>
      <p:sp>
        <p:nvSpPr>
          <p:cNvPr id="545" name="Slide Number Placeholder 3"/>
          <p:cNvSpPr>
            <a:spLocks noGrp="1"/>
          </p:cNvSpPr>
          <p:nvPr>
            <p:ph type="sldNum" sz="quarter" idx="12"/>
          </p:nvPr>
        </p:nvSpPr>
        <p:spPr>
          <a:xfrm>
            <a:off x="6758880" y="6448251"/>
            <a:ext cx="2133600" cy="365125"/>
          </a:xfrm>
        </p:spPr>
        <p:txBody>
          <a:bodyPr/>
          <a:lstStyle/>
          <a:p>
            <a:r>
              <a:rPr lang="es-MX" dirty="0" smtClean="0">
                <a:solidFill>
                  <a:schemeClr val="bg1"/>
                </a:solidFill>
              </a:rPr>
              <a:t/>
            </a:r>
            <a:br>
              <a:rPr lang="es-MX" dirty="0" smtClean="0">
                <a:solidFill>
                  <a:schemeClr val="bg1"/>
                </a:solidFill>
              </a:rPr>
            </a:br>
            <a:fld id="{903B8EED-60FF-4798-B00A-5F8F0039E366}" type="slidenum">
              <a:rPr lang="es-MX" smtClean="0">
                <a:solidFill>
                  <a:schemeClr val="bg1"/>
                </a:solidFill>
              </a:rPr>
              <a:pPr/>
              <a:t>19</a:t>
            </a:fld>
            <a:endParaRPr lang="es-MX" dirty="0">
              <a:solidFill>
                <a:schemeClr val="bg1"/>
              </a:solidFill>
            </a:endParaRPr>
          </a:p>
        </p:txBody>
      </p:sp>
    </p:spTree>
    <p:extLst>
      <p:ext uri="{BB962C8B-B14F-4D97-AF65-F5344CB8AC3E}">
        <p14:creationId xmlns:p14="http://schemas.microsoft.com/office/powerpoint/2010/main" val="42891528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329694"/>
            <a:ext cx="8229600" cy="1143000"/>
          </a:xfrm>
        </p:spPr>
        <p:txBody>
          <a:bodyPr>
            <a:normAutofit/>
          </a:bodyPr>
          <a:lstStyle/>
          <a:p>
            <a:pPr>
              <a:lnSpc>
                <a:spcPct val="85000"/>
              </a:lnSpc>
            </a:pPr>
            <a:r>
              <a:rPr lang="es-MX" dirty="0" smtClean="0"/>
              <a:t>Comité de Desarrollo</a:t>
            </a:r>
            <a:endParaRPr lang="es-MX" dirty="0"/>
          </a:p>
        </p:txBody>
      </p:sp>
      <p:sp>
        <p:nvSpPr>
          <p:cNvPr id="10" name="Rectangle 3"/>
          <p:cNvSpPr/>
          <p:nvPr/>
        </p:nvSpPr>
        <p:spPr>
          <a:xfrm>
            <a:off x="395536" y="1443255"/>
            <a:ext cx="2880320" cy="5293757"/>
          </a:xfrm>
          <a:prstGeom prst="rect">
            <a:avLst/>
          </a:prstGeom>
        </p:spPr>
        <p:txBody>
          <a:bodyPr wrap="square">
            <a:spAutoFit/>
          </a:bodyPr>
          <a:lstStyle/>
          <a:p>
            <a:r>
              <a:rPr lang="es-MX" sz="1600" b="1" dirty="0" smtClean="0">
                <a:solidFill>
                  <a:schemeClr val="bg1"/>
                </a:solidFill>
              </a:rPr>
              <a:t>Mario H. Cardiel, MD, MSc</a:t>
            </a:r>
          </a:p>
          <a:p>
            <a:r>
              <a:rPr lang="es-MX" sz="1600" dirty="0" smtClean="0">
                <a:solidFill>
                  <a:schemeClr val="accent1">
                    <a:lumMod val="75000"/>
                  </a:schemeClr>
                </a:solidFill>
              </a:rPr>
              <a:t>Reumatólogo</a:t>
            </a:r>
          </a:p>
          <a:p>
            <a:r>
              <a:rPr lang="es-MX" sz="1600" dirty="0" smtClean="0">
                <a:solidFill>
                  <a:schemeClr val="accent1">
                    <a:lumMod val="75000"/>
                  </a:schemeClr>
                </a:solidFill>
              </a:rPr>
              <a:t>Morelia, México</a:t>
            </a:r>
          </a:p>
          <a:p>
            <a:r>
              <a:rPr lang="es-MX" sz="1600" dirty="0" smtClean="0"/>
              <a:t> </a:t>
            </a:r>
            <a:endParaRPr lang="es-MX" sz="2400" dirty="0" smtClean="0"/>
          </a:p>
          <a:p>
            <a:r>
              <a:rPr lang="es-MX" sz="1600" b="1" dirty="0" smtClean="0">
                <a:solidFill>
                  <a:schemeClr val="bg1"/>
                </a:solidFill>
              </a:rPr>
              <a:t>Nemanja Damjanov, MD, PhD</a:t>
            </a:r>
          </a:p>
          <a:p>
            <a:r>
              <a:rPr lang="es-MX" sz="1600" dirty="0" smtClean="0">
                <a:solidFill>
                  <a:schemeClr val="accent1">
                    <a:lumMod val="75000"/>
                  </a:schemeClr>
                </a:solidFill>
              </a:rPr>
              <a:t>Reumatólogo</a:t>
            </a:r>
          </a:p>
          <a:p>
            <a:r>
              <a:rPr lang="es-MX" sz="1600" dirty="0" smtClean="0">
                <a:solidFill>
                  <a:schemeClr val="accent1">
                    <a:lumMod val="75000"/>
                  </a:schemeClr>
                </a:solidFill>
              </a:rPr>
              <a:t>Belgrado, Serbia</a:t>
            </a:r>
          </a:p>
          <a:p>
            <a:r>
              <a:rPr lang="es-MX" sz="1600" dirty="0" smtClean="0"/>
              <a:t> </a:t>
            </a:r>
            <a:endParaRPr lang="es-MX" sz="1600" dirty="0" smtClean="0">
              <a:solidFill>
                <a:schemeClr val="accent1">
                  <a:lumMod val="75000"/>
                </a:schemeClr>
              </a:solidFill>
            </a:endParaRPr>
          </a:p>
          <a:p>
            <a:r>
              <a:rPr lang="es-MX" sz="1600" b="1" dirty="0" smtClean="0">
                <a:solidFill>
                  <a:schemeClr val="bg1"/>
                </a:solidFill>
              </a:rPr>
              <a:t>Andrei Danilov, MD, DSc</a:t>
            </a:r>
          </a:p>
          <a:p>
            <a:r>
              <a:rPr lang="es-MX" sz="1600" dirty="0" smtClean="0">
                <a:solidFill>
                  <a:schemeClr val="accent1">
                    <a:lumMod val="75000"/>
                  </a:schemeClr>
                </a:solidFill>
              </a:rPr>
              <a:t>Neurólogo</a:t>
            </a:r>
          </a:p>
          <a:p>
            <a:r>
              <a:rPr lang="es-MX" sz="1600" dirty="0" smtClean="0">
                <a:solidFill>
                  <a:schemeClr val="accent1">
                    <a:lumMod val="75000"/>
                  </a:schemeClr>
                </a:solidFill>
              </a:rPr>
              <a:t>Moscú, Rusia</a:t>
            </a:r>
          </a:p>
          <a:p>
            <a:r>
              <a:rPr lang="es-MX" sz="1600" dirty="0" smtClean="0"/>
              <a:t> </a:t>
            </a:r>
          </a:p>
          <a:p>
            <a:r>
              <a:rPr lang="es-MX" sz="1600" b="1" dirty="0" smtClean="0">
                <a:solidFill>
                  <a:schemeClr val="bg1"/>
                </a:solidFill>
              </a:rPr>
              <a:t>Smail Daoudi, MD</a:t>
            </a:r>
          </a:p>
          <a:p>
            <a:r>
              <a:rPr lang="es-MX" sz="1600" dirty="0" smtClean="0">
                <a:solidFill>
                  <a:schemeClr val="accent1">
                    <a:lumMod val="75000"/>
                  </a:schemeClr>
                </a:solidFill>
              </a:rPr>
              <a:t>Neurólogo</a:t>
            </a:r>
          </a:p>
          <a:p>
            <a:r>
              <a:rPr lang="es-MX" sz="1600" dirty="0" smtClean="0">
                <a:solidFill>
                  <a:schemeClr val="accent1">
                    <a:lumMod val="75000"/>
                  </a:schemeClr>
                </a:solidFill>
              </a:rPr>
              <a:t>Tizi Ouzou, Algeria</a:t>
            </a:r>
          </a:p>
          <a:p>
            <a:endParaRPr lang="es-MX" sz="1600" dirty="0" smtClean="0"/>
          </a:p>
          <a:p>
            <a:r>
              <a:rPr lang="es-MX" sz="1600" b="1" dirty="0" smtClean="0">
                <a:solidFill>
                  <a:schemeClr val="bg1"/>
                </a:solidFill>
              </a:rPr>
              <a:t>João Batista S. Garcia, MD, PhD</a:t>
            </a:r>
          </a:p>
          <a:p>
            <a:r>
              <a:rPr lang="es-MX" sz="1600" dirty="0" smtClean="0">
                <a:solidFill>
                  <a:schemeClr val="accent1">
                    <a:lumMod val="75000"/>
                  </a:schemeClr>
                </a:solidFill>
              </a:rPr>
              <a:t>Anestesiólogo</a:t>
            </a:r>
          </a:p>
          <a:p>
            <a:r>
              <a:rPr lang="es-MX" sz="1600" dirty="0" smtClean="0">
                <a:solidFill>
                  <a:schemeClr val="accent1">
                    <a:lumMod val="75000"/>
                  </a:schemeClr>
                </a:solidFill>
              </a:rPr>
              <a:t>São Luis, Brasil</a:t>
            </a:r>
          </a:p>
          <a:p>
            <a:endParaRPr lang="es-MX" sz="1700" dirty="0" smtClean="0"/>
          </a:p>
          <a:p>
            <a:r>
              <a:rPr lang="es-MX" sz="1700" dirty="0" smtClean="0"/>
              <a:t> </a:t>
            </a:r>
            <a:endParaRPr lang="es-MX" sz="1700" dirty="0"/>
          </a:p>
        </p:txBody>
      </p:sp>
      <p:sp>
        <p:nvSpPr>
          <p:cNvPr id="11" name="Rectangle 4"/>
          <p:cNvSpPr/>
          <p:nvPr/>
        </p:nvSpPr>
        <p:spPr>
          <a:xfrm>
            <a:off x="3275856" y="1443255"/>
            <a:ext cx="2805577" cy="5016758"/>
          </a:xfrm>
          <a:prstGeom prst="rect">
            <a:avLst/>
          </a:prstGeom>
        </p:spPr>
        <p:txBody>
          <a:bodyPr wrap="square">
            <a:spAutoFit/>
          </a:bodyPr>
          <a:lstStyle/>
          <a:p>
            <a:r>
              <a:rPr lang="es-MX" sz="1600" b="1" dirty="0" smtClean="0">
                <a:solidFill>
                  <a:schemeClr val="bg1"/>
                </a:solidFill>
              </a:rPr>
              <a:t>Yuzhou Guan, MD</a:t>
            </a:r>
          </a:p>
          <a:p>
            <a:r>
              <a:rPr lang="es-MX" sz="1600" dirty="0" smtClean="0">
                <a:solidFill>
                  <a:schemeClr val="accent1">
                    <a:lumMod val="75000"/>
                  </a:schemeClr>
                </a:solidFill>
              </a:rPr>
              <a:t>Neurólogo</a:t>
            </a:r>
          </a:p>
          <a:p>
            <a:r>
              <a:rPr lang="es-MX" sz="1600" dirty="0" smtClean="0">
                <a:solidFill>
                  <a:schemeClr val="accent1">
                    <a:lumMod val="75000"/>
                  </a:schemeClr>
                </a:solidFill>
              </a:rPr>
              <a:t>Beijing, China</a:t>
            </a:r>
          </a:p>
          <a:p>
            <a:endParaRPr lang="es-MX" sz="1600" b="1" dirty="0" smtClean="0">
              <a:solidFill>
                <a:schemeClr val="bg1"/>
              </a:solidFill>
            </a:endParaRPr>
          </a:p>
          <a:p>
            <a:r>
              <a:rPr lang="es-MX" sz="1600" b="1" dirty="0" smtClean="0">
                <a:solidFill>
                  <a:schemeClr val="bg1"/>
                </a:solidFill>
              </a:rPr>
              <a:t>Jianhao Lin, MD</a:t>
            </a:r>
          </a:p>
          <a:p>
            <a:r>
              <a:rPr lang="es-MX" sz="1600" dirty="0" smtClean="0">
                <a:solidFill>
                  <a:schemeClr val="accent1">
                    <a:lumMod val="75000"/>
                  </a:schemeClr>
                </a:solidFill>
              </a:rPr>
              <a:t>Ortopedista</a:t>
            </a:r>
          </a:p>
          <a:p>
            <a:r>
              <a:rPr lang="es-MX" sz="1600" dirty="0" smtClean="0">
                <a:solidFill>
                  <a:schemeClr val="accent1">
                    <a:lumMod val="75000"/>
                  </a:schemeClr>
                </a:solidFill>
              </a:rPr>
              <a:t>Beijing, China</a:t>
            </a:r>
          </a:p>
          <a:p>
            <a:r>
              <a:rPr lang="es-MX" sz="1600" dirty="0" smtClean="0">
                <a:solidFill>
                  <a:schemeClr val="accent1">
                    <a:lumMod val="75000"/>
                  </a:schemeClr>
                </a:solidFill>
              </a:rPr>
              <a:t> </a:t>
            </a:r>
          </a:p>
          <a:p>
            <a:r>
              <a:rPr lang="es-MX" sz="1600" b="1" dirty="0" smtClean="0">
                <a:solidFill>
                  <a:schemeClr val="bg1"/>
                </a:solidFill>
              </a:rPr>
              <a:t>Supranee Niruthisard, MD</a:t>
            </a:r>
          </a:p>
          <a:p>
            <a:r>
              <a:rPr lang="es-MX" sz="1600" dirty="0" smtClean="0">
                <a:solidFill>
                  <a:schemeClr val="accent1">
                    <a:lumMod val="75000"/>
                  </a:schemeClr>
                </a:solidFill>
              </a:rPr>
              <a:t>Especialista en Dolor</a:t>
            </a:r>
          </a:p>
          <a:p>
            <a:r>
              <a:rPr lang="es-MX" sz="1600" dirty="0" smtClean="0">
                <a:solidFill>
                  <a:schemeClr val="accent1">
                    <a:lumMod val="75000"/>
                  </a:schemeClr>
                </a:solidFill>
              </a:rPr>
              <a:t>Bangkok, Tailandia</a:t>
            </a:r>
          </a:p>
          <a:p>
            <a:r>
              <a:rPr lang="es-MX" sz="1600" dirty="0" smtClean="0"/>
              <a:t> </a:t>
            </a:r>
          </a:p>
          <a:p>
            <a:r>
              <a:rPr lang="es-MX" sz="1600" b="1" dirty="0" smtClean="0">
                <a:solidFill>
                  <a:schemeClr val="bg1"/>
                </a:solidFill>
              </a:rPr>
              <a:t>Germán Ochoa, MD</a:t>
            </a:r>
          </a:p>
          <a:p>
            <a:r>
              <a:rPr lang="es-MX" sz="1600" dirty="0" smtClean="0">
                <a:solidFill>
                  <a:schemeClr val="accent1">
                    <a:lumMod val="75000"/>
                  </a:schemeClr>
                </a:solidFill>
              </a:rPr>
              <a:t>Ortopedista</a:t>
            </a:r>
          </a:p>
          <a:p>
            <a:r>
              <a:rPr lang="es-MX" sz="1600" dirty="0" smtClean="0">
                <a:solidFill>
                  <a:schemeClr val="accent1">
                    <a:lumMod val="75000"/>
                  </a:schemeClr>
                </a:solidFill>
              </a:rPr>
              <a:t>Bogotá, Colombia</a:t>
            </a:r>
          </a:p>
          <a:p>
            <a:endParaRPr lang="es-MX" sz="1600" dirty="0" smtClean="0"/>
          </a:p>
          <a:p>
            <a:r>
              <a:rPr lang="es-MX" sz="1600" b="1" dirty="0" smtClean="0">
                <a:solidFill>
                  <a:schemeClr val="bg1"/>
                </a:solidFill>
              </a:rPr>
              <a:t>Milton Raff, MD, BSc</a:t>
            </a:r>
          </a:p>
          <a:p>
            <a:r>
              <a:rPr lang="es-MX" sz="1600" dirty="0" smtClean="0">
                <a:solidFill>
                  <a:schemeClr val="accent1">
                    <a:lumMod val="75000"/>
                  </a:schemeClr>
                </a:solidFill>
              </a:rPr>
              <a:t>Anestesista Consultor</a:t>
            </a:r>
          </a:p>
          <a:p>
            <a:r>
              <a:rPr lang="es-MX" sz="1600" dirty="0" smtClean="0">
                <a:solidFill>
                  <a:schemeClr val="accent1">
                    <a:lumMod val="75000"/>
                  </a:schemeClr>
                </a:solidFill>
              </a:rPr>
              <a:t>Cape Town, Sudáfrica</a:t>
            </a:r>
          </a:p>
          <a:p>
            <a:r>
              <a:rPr lang="es-MX" sz="1600" dirty="0" smtClean="0"/>
              <a:t> </a:t>
            </a:r>
            <a:endParaRPr lang="es-MX" sz="1600" dirty="0"/>
          </a:p>
        </p:txBody>
      </p:sp>
      <p:sp>
        <p:nvSpPr>
          <p:cNvPr id="12" name="Rectangle 5"/>
          <p:cNvSpPr/>
          <p:nvPr/>
        </p:nvSpPr>
        <p:spPr>
          <a:xfrm>
            <a:off x="6009425" y="1447611"/>
            <a:ext cx="2955063" cy="5801588"/>
          </a:xfrm>
          <a:prstGeom prst="rect">
            <a:avLst/>
          </a:prstGeom>
        </p:spPr>
        <p:txBody>
          <a:bodyPr wrap="square">
            <a:spAutoFit/>
          </a:bodyPr>
          <a:lstStyle/>
          <a:p>
            <a:r>
              <a:rPr lang="es-MX" sz="1600" b="1" dirty="0" smtClean="0">
                <a:solidFill>
                  <a:schemeClr val="bg1"/>
                </a:solidFill>
              </a:rPr>
              <a:t>Raymond L. Rosales, MD, PhD</a:t>
            </a:r>
          </a:p>
          <a:p>
            <a:r>
              <a:rPr lang="es-MX" sz="1600" dirty="0" smtClean="0">
                <a:solidFill>
                  <a:schemeClr val="accent1">
                    <a:lumMod val="75000"/>
                  </a:schemeClr>
                </a:solidFill>
              </a:rPr>
              <a:t>Neurólogo</a:t>
            </a:r>
          </a:p>
          <a:p>
            <a:r>
              <a:rPr lang="es-MX" sz="1600" dirty="0" smtClean="0">
                <a:solidFill>
                  <a:schemeClr val="accent1">
                    <a:lumMod val="75000"/>
                  </a:schemeClr>
                </a:solidFill>
              </a:rPr>
              <a:t>Manila, Filipinas</a:t>
            </a:r>
          </a:p>
          <a:p>
            <a:endParaRPr lang="es-MX" sz="1700" dirty="0" smtClean="0"/>
          </a:p>
          <a:p>
            <a:r>
              <a:rPr lang="es-MX" sz="1600" b="1" dirty="0" smtClean="0">
                <a:solidFill>
                  <a:schemeClr val="bg1"/>
                </a:solidFill>
              </a:rPr>
              <a:t>Jose Antonio San Juan, MD</a:t>
            </a:r>
          </a:p>
          <a:p>
            <a:r>
              <a:rPr lang="es-MX" sz="1600" dirty="0" smtClean="0">
                <a:solidFill>
                  <a:schemeClr val="accent1">
                    <a:lumMod val="75000"/>
                  </a:schemeClr>
                </a:solidFill>
              </a:rPr>
              <a:t>Cirujano Ortopédico</a:t>
            </a:r>
          </a:p>
          <a:p>
            <a:r>
              <a:rPr lang="es-MX" sz="1600" dirty="0" smtClean="0">
                <a:solidFill>
                  <a:schemeClr val="accent1">
                    <a:lumMod val="75000"/>
                  </a:schemeClr>
                </a:solidFill>
              </a:rPr>
              <a:t>Cebu City, Filipinas</a:t>
            </a:r>
          </a:p>
          <a:p>
            <a:r>
              <a:rPr lang="es-MX" sz="1600" dirty="0" smtClean="0"/>
              <a:t> </a:t>
            </a:r>
          </a:p>
          <a:p>
            <a:r>
              <a:rPr lang="es-MX" sz="1600" b="1" dirty="0" smtClean="0">
                <a:solidFill>
                  <a:schemeClr val="bg1"/>
                </a:solidFill>
              </a:rPr>
              <a:t>Ammar Salti, MD</a:t>
            </a:r>
          </a:p>
          <a:p>
            <a:r>
              <a:rPr lang="es-MX" sz="1600" dirty="0" smtClean="0">
                <a:solidFill>
                  <a:schemeClr val="accent1">
                    <a:lumMod val="75000"/>
                  </a:schemeClr>
                </a:solidFill>
              </a:rPr>
              <a:t>Anestesista Consultor</a:t>
            </a:r>
          </a:p>
          <a:p>
            <a:r>
              <a:rPr lang="es-MX" sz="1600" dirty="0" smtClean="0">
                <a:solidFill>
                  <a:schemeClr val="accent1">
                    <a:lumMod val="75000"/>
                  </a:schemeClr>
                </a:solidFill>
              </a:rPr>
              <a:t>Abu Dhabi, Emiratos Árabes Unidos</a:t>
            </a:r>
          </a:p>
          <a:p>
            <a:endParaRPr lang="es-MX" sz="1600" dirty="0" smtClean="0"/>
          </a:p>
          <a:p>
            <a:r>
              <a:rPr lang="es-MX" sz="1600" b="1" dirty="0" smtClean="0">
                <a:solidFill>
                  <a:schemeClr val="bg1"/>
                </a:solidFill>
              </a:rPr>
              <a:t>Xinping Tian, MD</a:t>
            </a:r>
          </a:p>
          <a:p>
            <a:r>
              <a:rPr lang="es-MX" sz="1600" dirty="0" smtClean="0">
                <a:solidFill>
                  <a:schemeClr val="accent1">
                    <a:lumMod val="75000"/>
                  </a:schemeClr>
                </a:solidFill>
              </a:rPr>
              <a:t>Reumatólogo</a:t>
            </a:r>
          </a:p>
          <a:p>
            <a:r>
              <a:rPr lang="es-MX" sz="1600" dirty="0" smtClean="0">
                <a:solidFill>
                  <a:schemeClr val="accent1">
                    <a:lumMod val="75000"/>
                  </a:schemeClr>
                </a:solidFill>
              </a:rPr>
              <a:t>Beijing, China</a:t>
            </a:r>
          </a:p>
          <a:p>
            <a:r>
              <a:rPr lang="es-MX" sz="1600" dirty="0" smtClean="0"/>
              <a:t> </a:t>
            </a:r>
          </a:p>
          <a:p>
            <a:r>
              <a:rPr lang="es-MX" sz="1600" b="1" dirty="0" smtClean="0">
                <a:solidFill>
                  <a:schemeClr val="bg1"/>
                </a:solidFill>
              </a:rPr>
              <a:t>Işin Ünal-Çevik, MD, PhD</a:t>
            </a:r>
          </a:p>
          <a:p>
            <a:pPr>
              <a:defRPr/>
            </a:pPr>
            <a:r>
              <a:rPr lang="es-MX" sz="1600" dirty="0" smtClean="0">
                <a:solidFill>
                  <a:srgbClr val="0C6FCF">
                    <a:lumMod val="75000"/>
                  </a:srgbClr>
                </a:solidFill>
                <a:ea typeface="SimSun" pitchFamily="2" charset="-122"/>
              </a:rPr>
              <a:t>Neurólogo, Neurocientífico y Especialistas en Dolor</a:t>
            </a:r>
          </a:p>
          <a:p>
            <a:r>
              <a:rPr lang="es-MX" sz="1600" dirty="0" smtClean="0">
                <a:solidFill>
                  <a:schemeClr val="accent1">
                    <a:lumMod val="75000"/>
                  </a:schemeClr>
                </a:solidFill>
              </a:rPr>
              <a:t>Ankara, Turquía </a:t>
            </a:r>
          </a:p>
          <a:p>
            <a:endParaRPr lang="es-MX" sz="1700" dirty="0" smtClean="0"/>
          </a:p>
          <a:p>
            <a:r>
              <a:rPr lang="es-MX" sz="1700" dirty="0" smtClean="0"/>
              <a:t> </a:t>
            </a:r>
            <a:endParaRPr lang="es-MX" sz="1700" dirty="0"/>
          </a:p>
        </p:txBody>
      </p:sp>
      <p:sp>
        <p:nvSpPr>
          <p:cNvPr id="13" name="TextBox 2"/>
          <p:cNvSpPr txBox="1"/>
          <p:nvPr/>
        </p:nvSpPr>
        <p:spPr>
          <a:xfrm>
            <a:off x="2502109" y="6502089"/>
            <a:ext cx="4425442" cy="369332"/>
          </a:xfrm>
          <a:prstGeom prst="rect">
            <a:avLst/>
          </a:prstGeom>
          <a:noFill/>
        </p:spPr>
        <p:txBody>
          <a:bodyPr wrap="none" rtlCol="0">
            <a:spAutoFit/>
          </a:bodyPr>
          <a:lstStyle/>
          <a:p>
            <a:r>
              <a:rPr lang="es-MX" dirty="0" smtClean="0">
                <a:solidFill>
                  <a:schemeClr val="bg2"/>
                </a:solidFill>
              </a:rPr>
              <a:t>Este programa fue patrocinado por Pfizer Inc.</a:t>
            </a:r>
            <a:endParaRPr lang="es-MX" dirty="0">
              <a:solidFill>
                <a:schemeClr val="bg2"/>
              </a:solidFill>
            </a:endParaRPr>
          </a:p>
        </p:txBody>
      </p:sp>
      <p:sp>
        <p:nvSpPr>
          <p:cNvPr id="14" name="Slide Number Placeholder 3"/>
          <p:cNvSpPr>
            <a:spLocks noGrp="1"/>
          </p:cNvSpPr>
          <p:nvPr>
            <p:ph type="sldNum" sz="quarter" idx="12"/>
          </p:nvPr>
        </p:nvSpPr>
        <p:spPr>
          <a:xfrm>
            <a:off x="6758880" y="6448251"/>
            <a:ext cx="2133600" cy="365125"/>
          </a:xfrm>
        </p:spPr>
        <p:txBody>
          <a:bodyPr/>
          <a:lstStyle/>
          <a:p>
            <a:r>
              <a:rPr lang="es-MX" dirty="0" smtClean="0">
                <a:solidFill>
                  <a:schemeClr val="bg1"/>
                </a:solidFill>
              </a:rPr>
              <a:t/>
            </a:r>
            <a:br>
              <a:rPr lang="es-MX" dirty="0" smtClean="0">
                <a:solidFill>
                  <a:schemeClr val="bg1"/>
                </a:solidFill>
              </a:rPr>
            </a:br>
            <a:fld id="{903B8EED-60FF-4798-B00A-5F8F0039E366}" type="slidenum">
              <a:rPr lang="es-MX" smtClean="0">
                <a:solidFill>
                  <a:schemeClr val="bg1"/>
                </a:solidFill>
              </a:rPr>
              <a:pPr/>
              <a:t>2</a:t>
            </a:fld>
            <a:endParaRPr lang="es-MX" dirty="0">
              <a:solidFill>
                <a:schemeClr val="bg1"/>
              </a:solidFill>
            </a:endParaRPr>
          </a:p>
        </p:txBody>
      </p:sp>
    </p:spTree>
    <p:extLst>
      <p:ext uri="{BB962C8B-B14F-4D97-AF65-F5344CB8AC3E}">
        <p14:creationId xmlns:p14="http://schemas.microsoft.com/office/powerpoint/2010/main" val="22529616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descr="data:image/jpeg;base64,/9j/4AAQSkZJRgABAQAAAQABAAD/2wCEAAkGBhEQERIUEBMTEhQUFRgUFRUVFBQVFBUWFBQVFBUUGBUYHCYeFxkkGRQVHy8gIycpLCwuFx4xNTAqNSYrLCkBCQoKDgwOGg8PGiwiHB8pKSwsLCwpKSwsLCwpLCwpLCksKSwsKSwpKSwsKSkpLCwsLCwsKSksLCksNSksLCksKf/AABEIALEAtQMBIgACEQEDEQH/xAAcAAEAAgMBAQEAAAAAAAAAAAAABQYBAwQHAgj/xAA9EAABAwIEBAQDBgMHBQAAAAABAAIDBBEFITFBBhJRYSJxgZETodEyQlKxwfAHM2IjcnOSorPCFBUWJDT/xAAaAQEAAwEBAQAAAAAAAAAAAAAAAwQFAgEG/8QAKREAAgICAgECBQUBAAAAAAAAAAECAxESBCExMkETUWFxgQUUIiNCM//aAAwDAQACEQMRAD8A8VhZddDYVzMPQrshqR97LupUiNmBGvtuS6RECLixCx8Fd6nGTMM9lI09ZZRnwytkZIXqbR41ksgkjlbySDmB9x3B2Kr+JYa+nN/tMP2Xj8iNj+ey3w1JBUpT1gcC14DmkWLToVJ6vuRrMfsVaanbJn9l3XYqNliLTYiyseKYKY7vh8UepGrmefVvdRwe1ws7MfMeSgnEnjL5ESi6qmjLcxm3r9VzEKJrBInkwiIvD0IiIAiIgCIiAIiIAiIgMhd9IGnVR6+2PI0Xjz7HUX8y34dhzLgjJWSkwKN1uZo8x9FR8KxOxF1esBxm1r2cDq0/vI91RtvnW+y9HjQtWYnV/wCDxP0HsVxVX8P3j7Dr9ivRKGFj2B7M2n3aehUlHSZdVxHmyRG+OvDPD63huZg8TD5hRYeWmxBFvRfoCfCmOFi211Wcf4EjlBLW57K7XzFLyQy4j8xPNKWvIOq5sRwYSeOCwdqWaB3Ut6HspHE+GJYCbC4+ajoqktOdx2V+M1NFGUJQfZCtlLTYggjIg6+y+ZaMOzZkemxVhq6WOoGfhfs/9HDf81A1NNJC6zxboRmCOoO64lHHk6jIjXxkZHIr5UmS148Xod1yTUxb3HVRuJIma2tXy4WK2sCzPHldeY6GeznREXJ0EREAREQBERAEREB9NfbMKxYJitrC6ra2wTFpuFFbWrI4J6LnXLJ7VwlxH8Jwvmx2Th26+a9JYwNs5mbHZhfnvBMTuAvX+AcfEjfgyHL7t9uywJwdcsM2boqyHxI/kt4jDtlolpbaLbGS1xBXUY7heptFLOGVPGMMDwSWgm230XnuN8MtcSWWB+a9fqY1WcYwZrwS3VXKuTKPgmdULV2eMTUr4iQb5L7E7XN5JRzDp+oO3orRjNA8XDhzDvqPIhVaaFvNYZHocvnotunkRsX1MfkcWdT+hFV2EOj8Ud3s/wBQ8xv5hc0M+xzvspwOdH1XPU0EcubbMf8A6T59D3ClcfkV1L5ka+jBzZ6j6L5Yy4sd1tLXxOs4W/ex3C6Q0P7Hr180SyMkFIwgkHZfClMTpCBzWzGR79D5KMUEo6sli8owiIuToIiIAiIgCIiALN1hEB34bVFjtVfMBxcsc1wJuDfJebNNlYsFrtFQ5dOyyanBvw9WfpShrhUwtkbrYAqRpX5Lzf8Ahvj4D/hPPhcMuy9HbHynssuD7wzq+GstTZUQXCg66l1VhY5aKyjuvZwa7RxTbo8MoeI0bXCzgD3391Tcc4ZDgS3PsdV6RiNFa6r9TAuqeTq8M05Vq2HR5RNBJCbfab0O3kdlpa9p0PKeh19DurtjmF5F7R/eG3mqpUUbTcOHL+S2quYm8Mw+Rwte0aucEcsgDh31HcHUFc8uHlvijJc3p94fUd1iVj49udvc5+h+q20tWNWnzG49FfjJSM6UXE+qd7XjlfmPmq/iNAYXEHMbHqFZzC2TxNs1+vQHz6ea1VlKZGWI8bc7Hcbj6LucNkcRlqyprC3zwcuYzG30WhVGsFoIiLwBERAEREAREQGV1UE/K5ci+mleSWVg6jLVpl/wHEixzXA2IsV+gcCr21MDHjM2sfOy/MGD1ei9j/hdj9nGJxyOiwL69JGxZ/dVsvKPSJW8ua2RycwWZ9FwwS2dZeKZRS2R9VdMHDNVzEsI3CtUwuLqOmkA1UNsFnKLnHtlHwUSqo9WuGRFvdU2voMyLZglewVGHMlGWqpnEPDrmOJAuDn7rxTaWTRhKFnTPOZoC3T1BUZUUgJu3wu/eh6K2VdHrkoerpFo0cporX8FMi6WpN7HJw9L+X0UtTVAeAHZEaO3H1HZRzoOe/4m5juFmdpYbjex981v027LJ87yOM63g045hxjdzW8L9RsD9Dr7qAmi5T1CvVI9s8bo5Nxl2OyqdfROjc6N2Rbp36Edl7bD3RDXP2IxFkhYVYsBERAEREAREQGUWEQHbh09nWKvHDeKmKRjwbWI9l57G6xCsuE1WnkqPKrysmnwrf8ALP0vQ4qJomvBvcBc0tRmqHwNj/hMTjporBPiFisbw8Mn+Dq2W+nqA4LlrI1F4biOilnScwRsiUXCWSGk5mOuCuplcySzZRrldbJobrmnoOYW9vNcxb7Rb/jLz5IPibhDIvjzGuSok2GuJtbP8vNes4fUPj8D/ExRnEeAtaOeP7LtbaqaMNv5Is1chx/rn+GeZtwcNvuTqdgFF4vCM7K3VzLCw9VWcQZe61qL4pYRFyeNv2yCpJC1wXbxHB8WMSj7TAObu0mx9iQfUrjljsQVIYfMHvMZzaWch9b3/NbEHtE+UthpMplQM1qW+rYWuLTq3wnzGRWhVWsMnQREXgCIiAIiIAiIgMhSOE1FjZRy+4peU3XMllYO65ayyXnDMQLHAjVXE4v8Rod2XmlNUKZoMRtksa+lp5N2q1SR6BhWKZhW6hrrheVUVdY6q2YPiXdU5rCJHXsXlj7rrjguq/BWLdiPEQgiJB8RFh27qCEsvBWsqkvBIVcDRqQD5hcZdYFj/su07FeaYnxI8kl5JucwbEWO3lkCpHBeMS/wvILSPW/7sreksZR3GLXTM4vS8rnDobKsV0OqueMyNJuTsFT8Tn15cu65pniRs42h2VrE5fhg2zdsOn76LRw++zweua14ibElbOH4yXBfTcWeyR8f+owUZEZxHHy1M4/rJ/zeL9VGKW4oP/tz9n29gAfyUSvZeplePhBERcnoREQBERAEREAREQHfQz5WUjHOoKN9jddzJlHZXui1Rbq8FhpK6xVkwrEe6okMymsKncXBrbkk5ALKupPoKJqS7PTqLFBy55Lnxar5he/72UDFIARdxNv8t/p9F1PqvieFoudz0t32WZ8PV5O5tPwVbFxmVjhqlkklyuGNN3u2Ftr7k9FPf9mY915TZv4Qcz5nb0XVNUMY0MjAa0bD95lWpcjENV2yCunazLNuI111Wq+ovddFVVKErKhR0VvJo2zUIkZXm5yU1wzTZi+QGZ8hmfkoWJnO9T1dN/01G86OkHw2dc/tH0bf3C+p40dI5Piebb8WzopeI1HxJZH/AI3ud7uJXMslYXL7PMYCIi8AREQBERAEREAREQGVvgdfJaLLrwzD5JpGsiaXOJyGgAGpJOjRuTovU8BfQ6MPhfLI1kYLnONgB8yTsLZk7K4Q07aZnKw8zzk9/X+lvRo+a2UtDHSMLIzzPdlJJ+L+lu4Zf316LDYS65JAsLkuNmtbu5x2H7GeSzb57yxE2uOpQhmbNPx3E8rTY2u4nRrBq5x2C3x4u1o5Yzlu46vPXsOgXJMxsg5IXhzb3ceYc8jvxOF8gNm6DzWh+Fubrf8AVe/sm4kX72CZKnFstVx1GJ33XC+ld3XLJTv6KNcFnq56Tyjqlr1wSuLjkuiHDXu2U3SYI2Npkmc2NjdXOyHl3PYZq9RxNXllXk/qDmsI0YJhH3nWDRmXE2AA1JPRVvibGhUy+DKOMcsY0uL5uPcnP2XXxJxSJgYoLthvnfJ0hGhPRv8AT79q3dW5y9kZ8I+7CwiKIkCIiAIiIAiIgCIiAIsrtwrCZKmRscTeZxzOwaBq5x2aOqPrsJZ6MYZhklRI2OJvM53sAMy5x2aBmSdF6DSUMdHF8OLxOd/MltYv6NF82sGdhvqeg2UdDHRxfDh8Tjb4klrGQ626tYDo31N9vuKnB5nyEMY0Xe92jR1PXsNSqFtzm9YmpRQoLeZpigvzOeQ1rRzOc7Ro6n9BuqjxHxJ8f+ziBZCDp96QjR7/ANG7eeacTcTGoIjiuyBp8LfvPOnxH9+g29ya+VNTSodvyV+RyHN4XgyHKUoeJ6mGwbIXNH3X+Nvz09LKJRWstFLCZb6fjpp/nU4PUscW/JwK7BxfQ2zimv0/s7e91RbrC7VkkcOuLLrU8fMaLU9OAfxSu5vXlaAPmqxieMzVLuaaRz7aDRrezWjJo8lxXWFy5t+TpQUfBm6wiLk6CIiAIiIAiIgCIiALICwu/B8IkqZBHGNc3OOTWN3c47Ae/RD1LJjCcJkqZBHELnUnRrWjVzjs0L0aioY6OL4UOZNviP0dIR+TRs311zHzS00VJH8KHMmxe+1nSO6no0bNGnnmtscbWtMkzgyNou5x0HQAbk7AZlULbXN6xNOihVreZlkTQ10krgxjBdzjoBt5knQDUqj8T8UGqIYwFkDD4WbuP432+90Gg0G5OOJuJ3VTuVgLIWG7GXzv+N9tXH2Gg7wJU9NKgsvyVuRe7HheAVhEVgqBERAEREAREQBERAEREAREQBERAEREBkK88BfyKr+9F/zRFHb6GS0+tEnJ9v1P5lcvHH/xxf47v9lEVCn1mpyf+R58VhEWoYxhEReAIiIAiIgCIiAIiIAiIgCIiA//2Q=="/>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62" name="Rectangle 27"/>
          <p:cNvSpPr/>
          <p:nvPr/>
        </p:nvSpPr>
        <p:spPr>
          <a:xfrm>
            <a:off x="0" y="1369234"/>
            <a:ext cx="9144000" cy="5508000"/>
          </a:xfrm>
          <a:prstGeom prst="rect">
            <a:avLst/>
          </a:prstGeom>
          <a:solidFill>
            <a:srgbClr val="171C7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64" name="Picture 50" descr="head and shoulders"/>
          <p:cNvPicPr>
            <a:picLocks noChangeAspect="1" noChangeArrowheads="1"/>
          </p:cNvPicPr>
          <p:nvPr/>
        </p:nvPicPr>
        <p:blipFill>
          <a:blip r:embed="rId3" cstate="print"/>
          <a:srcRect l="3940" t="5711" r="8307" b="9053"/>
          <a:stretch>
            <a:fillRect/>
          </a:stretch>
        </p:blipFill>
        <p:spPr bwMode="auto">
          <a:xfrm>
            <a:off x="5326063" y="1412776"/>
            <a:ext cx="3481387" cy="2870200"/>
          </a:xfrm>
          <a:prstGeom prst="rect">
            <a:avLst/>
          </a:prstGeom>
          <a:noFill/>
          <a:ln w="9525">
            <a:noFill/>
            <a:miter lim="800000"/>
            <a:headEnd/>
            <a:tailEnd/>
          </a:ln>
        </p:spPr>
      </p:pic>
      <p:pic>
        <p:nvPicPr>
          <p:cNvPr id="65" name="Picture 48" descr="Revision_06"/>
          <p:cNvPicPr>
            <a:picLocks noChangeAspect="1" noChangeArrowheads="1"/>
          </p:cNvPicPr>
          <p:nvPr/>
        </p:nvPicPr>
        <p:blipFill>
          <a:blip r:embed="rId4" cstate="print"/>
          <a:srcRect l="893" t="25626" r="1190" b="7396"/>
          <a:stretch>
            <a:fillRect/>
          </a:stretch>
        </p:blipFill>
        <p:spPr bwMode="auto">
          <a:xfrm>
            <a:off x="1387475" y="4581426"/>
            <a:ext cx="6789738" cy="1020762"/>
          </a:xfrm>
          <a:prstGeom prst="rect">
            <a:avLst/>
          </a:prstGeom>
          <a:solidFill>
            <a:schemeClr val="accent3"/>
          </a:solidFill>
          <a:ln w="9525">
            <a:noFill/>
            <a:miter lim="800000"/>
            <a:headEnd/>
            <a:tailEnd/>
          </a:ln>
        </p:spPr>
      </p:pic>
      <p:sp>
        <p:nvSpPr>
          <p:cNvPr id="66" name="Text Box 3"/>
          <p:cNvSpPr txBox="1">
            <a:spLocks noChangeArrowheads="1"/>
          </p:cNvSpPr>
          <p:nvPr/>
        </p:nvSpPr>
        <p:spPr bwMode="auto">
          <a:xfrm>
            <a:off x="2849563" y="5265638"/>
            <a:ext cx="2401887" cy="304800"/>
          </a:xfrm>
          <a:prstGeom prst="rect">
            <a:avLst/>
          </a:prstGeom>
          <a:noFill/>
          <a:ln w="9525">
            <a:noFill/>
            <a:miter lim="800000"/>
            <a:headEnd/>
            <a:tailEnd/>
          </a:ln>
          <a:effectLst/>
        </p:spPr>
        <p:txBody>
          <a:bodyPr>
            <a:spAutoFit/>
          </a:bodyPr>
          <a:lstStyle/>
          <a:p>
            <a:pPr>
              <a:defRPr/>
            </a:pPr>
            <a:r>
              <a:rPr lang="es-MX" sz="1400" b="1" dirty="0" smtClean="0">
                <a:solidFill>
                  <a:srgbClr val="FFFFFF"/>
                </a:solidFill>
              </a:rPr>
              <a:t>Fibra aferente nociceptiva</a:t>
            </a:r>
            <a:endParaRPr lang="es-MX" sz="1400" b="1" dirty="0">
              <a:solidFill>
                <a:srgbClr val="FFFFFF"/>
              </a:solidFill>
            </a:endParaRPr>
          </a:p>
        </p:txBody>
      </p:sp>
      <p:sp>
        <p:nvSpPr>
          <p:cNvPr id="67" name="Rectangle 20"/>
          <p:cNvSpPr>
            <a:spLocks noGrp="1" noChangeArrowheads="1"/>
          </p:cNvSpPr>
          <p:nvPr>
            <p:ph type="title"/>
          </p:nvPr>
        </p:nvSpPr>
        <p:spPr>
          <a:xfrm>
            <a:off x="0" y="188640"/>
            <a:ext cx="9144000" cy="1143000"/>
          </a:xfrm>
        </p:spPr>
        <p:txBody>
          <a:bodyPr vert="horz" lIns="91440" tIns="45720" rIns="91440" bIns="45720" rtlCol="0" anchor="ctr">
            <a:noAutofit/>
          </a:bodyPr>
          <a:lstStyle/>
          <a:p>
            <a:pPr>
              <a:lnSpc>
                <a:spcPct val="85000"/>
              </a:lnSpc>
            </a:pPr>
            <a:r>
              <a:rPr lang="es-MX" sz="3300" dirty="0" smtClean="0"/>
              <a:t>Tratamiento Farmacológico de Dolor Nociceptivo/Inflamatorio Basado en el Mecanismo </a:t>
            </a:r>
            <a:endParaRPr lang="es-MX" sz="3300" dirty="0"/>
          </a:p>
        </p:txBody>
      </p:sp>
      <p:sp>
        <p:nvSpPr>
          <p:cNvPr id="68" name="Text Box 19"/>
          <p:cNvSpPr txBox="1">
            <a:spLocks noChangeArrowheads="1"/>
          </p:cNvSpPr>
          <p:nvPr/>
        </p:nvSpPr>
        <p:spPr bwMode="auto">
          <a:xfrm>
            <a:off x="0" y="3419375"/>
            <a:ext cx="1009403" cy="523220"/>
          </a:xfrm>
          <a:prstGeom prst="rect">
            <a:avLst/>
          </a:prstGeom>
          <a:noFill/>
          <a:ln w="9525">
            <a:noFill/>
            <a:miter lim="800000"/>
            <a:headEnd/>
            <a:tailEnd/>
          </a:ln>
          <a:effectLst/>
        </p:spPr>
        <p:txBody>
          <a:bodyPr wrap="square">
            <a:spAutoFit/>
          </a:bodyPr>
          <a:lstStyle/>
          <a:p>
            <a:pPr eaLnBrk="0" hangingPunct="0">
              <a:defRPr/>
            </a:pPr>
            <a:r>
              <a:rPr lang="es-MX" sz="1400" b="1" dirty="0" smtClean="0">
                <a:solidFill>
                  <a:srgbClr val="FFFFFF"/>
                </a:solidFill>
              </a:rPr>
              <a:t>Estímulo nocivo</a:t>
            </a:r>
            <a:endParaRPr lang="es-MX" sz="1400" b="1" dirty="0">
              <a:solidFill>
                <a:srgbClr val="FFFFFF"/>
              </a:solidFill>
            </a:endParaRPr>
          </a:p>
        </p:txBody>
      </p:sp>
      <p:sp>
        <p:nvSpPr>
          <p:cNvPr id="70" name="AutoShape 22"/>
          <p:cNvSpPr>
            <a:spLocks noChangeArrowheads="1"/>
          </p:cNvSpPr>
          <p:nvPr/>
        </p:nvSpPr>
        <p:spPr bwMode="auto">
          <a:xfrm rot="19768217" flipV="1">
            <a:off x="1065213" y="5451376"/>
            <a:ext cx="339725" cy="146050"/>
          </a:xfrm>
          <a:prstGeom prst="rightArrow">
            <a:avLst>
              <a:gd name="adj1" fmla="val 50000"/>
              <a:gd name="adj2" fmla="val 58152"/>
            </a:avLst>
          </a:prstGeom>
          <a:solidFill>
            <a:srgbClr val="FFFFFF"/>
          </a:solidFill>
          <a:ln w="9525">
            <a:noFill/>
            <a:miter lim="800000"/>
            <a:headEnd/>
            <a:tailEnd/>
          </a:ln>
          <a:effectLst>
            <a:prstShdw prst="shdw17" dist="17961" dir="2700000">
              <a:srgbClr val="FFFFFF">
                <a:gamma/>
                <a:shade val="60000"/>
                <a:invGamma/>
              </a:srgbClr>
            </a:prstShdw>
          </a:effectLst>
        </p:spPr>
        <p:txBody>
          <a:bodyPr rot="10800000" wrap="none" anchor="ctr"/>
          <a:lstStyle/>
          <a:p>
            <a:pPr eaLnBrk="0" hangingPunct="0">
              <a:defRPr/>
            </a:pPr>
            <a:endParaRPr lang="es-MX" sz="1400" b="1" dirty="0">
              <a:solidFill>
                <a:srgbClr val="FFFFFF"/>
              </a:solidFill>
            </a:endParaRPr>
          </a:p>
        </p:txBody>
      </p:sp>
      <p:sp>
        <p:nvSpPr>
          <p:cNvPr id="71" name="AutoShape 23"/>
          <p:cNvSpPr>
            <a:spLocks noChangeArrowheads="1"/>
          </p:cNvSpPr>
          <p:nvPr/>
        </p:nvSpPr>
        <p:spPr bwMode="auto">
          <a:xfrm rot="3196011" flipV="1">
            <a:off x="1047750" y="4395688"/>
            <a:ext cx="339725" cy="146050"/>
          </a:xfrm>
          <a:prstGeom prst="rightArrow">
            <a:avLst>
              <a:gd name="adj1" fmla="val 50000"/>
              <a:gd name="adj2" fmla="val 58152"/>
            </a:avLst>
          </a:prstGeom>
          <a:solidFill>
            <a:srgbClr val="FFFFFF"/>
          </a:solidFill>
          <a:ln w="9525">
            <a:noFill/>
            <a:miter lim="800000"/>
            <a:headEnd/>
            <a:tailEnd/>
          </a:ln>
          <a:effectLst>
            <a:prstShdw prst="shdw17" dist="17961" dir="2700000">
              <a:srgbClr val="FFFFFF">
                <a:gamma/>
                <a:shade val="60000"/>
                <a:invGamma/>
              </a:srgbClr>
            </a:prstShdw>
          </a:effectLst>
        </p:spPr>
        <p:txBody>
          <a:bodyPr vert="eaVert" wrap="none" anchor="ctr"/>
          <a:lstStyle/>
          <a:p>
            <a:pPr eaLnBrk="0" hangingPunct="0">
              <a:defRPr/>
            </a:pPr>
            <a:endParaRPr lang="es-MX" sz="1400" b="1" dirty="0">
              <a:solidFill>
                <a:srgbClr val="FFFFFF"/>
              </a:solidFill>
            </a:endParaRPr>
          </a:p>
        </p:txBody>
      </p:sp>
      <p:sp>
        <p:nvSpPr>
          <p:cNvPr id="73" name="AutoShape 24"/>
          <p:cNvSpPr>
            <a:spLocks noChangeArrowheads="1"/>
          </p:cNvSpPr>
          <p:nvPr/>
        </p:nvSpPr>
        <p:spPr bwMode="auto">
          <a:xfrm rot="19678889">
            <a:off x="908049" y="5080365"/>
            <a:ext cx="366713" cy="157163"/>
          </a:xfrm>
          <a:prstGeom prst="rightArrow">
            <a:avLst>
              <a:gd name="adj1" fmla="val 50000"/>
              <a:gd name="adj2" fmla="val 58333"/>
            </a:avLst>
          </a:prstGeom>
          <a:solidFill>
            <a:srgbClr val="FFFFFF"/>
          </a:solidFill>
          <a:ln w="9525">
            <a:noFill/>
            <a:miter lim="800000"/>
            <a:headEnd/>
            <a:tailEnd/>
          </a:ln>
          <a:effectLst>
            <a:prstShdw prst="shdw17" dist="17961" dir="2700000">
              <a:srgbClr val="FFFFFF">
                <a:gamma/>
                <a:shade val="60000"/>
                <a:invGamma/>
              </a:srgbClr>
            </a:prstShdw>
          </a:effectLst>
        </p:spPr>
        <p:txBody>
          <a:bodyPr wrap="none" anchor="ctr"/>
          <a:lstStyle/>
          <a:p>
            <a:pPr eaLnBrk="0" hangingPunct="0">
              <a:defRPr/>
            </a:pPr>
            <a:endParaRPr lang="es-MX" sz="1400" b="1" dirty="0">
              <a:solidFill>
                <a:srgbClr val="FFFFFF"/>
              </a:solidFill>
            </a:endParaRPr>
          </a:p>
        </p:txBody>
      </p:sp>
      <p:sp>
        <p:nvSpPr>
          <p:cNvPr id="74" name="Text Box 25"/>
          <p:cNvSpPr txBox="1">
            <a:spLocks noChangeArrowheads="1"/>
          </p:cNvSpPr>
          <p:nvPr/>
        </p:nvSpPr>
        <p:spPr bwMode="auto">
          <a:xfrm>
            <a:off x="5177642" y="4005163"/>
            <a:ext cx="1643846" cy="646331"/>
          </a:xfrm>
          <a:prstGeom prst="rect">
            <a:avLst/>
          </a:prstGeom>
          <a:noFill/>
          <a:ln w="9525">
            <a:noFill/>
            <a:miter lim="800000"/>
            <a:headEnd/>
            <a:tailEnd/>
          </a:ln>
          <a:effectLst/>
        </p:spPr>
        <p:txBody>
          <a:bodyPr wrap="square">
            <a:spAutoFit/>
          </a:bodyPr>
          <a:lstStyle/>
          <a:p>
            <a:pPr algn="r" eaLnBrk="0" hangingPunct="0">
              <a:defRPr/>
            </a:pPr>
            <a:r>
              <a:rPr lang="es-MX" b="1" dirty="0" smtClean="0">
                <a:solidFill>
                  <a:srgbClr val="FF99CC"/>
                </a:solidFill>
              </a:rPr>
              <a:t>Modulación descendente</a:t>
            </a:r>
            <a:endParaRPr lang="es-MX" b="1" dirty="0">
              <a:solidFill>
                <a:srgbClr val="FF99CC"/>
              </a:solidFill>
            </a:endParaRPr>
          </a:p>
        </p:txBody>
      </p:sp>
      <p:sp>
        <p:nvSpPr>
          <p:cNvPr id="76" name="Text Box 29"/>
          <p:cNvSpPr txBox="1">
            <a:spLocks noChangeArrowheads="1"/>
          </p:cNvSpPr>
          <p:nvPr/>
        </p:nvSpPr>
        <p:spPr bwMode="auto">
          <a:xfrm>
            <a:off x="6319838" y="5506938"/>
            <a:ext cx="1329210" cy="307777"/>
          </a:xfrm>
          <a:prstGeom prst="rect">
            <a:avLst/>
          </a:prstGeom>
          <a:noFill/>
          <a:ln w="9525">
            <a:noFill/>
            <a:miter lim="800000"/>
            <a:headEnd/>
            <a:tailEnd/>
          </a:ln>
          <a:effectLst/>
        </p:spPr>
        <p:txBody>
          <a:bodyPr wrap="none">
            <a:spAutoFit/>
          </a:bodyPr>
          <a:lstStyle/>
          <a:p>
            <a:pPr eaLnBrk="0" hangingPunct="0">
              <a:defRPr/>
            </a:pPr>
            <a:r>
              <a:rPr lang="es-MX" sz="1400" b="1" dirty="0" smtClean="0">
                <a:solidFill>
                  <a:srgbClr val="FFFFFF"/>
                </a:solidFill>
              </a:rPr>
              <a:t>Médula espinal</a:t>
            </a:r>
            <a:endParaRPr lang="es-MX" sz="1400" b="1" dirty="0">
              <a:solidFill>
                <a:srgbClr val="FFFFFF"/>
              </a:solidFill>
            </a:endParaRPr>
          </a:p>
        </p:txBody>
      </p:sp>
      <p:sp>
        <p:nvSpPr>
          <p:cNvPr id="77" name="Oval 51"/>
          <p:cNvSpPr>
            <a:spLocks noChangeArrowheads="1"/>
          </p:cNvSpPr>
          <p:nvPr/>
        </p:nvSpPr>
        <p:spPr bwMode="auto">
          <a:xfrm>
            <a:off x="6205538" y="4871938"/>
            <a:ext cx="88900" cy="88900"/>
          </a:xfrm>
          <a:prstGeom prst="ellipse">
            <a:avLst/>
          </a:prstGeom>
          <a:solidFill>
            <a:srgbClr val="FF0000"/>
          </a:solidFill>
          <a:ln w="9525">
            <a:noFill/>
            <a:round/>
            <a:headEnd/>
            <a:tailEnd/>
          </a:ln>
          <a:effectLst/>
        </p:spPr>
        <p:txBody>
          <a:bodyPr wrap="none" anchor="ctr"/>
          <a:lstStyle/>
          <a:p>
            <a:pPr eaLnBrk="0" hangingPunct="0">
              <a:defRPr/>
            </a:pPr>
            <a:endParaRPr lang="es-MX" sz="1600" dirty="0">
              <a:solidFill>
                <a:srgbClr val="FFFFFF"/>
              </a:solidFill>
            </a:endParaRPr>
          </a:p>
        </p:txBody>
      </p:sp>
      <p:sp>
        <p:nvSpPr>
          <p:cNvPr id="78" name="Freeform 53"/>
          <p:cNvSpPr>
            <a:spLocks/>
          </p:cNvSpPr>
          <p:nvPr/>
        </p:nvSpPr>
        <p:spPr bwMode="auto">
          <a:xfrm>
            <a:off x="6265863" y="4851301"/>
            <a:ext cx="458787" cy="58737"/>
          </a:xfrm>
          <a:custGeom>
            <a:avLst/>
            <a:gdLst/>
            <a:ahLst/>
            <a:cxnLst>
              <a:cxn ang="0">
                <a:pos x="0" y="37"/>
              </a:cxn>
              <a:cxn ang="0">
                <a:pos x="49" y="16"/>
              </a:cxn>
              <a:cxn ang="0">
                <a:pos x="117" y="2"/>
              </a:cxn>
              <a:cxn ang="0">
                <a:pos x="199" y="5"/>
              </a:cxn>
              <a:cxn ang="0">
                <a:pos x="289" y="23"/>
              </a:cxn>
            </a:cxnLst>
            <a:rect l="0" t="0" r="r" b="b"/>
            <a:pathLst>
              <a:path w="289" h="37">
                <a:moveTo>
                  <a:pt x="0" y="37"/>
                </a:moveTo>
                <a:cubicBezTo>
                  <a:pt x="15" y="29"/>
                  <a:pt x="30" y="22"/>
                  <a:pt x="49" y="16"/>
                </a:cubicBezTo>
                <a:cubicBezTo>
                  <a:pt x="68" y="10"/>
                  <a:pt x="92" y="4"/>
                  <a:pt x="117" y="2"/>
                </a:cubicBezTo>
                <a:cubicBezTo>
                  <a:pt x="142" y="0"/>
                  <a:pt x="170" y="2"/>
                  <a:pt x="199" y="5"/>
                </a:cubicBezTo>
                <a:cubicBezTo>
                  <a:pt x="228" y="8"/>
                  <a:pt x="270" y="19"/>
                  <a:pt x="289" y="23"/>
                </a:cubicBezTo>
              </a:path>
            </a:pathLst>
          </a:custGeom>
          <a:noFill/>
          <a:ln w="19050" cmpd="sng">
            <a:solidFill>
              <a:srgbClr val="FF0000"/>
            </a:solidFill>
            <a:round/>
            <a:headEnd/>
            <a:tailEnd/>
          </a:ln>
          <a:effectLst/>
        </p:spPr>
        <p:txBody>
          <a:bodyPr/>
          <a:lstStyle/>
          <a:p>
            <a:pPr eaLnBrk="0" hangingPunct="0">
              <a:defRPr/>
            </a:pPr>
            <a:endParaRPr lang="es-MX" sz="1600" dirty="0">
              <a:solidFill>
                <a:srgbClr val="FFFFFF"/>
              </a:solidFill>
            </a:endParaRPr>
          </a:p>
        </p:txBody>
      </p:sp>
      <p:sp>
        <p:nvSpPr>
          <p:cNvPr id="79" name="AutoShape 56"/>
          <p:cNvSpPr>
            <a:spLocks noChangeArrowheads="1"/>
          </p:cNvSpPr>
          <p:nvPr/>
        </p:nvSpPr>
        <p:spPr bwMode="auto">
          <a:xfrm>
            <a:off x="6745288" y="4816376"/>
            <a:ext cx="131762" cy="111125"/>
          </a:xfrm>
          <a:custGeom>
            <a:avLst/>
            <a:gdLst>
              <a:gd name="G0" fmla="+- 9193 0 0"/>
              <a:gd name="G1" fmla="+- -10583291 0 0"/>
              <a:gd name="G2" fmla="+- 0 0 -10583291"/>
              <a:gd name="T0" fmla="*/ 0 256 1"/>
              <a:gd name="T1" fmla="*/ 180 256 1"/>
              <a:gd name="G3" fmla="+- -10583291 T0 T1"/>
              <a:gd name="T2" fmla="*/ 0 256 1"/>
              <a:gd name="T3" fmla="*/ 90 256 1"/>
              <a:gd name="G4" fmla="+- -10583291 T2 T3"/>
              <a:gd name="G5" fmla="*/ G4 2 1"/>
              <a:gd name="T4" fmla="*/ 90 256 1"/>
              <a:gd name="T5" fmla="*/ 0 256 1"/>
              <a:gd name="G6" fmla="+- -10583291 T4 T5"/>
              <a:gd name="G7" fmla="*/ G6 2 1"/>
              <a:gd name="G8" fmla="abs -1058329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193"/>
              <a:gd name="G18" fmla="*/ 9193 1 2"/>
              <a:gd name="G19" fmla="+- G18 5400 0"/>
              <a:gd name="G20" fmla="cos G19 -10583291"/>
              <a:gd name="G21" fmla="sin G19 -10583291"/>
              <a:gd name="G22" fmla="+- G20 10800 0"/>
              <a:gd name="G23" fmla="+- G21 10800 0"/>
              <a:gd name="G24" fmla="+- 10800 0 G20"/>
              <a:gd name="G25" fmla="+- 9193 10800 0"/>
              <a:gd name="G26" fmla="?: G9 G17 G25"/>
              <a:gd name="G27" fmla="?: G9 0 21600"/>
              <a:gd name="G28" fmla="cos 10800 -10583291"/>
              <a:gd name="G29" fmla="sin 10800 -10583291"/>
              <a:gd name="G30" fmla="sin 9193 -10583291"/>
              <a:gd name="G31" fmla="+- G28 10800 0"/>
              <a:gd name="G32" fmla="+- G29 10800 0"/>
              <a:gd name="G33" fmla="+- G30 10800 0"/>
              <a:gd name="G34" fmla="?: G4 0 G31"/>
              <a:gd name="G35" fmla="?: -10583291 G34 0"/>
              <a:gd name="G36" fmla="?: G6 G35 G31"/>
              <a:gd name="G37" fmla="+- 21600 0 G36"/>
              <a:gd name="G38" fmla="?: G4 0 G33"/>
              <a:gd name="G39" fmla="?: -10583291 G38 G32"/>
              <a:gd name="G40" fmla="?: G6 G39 0"/>
              <a:gd name="G41" fmla="?: G4 G32 21600"/>
              <a:gd name="G42" fmla="?: G6 G41 G33"/>
              <a:gd name="T12" fmla="*/ 10800 w 21600"/>
              <a:gd name="T13" fmla="*/ 0 h 21600"/>
              <a:gd name="T14" fmla="*/ 1320 w 21600"/>
              <a:gd name="T15" fmla="*/ 7625 h 21600"/>
              <a:gd name="T16" fmla="*/ 10800 w 21600"/>
              <a:gd name="T17" fmla="*/ 1607 h 21600"/>
              <a:gd name="T18" fmla="*/ 20280 w 21600"/>
              <a:gd name="T19" fmla="*/ 762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082" y="7881"/>
                </a:moveTo>
                <a:cubicBezTo>
                  <a:pt x="3337" y="4133"/>
                  <a:pt x="6847" y="1606"/>
                  <a:pt x="10800" y="1607"/>
                </a:cubicBezTo>
                <a:cubicBezTo>
                  <a:pt x="14752" y="1607"/>
                  <a:pt x="18262" y="4133"/>
                  <a:pt x="19517" y="7881"/>
                </a:cubicBezTo>
                <a:lnTo>
                  <a:pt x="21041" y="7371"/>
                </a:lnTo>
                <a:cubicBezTo>
                  <a:pt x="19566" y="2967"/>
                  <a:pt x="15443" y="-1"/>
                  <a:pt x="10799" y="0"/>
                </a:cubicBezTo>
                <a:cubicBezTo>
                  <a:pt x="6156" y="0"/>
                  <a:pt x="2033" y="2967"/>
                  <a:pt x="558" y="7371"/>
                </a:cubicBezTo>
                <a:close/>
              </a:path>
            </a:pathLst>
          </a:custGeom>
          <a:solidFill>
            <a:schemeClr val="accent1"/>
          </a:solidFill>
          <a:ln w="9525">
            <a:solidFill>
              <a:srgbClr val="00FF00"/>
            </a:solidFill>
            <a:miter lim="800000"/>
            <a:headEnd/>
            <a:tailEnd/>
          </a:ln>
          <a:effectLst/>
        </p:spPr>
        <p:txBody>
          <a:bodyPr wrap="none" anchor="ctr"/>
          <a:lstStyle/>
          <a:p>
            <a:pPr eaLnBrk="0" hangingPunct="0">
              <a:defRPr/>
            </a:pPr>
            <a:endParaRPr lang="es-MX" sz="1600" dirty="0">
              <a:solidFill>
                <a:srgbClr val="FFFFFF"/>
              </a:solidFill>
            </a:endParaRPr>
          </a:p>
        </p:txBody>
      </p:sp>
      <p:sp>
        <p:nvSpPr>
          <p:cNvPr id="80" name="Oval 57"/>
          <p:cNvSpPr>
            <a:spLocks noChangeArrowheads="1"/>
          </p:cNvSpPr>
          <p:nvPr/>
        </p:nvSpPr>
        <p:spPr bwMode="auto">
          <a:xfrm>
            <a:off x="6765925" y="4862413"/>
            <a:ext cx="88900" cy="88900"/>
          </a:xfrm>
          <a:prstGeom prst="ellipse">
            <a:avLst/>
          </a:prstGeom>
          <a:solidFill>
            <a:srgbClr val="FF0000"/>
          </a:solidFill>
          <a:ln w="9525">
            <a:noFill/>
            <a:round/>
            <a:headEnd/>
            <a:tailEnd/>
          </a:ln>
          <a:effectLst/>
        </p:spPr>
        <p:txBody>
          <a:bodyPr wrap="none" anchor="ctr"/>
          <a:lstStyle/>
          <a:p>
            <a:pPr eaLnBrk="0" hangingPunct="0">
              <a:defRPr/>
            </a:pPr>
            <a:endParaRPr lang="es-MX" sz="1600" dirty="0">
              <a:solidFill>
                <a:srgbClr val="FFFFFF"/>
              </a:solidFill>
            </a:endParaRPr>
          </a:p>
        </p:txBody>
      </p:sp>
      <p:sp>
        <p:nvSpPr>
          <p:cNvPr id="81" name="AutoShape 58"/>
          <p:cNvSpPr>
            <a:spLocks noChangeArrowheads="1"/>
          </p:cNvSpPr>
          <p:nvPr/>
        </p:nvSpPr>
        <p:spPr bwMode="auto">
          <a:xfrm rot="15931388">
            <a:off x="6712745" y="4848919"/>
            <a:ext cx="131762" cy="111125"/>
          </a:xfrm>
          <a:custGeom>
            <a:avLst/>
            <a:gdLst>
              <a:gd name="G0" fmla="+- 9150 0 0"/>
              <a:gd name="G1" fmla="+- -10638287 0 0"/>
              <a:gd name="G2" fmla="+- 0 0 -10638287"/>
              <a:gd name="T0" fmla="*/ 0 256 1"/>
              <a:gd name="T1" fmla="*/ 180 256 1"/>
              <a:gd name="G3" fmla="+- -10638287 T0 T1"/>
              <a:gd name="T2" fmla="*/ 0 256 1"/>
              <a:gd name="T3" fmla="*/ 90 256 1"/>
              <a:gd name="G4" fmla="+- -10638287 T2 T3"/>
              <a:gd name="G5" fmla="*/ G4 2 1"/>
              <a:gd name="T4" fmla="*/ 90 256 1"/>
              <a:gd name="T5" fmla="*/ 0 256 1"/>
              <a:gd name="G6" fmla="+- -10638287 T4 T5"/>
              <a:gd name="G7" fmla="*/ G6 2 1"/>
              <a:gd name="G8" fmla="abs -1063828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150"/>
              <a:gd name="G18" fmla="*/ 9150 1 2"/>
              <a:gd name="G19" fmla="+- G18 5400 0"/>
              <a:gd name="G20" fmla="cos G19 -10638287"/>
              <a:gd name="G21" fmla="sin G19 -10638287"/>
              <a:gd name="G22" fmla="+- G20 10800 0"/>
              <a:gd name="G23" fmla="+- G21 10800 0"/>
              <a:gd name="G24" fmla="+- 10800 0 G20"/>
              <a:gd name="G25" fmla="+- 9150 10800 0"/>
              <a:gd name="G26" fmla="?: G9 G17 G25"/>
              <a:gd name="G27" fmla="?: G9 0 21600"/>
              <a:gd name="G28" fmla="cos 10800 -10638287"/>
              <a:gd name="G29" fmla="sin 10800 -10638287"/>
              <a:gd name="G30" fmla="sin 9150 -10638287"/>
              <a:gd name="G31" fmla="+- G28 10800 0"/>
              <a:gd name="G32" fmla="+- G29 10800 0"/>
              <a:gd name="G33" fmla="+- G30 10800 0"/>
              <a:gd name="G34" fmla="?: G4 0 G31"/>
              <a:gd name="G35" fmla="?: -10638287 G34 0"/>
              <a:gd name="G36" fmla="?: G6 G35 G31"/>
              <a:gd name="G37" fmla="+- 21600 0 G36"/>
              <a:gd name="G38" fmla="?: G4 0 G33"/>
              <a:gd name="G39" fmla="?: -10638287 G38 G32"/>
              <a:gd name="G40" fmla="?: G6 G39 0"/>
              <a:gd name="G41" fmla="?: G4 G32 21600"/>
              <a:gd name="G42" fmla="?: G6 G41 G33"/>
              <a:gd name="T12" fmla="*/ 10800 w 21600"/>
              <a:gd name="T13" fmla="*/ 0 h 21600"/>
              <a:gd name="T14" fmla="*/ 1295 w 21600"/>
              <a:gd name="T15" fmla="*/ 7771 h 21600"/>
              <a:gd name="T16" fmla="*/ 10800 w 21600"/>
              <a:gd name="T17" fmla="*/ 1650 h 21600"/>
              <a:gd name="T18" fmla="*/ 20305 w 21600"/>
              <a:gd name="T19" fmla="*/ 7771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081" y="8022"/>
                </a:moveTo>
                <a:cubicBezTo>
                  <a:pt x="3291" y="4226"/>
                  <a:pt x="6816" y="1649"/>
                  <a:pt x="10800" y="1650"/>
                </a:cubicBezTo>
                <a:cubicBezTo>
                  <a:pt x="14783" y="1650"/>
                  <a:pt x="18308" y="4226"/>
                  <a:pt x="19518" y="8022"/>
                </a:cubicBezTo>
                <a:lnTo>
                  <a:pt x="21090" y="7521"/>
                </a:lnTo>
                <a:cubicBezTo>
                  <a:pt x="19663" y="3041"/>
                  <a:pt x="15501" y="-1"/>
                  <a:pt x="10799" y="0"/>
                </a:cubicBezTo>
                <a:cubicBezTo>
                  <a:pt x="6098" y="0"/>
                  <a:pt x="1936" y="3041"/>
                  <a:pt x="509" y="7521"/>
                </a:cubicBezTo>
                <a:close/>
              </a:path>
            </a:pathLst>
          </a:custGeom>
          <a:solidFill>
            <a:schemeClr val="accent1"/>
          </a:solidFill>
          <a:ln w="9525">
            <a:solidFill>
              <a:srgbClr val="FF0000"/>
            </a:solidFill>
            <a:miter lim="800000"/>
            <a:headEnd/>
            <a:tailEnd/>
          </a:ln>
          <a:effectLst/>
        </p:spPr>
        <p:txBody>
          <a:bodyPr wrap="none" anchor="ctr"/>
          <a:lstStyle/>
          <a:p>
            <a:pPr eaLnBrk="0" hangingPunct="0">
              <a:defRPr/>
            </a:pPr>
            <a:endParaRPr lang="es-MX" sz="1600" dirty="0">
              <a:solidFill>
                <a:srgbClr val="FFFFFF"/>
              </a:solidFill>
            </a:endParaRPr>
          </a:p>
        </p:txBody>
      </p:sp>
      <p:sp>
        <p:nvSpPr>
          <p:cNvPr id="82" name="Line 60"/>
          <p:cNvSpPr>
            <a:spLocks noChangeShapeType="1"/>
          </p:cNvSpPr>
          <p:nvPr/>
        </p:nvSpPr>
        <p:spPr bwMode="auto">
          <a:xfrm flipV="1">
            <a:off x="7243763" y="2454176"/>
            <a:ext cx="0" cy="2447925"/>
          </a:xfrm>
          <a:prstGeom prst="line">
            <a:avLst/>
          </a:prstGeom>
          <a:noFill/>
          <a:ln w="19050">
            <a:solidFill>
              <a:srgbClr val="FF0000"/>
            </a:solidFill>
            <a:round/>
            <a:headEnd/>
            <a:tailEnd/>
          </a:ln>
          <a:effectLst/>
        </p:spPr>
        <p:txBody>
          <a:bodyPr/>
          <a:lstStyle/>
          <a:p>
            <a:pPr eaLnBrk="0" hangingPunct="0">
              <a:defRPr/>
            </a:pPr>
            <a:endParaRPr lang="es-MX" sz="1600" dirty="0">
              <a:solidFill>
                <a:srgbClr val="FFFFFF"/>
              </a:solidFill>
            </a:endParaRPr>
          </a:p>
        </p:txBody>
      </p:sp>
      <p:sp>
        <p:nvSpPr>
          <p:cNvPr id="83" name="Line 61"/>
          <p:cNvSpPr>
            <a:spLocks noChangeShapeType="1"/>
          </p:cNvSpPr>
          <p:nvPr/>
        </p:nvSpPr>
        <p:spPr bwMode="auto">
          <a:xfrm flipH="1" flipV="1">
            <a:off x="6804248" y="1908919"/>
            <a:ext cx="7715" cy="2921744"/>
          </a:xfrm>
          <a:prstGeom prst="line">
            <a:avLst/>
          </a:prstGeom>
          <a:noFill/>
          <a:ln w="19050">
            <a:solidFill>
              <a:srgbClr val="00B050"/>
            </a:solidFill>
            <a:round/>
            <a:headEnd/>
            <a:tailEnd/>
          </a:ln>
          <a:effectLst/>
        </p:spPr>
        <p:txBody>
          <a:bodyPr/>
          <a:lstStyle/>
          <a:p>
            <a:pPr eaLnBrk="0" hangingPunct="0">
              <a:defRPr/>
            </a:pPr>
            <a:endParaRPr lang="es-MX" sz="1600" dirty="0">
              <a:solidFill>
                <a:srgbClr val="FFFFFF"/>
              </a:solidFill>
            </a:endParaRPr>
          </a:p>
        </p:txBody>
      </p:sp>
      <p:sp>
        <p:nvSpPr>
          <p:cNvPr id="84" name="Freeform 63"/>
          <p:cNvSpPr>
            <a:spLocks/>
          </p:cNvSpPr>
          <p:nvPr/>
        </p:nvSpPr>
        <p:spPr bwMode="auto">
          <a:xfrm>
            <a:off x="6804025" y="4890988"/>
            <a:ext cx="439738" cy="174625"/>
          </a:xfrm>
          <a:custGeom>
            <a:avLst/>
            <a:gdLst/>
            <a:ahLst/>
            <a:cxnLst>
              <a:cxn ang="0">
                <a:pos x="0" y="21"/>
              </a:cxn>
              <a:cxn ang="0">
                <a:pos x="42" y="87"/>
              </a:cxn>
              <a:cxn ang="0">
                <a:pos x="105" y="108"/>
              </a:cxn>
              <a:cxn ang="0">
                <a:pos x="162" y="102"/>
              </a:cxn>
              <a:cxn ang="0">
                <a:pos x="228" y="72"/>
              </a:cxn>
              <a:cxn ang="0">
                <a:pos x="265" y="36"/>
              </a:cxn>
              <a:cxn ang="0">
                <a:pos x="277" y="0"/>
              </a:cxn>
            </a:cxnLst>
            <a:rect l="0" t="0" r="r" b="b"/>
            <a:pathLst>
              <a:path w="277" h="110">
                <a:moveTo>
                  <a:pt x="0" y="21"/>
                </a:moveTo>
                <a:cubicBezTo>
                  <a:pt x="7" y="32"/>
                  <a:pt x="24" y="72"/>
                  <a:pt x="42" y="87"/>
                </a:cubicBezTo>
                <a:cubicBezTo>
                  <a:pt x="60" y="102"/>
                  <a:pt x="85" y="106"/>
                  <a:pt x="105" y="108"/>
                </a:cubicBezTo>
                <a:cubicBezTo>
                  <a:pt x="125" y="110"/>
                  <a:pt x="142" y="108"/>
                  <a:pt x="162" y="102"/>
                </a:cubicBezTo>
                <a:cubicBezTo>
                  <a:pt x="182" y="96"/>
                  <a:pt x="211" y="83"/>
                  <a:pt x="228" y="72"/>
                </a:cubicBezTo>
                <a:cubicBezTo>
                  <a:pt x="245" y="61"/>
                  <a:pt x="257" y="48"/>
                  <a:pt x="265" y="36"/>
                </a:cubicBezTo>
                <a:cubicBezTo>
                  <a:pt x="273" y="24"/>
                  <a:pt x="275" y="7"/>
                  <a:pt x="277" y="0"/>
                </a:cubicBezTo>
              </a:path>
            </a:pathLst>
          </a:custGeom>
          <a:noFill/>
          <a:ln w="19050" cmpd="sng">
            <a:solidFill>
              <a:srgbClr val="FF0000"/>
            </a:solidFill>
            <a:round/>
            <a:headEnd/>
            <a:tailEnd/>
          </a:ln>
          <a:effectLst/>
        </p:spPr>
        <p:txBody>
          <a:bodyPr/>
          <a:lstStyle/>
          <a:p>
            <a:pPr eaLnBrk="0" hangingPunct="0">
              <a:defRPr/>
            </a:pPr>
            <a:endParaRPr lang="es-MX" sz="1600" dirty="0">
              <a:solidFill>
                <a:srgbClr val="FFFFFF"/>
              </a:solidFill>
            </a:endParaRPr>
          </a:p>
        </p:txBody>
      </p:sp>
      <p:sp>
        <p:nvSpPr>
          <p:cNvPr id="85" name="Oval 64"/>
          <p:cNvSpPr>
            <a:spLocks noChangeArrowheads="1"/>
          </p:cNvSpPr>
          <p:nvPr/>
        </p:nvSpPr>
        <p:spPr bwMode="auto">
          <a:xfrm>
            <a:off x="1512888" y="4589363"/>
            <a:ext cx="88900" cy="88900"/>
          </a:xfrm>
          <a:prstGeom prst="ellipse">
            <a:avLst/>
          </a:prstGeom>
          <a:solidFill>
            <a:srgbClr val="FF0000"/>
          </a:solidFill>
          <a:ln w="9525">
            <a:noFill/>
            <a:round/>
            <a:headEnd/>
            <a:tailEnd/>
          </a:ln>
          <a:effectLst/>
        </p:spPr>
        <p:txBody>
          <a:bodyPr wrap="none" anchor="ctr"/>
          <a:lstStyle/>
          <a:p>
            <a:pPr eaLnBrk="0" hangingPunct="0">
              <a:defRPr/>
            </a:pPr>
            <a:endParaRPr lang="es-MX" sz="1600" dirty="0">
              <a:solidFill>
                <a:srgbClr val="FFFFFF"/>
              </a:solidFill>
            </a:endParaRPr>
          </a:p>
        </p:txBody>
      </p:sp>
      <p:sp>
        <p:nvSpPr>
          <p:cNvPr id="86" name="Oval 65"/>
          <p:cNvSpPr>
            <a:spLocks noChangeArrowheads="1"/>
          </p:cNvSpPr>
          <p:nvPr/>
        </p:nvSpPr>
        <p:spPr bwMode="auto">
          <a:xfrm>
            <a:off x="1512888" y="5233888"/>
            <a:ext cx="88900" cy="88900"/>
          </a:xfrm>
          <a:prstGeom prst="ellipse">
            <a:avLst/>
          </a:prstGeom>
          <a:solidFill>
            <a:srgbClr val="FF0000"/>
          </a:solidFill>
          <a:ln w="9525">
            <a:noFill/>
            <a:round/>
            <a:headEnd/>
            <a:tailEnd/>
          </a:ln>
          <a:effectLst/>
        </p:spPr>
        <p:txBody>
          <a:bodyPr wrap="none" anchor="ctr"/>
          <a:lstStyle/>
          <a:p>
            <a:pPr eaLnBrk="0" hangingPunct="0">
              <a:defRPr/>
            </a:pPr>
            <a:endParaRPr lang="es-MX" sz="1600" dirty="0">
              <a:solidFill>
                <a:srgbClr val="FFFFFF"/>
              </a:solidFill>
            </a:endParaRPr>
          </a:p>
        </p:txBody>
      </p:sp>
      <p:pic>
        <p:nvPicPr>
          <p:cNvPr id="87" name="Picture 67" descr="pain"/>
          <p:cNvPicPr>
            <a:picLocks noChangeAspect="1" noChangeArrowheads="1"/>
          </p:cNvPicPr>
          <p:nvPr/>
        </p:nvPicPr>
        <p:blipFill>
          <a:blip r:embed="rId5" cstate="print"/>
          <a:srcRect/>
          <a:stretch>
            <a:fillRect/>
          </a:stretch>
        </p:blipFill>
        <p:spPr bwMode="auto">
          <a:xfrm>
            <a:off x="6248400" y="1461988"/>
            <a:ext cx="1436688" cy="1144588"/>
          </a:xfrm>
          <a:prstGeom prst="rect">
            <a:avLst/>
          </a:prstGeom>
          <a:noFill/>
          <a:ln w="9525">
            <a:noFill/>
            <a:miter lim="800000"/>
            <a:headEnd/>
            <a:tailEnd/>
          </a:ln>
        </p:spPr>
      </p:pic>
      <p:sp>
        <p:nvSpPr>
          <p:cNvPr id="88" name="Text Box 68"/>
          <p:cNvSpPr txBox="1">
            <a:spLocks noChangeArrowheads="1"/>
          </p:cNvSpPr>
          <p:nvPr/>
        </p:nvSpPr>
        <p:spPr bwMode="auto">
          <a:xfrm>
            <a:off x="6804248" y="1764903"/>
            <a:ext cx="224742" cy="307777"/>
          </a:xfrm>
          <a:prstGeom prst="rect">
            <a:avLst/>
          </a:prstGeom>
          <a:noFill/>
          <a:ln w="9525">
            <a:noFill/>
            <a:miter lim="800000"/>
            <a:headEnd/>
            <a:tailEnd/>
          </a:ln>
          <a:effectLst/>
        </p:spPr>
        <p:txBody>
          <a:bodyPr wrap="none">
            <a:spAutoFit/>
          </a:bodyPr>
          <a:lstStyle/>
          <a:p>
            <a:pPr eaLnBrk="0" hangingPunct="0">
              <a:defRPr/>
            </a:pPr>
            <a:r>
              <a:rPr lang="es-MX" sz="1400" b="1" dirty="0" smtClean="0">
                <a:solidFill>
                  <a:srgbClr val="FFFFFF"/>
                </a:solidFill>
              </a:rPr>
              <a:t> </a:t>
            </a:r>
            <a:endParaRPr lang="es-MX" sz="1400" b="1" dirty="0">
              <a:solidFill>
                <a:srgbClr val="FFFFFF"/>
              </a:solidFill>
            </a:endParaRPr>
          </a:p>
        </p:txBody>
      </p:sp>
      <p:sp>
        <p:nvSpPr>
          <p:cNvPr id="89" name="TextBox 29"/>
          <p:cNvSpPr txBox="1"/>
          <p:nvPr/>
        </p:nvSpPr>
        <p:spPr>
          <a:xfrm>
            <a:off x="1331640" y="4285183"/>
            <a:ext cx="1440160" cy="369332"/>
          </a:xfrm>
          <a:prstGeom prst="rect">
            <a:avLst/>
          </a:prstGeom>
          <a:noFill/>
        </p:spPr>
        <p:txBody>
          <a:bodyPr wrap="square" rtlCol="0">
            <a:spAutoFit/>
          </a:bodyPr>
          <a:lstStyle/>
          <a:p>
            <a:r>
              <a:rPr lang="es-MX" b="1" dirty="0" smtClean="0">
                <a:solidFill>
                  <a:srgbClr val="FF99CC"/>
                </a:solidFill>
              </a:rPr>
              <a:t>Transducción</a:t>
            </a:r>
            <a:endParaRPr lang="es-MX" b="1" dirty="0">
              <a:solidFill>
                <a:srgbClr val="FF99CC"/>
              </a:solidFill>
            </a:endParaRPr>
          </a:p>
        </p:txBody>
      </p:sp>
      <p:sp>
        <p:nvSpPr>
          <p:cNvPr id="90" name="Freeform 31"/>
          <p:cNvSpPr/>
          <p:nvPr/>
        </p:nvSpPr>
        <p:spPr>
          <a:xfrm>
            <a:off x="3419872" y="4573215"/>
            <a:ext cx="791736" cy="360040"/>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solidFill>
                <a:prstClr val="white"/>
              </a:solidFill>
            </a:endParaRPr>
          </a:p>
        </p:txBody>
      </p:sp>
      <p:sp>
        <p:nvSpPr>
          <p:cNvPr id="91" name="TextBox 32"/>
          <p:cNvSpPr txBox="1"/>
          <p:nvPr/>
        </p:nvSpPr>
        <p:spPr>
          <a:xfrm>
            <a:off x="3275856" y="4213175"/>
            <a:ext cx="1506488" cy="369332"/>
          </a:xfrm>
          <a:prstGeom prst="rect">
            <a:avLst/>
          </a:prstGeom>
          <a:noFill/>
        </p:spPr>
        <p:txBody>
          <a:bodyPr wrap="square" rtlCol="0">
            <a:spAutoFit/>
          </a:bodyPr>
          <a:lstStyle/>
          <a:p>
            <a:r>
              <a:rPr lang="es-MX" b="1" dirty="0" smtClean="0">
                <a:solidFill>
                  <a:srgbClr val="FF99CC"/>
                </a:solidFill>
              </a:rPr>
              <a:t>Transmisión</a:t>
            </a:r>
            <a:endParaRPr lang="es-MX" b="1" dirty="0">
              <a:solidFill>
                <a:srgbClr val="FF99CC"/>
              </a:solidFill>
            </a:endParaRPr>
          </a:p>
        </p:txBody>
      </p:sp>
      <p:sp>
        <p:nvSpPr>
          <p:cNvPr id="92" name="TextBox 33"/>
          <p:cNvSpPr txBox="1"/>
          <p:nvPr/>
        </p:nvSpPr>
        <p:spPr>
          <a:xfrm>
            <a:off x="7164288" y="1548879"/>
            <a:ext cx="1643162" cy="307777"/>
          </a:xfrm>
          <a:prstGeom prst="rect">
            <a:avLst/>
          </a:prstGeom>
          <a:noFill/>
        </p:spPr>
        <p:txBody>
          <a:bodyPr wrap="square" rtlCol="0">
            <a:spAutoFit/>
          </a:bodyPr>
          <a:lstStyle/>
          <a:p>
            <a:r>
              <a:rPr lang="es-MX" sz="1400" b="1" dirty="0" smtClean="0">
                <a:solidFill>
                  <a:prstClr val="white"/>
                </a:solidFill>
              </a:rPr>
              <a:t>Cerebro</a:t>
            </a:r>
            <a:endParaRPr lang="es-MX" sz="1400" b="1" dirty="0">
              <a:solidFill>
                <a:prstClr val="white"/>
              </a:solidFill>
            </a:endParaRPr>
          </a:p>
        </p:txBody>
      </p:sp>
      <p:sp>
        <p:nvSpPr>
          <p:cNvPr id="93" name="AutoShape 2" descr="data:image/jpeg;base64,/9j/4AAQSkZJRgABAQAAAQABAAD/2wCEAAkGBhEQERIUEBMTEhQUFRgUFRUVFBQVFBUWFBQVFBUUGBUYHCYeFxkkGRQVHy8gIycpLCwuFx4xNTAqNSYrLCkBCQoKDgwOGg8PGiwiHB8pKSwsLCwpKSwsLCwpLCwpLCksKSwsKSwpKSwsKSkpLCwsLCwsKSksLCksNSksLCksKf/AABEIALEAtQMBIgACEQEDEQH/xAAcAAEAAgMBAQEAAAAAAAAAAAAABQYBAwQHAgj/xAA9EAABAwIEBAQDBgMHBQAAAAABAAIDBBEFITFBBhJRYSJxgZETodEyQlKxwfAHM2IjcnOSorPCFBUWJDT/xAAaAQEAAwEBAQAAAAAAAAAAAAAAAwQFAgEG/8QAKREAAgICAgECBQUBAAAAAAAAAAECAxESBCExMkETUWFxgQUUIiNCM//aAAwDAQACEQMRAD8A8VhZddDYVzMPQrshqR97LupUiNmBGvtuS6RECLixCx8Fd6nGTMM9lI09ZZRnwytkZIXqbR41ksgkjlbySDmB9x3B2Kr+JYa+nN/tMP2Xj8iNj+ey3w1JBUpT1gcC14DmkWLToVJ6vuRrMfsVaanbJn9l3XYqNliLTYiyseKYKY7vh8UepGrmefVvdRwe1ws7MfMeSgnEnjL5ESi6qmjLcxm3r9VzEKJrBInkwiIvD0IiIAiIgCIiAIiIAiIgMhd9IGnVR6+2PI0Xjz7HUX8y34dhzLgjJWSkwKN1uZo8x9FR8KxOxF1esBxm1r2cDq0/vI91RtvnW+y9HjQtWYnV/wCDxP0HsVxVX8P3j7Dr9ivRKGFj2B7M2n3aehUlHSZdVxHmyRG+OvDPD63huZg8TD5hRYeWmxBFvRfoCfCmOFi211Wcf4EjlBLW57K7XzFLyQy4j8xPNKWvIOq5sRwYSeOCwdqWaB3Ut6HspHE+GJYCbC4+ajoqktOdx2V+M1NFGUJQfZCtlLTYggjIg6+y+ZaMOzZkemxVhq6WOoGfhfs/9HDf81A1NNJC6zxboRmCOoO64lHHk6jIjXxkZHIr5UmS148Xod1yTUxb3HVRuJIma2tXy4WK2sCzPHldeY6GeznREXJ0EREAREQBERAEREB9NfbMKxYJitrC6ra2wTFpuFFbWrI4J6LnXLJ7VwlxH8Jwvmx2Th26+a9JYwNs5mbHZhfnvBMTuAvX+AcfEjfgyHL7t9uywJwdcsM2boqyHxI/kt4jDtlolpbaLbGS1xBXUY7heptFLOGVPGMMDwSWgm230XnuN8MtcSWWB+a9fqY1WcYwZrwS3VXKuTKPgmdULV2eMTUr4iQb5L7E7XN5JRzDp+oO3orRjNA8XDhzDvqPIhVaaFvNYZHocvnotunkRsX1MfkcWdT+hFV2EOj8Ud3s/wBQ8xv5hc0M+xzvspwOdH1XPU0EcubbMf8A6T59D3ClcfkV1L5ka+jBzZ6j6L5Yy4sd1tLXxOs4W/ex3C6Q0P7Hr180SyMkFIwgkHZfClMTpCBzWzGR79D5KMUEo6sli8owiIuToIiIAiIgCIiALN1hEB34bVFjtVfMBxcsc1wJuDfJebNNlYsFrtFQ5dOyyanBvw9WfpShrhUwtkbrYAqRpX5Lzf8Ahvj4D/hPPhcMuy9HbHynssuD7wzq+GstTZUQXCg66l1VhY5aKyjuvZwa7RxTbo8MoeI0bXCzgD3391Tcc4ZDgS3PsdV6RiNFa6r9TAuqeTq8M05Vq2HR5RNBJCbfab0O3kdlpa9p0PKeh19DurtjmF5F7R/eG3mqpUUbTcOHL+S2quYm8Mw+Rwte0aucEcsgDh31HcHUFc8uHlvijJc3p94fUd1iVj49udvc5+h+q20tWNWnzG49FfjJSM6UXE+qd7XjlfmPmq/iNAYXEHMbHqFZzC2TxNs1+vQHz6ea1VlKZGWI8bc7Hcbj6LucNkcRlqyprC3zwcuYzG30WhVGsFoIiLwBERAEREAREQGV1UE/K5ci+mleSWVg6jLVpl/wHEixzXA2IsV+gcCr21MDHjM2sfOy/MGD1ei9j/hdj9nGJxyOiwL69JGxZ/dVsvKPSJW8ua2RycwWZ9FwwS2dZeKZRS2R9VdMHDNVzEsI3CtUwuLqOmkA1UNsFnKLnHtlHwUSqo9WuGRFvdU2voMyLZglewVGHMlGWqpnEPDrmOJAuDn7rxTaWTRhKFnTPOZoC3T1BUZUUgJu3wu/eh6K2VdHrkoerpFo0cporX8FMi6WpN7HJw9L+X0UtTVAeAHZEaO3H1HZRzoOe/4m5juFmdpYbjex981v027LJ87yOM63g045hxjdzW8L9RsD9Dr7qAmi5T1CvVI9s8bo5Nxl2OyqdfROjc6N2Rbp36Edl7bD3RDXP2IxFkhYVYsBERAEREAREQGUWEQHbh09nWKvHDeKmKRjwbWI9l57G6xCsuE1WnkqPKrysmnwrf8ALP0vQ4qJomvBvcBc0tRmqHwNj/hMTjporBPiFisbw8Mn+Dq2W+nqA4LlrI1F4biOilnScwRsiUXCWSGk5mOuCuplcySzZRrldbJobrmnoOYW9vNcxb7Rb/jLz5IPibhDIvjzGuSok2GuJtbP8vNes4fUPj8D/ExRnEeAtaOeP7LtbaqaMNv5Is1chx/rn+GeZtwcNvuTqdgFF4vCM7K3VzLCw9VWcQZe61qL4pYRFyeNv2yCpJC1wXbxHB8WMSj7TAObu0mx9iQfUrjljsQVIYfMHvMZzaWch9b3/NbEHtE+UthpMplQM1qW+rYWuLTq3wnzGRWhVWsMnQREXgCIiAIiIAiIgMhSOE1FjZRy+4peU3XMllYO65ayyXnDMQLHAjVXE4v8Rod2XmlNUKZoMRtksa+lp5N2q1SR6BhWKZhW6hrrheVUVdY6q2YPiXdU5rCJHXsXlj7rrjguq/BWLdiPEQgiJB8RFh27qCEsvBWsqkvBIVcDRqQD5hcZdYFj/su07FeaYnxI8kl5JucwbEWO3lkCpHBeMS/wvILSPW/7sreksZR3GLXTM4vS8rnDobKsV0OqueMyNJuTsFT8Tn15cu65pniRs42h2VrE5fhg2zdsOn76LRw++zweua14ibElbOH4yXBfTcWeyR8f+owUZEZxHHy1M4/rJ/zeL9VGKW4oP/tz9n29gAfyUSvZeplePhBERcnoREQBERAEREAREQHfQz5WUjHOoKN9jddzJlHZXui1Rbq8FhpK6xVkwrEe6okMymsKncXBrbkk5ALKupPoKJqS7PTqLFBy55Lnxar5he/72UDFIARdxNv8t/p9F1PqvieFoudz0t32WZ8PV5O5tPwVbFxmVjhqlkklyuGNN3u2Ftr7k9FPf9mY915TZv4Qcz5nb0XVNUMY0MjAa0bD95lWpcjENV2yCunazLNuI111Wq+ovddFVVKErKhR0VvJo2zUIkZXm5yU1wzTZi+QGZ8hmfkoWJnO9T1dN/01G86OkHw2dc/tH0bf3C+p40dI5Piebb8WzopeI1HxJZH/AI3ud7uJXMslYXL7PMYCIi8AREQBERAEREAREQGVvgdfJaLLrwzD5JpGsiaXOJyGgAGpJOjRuTovU8BfQ6MPhfLI1kYLnONgB8yTsLZk7K4Q07aZnKw8zzk9/X+lvRo+a2UtDHSMLIzzPdlJJ+L+lu4Zf316LDYS65JAsLkuNmtbu5x2H7GeSzb57yxE2uOpQhmbNPx3E8rTY2u4nRrBq5x2C3x4u1o5Yzlu46vPXsOgXJMxsg5IXhzb3ceYc8jvxOF8gNm6DzWh+Fubrf8AVe/sm4kX72CZKnFstVx1GJ33XC+ld3XLJTv6KNcFnq56Tyjqlr1wSuLjkuiHDXu2U3SYI2Npkmc2NjdXOyHl3PYZq9RxNXllXk/qDmsI0YJhH3nWDRmXE2AA1JPRVvibGhUy+DKOMcsY0uL5uPcnP2XXxJxSJgYoLthvnfJ0hGhPRv8AT79q3dW5y9kZ8I+7CwiKIkCIiAIiIAiIgCIiAIsrtwrCZKmRscTeZxzOwaBq5x2aOqPrsJZ6MYZhklRI2OJvM53sAMy5x2aBmSdF6DSUMdHF8OLxOd/MltYv6NF82sGdhvqeg2UdDHRxfDh8Tjb4klrGQ626tYDo31N9vuKnB5nyEMY0Xe92jR1PXsNSqFtzm9YmpRQoLeZpigvzOeQ1rRzOc7Ro6n9BuqjxHxJ8f+ziBZCDp96QjR7/ANG7eeacTcTGoIjiuyBp8LfvPOnxH9+g29ya+VNTSodvyV+RyHN4XgyHKUoeJ6mGwbIXNH3X+Nvz09LKJRWstFLCZb6fjpp/nU4PUscW/JwK7BxfQ2zimv0/s7e91RbrC7VkkcOuLLrU8fMaLU9OAfxSu5vXlaAPmqxieMzVLuaaRz7aDRrezWjJo8lxXWFy5t+TpQUfBm6wiLk6CIiAIiIAiIgCIiALICwu/B8IkqZBHGNc3OOTWN3c47Ae/RD1LJjCcJkqZBHELnUnRrWjVzjs0L0aioY6OL4UOZNviP0dIR+TRs311zHzS00VJH8KHMmxe+1nSO6no0bNGnnmtscbWtMkzgyNou5x0HQAbk7AZlULbXN6xNOihVreZlkTQ10krgxjBdzjoBt5knQDUqj8T8UGqIYwFkDD4WbuP432+90Gg0G5OOJuJ3VTuVgLIWG7GXzv+N9tXH2Gg7wJU9NKgsvyVuRe7HheAVhEVgqBERAEREAREQBERAEREAREQBERAEREBkK88BfyKr+9F/zRFHb6GS0+tEnJ9v1P5lcvHH/xxf47v9lEVCn1mpyf+R58VhEWoYxhEReAIiIAiIgCIiAIiIAiIgCIiA//2Q=="/>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94" name="Freeform 40"/>
          <p:cNvSpPr/>
          <p:nvPr/>
        </p:nvSpPr>
        <p:spPr>
          <a:xfrm>
            <a:off x="6156176" y="4501207"/>
            <a:ext cx="791736" cy="360040"/>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solidFill>
                <a:prstClr val="white"/>
              </a:solidFill>
            </a:endParaRPr>
          </a:p>
        </p:txBody>
      </p:sp>
      <p:sp>
        <p:nvSpPr>
          <p:cNvPr id="95" name="Freeform 41"/>
          <p:cNvSpPr/>
          <p:nvPr/>
        </p:nvSpPr>
        <p:spPr>
          <a:xfrm>
            <a:off x="7236296" y="3637111"/>
            <a:ext cx="791736" cy="360040"/>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solidFill>
                <a:prstClr val="white"/>
              </a:solidFill>
            </a:endParaRPr>
          </a:p>
        </p:txBody>
      </p:sp>
      <p:sp>
        <p:nvSpPr>
          <p:cNvPr id="96" name="Freeform 42"/>
          <p:cNvSpPr/>
          <p:nvPr/>
        </p:nvSpPr>
        <p:spPr>
          <a:xfrm>
            <a:off x="7524328" y="1908919"/>
            <a:ext cx="791736" cy="360040"/>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solidFill>
                <a:prstClr val="white"/>
              </a:solidFill>
            </a:endParaRPr>
          </a:p>
        </p:txBody>
      </p:sp>
      <p:sp>
        <p:nvSpPr>
          <p:cNvPr id="97" name="AutoShape 23"/>
          <p:cNvSpPr>
            <a:spLocks noChangeArrowheads="1"/>
          </p:cNvSpPr>
          <p:nvPr/>
        </p:nvSpPr>
        <p:spPr bwMode="auto">
          <a:xfrm rot="322006" flipV="1">
            <a:off x="906837" y="4672847"/>
            <a:ext cx="339725" cy="146050"/>
          </a:xfrm>
          <a:prstGeom prst="rightArrow">
            <a:avLst>
              <a:gd name="adj1" fmla="val 50000"/>
              <a:gd name="adj2" fmla="val 58152"/>
            </a:avLst>
          </a:prstGeom>
          <a:solidFill>
            <a:srgbClr val="FFFFFF"/>
          </a:solidFill>
          <a:ln w="9525">
            <a:noFill/>
            <a:miter lim="800000"/>
            <a:headEnd/>
            <a:tailEnd/>
          </a:ln>
          <a:effectLst>
            <a:prstShdw prst="shdw17" dist="17961" dir="2700000">
              <a:srgbClr val="FFFFFF">
                <a:gamma/>
                <a:shade val="60000"/>
                <a:invGamma/>
              </a:srgbClr>
            </a:prstShdw>
          </a:effectLst>
        </p:spPr>
        <p:txBody>
          <a:bodyPr vert="eaVert" wrap="none" anchor="ctr"/>
          <a:lstStyle/>
          <a:p>
            <a:pPr eaLnBrk="0" hangingPunct="0">
              <a:defRPr/>
            </a:pPr>
            <a:endParaRPr lang="es-MX" sz="1400" b="1" dirty="0">
              <a:solidFill>
                <a:srgbClr val="FFFFFF"/>
              </a:solidFill>
            </a:endParaRPr>
          </a:p>
        </p:txBody>
      </p:sp>
      <p:pic>
        <p:nvPicPr>
          <p:cNvPr id="98" name="Picture 2" descr="C:\Users\RCowan\AppData\Local\Microsoft\Windows\Temporary Internet Files\Content.IE5\10GUDHJZ\MC900432604[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674688" y="3817131"/>
            <a:ext cx="576063" cy="609599"/>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5" descr="C:\Users\RCowan\AppData\Local\Microsoft\Windows\Temporary Internet Files\Content.IE5\KOWZG1UZ\MC900434816[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1802" y="4390779"/>
            <a:ext cx="500209" cy="500209"/>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9" descr="C:\Users\RCowan\AppData\Local\Microsoft\Windows\Temporary Internet Files\Content.IE5\MY8ODV9I\MC900012913[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8300" y="4978300"/>
            <a:ext cx="500833" cy="417512"/>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13" descr="C:\Users\RCowan\AppData\Local\Microsoft\Windows\Temporary Internet Files\Content.IE5\10GUDHJZ\MC900436892[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2716" y="5409420"/>
            <a:ext cx="488950" cy="488950"/>
          </a:xfrm>
          <a:prstGeom prst="rect">
            <a:avLst/>
          </a:prstGeom>
          <a:noFill/>
          <a:extLst>
            <a:ext uri="{909E8E84-426E-40DD-AFC4-6F175D3DCCD1}">
              <a14:hiddenFill xmlns:a14="http://schemas.microsoft.com/office/drawing/2010/main">
                <a:solidFill>
                  <a:srgbClr val="FFFFFF"/>
                </a:solidFill>
              </a14:hiddenFill>
            </a:ext>
          </a:extLst>
        </p:spPr>
      </p:pic>
      <p:sp>
        <p:nvSpPr>
          <p:cNvPr id="102" name="Rectangle 53"/>
          <p:cNvSpPr/>
          <p:nvPr/>
        </p:nvSpPr>
        <p:spPr>
          <a:xfrm>
            <a:off x="123193" y="6432808"/>
            <a:ext cx="7690706" cy="538609"/>
          </a:xfrm>
          <a:prstGeom prst="rect">
            <a:avLst/>
          </a:prstGeom>
        </p:spPr>
        <p:txBody>
          <a:bodyPr wrap="square">
            <a:spAutoFit/>
          </a:bodyPr>
          <a:lstStyle/>
          <a:p>
            <a:r>
              <a:rPr lang="es-MX" sz="1200" b="1" dirty="0" smtClean="0"/>
              <a:t>Coxib = inhibidor de COX-2; AINEne = droga antiinflamatoria no esteroidea no-específica</a:t>
            </a:r>
          </a:p>
          <a:p>
            <a:r>
              <a:rPr lang="es-MX" sz="1000" dirty="0" smtClean="0"/>
              <a:t>Scholz J, Woolf  CJ. </a:t>
            </a:r>
            <a:r>
              <a:rPr lang="es-MX" sz="1000" i="1" dirty="0" smtClean="0"/>
              <a:t>Nat Neurosci</a:t>
            </a:r>
            <a:r>
              <a:rPr lang="es-MX" sz="1000" dirty="0" smtClean="0"/>
              <a:t> 2002; 5(Suppl):1062-7.</a:t>
            </a:r>
          </a:p>
          <a:p>
            <a:endParaRPr lang="es-MX" sz="700" dirty="0"/>
          </a:p>
        </p:txBody>
      </p:sp>
      <p:sp>
        <p:nvSpPr>
          <p:cNvPr id="103" name="Text Box 26"/>
          <p:cNvSpPr txBox="1">
            <a:spLocks noChangeArrowheads="1"/>
          </p:cNvSpPr>
          <p:nvPr/>
        </p:nvSpPr>
        <p:spPr bwMode="auto">
          <a:xfrm>
            <a:off x="7595964" y="2283410"/>
            <a:ext cx="1232453" cy="369332"/>
          </a:xfrm>
          <a:prstGeom prst="rect">
            <a:avLst/>
          </a:prstGeom>
          <a:noFill/>
          <a:ln w="9525">
            <a:noFill/>
            <a:miter lim="800000"/>
            <a:headEnd/>
            <a:tailEnd/>
          </a:ln>
          <a:effectLst/>
        </p:spPr>
        <p:txBody>
          <a:bodyPr wrap="none">
            <a:spAutoFit/>
          </a:bodyPr>
          <a:lstStyle/>
          <a:p>
            <a:pPr eaLnBrk="0" hangingPunct="0">
              <a:defRPr/>
            </a:pPr>
            <a:r>
              <a:rPr lang="es-MX" b="1" dirty="0" smtClean="0">
                <a:solidFill>
                  <a:srgbClr val="FF99CC"/>
                </a:solidFill>
              </a:rPr>
              <a:t>Percepción</a:t>
            </a:r>
            <a:endParaRPr lang="es-MX" b="1" dirty="0">
              <a:solidFill>
                <a:srgbClr val="FF99CC"/>
              </a:solidFill>
            </a:endParaRPr>
          </a:p>
        </p:txBody>
      </p:sp>
      <p:sp>
        <p:nvSpPr>
          <p:cNvPr id="104" name="Rectangle 46"/>
          <p:cNvSpPr/>
          <p:nvPr/>
        </p:nvSpPr>
        <p:spPr>
          <a:xfrm>
            <a:off x="1043608" y="3494836"/>
            <a:ext cx="2258166" cy="646331"/>
          </a:xfrm>
          <a:prstGeom prst="rect">
            <a:avLst/>
          </a:prstGeom>
        </p:spPr>
        <p:txBody>
          <a:bodyPr wrap="square">
            <a:spAutoFit/>
          </a:bodyPr>
          <a:lstStyle/>
          <a:p>
            <a:pPr defTabSz="815975" eaLnBrk="0" hangingPunct="0">
              <a:buClr>
                <a:srgbClr val="0191CD"/>
              </a:buClr>
            </a:pPr>
            <a:r>
              <a:rPr lang="es-MX" dirty="0" smtClean="0">
                <a:solidFill>
                  <a:schemeClr val="accent2">
                    <a:lumMod val="20000"/>
                    <a:lumOff val="80000"/>
                  </a:schemeClr>
                </a:solidFill>
              </a:rPr>
              <a:t>AINEne/coxibs</a:t>
            </a:r>
            <a:endParaRPr lang="es-MX" sz="1100" dirty="0" smtClean="0">
              <a:solidFill>
                <a:schemeClr val="accent2">
                  <a:lumMod val="20000"/>
                  <a:lumOff val="80000"/>
                </a:schemeClr>
              </a:solidFill>
            </a:endParaRPr>
          </a:p>
          <a:p>
            <a:pPr defTabSz="815975" eaLnBrk="0" hangingPunct="0">
              <a:buClr>
                <a:srgbClr val="0191CD"/>
              </a:buClr>
            </a:pPr>
            <a:r>
              <a:rPr lang="es-MX" dirty="0" smtClean="0">
                <a:solidFill>
                  <a:schemeClr val="accent2">
                    <a:lumMod val="20000"/>
                    <a:lumOff val="80000"/>
                  </a:schemeClr>
                </a:solidFill>
              </a:rPr>
              <a:t>Anestésicos locales</a:t>
            </a:r>
            <a:endParaRPr lang="es-MX" dirty="0">
              <a:solidFill>
                <a:schemeClr val="accent2">
                  <a:lumMod val="20000"/>
                  <a:lumOff val="80000"/>
                </a:schemeClr>
              </a:solidFill>
            </a:endParaRPr>
          </a:p>
        </p:txBody>
      </p:sp>
      <p:cxnSp>
        <p:nvCxnSpPr>
          <p:cNvPr id="105" name="Straight Arrow Connector 2"/>
          <p:cNvCxnSpPr/>
          <p:nvPr/>
        </p:nvCxnSpPr>
        <p:spPr>
          <a:xfrm>
            <a:off x="1907704" y="4121930"/>
            <a:ext cx="0" cy="163253"/>
          </a:xfrm>
          <a:prstGeom prst="straightConnector1">
            <a:avLst/>
          </a:prstGeom>
          <a:ln>
            <a:solidFill>
              <a:schemeClr val="accent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106" name="Rectangle 47"/>
          <p:cNvSpPr/>
          <p:nvPr/>
        </p:nvSpPr>
        <p:spPr>
          <a:xfrm>
            <a:off x="2849563" y="3781127"/>
            <a:ext cx="2258166" cy="369332"/>
          </a:xfrm>
          <a:prstGeom prst="rect">
            <a:avLst/>
          </a:prstGeom>
        </p:spPr>
        <p:txBody>
          <a:bodyPr wrap="square">
            <a:spAutoFit/>
          </a:bodyPr>
          <a:lstStyle/>
          <a:p>
            <a:pPr defTabSz="815975" eaLnBrk="0" hangingPunct="0">
              <a:buClr>
                <a:srgbClr val="0191CD"/>
              </a:buClr>
            </a:pPr>
            <a:r>
              <a:rPr lang="es-MX" dirty="0" smtClean="0">
                <a:solidFill>
                  <a:schemeClr val="accent2">
                    <a:lumMod val="20000"/>
                    <a:lumOff val="80000"/>
                  </a:schemeClr>
                </a:solidFill>
              </a:rPr>
              <a:t> Anestésicos locales</a:t>
            </a:r>
            <a:endParaRPr lang="es-MX" dirty="0">
              <a:solidFill>
                <a:schemeClr val="accent2">
                  <a:lumMod val="20000"/>
                  <a:lumOff val="80000"/>
                </a:schemeClr>
              </a:solidFill>
            </a:endParaRPr>
          </a:p>
        </p:txBody>
      </p:sp>
      <p:cxnSp>
        <p:nvCxnSpPr>
          <p:cNvPr id="107" name="Straight Arrow Connector 48"/>
          <p:cNvCxnSpPr/>
          <p:nvPr/>
        </p:nvCxnSpPr>
        <p:spPr>
          <a:xfrm>
            <a:off x="3851920" y="4121930"/>
            <a:ext cx="0" cy="163253"/>
          </a:xfrm>
          <a:prstGeom prst="straightConnector1">
            <a:avLst/>
          </a:prstGeom>
          <a:ln>
            <a:solidFill>
              <a:schemeClr val="accent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108" name="Rectangle 4"/>
          <p:cNvSpPr/>
          <p:nvPr/>
        </p:nvSpPr>
        <p:spPr>
          <a:xfrm>
            <a:off x="4356674" y="2200809"/>
            <a:ext cx="1963164" cy="1477328"/>
          </a:xfrm>
          <a:prstGeom prst="rect">
            <a:avLst/>
          </a:prstGeom>
        </p:spPr>
        <p:txBody>
          <a:bodyPr wrap="square">
            <a:spAutoFit/>
          </a:bodyPr>
          <a:lstStyle/>
          <a:p>
            <a:pPr marR="0" lvl="0" defTabSz="815975" eaLnBrk="0" fontAlgn="auto" latinLnBrk="0" hangingPunct="0">
              <a:spcBef>
                <a:spcPts val="0"/>
              </a:spcBef>
              <a:buClr>
                <a:srgbClr val="0191CD"/>
              </a:buClr>
              <a:buSzTx/>
              <a:tabLst/>
              <a:defRPr/>
            </a:pPr>
            <a:r>
              <a:rPr kumimoji="0" lang="es-MX" i="0" u="none" strike="noStrike" kern="0" cap="none" spc="0" normalizeH="0" baseline="0" dirty="0" smtClean="0">
                <a:ln>
                  <a:noFill/>
                </a:ln>
                <a:solidFill>
                  <a:schemeClr val="accent2">
                    <a:lumMod val="20000"/>
                    <a:lumOff val="80000"/>
                  </a:schemeClr>
                </a:solidFill>
                <a:effectLst/>
                <a:uLnTx/>
                <a:uFillTx/>
              </a:rPr>
              <a:t>Ligandos α2δ</a:t>
            </a:r>
          </a:p>
          <a:p>
            <a:pPr marR="0" lvl="0" defTabSz="815975" eaLnBrk="0" fontAlgn="auto" latinLnBrk="0" hangingPunct="0">
              <a:spcBef>
                <a:spcPts val="0"/>
              </a:spcBef>
              <a:buClr>
                <a:srgbClr val="0191CD"/>
              </a:buClr>
              <a:buSzTx/>
              <a:tabLst/>
              <a:defRPr/>
            </a:pPr>
            <a:r>
              <a:rPr kumimoji="0" lang="es-MX" i="0" u="none" strike="noStrike" kern="0" cap="none" spc="0" normalizeH="0" baseline="0" dirty="0" smtClean="0">
                <a:ln>
                  <a:noFill/>
                </a:ln>
                <a:solidFill>
                  <a:schemeClr val="accent2">
                    <a:lumMod val="20000"/>
                    <a:lumOff val="80000"/>
                  </a:schemeClr>
                </a:solidFill>
                <a:effectLst/>
                <a:uLnTx/>
                <a:uFillTx/>
              </a:rPr>
              <a:t>Antidepresivos Acetaminofén</a:t>
            </a:r>
          </a:p>
          <a:p>
            <a:pPr lvl="0" defTabSz="815975" eaLnBrk="0" hangingPunct="0">
              <a:buClr>
                <a:srgbClr val="0191CD"/>
              </a:buClr>
            </a:pPr>
            <a:r>
              <a:rPr lang="es-MX" kern="0" dirty="0" smtClean="0">
                <a:solidFill>
                  <a:schemeClr val="accent2">
                    <a:lumMod val="20000"/>
                    <a:lumOff val="80000"/>
                  </a:schemeClr>
                </a:solidFill>
              </a:rPr>
              <a:t>AINEne/coxibs</a:t>
            </a:r>
          </a:p>
          <a:p>
            <a:pPr lvl="0" defTabSz="815975" eaLnBrk="0" hangingPunct="0">
              <a:buClr>
                <a:srgbClr val="0191CD"/>
              </a:buClr>
            </a:pPr>
            <a:r>
              <a:rPr lang="es-MX" kern="0" dirty="0" smtClean="0">
                <a:solidFill>
                  <a:schemeClr val="accent2">
                    <a:lumMod val="20000"/>
                    <a:lumOff val="80000"/>
                  </a:schemeClr>
                </a:solidFill>
              </a:rPr>
              <a:t>Opioides</a:t>
            </a:r>
            <a:endParaRPr lang="es-MX" kern="0" dirty="0">
              <a:solidFill>
                <a:schemeClr val="accent2">
                  <a:lumMod val="20000"/>
                  <a:lumOff val="80000"/>
                </a:schemeClr>
              </a:solidFill>
            </a:endParaRPr>
          </a:p>
        </p:txBody>
      </p:sp>
      <p:cxnSp>
        <p:nvCxnSpPr>
          <p:cNvPr id="109" name="Straight Arrow Connector 49"/>
          <p:cNvCxnSpPr/>
          <p:nvPr/>
        </p:nvCxnSpPr>
        <p:spPr>
          <a:xfrm>
            <a:off x="5128092" y="3678138"/>
            <a:ext cx="420327" cy="360040"/>
          </a:xfrm>
          <a:prstGeom prst="straightConnector1">
            <a:avLst/>
          </a:prstGeom>
          <a:ln>
            <a:solidFill>
              <a:schemeClr val="accent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110" name="Rectangle 7"/>
          <p:cNvSpPr/>
          <p:nvPr/>
        </p:nvSpPr>
        <p:spPr>
          <a:xfrm>
            <a:off x="7936700" y="2984758"/>
            <a:ext cx="1013419" cy="369332"/>
          </a:xfrm>
          <a:prstGeom prst="rect">
            <a:avLst/>
          </a:prstGeom>
        </p:spPr>
        <p:txBody>
          <a:bodyPr wrap="none">
            <a:spAutoFit/>
          </a:bodyPr>
          <a:lstStyle/>
          <a:p>
            <a:pPr lvl="0" defTabSz="815975" eaLnBrk="0" hangingPunct="0">
              <a:buClr>
                <a:srgbClr val="0191CD"/>
              </a:buClr>
            </a:pPr>
            <a:r>
              <a:rPr lang="es-MX" kern="0" dirty="0" smtClean="0">
                <a:solidFill>
                  <a:schemeClr val="accent2">
                    <a:lumMod val="20000"/>
                    <a:lumOff val="80000"/>
                  </a:schemeClr>
                </a:solidFill>
              </a:rPr>
              <a:t>Opioides</a:t>
            </a:r>
            <a:endParaRPr lang="es-MX" kern="0" dirty="0">
              <a:solidFill>
                <a:schemeClr val="accent2">
                  <a:lumMod val="20000"/>
                  <a:lumOff val="80000"/>
                </a:schemeClr>
              </a:solidFill>
            </a:endParaRPr>
          </a:p>
        </p:txBody>
      </p:sp>
      <p:cxnSp>
        <p:nvCxnSpPr>
          <p:cNvPr id="111" name="Straight Arrow Connector 55"/>
          <p:cNvCxnSpPr>
            <a:stCxn id="110" idx="0"/>
          </p:cNvCxnSpPr>
          <p:nvPr/>
        </p:nvCxnSpPr>
        <p:spPr>
          <a:xfrm flipH="1" flipV="1">
            <a:off x="8203728" y="2652742"/>
            <a:ext cx="239682" cy="332016"/>
          </a:xfrm>
          <a:prstGeom prst="straightConnector1">
            <a:avLst/>
          </a:prstGeom>
          <a:ln>
            <a:solidFill>
              <a:schemeClr val="accent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112" name="Rectangle 10"/>
          <p:cNvSpPr/>
          <p:nvPr/>
        </p:nvSpPr>
        <p:spPr>
          <a:xfrm>
            <a:off x="712469" y="5723964"/>
            <a:ext cx="2563387" cy="369332"/>
          </a:xfrm>
          <a:prstGeom prst="rect">
            <a:avLst/>
          </a:prstGeom>
        </p:spPr>
        <p:txBody>
          <a:bodyPr wrap="square">
            <a:spAutoFit/>
          </a:bodyPr>
          <a:lstStyle/>
          <a:p>
            <a:r>
              <a:rPr lang="es-MX" b="1" dirty="0" smtClean="0">
                <a:solidFill>
                  <a:srgbClr val="FF99CC"/>
                </a:solidFill>
              </a:rPr>
              <a:t>Sensibilización periférica</a:t>
            </a:r>
            <a:endParaRPr lang="es-MX" dirty="0"/>
          </a:p>
        </p:txBody>
      </p:sp>
      <p:sp>
        <p:nvSpPr>
          <p:cNvPr id="113" name="Rectangle 57"/>
          <p:cNvSpPr/>
          <p:nvPr/>
        </p:nvSpPr>
        <p:spPr>
          <a:xfrm>
            <a:off x="5950956" y="5749470"/>
            <a:ext cx="2563387" cy="369332"/>
          </a:xfrm>
          <a:prstGeom prst="rect">
            <a:avLst/>
          </a:prstGeom>
        </p:spPr>
        <p:txBody>
          <a:bodyPr wrap="square">
            <a:spAutoFit/>
          </a:bodyPr>
          <a:lstStyle/>
          <a:p>
            <a:r>
              <a:rPr lang="es-MX" b="1" dirty="0" smtClean="0">
                <a:solidFill>
                  <a:srgbClr val="FF99CC"/>
                </a:solidFill>
              </a:rPr>
              <a:t>Sensibilización central</a:t>
            </a:r>
            <a:endParaRPr lang="es-MX" dirty="0"/>
          </a:p>
        </p:txBody>
      </p:sp>
      <p:sp>
        <p:nvSpPr>
          <p:cNvPr id="114" name="Rectangle 58"/>
          <p:cNvSpPr/>
          <p:nvPr/>
        </p:nvSpPr>
        <p:spPr>
          <a:xfrm>
            <a:off x="3290306" y="5559671"/>
            <a:ext cx="2563387" cy="369332"/>
          </a:xfrm>
          <a:prstGeom prst="rect">
            <a:avLst/>
          </a:prstGeom>
        </p:spPr>
        <p:txBody>
          <a:bodyPr wrap="square">
            <a:spAutoFit/>
          </a:bodyPr>
          <a:lstStyle/>
          <a:p>
            <a:pPr algn="ctr"/>
            <a:r>
              <a:rPr lang="es-MX" b="1" dirty="0" smtClean="0">
                <a:solidFill>
                  <a:srgbClr val="FF99CC"/>
                </a:solidFill>
              </a:rPr>
              <a:t>inflamación</a:t>
            </a:r>
            <a:endParaRPr lang="es-MX" dirty="0"/>
          </a:p>
        </p:txBody>
      </p:sp>
      <p:cxnSp>
        <p:nvCxnSpPr>
          <p:cNvPr id="115" name="Straight Arrow Connector 59"/>
          <p:cNvCxnSpPr/>
          <p:nvPr/>
        </p:nvCxnSpPr>
        <p:spPr>
          <a:xfrm flipH="1">
            <a:off x="3081294" y="5723964"/>
            <a:ext cx="770626" cy="190361"/>
          </a:xfrm>
          <a:prstGeom prst="straightConnector1">
            <a:avLst/>
          </a:prstGeom>
          <a:ln>
            <a:solidFill>
              <a:schemeClr val="accent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62"/>
          <p:cNvCxnSpPr/>
          <p:nvPr/>
        </p:nvCxnSpPr>
        <p:spPr>
          <a:xfrm>
            <a:off x="5251450" y="5811738"/>
            <a:ext cx="699506" cy="122399"/>
          </a:xfrm>
          <a:prstGeom prst="straightConnector1">
            <a:avLst/>
          </a:prstGeom>
          <a:ln>
            <a:solidFill>
              <a:schemeClr val="accent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117" name="Rectangle 68"/>
          <p:cNvSpPr/>
          <p:nvPr/>
        </p:nvSpPr>
        <p:spPr>
          <a:xfrm>
            <a:off x="3188163" y="6078214"/>
            <a:ext cx="2665530" cy="369332"/>
          </a:xfrm>
          <a:prstGeom prst="rect">
            <a:avLst/>
          </a:prstGeom>
        </p:spPr>
        <p:txBody>
          <a:bodyPr wrap="square">
            <a:spAutoFit/>
          </a:bodyPr>
          <a:lstStyle/>
          <a:p>
            <a:pPr algn="ctr" defTabSz="815975" eaLnBrk="0" hangingPunct="0">
              <a:buClr>
                <a:srgbClr val="0191CD"/>
              </a:buClr>
            </a:pPr>
            <a:r>
              <a:rPr lang="es-MX" dirty="0" smtClean="0">
                <a:solidFill>
                  <a:schemeClr val="accent2">
                    <a:lumMod val="20000"/>
                    <a:lumOff val="80000"/>
                  </a:schemeClr>
                </a:solidFill>
              </a:rPr>
              <a:t>AINEne/coxibs    Opioides</a:t>
            </a:r>
            <a:endParaRPr lang="es-MX" dirty="0">
              <a:solidFill>
                <a:schemeClr val="accent2">
                  <a:lumMod val="20000"/>
                  <a:lumOff val="80000"/>
                </a:schemeClr>
              </a:solidFill>
            </a:endParaRPr>
          </a:p>
        </p:txBody>
      </p:sp>
      <p:cxnSp>
        <p:nvCxnSpPr>
          <p:cNvPr id="118" name="Straight Arrow Connector 71"/>
          <p:cNvCxnSpPr/>
          <p:nvPr/>
        </p:nvCxnSpPr>
        <p:spPr>
          <a:xfrm flipV="1">
            <a:off x="4050506" y="5872937"/>
            <a:ext cx="161102" cy="220360"/>
          </a:xfrm>
          <a:prstGeom prst="straightConnector1">
            <a:avLst/>
          </a:prstGeom>
          <a:ln>
            <a:solidFill>
              <a:schemeClr val="accent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74"/>
          <p:cNvCxnSpPr/>
          <p:nvPr/>
        </p:nvCxnSpPr>
        <p:spPr>
          <a:xfrm flipH="1" flipV="1">
            <a:off x="4851132" y="5898370"/>
            <a:ext cx="487124" cy="237147"/>
          </a:xfrm>
          <a:prstGeom prst="straightConnector1">
            <a:avLst/>
          </a:prstGeom>
          <a:ln>
            <a:solidFill>
              <a:schemeClr val="accent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120" name="Slide Number Placeholder 3"/>
          <p:cNvSpPr txBox="1">
            <a:spLocks/>
          </p:cNvSpPr>
          <p:nvPr/>
        </p:nvSpPr>
        <p:spPr>
          <a:xfrm>
            <a:off x="6758880" y="644825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dirty="0" smtClean="0">
                <a:ln>
                  <a:noFill/>
                </a:ln>
                <a:solidFill>
                  <a:prstClr val="white"/>
                </a:solidFill>
                <a:effectLst/>
                <a:uLnTx/>
                <a:uFillTx/>
                <a:latin typeface="Calibri"/>
                <a:ea typeface="+mn-ea"/>
                <a:cs typeface="+mn-cs"/>
              </a:rPr>
              <a:t/>
            </a:r>
            <a:br>
              <a:rPr kumimoji="0" lang="es-MX" sz="1200" b="0" i="0" u="none" strike="noStrike" kern="1200" cap="none" spc="0" normalizeH="0" baseline="0" dirty="0" smtClean="0">
                <a:ln>
                  <a:noFill/>
                </a:ln>
                <a:solidFill>
                  <a:prstClr val="white"/>
                </a:solidFill>
                <a:effectLst/>
                <a:uLnTx/>
                <a:uFillTx/>
                <a:latin typeface="Calibri"/>
                <a:ea typeface="+mn-ea"/>
                <a:cs typeface="+mn-cs"/>
              </a:rPr>
            </a:br>
            <a:fld id="{903B8EED-60FF-4798-B00A-5F8F0039E366}" type="slidenum">
              <a:rPr kumimoji="0" lang="es-MX" sz="1200" b="0" i="0" u="none" strike="noStrike" kern="1200" cap="none" spc="0" normalizeH="0" baseline="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s-MX" sz="1200" b="0" i="0" u="none" strike="noStrike" kern="1200" cap="none" spc="0" normalizeH="0" baseline="0" dirty="0">
              <a:ln>
                <a:noFill/>
              </a:ln>
              <a:solidFill>
                <a:prstClr val="white"/>
              </a:solidFill>
              <a:effectLst/>
              <a:uLnTx/>
              <a:uFillTx/>
              <a:latin typeface="Calibri"/>
              <a:ea typeface="+mn-ea"/>
              <a:cs typeface="+mn-cs"/>
            </a:endParaRPr>
          </a:p>
        </p:txBody>
      </p:sp>
      <p:sp>
        <p:nvSpPr>
          <p:cNvPr id="121" name="Text Box 26"/>
          <p:cNvSpPr txBox="1">
            <a:spLocks noChangeArrowheads="1"/>
          </p:cNvSpPr>
          <p:nvPr/>
        </p:nvSpPr>
        <p:spPr bwMode="auto">
          <a:xfrm>
            <a:off x="7219003" y="4024384"/>
            <a:ext cx="1692986" cy="646331"/>
          </a:xfrm>
          <a:prstGeom prst="rect">
            <a:avLst/>
          </a:prstGeom>
          <a:noFill/>
          <a:ln w="9525">
            <a:noFill/>
            <a:miter lim="800000"/>
            <a:headEnd/>
            <a:tailEnd/>
          </a:ln>
          <a:effectLst/>
        </p:spPr>
        <p:txBody>
          <a:bodyPr wrap="square">
            <a:spAutoFit/>
          </a:bodyPr>
          <a:lstStyle/>
          <a:p>
            <a:pPr eaLnBrk="0" hangingPunct="0">
              <a:defRPr/>
            </a:pPr>
            <a:r>
              <a:rPr lang="es-MX" b="1" dirty="0" smtClean="0">
                <a:solidFill>
                  <a:srgbClr val="FF99CC"/>
                </a:solidFill>
              </a:rPr>
              <a:t>E</a:t>
            </a:r>
            <a:r>
              <a:rPr lang="es-MX" b="1" dirty="0" smtClean="0">
                <a:solidFill>
                  <a:srgbClr val="FF99CC"/>
                </a:solidFill>
                <a:cs typeface="+mn-cs"/>
              </a:rPr>
              <a:t>stímulo ascendente</a:t>
            </a:r>
            <a:endParaRPr lang="es-MX" b="1" dirty="0">
              <a:solidFill>
                <a:srgbClr val="FF99CC"/>
              </a:solidFill>
              <a:cs typeface="+mn-cs"/>
            </a:endParaRPr>
          </a:p>
        </p:txBody>
      </p:sp>
    </p:spTree>
    <p:extLst>
      <p:ext uri="{BB962C8B-B14F-4D97-AF65-F5344CB8AC3E}">
        <p14:creationId xmlns:p14="http://schemas.microsoft.com/office/powerpoint/2010/main" val="25772953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86"/>
                                        </p:tgtEl>
                                        <p:attrNameLst>
                                          <p:attrName>style.visibility</p:attrName>
                                        </p:attrNameLst>
                                      </p:cBhvr>
                                      <p:to>
                                        <p:strVal val="visible"/>
                                      </p:to>
                                    </p:set>
                                    <p:anim calcmode="lin" valueType="num">
                                      <p:cBhvr>
                                        <p:cTn id="7" dur="200" fill="hold"/>
                                        <p:tgtEl>
                                          <p:spTgt spid="86"/>
                                        </p:tgtEl>
                                        <p:attrNameLst>
                                          <p:attrName>ppt_w</p:attrName>
                                        </p:attrNameLst>
                                      </p:cBhvr>
                                      <p:tavLst>
                                        <p:tav tm="0">
                                          <p:val>
                                            <p:fltVal val="0"/>
                                          </p:val>
                                        </p:tav>
                                        <p:tav tm="100000">
                                          <p:val>
                                            <p:strVal val="#ppt_w"/>
                                          </p:val>
                                        </p:tav>
                                      </p:tavLst>
                                    </p:anim>
                                    <p:anim calcmode="lin" valueType="num">
                                      <p:cBhvr>
                                        <p:cTn id="8" dur="200" fill="hold"/>
                                        <p:tgtEl>
                                          <p:spTgt spid="86"/>
                                        </p:tgtEl>
                                        <p:attrNameLst>
                                          <p:attrName>ppt_h</p:attrName>
                                        </p:attrNameLst>
                                      </p:cBhvr>
                                      <p:tavLst>
                                        <p:tav tm="0">
                                          <p:val>
                                            <p:fltVal val="0"/>
                                          </p:val>
                                        </p:tav>
                                        <p:tav tm="100000">
                                          <p:val>
                                            <p:strVal val="#ppt_h"/>
                                          </p:val>
                                        </p:tav>
                                      </p:tavLst>
                                    </p:anim>
                                    <p:animEffect transition="in" filter="fade">
                                      <p:cBhvr>
                                        <p:cTn id="9" dur="200"/>
                                        <p:tgtEl>
                                          <p:spTgt spid="86"/>
                                        </p:tgtEl>
                                      </p:cBhvr>
                                    </p:animEffect>
                                  </p:childTnLst>
                                </p:cTn>
                              </p:par>
                            </p:childTnLst>
                          </p:cTn>
                        </p:par>
                        <p:par>
                          <p:cTn id="10" fill="hold">
                            <p:stCondLst>
                              <p:cond delay="700"/>
                            </p:stCondLst>
                            <p:childTnLst>
                              <p:par>
                                <p:cTn id="11" presetID="0" presetClass="path" presetSubtype="0" accel="50000" decel="50000" fill="hold" grpId="1" nodeType="afterEffect">
                                  <p:stCondLst>
                                    <p:cond delay="0"/>
                                  </p:stCondLst>
                                  <p:childTnLst>
                                    <p:animMotion origin="layout" path="M -2.5E-6 -3.33333E-6 C 0.0007 -0.00185 0.00174 -0.00902 0.004 -0.01203 C 0.00625 -0.01504 0.01077 -0.01458 0.01354 -0.01759 C 0.01632 -0.0206 0.01788 -0.02731 0.02066 -0.03078 C 0.02344 -0.03426 0.02639 -0.03703 0.03021 -0.03842 C 0.03403 -0.03981 0.03681 -0.03773 0.04358 -0.03842 C 0.05035 -0.03912 0.06059 -0.04143 0.07084 -0.04259 C 0.08108 -0.04375 0.09532 -0.04537 0.10521 -0.04583 C 0.11511 -0.04629 0.11632 -0.04676 0.13021 -0.04583 C 0.1441 -0.0449 0.16945 -0.04166 0.18854 -0.03981 C 0.20764 -0.03796 0.22396 -0.03495 0.24462 -0.03495 C 0.26528 -0.03495 0.29219 -0.03865 0.31285 -0.04027 C 0.33351 -0.04189 0.34844 -0.04398 0.36806 -0.04444 C 0.38802 -0.0449 0.4132 -0.04352 0.43125 -0.04328 C 0.44913 -0.04305 0.46459 -0.04236 0.47552 -0.04305 C 0.48924 -0.04375 0.49618 -0.04514 0.50556 -0.04791 C 0.51354 -0.05069 0.51719 -0.05694 0.52483 -0.05926 C 0.53125 -0.06157 0.5382 -0.06227 0.54479 -0.06203 C 0.5507 -0.0618 0.55591 -0.05926 0.56077 -0.05764 C 0.56563 -0.05602 0.57066 -0.05486 0.57379 -0.05162 C 0.57691 -0.04838 0.57674 -0.04143 0.57969 -0.03819 C 0.58264 -0.03495 0.58646 -0.03148 0.5915 -0.03148 C 0.59653 -0.03148 0.60469 -0.03402 0.60972 -0.0375 C 0.61476 -0.04097 0.61927 -0.04514 0.62136 -0.05301 C 0.62344 -0.06088 0.6217 -0.07245 0.62188 -0.08426 C 0.62205 -0.09606 0.62188 -0.06944 0.62188 -0.12384 C 0.62188 -0.17824 0.62188 -0.35139 0.62188 -0.41134 " pathEditMode="relative" rAng="0" ptsTypes="aaaaaaaaaaaaaaaaaaaaaaaaaaa">
                                      <p:cBhvr>
                                        <p:cTn id="12" dur="2000" fill="hold"/>
                                        <p:tgtEl>
                                          <p:spTgt spid="86"/>
                                        </p:tgtEl>
                                        <p:attrNameLst>
                                          <p:attrName>ppt_x</p:attrName>
                                          <p:attrName>ppt_y</p:attrName>
                                        </p:attrNameLst>
                                      </p:cBhvr>
                                      <p:rCtr x="31200" y="-20600"/>
                                    </p:animMotion>
                                  </p:childTnLst>
                                </p:cTn>
                              </p:par>
                              <p:par>
                                <p:cTn id="13" presetID="53" presetClass="entr" presetSubtype="0" fill="hold" grpId="0" nodeType="withEffect">
                                  <p:stCondLst>
                                    <p:cond delay="300"/>
                                  </p:stCondLst>
                                  <p:childTnLst>
                                    <p:set>
                                      <p:cBhvr>
                                        <p:cTn id="14" dur="1" fill="hold">
                                          <p:stCondLst>
                                            <p:cond delay="0"/>
                                          </p:stCondLst>
                                        </p:cTn>
                                        <p:tgtEl>
                                          <p:spTgt spid="85"/>
                                        </p:tgtEl>
                                        <p:attrNameLst>
                                          <p:attrName>style.visibility</p:attrName>
                                        </p:attrNameLst>
                                      </p:cBhvr>
                                      <p:to>
                                        <p:strVal val="visible"/>
                                      </p:to>
                                    </p:set>
                                    <p:anim calcmode="lin" valueType="num">
                                      <p:cBhvr>
                                        <p:cTn id="15" dur="200" fill="hold"/>
                                        <p:tgtEl>
                                          <p:spTgt spid="85"/>
                                        </p:tgtEl>
                                        <p:attrNameLst>
                                          <p:attrName>ppt_w</p:attrName>
                                        </p:attrNameLst>
                                      </p:cBhvr>
                                      <p:tavLst>
                                        <p:tav tm="0">
                                          <p:val>
                                            <p:fltVal val="0"/>
                                          </p:val>
                                        </p:tav>
                                        <p:tav tm="100000">
                                          <p:val>
                                            <p:strVal val="#ppt_w"/>
                                          </p:val>
                                        </p:tav>
                                      </p:tavLst>
                                    </p:anim>
                                    <p:anim calcmode="lin" valueType="num">
                                      <p:cBhvr>
                                        <p:cTn id="16" dur="200" fill="hold"/>
                                        <p:tgtEl>
                                          <p:spTgt spid="85"/>
                                        </p:tgtEl>
                                        <p:attrNameLst>
                                          <p:attrName>ppt_h</p:attrName>
                                        </p:attrNameLst>
                                      </p:cBhvr>
                                      <p:tavLst>
                                        <p:tav tm="0">
                                          <p:val>
                                            <p:fltVal val="0"/>
                                          </p:val>
                                        </p:tav>
                                        <p:tav tm="100000">
                                          <p:val>
                                            <p:strVal val="#ppt_h"/>
                                          </p:val>
                                        </p:tav>
                                      </p:tavLst>
                                    </p:anim>
                                    <p:animEffect transition="in" filter="fade">
                                      <p:cBhvr>
                                        <p:cTn id="17" dur="200"/>
                                        <p:tgtEl>
                                          <p:spTgt spid="85"/>
                                        </p:tgtEl>
                                      </p:cBhvr>
                                    </p:animEffect>
                                  </p:childTnLst>
                                </p:cTn>
                              </p:par>
                              <p:par>
                                <p:cTn id="18" presetID="0" presetClass="path" presetSubtype="0" accel="50000" decel="50000" fill="hold" grpId="1" nodeType="withEffect">
                                  <p:stCondLst>
                                    <p:cond delay="300"/>
                                  </p:stCondLst>
                                  <p:childTnLst>
                                    <p:animMotion origin="layout" path="M -0.00017 -1.85185E-6 C 0.00052 0.00509 0.00191 0.02269 0.00452 0.03056 C 0.00712 0.03843 0.01025 0.04375 0.01493 0.04792 C 0.01962 0.05209 0.02535 0.05463 0.03282 0.05556 C 0.04028 0.05648 0.04809 0.05417 0.05938 0.05301 C 0.07066 0.05185 0.08351 0.04838 0.10087 0.04815 C 0.11823 0.04792 0.14445 0.04954 0.16407 0.05093 C 0.18368 0.05232 0.20052 0.05602 0.2191 0.05718 C 0.23768 0.05834 0.25347 0.0588 0.27535 0.05764 C 0.29722 0.05648 0.33073 0.05093 0.35052 0.04954 C 0.37032 0.04815 0.37969 0.04884 0.39375 0.04884 C 0.40729 0.04884 0.42084 0.04954 0.43438 0.05 C 0.44792 0.05046 0.46407 0.05116 0.47466 0.05093 C 0.48525 0.0507 0.49288 0.05046 0.50018 0.04815 C 0.50816 0.04584 0.51407 0.03912 0.52049 0.03634 C 0.52761 0.03357 0.5342 0.03148 0.54115 0.03148 C 0.54775 0.03148 0.55504 0.0338 0.56042 0.03565 C 0.5658 0.0375 0.57032 0.03912 0.57344 0.04236 C 0.57657 0.0456 0.57622 0.05139 0.57917 0.05486 C 0.58212 0.05834 0.58577 0.06273 0.59115 0.06273 C 0.59653 0.06273 0.60643 0.05972 0.61146 0.05509 C 0.6165 0.05046 0.61997 0.05209 0.6217 0.03426 C 0.62344 0.01644 0.62188 0.00718 0.62188 -0.05139 C 0.62188 -0.10995 0.6217 -0.2618 0.6217 -0.31713 " pathEditMode="relative" rAng="0" ptsTypes="aaaaaaaaaaaaaaaaaaaaaaaa">
                                      <p:cBhvr>
                                        <p:cTn id="19" dur="2000" fill="hold"/>
                                        <p:tgtEl>
                                          <p:spTgt spid="85"/>
                                        </p:tgtEl>
                                        <p:attrNameLst>
                                          <p:attrName>ppt_x</p:attrName>
                                          <p:attrName>ppt_y</p:attrName>
                                        </p:attrNameLst>
                                      </p:cBhvr>
                                      <p:rCtr x="31200" y="-12700"/>
                                    </p:animMotion>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87"/>
                                        </p:tgtEl>
                                        <p:attrNameLst>
                                          <p:attrName>style.visibility</p:attrName>
                                        </p:attrNameLst>
                                      </p:cBhvr>
                                      <p:to>
                                        <p:strVal val="visible"/>
                                      </p:to>
                                    </p:set>
                                    <p:animEffect transition="in" filter="fade">
                                      <p:cBhvr>
                                        <p:cTn id="23" dur="500"/>
                                        <p:tgtEl>
                                          <p:spTgt spid="87"/>
                                        </p:tgtEl>
                                      </p:cBhvr>
                                    </p:animEffect>
                                  </p:childTnLst>
                                </p:cTn>
                              </p:par>
                            </p:childTnLst>
                          </p:cTn>
                        </p:par>
                        <p:par>
                          <p:cTn id="24" fill="hold">
                            <p:stCondLst>
                              <p:cond delay="3500"/>
                            </p:stCondLst>
                            <p:childTnLst>
                              <p:par>
                                <p:cTn id="25" presetID="10" presetClass="exit" presetSubtype="0" fill="hold" nodeType="afterEffect">
                                  <p:stCondLst>
                                    <p:cond delay="0"/>
                                  </p:stCondLst>
                                  <p:childTnLst>
                                    <p:animEffect transition="out" filter="fade">
                                      <p:cBhvr>
                                        <p:cTn id="26" dur="500"/>
                                        <p:tgtEl>
                                          <p:spTgt spid="87"/>
                                        </p:tgtEl>
                                      </p:cBhvr>
                                    </p:animEffect>
                                    <p:set>
                                      <p:cBhvr>
                                        <p:cTn id="27" dur="1" fill="hold">
                                          <p:stCondLst>
                                            <p:cond delay="499"/>
                                          </p:stCondLst>
                                        </p:cTn>
                                        <p:tgtEl>
                                          <p:spTgt spid="87"/>
                                        </p:tgtEl>
                                        <p:attrNameLst>
                                          <p:attrName>style.visibility</p:attrName>
                                        </p:attrNameLst>
                                      </p:cBhvr>
                                      <p:to>
                                        <p:strVal val="hidden"/>
                                      </p:to>
                                    </p:set>
                                  </p:childTnLst>
                                </p:cTn>
                              </p:par>
                            </p:childTnLst>
                          </p:cTn>
                        </p:par>
                        <p:par>
                          <p:cTn id="28" fill="hold">
                            <p:stCondLst>
                              <p:cond delay="4000"/>
                            </p:stCondLst>
                            <p:childTnLst>
                              <p:par>
                                <p:cTn id="29" presetID="10" presetClass="entr" presetSubtype="0" fill="hold" nodeType="afterEffect">
                                  <p:stCondLst>
                                    <p:cond delay="0"/>
                                  </p:stCondLst>
                                  <p:childTnLst>
                                    <p:set>
                                      <p:cBhvr>
                                        <p:cTn id="30" dur="1" fill="hold">
                                          <p:stCondLst>
                                            <p:cond delay="0"/>
                                          </p:stCondLst>
                                        </p:cTn>
                                        <p:tgtEl>
                                          <p:spTgt spid="87"/>
                                        </p:tgtEl>
                                        <p:attrNameLst>
                                          <p:attrName>style.visibility</p:attrName>
                                        </p:attrNameLst>
                                      </p:cBhvr>
                                      <p:to>
                                        <p:strVal val="visible"/>
                                      </p:to>
                                    </p:set>
                                    <p:animEffect transition="in" filter="fade">
                                      <p:cBhvr>
                                        <p:cTn id="31" dur="500"/>
                                        <p:tgtEl>
                                          <p:spTgt spid="8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8"/>
                                        </p:tgtEl>
                                        <p:attrNameLst>
                                          <p:attrName>style.visibility</p:attrName>
                                        </p:attrNameLst>
                                      </p:cBhvr>
                                      <p:to>
                                        <p:strVal val="visible"/>
                                      </p:to>
                                    </p:set>
                                    <p:animEffect transition="in" filter="fade">
                                      <p:cBhvr>
                                        <p:cTn id="34" dur="500"/>
                                        <p:tgtEl>
                                          <p:spTgt spid="88"/>
                                        </p:tgtEl>
                                      </p:cBhvr>
                                    </p:animEffect>
                                  </p:childTnLst>
                                </p:cTn>
                              </p:par>
                              <p:par>
                                <p:cTn id="35" presetID="10" presetClass="entr" presetSubtype="0" fill="hold" grpId="0" nodeType="withEffect">
                                  <p:stCondLst>
                                    <p:cond delay="400"/>
                                  </p:stCondLst>
                                  <p:childTnLst>
                                    <p:set>
                                      <p:cBhvr>
                                        <p:cTn id="36" dur="1" fill="hold">
                                          <p:stCondLst>
                                            <p:cond delay="0"/>
                                          </p:stCondLst>
                                        </p:cTn>
                                        <p:tgtEl>
                                          <p:spTgt spid="74"/>
                                        </p:tgtEl>
                                        <p:attrNameLst>
                                          <p:attrName>style.visibility</p:attrName>
                                        </p:attrNameLst>
                                      </p:cBhvr>
                                      <p:to>
                                        <p:strVal val="visible"/>
                                      </p:to>
                                    </p:set>
                                    <p:animEffect transition="in" filter="fade">
                                      <p:cBhvr>
                                        <p:cTn id="37" dur="200"/>
                                        <p:tgtEl>
                                          <p:spTgt spid="74"/>
                                        </p:tgtEl>
                                      </p:cBhvr>
                                    </p:animEffect>
                                  </p:childTnLst>
                                </p:cTn>
                              </p:par>
                              <p:par>
                                <p:cTn id="38" presetID="10" presetClass="entr" presetSubtype="0" fill="hold" grpId="0" nodeType="withEffect">
                                  <p:stCondLst>
                                    <p:cond delay="1000"/>
                                  </p:stCondLst>
                                  <p:childTnLst>
                                    <p:set>
                                      <p:cBhvr>
                                        <p:cTn id="39" dur="1" fill="hold">
                                          <p:stCondLst>
                                            <p:cond delay="0"/>
                                          </p:stCondLst>
                                        </p:cTn>
                                        <p:tgtEl>
                                          <p:spTgt spid="103"/>
                                        </p:tgtEl>
                                        <p:attrNameLst>
                                          <p:attrName>style.visibility</p:attrName>
                                        </p:attrNameLst>
                                      </p:cBhvr>
                                      <p:to>
                                        <p:strVal val="visible"/>
                                      </p:to>
                                    </p:set>
                                    <p:animEffect transition="in" filter="fade">
                                      <p:cBhvr>
                                        <p:cTn id="40" dur="200"/>
                                        <p:tgtEl>
                                          <p:spTgt spid="103"/>
                                        </p:tgtEl>
                                      </p:cBhvr>
                                    </p:animEffect>
                                  </p:childTnLst>
                                </p:cTn>
                              </p:par>
                              <p:par>
                                <p:cTn id="41" presetID="1" presetClass="entr" presetSubtype="0" fill="hold" grpId="0" nodeType="withEffect">
                                  <p:stCondLst>
                                    <p:cond delay="0"/>
                                  </p:stCondLst>
                                  <p:childTnLst>
                                    <p:set>
                                      <p:cBhvr>
                                        <p:cTn id="42" dur="1" fill="hold">
                                          <p:stCondLst>
                                            <p:cond delay="0"/>
                                          </p:stCondLst>
                                        </p:cTn>
                                        <p:tgtEl>
                                          <p:spTgt spid="10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17"/>
                                        </p:tgtEl>
                                        <p:attrNameLst>
                                          <p:attrName>style.visibility</p:attrName>
                                        </p:attrNameLst>
                                      </p:cBhvr>
                                      <p:to>
                                        <p:strVal val="visible"/>
                                      </p:to>
                                    </p:set>
                                  </p:childTnLst>
                                </p:cTn>
                              </p:par>
                              <p:par>
                                <p:cTn id="47" presetID="10" presetClass="entr" presetSubtype="0" fill="hold" grpId="0" nodeType="withEffect">
                                  <p:stCondLst>
                                    <p:cond delay="1000"/>
                                  </p:stCondLst>
                                  <p:childTnLst>
                                    <p:set>
                                      <p:cBhvr>
                                        <p:cTn id="48" dur="1" fill="hold">
                                          <p:stCondLst>
                                            <p:cond delay="0"/>
                                          </p:stCondLst>
                                        </p:cTn>
                                        <p:tgtEl>
                                          <p:spTgt spid="121"/>
                                        </p:tgtEl>
                                        <p:attrNameLst>
                                          <p:attrName>style.visibility</p:attrName>
                                        </p:attrNameLst>
                                      </p:cBhvr>
                                      <p:to>
                                        <p:strVal val="visible"/>
                                      </p:to>
                                    </p:set>
                                    <p:animEffect transition="in" filter="fade">
                                      <p:cBhvr>
                                        <p:cTn id="49" dur="2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85" grpId="0" animBg="1"/>
      <p:bldP spid="85" grpId="1" animBg="1"/>
      <p:bldP spid="86" grpId="0" animBg="1"/>
      <p:bldP spid="86" grpId="1" animBg="1"/>
      <p:bldP spid="88" grpId="0"/>
      <p:bldP spid="103" grpId="0"/>
      <p:bldP spid="104" grpId="0"/>
      <p:bldP spid="106" grpId="0"/>
      <p:bldP spid="117" grpId="0"/>
      <p:bldP spid="1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329694"/>
            <a:ext cx="8229600" cy="1143000"/>
          </a:xfrm>
        </p:spPr>
        <p:txBody>
          <a:bodyPr vert="horz" lIns="91440" tIns="45720" rIns="91440" bIns="45720" rtlCol="0" anchor="ctr">
            <a:normAutofit/>
          </a:bodyPr>
          <a:lstStyle/>
          <a:p>
            <a:pPr>
              <a:lnSpc>
                <a:spcPct val="85000"/>
              </a:lnSpc>
            </a:pPr>
            <a:r>
              <a:rPr lang="es-MX" noProof="0" dirty="0" smtClean="0"/>
              <a:t>Acetaminofén</a:t>
            </a:r>
            <a:endParaRPr lang="es-MX" noProof="0" dirty="0"/>
          </a:p>
        </p:txBody>
      </p:sp>
      <p:sp>
        <p:nvSpPr>
          <p:cNvPr id="11" name="Content Placeholder 3"/>
          <p:cNvSpPr>
            <a:spLocks noGrp="1"/>
          </p:cNvSpPr>
          <p:nvPr>
            <p:ph idx="1"/>
          </p:nvPr>
        </p:nvSpPr>
        <p:spPr>
          <a:xfrm>
            <a:off x="457200" y="1627094"/>
            <a:ext cx="8229600" cy="4525963"/>
          </a:xfrm>
        </p:spPr>
        <p:txBody>
          <a:bodyPr>
            <a:normAutofit/>
          </a:bodyPr>
          <a:lstStyle/>
          <a:p>
            <a:r>
              <a:rPr lang="es-MX" noProof="0" dirty="0" smtClean="0"/>
              <a:t>La acción a nivel molecular no es clara</a:t>
            </a:r>
          </a:p>
          <a:p>
            <a:r>
              <a:rPr lang="es-MX" noProof="0" dirty="0" smtClean="0"/>
              <a:t>Los mecanismos potenciales incluyen:</a:t>
            </a:r>
          </a:p>
          <a:p>
            <a:pPr lvl="1"/>
            <a:r>
              <a:rPr lang="es-MX" noProof="0" dirty="0" smtClean="0"/>
              <a:t>Inhibición de enzimas COX (COX-2 y/o  COX-3)</a:t>
            </a:r>
          </a:p>
          <a:p>
            <a:pPr lvl="1"/>
            <a:r>
              <a:rPr lang="es-MX" noProof="0" dirty="0" smtClean="0"/>
              <a:t>Interacción con la vía opioide</a:t>
            </a:r>
          </a:p>
          <a:p>
            <a:pPr lvl="1"/>
            <a:r>
              <a:rPr lang="es-MX" noProof="0" dirty="0" smtClean="0"/>
              <a:t>Activación de la vía serotoninérgica bulboespinal</a:t>
            </a:r>
          </a:p>
          <a:p>
            <a:pPr lvl="1"/>
            <a:r>
              <a:rPr lang="es-MX" noProof="0" dirty="0" smtClean="0"/>
              <a:t>Involucramiento de la vía del óxido nítrico</a:t>
            </a:r>
          </a:p>
          <a:p>
            <a:pPr lvl="1"/>
            <a:r>
              <a:rPr lang="es-MX" noProof="0" dirty="0" smtClean="0"/>
              <a:t>Aumento </a:t>
            </a:r>
            <a:r>
              <a:rPr lang="es-MX" dirty="0"/>
              <a:t>en cannabinoide/vaniloide </a:t>
            </a:r>
          </a:p>
        </p:txBody>
      </p:sp>
      <p:sp>
        <p:nvSpPr>
          <p:cNvPr id="12" name="Rectangle 5"/>
          <p:cNvSpPr/>
          <p:nvPr/>
        </p:nvSpPr>
        <p:spPr>
          <a:xfrm>
            <a:off x="118414" y="6622799"/>
            <a:ext cx="3417923" cy="246221"/>
          </a:xfrm>
          <a:prstGeom prst="rect">
            <a:avLst/>
          </a:prstGeom>
        </p:spPr>
        <p:txBody>
          <a:bodyPr wrap="none">
            <a:spAutoFit/>
          </a:bodyPr>
          <a:lstStyle/>
          <a:p>
            <a:r>
              <a:rPr lang="it-IT" sz="1000" dirty="0">
                <a:solidFill>
                  <a:schemeClr val="bg2"/>
                </a:solidFill>
              </a:rPr>
              <a:t>Mattia A, Coluzzi F</a:t>
            </a:r>
            <a:r>
              <a:rPr lang="it-IT" sz="1000" dirty="0" smtClean="0">
                <a:solidFill>
                  <a:schemeClr val="bg2"/>
                </a:solidFill>
              </a:rPr>
              <a:t>. </a:t>
            </a:r>
            <a:r>
              <a:rPr lang="it-IT" sz="1000" i="1" dirty="0" smtClean="0">
                <a:solidFill>
                  <a:schemeClr val="bg2"/>
                </a:solidFill>
              </a:rPr>
              <a:t>Minerva Anestesiol</a:t>
            </a:r>
            <a:r>
              <a:rPr lang="it-IT" sz="1000" dirty="0" smtClean="0">
                <a:solidFill>
                  <a:schemeClr val="bg2"/>
                </a:solidFill>
              </a:rPr>
              <a:t> 2009; 75(11</a:t>
            </a:r>
            <a:r>
              <a:rPr lang="it-IT" sz="1000" dirty="0">
                <a:solidFill>
                  <a:schemeClr val="bg2"/>
                </a:solidFill>
              </a:rPr>
              <a:t>):644-53.</a:t>
            </a:r>
            <a:endParaRPr lang="en-CA" sz="1000" dirty="0">
              <a:solidFill>
                <a:schemeClr val="bg2"/>
              </a:solidFill>
            </a:endParaRPr>
          </a:p>
        </p:txBody>
      </p:sp>
      <p:sp>
        <p:nvSpPr>
          <p:cNvPr id="13" name="Slide Number Placeholder 3"/>
          <p:cNvSpPr>
            <a:spLocks noGrp="1"/>
          </p:cNvSpPr>
          <p:nvPr>
            <p:ph type="sldNum" sz="quarter" idx="12"/>
          </p:nvPr>
        </p:nvSpPr>
        <p:spPr>
          <a:xfrm>
            <a:off x="6758880" y="6448251"/>
            <a:ext cx="2133600" cy="365125"/>
          </a:xfrm>
        </p:spPr>
        <p:txBody>
          <a:bodyPr/>
          <a:lstStyle/>
          <a:p>
            <a:r>
              <a:rPr lang="en-CA" dirty="0" smtClean="0">
                <a:solidFill>
                  <a:schemeClr val="bg1"/>
                </a:solidFill>
              </a:rPr>
              <a:t/>
            </a:r>
            <a:br>
              <a:rPr lang="en-CA" dirty="0" smtClean="0">
                <a:solidFill>
                  <a:schemeClr val="bg1"/>
                </a:solidFill>
              </a:rPr>
            </a:br>
            <a:fld id="{903B8EED-60FF-4798-B00A-5F8F0039E366}" type="slidenum">
              <a:rPr lang="en-CA" smtClean="0">
                <a:solidFill>
                  <a:schemeClr val="bg1"/>
                </a:solidFill>
              </a:rPr>
              <a:pPr/>
              <a:t>21</a:t>
            </a:fld>
            <a:endParaRPr lang="en-CA" dirty="0">
              <a:solidFill>
                <a:schemeClr val="bg1"/>
              </a:solidFill>
            </a:endParaRPr>
          </a:p>
        </p:txBody>
      </p:sp>
    </p:spTree>
    <p:extLst>
      <p:ext uri="{BB962C8B-B14F-4D97-AF65-F5344CB8AC3E}">
        <p14:creationId xmlns:p14="http://schemas.microsoft.com/office/powerpoint/2010/main" val="11548990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57200" y="329694"/>
            <a:ext cx="8229600" cy="1143000"/>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s-MX" sz="4400" b="0" i="0" u="none" strike="noStrike" kern="1200" cap="none" spc="0" normalizeH="0" baseline="0" noProof="0" dirty="0" smtClean="0">
                <a:ln>
                  <a:noFill/>
                </a:ln>
                <a:solidFill>
                  <a:srgbClr val="002060"/>
                </a:solidFill>
                <a:effectLst/>
                <a:uLnTx/>
                <a:uFillTx/>
                <a:latin typeface="+mj-lt"/>
                <a:ea typeface="+mj-ea"/>
                <a:cs typeface="+mj-cs"/>
              </a:rPr>
              <a:t>¿Qué son los AINEs (AINEne/coxibs)?</a:t>
            </a:r>
            <a:endParaRPr kumimoji="0" lang="es-MX" sz="4400" b="0" i="0" u="none" strike="noStrike" kern="1200" cap="none" spc="0" normalizeH="0" baseline="0" noProof="0" dirty="0">
              <a:ln>
                <a:noFill/>
              </a:ln>
              <a:solidFill>
                <a:srgbClr val="002060"/>
              </a:solidFill>
              <a:effectLst/>
              <a:uLnTx/>
              <a:uFillTx/>
              <a:latin typeface="+mj-lt"/>
              <a:ea typeface="+mj-ea"/>
              <a:cs typeface="+mj-cs"/>
            </a:endParaRPr>
          </a:p>
        </p:txBody>
      </p:sp>
      <p:sp>
        <p:nvSpPr>
          <p:cNvPr id="10" name="Content Placeholder 2"/>
          <p:cNvSpPr txBox="1">
            <a:spLocks/>
          </p:cNvSpPr>
          <p:nvPr/>
        </p:nvSpPr>
        <p:spPr>
          <a:xfrm>
            <a:off x="457200" y="1627094"/>
            <a:ext cx="8229600" cy="4525963"/>
          </a:xfrm>
          <a:prstGeom prst="rect">
            <a:avLst/>
          </a:prstGeom>
        </p:spPr>
        <p:txBody>
          <a:bodyPr>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400" b="0" i="0" u="none" strike="noStrike" kern="1200" cap="none" spc="0" normalizeH="0" baseline="0" noProof="0" dirty="0" smtClean="0">
              <a:ln>
                <a:noFill/>
              </a:ln>
              <a:solidFill>
                <a:srgbClr val="00206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MX" sz="2400" b="0" i="0" u="none" strike="noStrike" kern="1200" cap="none" spc="0" normalizeH="0" baseline="0" noProof="0" dirty="0" smtClean="0">
              <a:ln>
                <a:noFill/>
              </a:ln>
              <a:solidFill>
                <a:srgbClr val="00206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MX" sz="2400" b="0" i="0" u="none" strike="noStrike" kern="1200" cap="none" spc="0" normalizeH="0" baseline="0" noProof="0" dirty="0" smtClean="0">
                <a:ln>
                  <a:noFill/>
                </a:ln>
                <a:solidFill>
                  <a:srgbClr val="002060"/>
                </a:solidFill>
                <a:effectLst/>
                <a:uLnTx/>
                <a:uFillTx/>
                <a:latin typeface="+mn-lt"/>
                <a:ea typeface="+mn-ea"/>
                <a:cs typeface="+mn-cs"/>
              </a:rPr>
              <a:t>Efecto analgésico vía la Inhibición de la producción de prostaglandina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MX" sz="2400" b="0" i="0" u="none" strike="noStrike" kern="1200" cap="none" spc="0" normalizeH="0" baseline="0" noProof="0" dirty="0" smtClean="0">
                <a:ln>
                  <a:noFill/>
                </a:ln>
                <a:solidFill>
                  <a:srgbClr val="002060"/>
                </a:solidFill>
                <a:effectLst/>
                <a:uLnTx/>
                <a:uFillTx/>
                <a:latin typeface="+mn-lt"/>
                <a:ea typeface="+mn-ea"/>
                <a:cs typeface="+mn-cs"/>
              </a:rPr>
              <a:t>Clase amplia que incorpora muchos medicamentos diferentes:</a:t>
            </a:r>
            <a:endParaRPr kumimoji="0" lang="es-MX" sz="2000" b="0" i="0" u="none" strike="noStrike" kern="1200" cap="none" spc="0" normalizeH="0" baseline="0" noProof="0" dirty="0" smtClean="0">
              <a:ln>
                <a:noFill/>
              </a:ln>
              <a:solidFill>
                <a:srgbClr val="002060"/>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MX" sz="2400" b="0" i="0" u="none" strike="noStrike" kern="1200" cap="none" spc="0" normalizeH="0" baseline="0" noProof="0" dirty="0" smtClean="0">
              <a:ln>
                <a:noFill/>
              </a:ln>
              <a:solidFill>
                <a:srgbClr val="002060"/>
              </a:solidFill>
              <a:effectLst/>
              <a:uLnTx/>
              <a:uFillTx/>
              <a:latin typeface="+mn-lt"/>
              <a:ea typeface="+mn-ea"/>
              <a:cs typeface="+mn-cs"/>
            </a:endParaRPr>
          </a:p>
        </p:txBody>
      </p:sp>
      <p:sp>
        <p:nvSpPr>
          <p:cNvPr id="12" name="Slide Number Placeholder 3"/>
          <p:cNvSpPr>
            <a:spLocks noGrp="1"/>
          </p:cNvSpPr>
          <p:nvPr>
            <p:ph type="sldNum" sz="quarter" idx="12"/>
          </p:nvPr>
        </p:nvSpPr>
        <p:spPr>
          <a:xfrm>
            <a:off x="6758880" y="6448251"/>
            <a:ext cx="2133600" cy="365125"/>
          </a:xfrm>
        </p:spPr>
        <p:txBody>
          <a:bodyPr/>
          <a:lstStyle/>
          <a:p>
            <a:r>
              <a:rPr lang="en-CA" dirty="0" smtClean="0">
                <a:solidFill>
                  <a:schemeClr val="bg1"/>
                </a:solidFill>
              </a:rPr>
              <a:t/>
            </a:r>
            <a:br>
              <a:rPr lang="en-CA" dirty="0" smtClean="0">
                <a:solidFill>
                  <a:schemeClr val="bg1"/>
                </a:solidFill>
              </a:rPr>
            </a:br>
            <a:fld id="{903B8EED-60FF-4798-B00A-5F8F0039E366}" type="slidenum">
              <a:rPr lang="en-CA" smtClean="0">
                <a:solidFill>
                  <a:schemeClr val="bg1"/>
                </a:solidFill>
              </a:rPr>
              <a:pPr/>
              <a:t>22</a:t>
            </a:fld>
            <a:endParaRPr lang="en-CA" dirty="0">
              <a:solidFill>
                <a:schemeClr val="bg1"/>
              </a:solidFill>
            </a:endParaRPr>
          </a:p>
        </p:txBody>
      </p:sp>
      <p:sp>
        <p:nvSpPr>
          <p:cNvPr id="13" name="Rectangle 8"/>
          <p:cNvSpPr>
            <a:spLocks noChangeArrowheads="1"/>
          </p:cNvSpPr>
          <p:nvPr/>
        </p:nvSpPr>
        <p:spPr bwMode="auto">
          <a:xfrm>
            <a:off x="119302" y="6439108"/>
            <a:ext cx="907199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0"/>
              </a:spcBef>
              <a:spcAft>
                <a:spcPct val="0"/>
              </a:spcAft>
            </a:pPr>
            <a:r>
              <a:rPr lang="es-MX" sz="1200" b="1" dirty="0" smtClean="0">
                <a:solidFill>
                  <a:schemeClr val="bg2"/>
                </a:solidFill>
              </a:rPr>
              <a:t>ASA = ácido acetilsalicílico; coxib = inhibidor específico de COX-2; AINEne = droga antiinflamatoria no-esteroidea no-específica</a:t>
            </a:r>
            <a:endParaRPr lang="es-MX" sz="1000" b="1" dirty="0" smtClean="0">
              <a:solidFill>
                <a:schemeClr val="bg2"/>
              </a:solidFill>
            </a:endParaRPr>
          </a:p>
          <a:p>
            <a:r>
              <a:rPr lang="en-US" sz="1000" dirty="0" smtClean="0">
                <a:solidFill>
                  <a:schemeClr val="bg2"/>
                </a:solidFill>
              </a:rPr>
              <a:t>Brune K. In: Kopf A, Patel NB (eds). </a:t>
            </a:r>
            <a:r>
              <a:rPr lang="en-US" sz="1000" i="1" dirty="0" smtClean="0">
                <a:solidFill>
                  <a:schemeClr val="bg2"/>
                </a:solidFill>
              </a:rPr>
              <a:t>Guide to Pain Management in Low-Resource Settings. </a:t>
            </a:r>
            <a:r>
              <a:rPr lang="en-US" sz="1000" dirty="0" smtClean="0">
                <a:solidFill>
                  <a:schemeClr val="bg2"/>
                </a:solidFill>
              </a:rPr>
              <a:t>International Association for the Study of Pain; Seattle, WA: 2010.</a:t>
            </a:r>
            <a:endParaRPr lang="en-CA" sz="1000" dirty="0">
              <a:solidFill>
                <a:srgbClr val="002060"/>
              </a:solidFill>
              <a:effectLst/>
              <a:cs typeface="Arial" pitchFamily="34" charset="0"/>
            </a:endParaRPr>
          </a:p>
        </p:txBody>
      </p:sp>
      <p:sp>
        <p:nvSpPr>
          <p:cNvPr id="14" name="Rectangle 3"/>
          <p:cNvSpPr/>
          <p:nvPr/>
        </p:nvSpPr>
        <p:spPr>
          <a:xfrm>
            <a:off x="4593108" y="3677309"/>
            <a:ext cx="4032000" cy="2055947"/>
          </a:xfrm>
          <a:prstGeom prst="rect">
            <a:avLst/>
          </a:prstGeom>
          <a:solidFill>
            <a:schemeClr val="accent1"/>
          </a:solidFill>
        </p:spPr>
        <p:txBody>
          <a:bodyPr wrap="square">
            <a:spAutoFit/>
          </a:bodyPr>
          <a:lstStyle/>
          <a:p>
            <a:pPr marL="1349375" lvl="1" indent="-274638">
              <a:spcBef>
                <a:spcPct val="20000"/>
              </a:spcBef>
            </a:pPr>
            <a:r>
              <a:rPr lang="es-MX" sz="2200" i="1" dirty="0" smtClean="0"/>
              <a:t>Coxibs:</a:t>
            </a:r>
          </a:p>
          <a:p>
            <a:pPr marL="1349375" lvl="1" indent="-274638">
              <a:spcBef>
                <a:spcPct val="20000"/>
              </a:spcBef>
              <a:buFont typeface="Arial" pitchFamily="34" charset="0"/>
              <a:buChar char="–"/>
            </a:pPr>
            <a:r>
              <a:rPr lang="es-MX" sz="2200" dirty="0" smtClean="0"/>
              <a:t>Celecoxib</a:t>
            </a:r>
          </a:p>
          <a:p>
            <a:pPr marL="1349375" lvl="1" indent="-274638">
              <a:spcBef>
                <a:spcPct val="20000"/>
              </a:spcBef>
              <a:buFont typeface="Arial" pitchFamily="34" charset="0"/>
              <a:buChar char="–"/>
            </a:pPr>
            <a:r>
              <a:rPr lang="es-MX" sz="2200" dirty="0" smtClean="0"/>
              <a:t>Etoricoxib</a:t>
            </a:r>
          </a:p>
          <a:p>
            <a:pPr marL="742950" lvl="1" indent="-285750">
              <a:spcBef>
                <a:spcPct val="20000"/>
              </a:spcBef>
              <a:buFont typeface="Arial" pitchFamily="34" charset="0"/>
              <a:buChar char="–"/>
            </a:pPr>
            <a:endParaRPr lang="es-MX" sz="2200" dirty="0" smtClean="0">
              <a:solidFill>
                <a:srgbClr val="002060"/>
              </a:solidFill>
            </a:endParaRPr>
          </a:p>
          <a:p>
            <a:pPr marL="742950" lvl="1" indent="-285750">
              <a:spcBef>
                <a:spcPct val="20000"/>
              </a:spcBef>
              <a:buFont typeface="Arial" pitchFamily="34" charset="0"/>
              <a:buChar char="–"/>
            </a:pPr>
            <a:endParaRPr lang="es-MX" sz="2200" dirty="0" smtClean="0">
              <a:solidFill>
                <a:srgbClr val="002060"/>
              </a:solidFill>
            </a:endParaRPr>
          </a:p>
        </p:txBody>
      </p:sp>
      <p:sp>
        <p:nvSpPr>
          <p:cNvPr id="15" name="Rectangle 6"/>
          <p:cNvSpPr/>
          <p:nvPr/>
        </p:nvSpPr>
        <p:spPr>
          <a:xfrm>
            <a:off x="539551" y="3677309"/>
            <a:ext cx="4032449" cy="2055947"/>
          </a:xfrm>
          <a:prstGeom prst="rect">
            <a:avLst/>
          </a:prstGeom>
          <a:solidFill>
            <a:schemeClr val="bg2"/>
          </a:solidFill>
        </p:spPr>
        <p:txBody>
          <a:bodyPr wrap="square">
            <a:spAutoFit/>
          </a:bodyPr>
          <a:lstStyle/>
          <a:p>
            <a:pPr marL="981075" lvl="3">
              <a:spcBef>
                <a:spcPct val="20000"/>
              </a:spcBef>
            </a:pPr>
            <a:r>
              <a:rPr lang="es-MX" sz="2200" i="1" dirty="0" smtClean="0"/>
              <a:t>AINEne:</a:t>
            </a:r>
          </a:p>
          <a:p>
            <a:pPr marL="1349375" lvl="3" indent="-274638">
              <a:spcBef>
                <a:spcPct val="20000"/>
              </a:spcBef>
              <a:buFont typeface="Arial" pitchFamily="34" charset="0"/>
              <a:buChar char="–"/>
            </a:pPr>
            <a:r>
              <a:rPr lang="es-MX" sz="2200" dirty="0" smtClean="0"/>
              <a:t>ASA</a:t>
            </a:r>
          </a:p>
          <a:p>
            <a:pPr marL="1349375" lvl="3" indent="-274638">
              <a:spcBef>
                <a:spcPct val="20000"/>
              </a:spcBef>
              <a:buFont typeface="Arial" pitchFamily="34" charset="0"/>
              <a:buChar char="–"/>
            </a:pPr>
            <a:r>
              <a:rPr lang="es-MX" sz="2200" dirty="0" smtClean="0"/>
              <a:t>Diclofenaco</a:t>
            </a:r>
          </a:p>
          <a:p>
            <a:pPr marL="1349375" lvl="3" indent="-274638">
              <a:spcBef>
                <a:spcPct val="20000"/>
              </a:spcBef>
              <a:buFont typeface="Arial" pitchFamily="34" charset="0"/>
              <a:buChar char="–"/>
            </a:pPr>
            <a:r>
              <a:rPr lang="es-MX" sz="2200" dirty="0" smtClean="0"/>
              <a:t>Ibuprofeno</a:t>
            </a:r>
          </a:p>
          <a:p>
            <a:pPr marL="1349375" lvl="3" indent="-274638">
              <a:spcBef>
                <a:spcPct val="20000"/>
              </a:spcBef>
              <a:buFont typeface="Arial" pitchFamily="34" charset="0"/>
              <a:buChar char="–"/>
            </a:pPr>
            <a:r>
              <a:rPr lang="es-MX" sz="2200" dirty="0" smtClean="0"/>
              <a:t>Naproxeno</a:t>
            </a:r>
            <a:endParaRPr lang="es-MX" sz="2200" dirty="0"/>
          </a:p>
        </p:txBody>
      </p:sp>
      <p:sp>
        <p:nvSpPr>
          <p:cNvPr id="16" name="Rectangle 10"/>
          <p:cNvSpPr/>
          <p:nvPr/>
        </p:nvSpPr>
        <p:spPr>
          <a:xfrm>
            <a:off x="527676" y="1443279"/>
            <a:ext cx="8318165" cy="972574"/>
          </a:xfrm>
          <a:prstGeom prst="rect">
            <a:avLst/>
          </a:prstGeom>
          <a:solidFill>
            <a:schemeClr val="accent2"/>
          </a:solidFill>
        </p:spPr>
        <p:txBody>
          <a:bodyPr wrap="square">
            <a:spAutoFit/>
          </a:bodyPr>
          <a:lstStyle/>
          <a:p>
            <a:pPr lvl="0" algn="ctr">
              <a:spcBef>
                <a:spcPct val="20000"/>
              </a:spcBef>
            </a:pPr>
            <a:r>
              <a:rPr lang="es-MX" sz="2600" b="1" dirty="0" smtClean="0">
                <a:solidFill>
                  <a:srgbClr val="FFC000"/>
                </a:solidFill>
              </a:rPr>
              <a:t>AINE </a:t>
            </a:r>
            <a:r>
              <a:rPr lang="es-MX" sz="2600" dirty="0" smtClean="0"/>
              <a:t> = </a:t>
            </a:r>
            <a:r>
              <a:rPr lang="en-US" sz="2600" b="1" dirty="0" smtClean="0">
                <a:solidFill>
                  <a:srgbClr val="DDBB30"/>
                </a:solidFill>
              </a:rPr>
              <a:t>N</a:t>
            </a:r>
            <a:r>
              <a:rPr lang="en-US" sz="2600" dirty="0" smtClean="0">
                <a:solidFill>
                  <a:prstClr val="white"/>
                </a:solidFill>
              </a:rPr>
              <a:t>on-</a:t>
            </a:r>
            <a:r>
              <a:rPr lang="en-US" sz="2600" b="1" dirty="0" smtClean="0">
                <a:solidFill>
                  <a:srgbClr val="DDBB30"/>
                </a:solidFill>
              </a:rPr>
              <a:t>S</a:t>
            </a:r>
            <a:r>
              <a:rPr lang="en-US" sz="2600" dirty="0" smtClean="0">
                <a:solidFill>
                  <a:prstClr val="white"/>
                </a:solidFill>
              </a:rPr>
              <a:t>teroidal </a:t>
            </a:r>
            <a:r>
              <a:rPr lang="en-US" sz="2600" b="1" dirty="0" smtClean="0">
                <a:solidFill>
                  <a:srgbClr val="DDBB30"/>
                </a:solidFill>
              </a:rPr>
              <a:t>A</a:t>
            </a:r>
            <a:r>
              <a:rPr lang="en-US" sz="2600" dirty="0" smtClean="0">
                <a:solidFill>
                  <a:prstClr val="white"/>
                </a:solidFill>
              </a:rPr>
              <a:t>nti-</a:t>
            </a:r>
            <a:r>
              <a:rPr lang="en-US" sz="2600" b="1" dirty="0" smtClean="0">
                <a:solidFill>
                  <a:srgbClr val="DDBB30"/>
                </a:solidFill>
              </a:rPr>
              <a:t>I</a:t>
            </a:r>
            <a:r>
              <a:rPr lang="en-US" sz="2600" dirty="0" smtClean="0">
                <a:solidFill>
                  <a:prstClr val="white"/>
                </a:solidFill>
              </a:rPr>
              <a:t>nflammatory </a:t>
            </a:r>
            <a:r>
              <a:rPr lang="en-US" sz="2600" b="1" dirty="0" smtClean="0">
                <a:solidFill>
                  <a:srgbClr val="DDBB30"/>
                </a:solidFill>
              </a:rPr>
              <a:t>D</a:t>
            </a:r>
            <a:r>
              <a:rPr lang="en-US" sz="2600" dirty="0" smtClean="0">
                <a:solidFill>
                  <a:prstClr val="white"/>
                </a:solidFill>
              </a:rPr>
              <a:t>rug</a:t>
            </a:r>
            <a:endParaRPr lang="es-MX" sz="2600" dirty="0" smtClean="0"/>
          </a:p>
          <a:p>
            <a:pPr lvl="0" algn="ctr">
              <a:spcBef>
                <a:spcPct val="20000"/>
              </a:spcBef>
            </a:pPr>
            <a:r>
              <a:rPr lang="es-MX" sz="2600" b="1" dirty="0" smtClean="0">
                <a:solidFill>
                  <a:srgbClr val="FFC000"/>
                </a:solidFill>
              </a:rPr>
              <a:t>droga antiinflamatoria no-esteroidea</a:t>
            </a:r>
            <a:endParaRPr lang="es-MX" sz="2600" dirty="0"/>
          </a:p>
        </p:txBody>
      </p:sp>
    </p:spTree>
    <p:extLst>
      <p:ext uri="{BB962C8B-B14F-4D97-AF65-F5344CB8AC3E}">
        <p14:creationId xmlns:p14="http://schemas.microsoft.com/office/powerpoint/2010/main" val="26233168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5"/>
          <p:cNvSpPr txBox="1">
            <a:spLocks/>
          </p:cNvSpPr>
          <p:nvPr/>
        </p:nvSpPr>
        <p:spPr>
          <a:xfrm>
            <a:off x="457200" y="343806"/>
            <a:ext cx="8229600" cy="1143000"/>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s-MX" sz="4400" b="0" i="0" u="none" strike="noStrike" kern="1200" cap="none" spc="0" normalizeH="0" baseline="0" noProof="0" dirty="0" smtClean="0">
                <a:ln>
                  <a:noFill/>
                </a:ln>
                <a:solidFill>
                  <a:srgbClr val="002060"/>
                </a:solidFill>
                <a:effectLst/>
                <a:uLnTx/>
                <a:uFillTx/>
                <a:latin typeface="+mj-lt"/>
                <a:ea typeface="+mj-ea"/>
                <a:cs typeface="+mj-cs"/>
              </a:rPr>
              <a:t>¿Cómo funcionan los AINEne/coxibs?</a:t>
            </a:r>
            <a:endParaRPr kumimoji="0" lang="es-MX" sz="4400" b="0" i="0" u="none" strike="noStrike" kern="1200" cap="none" spc="0" normalizeH="0" baseline="0" noProof="0" dirty="0">
              <a:ln>
                <a:noFill/>
              </a:ln>
              <a:solidFill>
                <a:srgbClr val="002060"/>
              </a:solidFill>
              <a:effectLst/>
              <a:uLnTx/>
              <a:uFillTx/>
              <a:latin typeface="+mj-lt"/>
              <a:ea typeface="+mj-ea"/>
              <a:cs typeface="+mj-cs"/>
            </a:endParaRPr>
          </a:p>
        </p:txBody>
      </p:sp>
      <p:sp>
        <p:nvSpPr>
          <p:cNvPr id="42" name="Rectangle 8"/>
          <p:cNvSpPr>
            <a:spLocks noChangeArrowheads="1"/>
          </p:cNvSpPr>
          <p:nvPr/>
        </p:nvSpPr>
        <p:spPr bwMode="auto">
          <a:xfrm>
            <a:off x="119770" y="5939660"/>
            <a:ext cx="585351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p>
            <a:pPr>
              <a:spcBef>
                <a:spcPct val="0"/>
              </a:spcBef>
              <a:spcAft>
                <a:spcPct val="0"/>
              </a:spcAft>
            </a:pPr>
            <a:r>
              <a:rPr lang="es-MX" sz="1200" b="1" dirty="0" smtClean="0">
                <a:solidFill>
                  <a:schemeClr val="bg2"/>
                </a:solidFill>
              </a:rPr>
              <a:t>Coxib = inhibidor específico de COX-2; </a:t>
            </a:r>
            <a:r>
              <a:rPr lang="es-MX" sz="1200" b="1" dirty="0" smtClean="0">
                <a:solidFill>
                  <a:schemeClr val="bg2"/>
                </a:solidFill>
                <a:cs typeface="Arial" pitchFamily="34" charset="0"/>
              </a:rPr>
              <a:t>AINE  = droga antiinflamatoria no-esteroidea</a:t>
            </a:r>
          </a:p>
          <a:p>
            <a:pPr>
              <a:spcBef>
                <a:spcPct val="0"/>
              </a:spcBef>
              <a:spcAft>
                <a:spcPct val="0"/>
              </a:spcAft>
            </a:pPr>
            <a:r>
              <a:rPr lang="es-MX" sz="1200" b="1" dirty="0" smtClean="0">
                <a:solidFill>
                  <a:schemeClr val="bg2"/>
                </a:solidFill>
              </a:rPr>
              <a:t>AINEne = droga antiinflamatoria no-esteroidea no-específica</a:t>
            </a:r>
          </a:p>
          <a:p>
            <a:pPr>
              <a:spcBef>
                <a:spcPct val="0"/>
              </a:spcBef>
              <a:spcAft>
                <a:spcPct val="0"/>
              </a:spcAft>
            </a:pPr>
            <a:r>
              <a:rPr lang="en-US" sz="1000" dirty="0" smtClean="0">
                <a:solidFill>
                  <a:srgbClr val="002060"/>
                </a:solidFill>
                <a:cs typeface="Arial" pitchFamily="34" charset="0"/>
              </a:rPr>
              <a:t>Gastrosource. </a:t>
            </a:r>
            <a:r>
              <a:rPr lang="en-US" sz="1000" i="1" dirty="0" smtClean="0">
                <a:solidFill>
                  <a:srgbClr val="002060"/>
                </a:solidFill>
                <a:cs typeface="Arial" pitchFamily="34" charset="0"/>
              </a:rPr>
              <a:t>Non-steroidal Anti-inflammatory Drug (NSAID)-Associated Upper Gastrointestinal Side-Effects</a:t>
            </a:r>
            <a:r>
              <a:rPr lang="en-US" sz="1000" dirty="0" smtClean="0">
                <a:solidFill>
                  <a:srgbClr val="002060"/>
                </a:solidFill>
                <a:cs typeface="Arial" pitchFamily="34" charset="0"/>
              </a:rPr>
              <a:t>. </a:t>
            </a:r>
            <a:r>
              <a:rPr lang="en-CA" sz="1000" dirty="0" smtClean="0">
                <a:solidFill>
                  <a:srgbClr val="002060"/>
                </a:solidFill>
                <a:cs typeface="Arial" pitchFamily="34" charset="0"/>
              </a:rPr>
              <a:t>Available at: http://www.gastrosource.com/11674565?itemId=11674565. </a:t>
            </a:r>
            <a:br>
              <a:rPr lang="en-CA" sz="1000" dirty="0" smtClean="0">
                <a:solidFill>
                  <a:srgbClr val="002060"/>
                </a:solidFill>
                <a:cs typeface="Arial" pitchFamily="34" charset="0"/>
              </a:rPr>
            </a:br>
            <a:r>
              <a:rPr lang="en-CA" sz="1000" dirty="0" smtClean="0">
                <a:solidFill>
                  <a:srgbClr val="002060"/>
                </a:solidFill>
                <a:cs typeface="Arial" pitchFamily="34" charset="0"/>
              </a:rPr>
              <a:t>Accessed: December 4, 2010; </a:t>
            </a:r>
            <a:r>
              <a:rPr lang="en-US" sz="1000" dirty="0" smtClean="0">
                <a:solidFill>
                  <a:srgbClr val="002060"/>
                </a:solidFill>
                <a:cs typeface="Arial" pitchFamily="34" charset="0"/>
              </a:rPr>
              <a:t>Vane JR, Botting RM. </a:t>
            </a:r>
            <a:r>
              <a:rPr lang="en-US" sz="1000" i="1" dirty="0" smtClean="0">
                <a:solidFill>
                  <a:srgbClr val="002060"/>
                </a:solidFill>
                <a:cs typeface="Arial" pitchFamily="34" charset="0"/>
              </a:rPr>
              <a:t>Inflamm Res</a:t>
            </a:r>
            <a:r>
              <a:rPr lang="en-US" sz="1000" dirty="0" smtClean="0">
                <a:solidFill>
                  <a:srgbClr val="002060"/>
                </a:solidFill>
                <a:cs typeface="Arial" pitchFamily="34" charset="0"/>
              </a:rPr>
              <a:t> 1995;44(1):1-10.</a:t>
            </a:r>
            <a:r>
              <a:rPr lang="en-CA" sz="1000" dirty="0" smtClean="0">
                <a:solidFill>
                  <a:srgbClr val="002060"/>
                </a:solidFill>
                <a:cs typeface="Arial" pitchFamily="34" charset="0"/>
              </a:rPr>
              <a:t> </a:t>
            </a:r>
            <a:endParaRPr lang="en-CA" sz="1000" dirty="0">
              <a:solidFill>
                <a:srgbClr val="002060"/>
              </a:solidFill>
              <a:cs typeface="Arial" pitchFamily="34" charset="0"/>
            </a:endParaRPr>
          </a:p>
        </p:txBody>
      </p:sp>
      <p:sp>
        <p:nvSpPr>
          <p:cNvPr id="43" name="Rectangle 7"/>
          <p:cNvSpPr>
            <a:spLocks noChangeArrowheads="1"/>
          </p:cNvSpPr>
          <p:nvPr/>
        </p:nvSpPr>
        <p:spPr bwMode="auto">
          <a:xfrm>
            <a:off x="1033859" y="2141736"/>
            <a:ext cx="2811462" cy="711200"/>
          </a:xfrm>
          <a:prstGeom prst="rect">
            <a:avLst/>
          </a:prstGeom>
          <a:solidFill>
            <a:schemeClr val="accent1"/>
          </a:solidFill>
          <a:ln w="9525">
            <a:noFill/>
            <a:miter lim="800000"/>
            <a:headEnd/>
            <a:tailEnd/>
          </a:ln>
          <a:effectLst/>
        </p:spPr>
        <p:txBody>
          <a:bodyPr anchor="ctr"/>
          <a:lstStyle/>
          <a:p>
            <a:pPr algn="ctr">
              <a:buFontTx/>
              <a:buNone/>
            </a:pPr>
            <a:r>
              <a:rPr lang="es-MX" dirty="0" smtClean="0">
                <a:solidFill>
                  <a:srgbClr val="FFFFFF"/>
                </a:solidFill>
                <a:effectLst/>
              </a:rPr>
              <a:t>COX-1 (constitutivo)</a:t>
            </a:r>
            <a:endParaRPr lang="es-MX" dirty="0">
              <a:solidFill>
                <a:srgbClr val="FFFFFF"/>
              </a:solidFill>
              <a:effectLst/>
            </a:endParaRPr>
          </a:p>
        </p:txBody>
      </p:sp>
      <p:sp>
        <p:nvSpPr>
          <p:cNvPr id="44" name="Rectangle 8"/>
          <p:cNvSpPr>
            <a:spLocks noChangeArrowheads="1"/>
          </p:cNvSpPr>
          <p:nvPr/>
        </p:nvSpPr>
        <p:spPr bwMode="auto">
          <a:xfrm>
            <a:off x="5216921" y="2141736"/>
            <a:ext cx="2811463" cy="711200"/>
          </a:xfrm>
          <a:prstGeom prst="rect">
            <a:avLst/>
          </a:prstGeom>
          <a:solidFill>
            <a:schemeClr val="accent4">
              <a:lumMod val="60000"/>
              <a:lumOff val="40000"/>
            </a:schemeClr>
          </a:solidFill>
          <a:ln w="9525">
            <a:noFill/>
            <a:miter lim="800000"/>
            <a:headEnd/>
            <a:tailEnd/>
          </a:ln>
          <a:effectLst/>
        </p:spPr>
        <p:txBody>
          <a:bodyPr anchor="ctr"/>
          <a:lstStyle/>
          <a:p>
            <a:pPr algn="ctr">
              <a:buFontTx/>
              <a:buNone/>
            </a:pPr>
            <a:r>
              <a:rPr lang="es-MX" dirty="0" smtClean="0">
                <a:solidFill>
                  <a:srgbClr val="FFFFFF"/>
                </a:solidFill>
                <a:effectLst/>
              </a:rPr>
              <a:t>COX-2 (inducido por estímulo inflamatorio)</a:t>
            </a:r>
            <a:endParaRPr lang="es-MX" dirty="0">
              <a:solidFill>
                <a:srgbClr val="FFFFFF"/>
              </a:solidFill>
              <a:effectLst/>
            </a:endParaRPr>
          </a:p>
        </p:txBody>
      </p:sp>
      <p:sp>
        <p:nvSpPr>
          <p:cNvPr id="45" name="Rectangle 9"/>
          <p:cNvSpPr>
            <a:spLocks noChangeArrowheads="1"/>
          </p:cNvSpPr>
          <p:nvPr/>
        </p:nvSpPr>
        <p:spPr bwMode="auto">
          <a:xfrm>
            <a:off x="1017984" y="4080222"/>
            <a:ext cx="2809875" cy="439738"/>
          </a:xfrm>
          <a:prstGeom prst="rect">
            <a:avLst/>
          </a:prstGeom>
          <a:solidFill>
            <a:schemeClr val="accent1"/>
          </a:solidFill>
          <a:ln w="9525">
            <a:noFill/>
            <a:miter lim="800000"/>
            <a:headEnd/>
            <a:tailEnd/>
          </a:ln>
          <a:effectLst/>
        </p:spPr>
        <p:txBody>
          <a:bodyPr anchor="ctr"/>
          <a:lstStyle/>
          <a:p>
            <a:pPr algn="ctr">
              <a:buFontTx/>
              <a:buNone/>
            </a:pPr>
            <a:r>
              <a:rPr lang="es-MX" dirty="0" smtClean="0">
                <a:solidFill>
                  <a:srgbClr val="FFFFFF"/>
                </a:solidFill>
                <a:effectLst/>
              </a:rPr>
              <a:t>prostaglandina s</a:t>
            </a:r>
            <a:endParaRPr lang="es-MX" dirty="0">
              <a:solidFill>
                <a:srgbClr val="FFFFFF"/>
              </a:solidFill>
              <a:effectLst/>
            </a:endParaRPr>
          </a:p>
        </p:txBody>
      </p:sp>
      <p:sp>
        <p:nvSpPr>
          <p:cNvPr id="46" name="Rectangle 10"/>
          <p:cNvSpPr>
            <a:spLocks noChangeArrowheads="1"/>
          </p:cNvSpPr>
          <p:nvPr/>
        </p:nvSpPr>
        <p:spPr bwMode="auto">
          <a:xfrm>
            <a:off x="1017984" y="4756497"/>
            <a:ext cx="2809875" cy="863600"/>
          </a:xfrm>
          <a:prstGeom prst="rect">
            <a:avLst/>
          </a:prstGeom>
          <a:solidFill>
            <a:schemeClr val="accent1"/>
          </a:solidFill>
          <a:ln w="9525">
            <a:noFill/>
            <a:miter lim="800000"/>
            <a:headEnd/>
            <a:tailEnd/>
          </a:ln>
          <a:effectLst/>
        </p:spPr>
        <p:txBody>
          <a:bodyPr anchor="ctr"/>
          <a:lstStyle/>
          <a:p>
            <a:pPr algn="ctr">
              <a:buFontTx/>
              <a:buNone/>
            </a:pPr>
            <a:r>
              <a:rPr lang="es-MX" dirty="0" smtClean="0">
                <a:solidFill>
                  <a:srgbClr val="FFFFFF"/>
                </a:solidFill>
                <a:effectLst/>
              </a:rPr>
              <a:t>Citoprotección gastrointestinal, </a:t>
            </a:r>
            <a:br>
              <a:rPr lang="es-MX" dirty="0" smtClean="0">
                <a:solidFill>
                  <a:srgbClr val="FFFFFF"/>
                </a:solidFill>
                <a:effectLst/>
              </a:rPr>
            </a:br>
            <a:r>
              <a:rPr lang="es-MX" dirty="0" smtClean="0">
                <a:solidFill>
                  <a:srgbClr val="FFFFFF"/>
                </a:solidFill>
                <a:effectLst/>
              </a:rPr>
              <a:t>actividad plaquetaria</a:t>
            </a:r>
            <a:endParaRPr lang="es-MX" dirty="0">
              <a:solidFill>
                <a:srgbClr val="FFFFFF"/>
              </a:solidFill>
              <a:effectLst/>
            </a:endParaRPr>
          </a:p>
        </p:txBody>
      </p:sp>
      <p:sp>
        <p:nvSpPr>
          <p:cNvPr id="47" name="Rectangle 11"/>
          <p:cNvSpPr>
            <a:spLocks noChangeArrowheads="1"/>
          </p:cNvSpPr>
          <p:nvPr/>
        </p:nvSpPr>
        <p:spPr bwMode="auto">
          <a:xfrm>
            <a:off x="5216921" y="4080222"/>
            <a:ext cx="2811463" cy="439738"/>
          </a:xfrm>
          <a:prstGeom prst="rect">
            <a:avLst/>
          </a:prstGeom>
          <a:solidFill>
            <a:schemeClr val="accent4">
              <a:lumMod val="60000"/>
              <a:lumOff val="40000"/>
            </a:schemeClr>
          </a:solidFill>
          <a:ln w="9525">
            <a:noFill/>
            <a:miter lim="800000"/>
            <a:headEnd/>
            <a:tailEnd/>
          </a:ln>
          <a:effectLst/>
        </p:spPr>
        <p:txBody>
          <a:bodyPr anchor="ctr"/>
          <a:lstStyle/>
          <a:p>
            <a:pPr algn="ctr">
              <a:buFontTx/>
              <a:buNone/>
            </a:pPr>
            <a:r>
              <a:rPr lang="es-MX" dirty="0" smtClean="0">
                <a:solidFill>
                  <a:srgbClr val="FFFFFF"/>
                </a:solidFill>
                <a:effectLst/>
              </a:rPr>
              <a:t>prostaglandina s</a:t>
            </a:r>
            <a:endParaRPr lang="es-MX" dirty="0">
              <a:solidFill>
                <a:srgbClr val="FFFFFF"/>
              </a:solidFill>
              <a:effectLst/>
            </a:endParaRPr>
          </a:p>
        </p:txBody>
      </p:sp>
      <p:sp>
        <p:nvSpPr>
          <p:cNvPr id="48" name="Rectangle 12"/>
          <p:cNvSpPr>
            <a:spLocks noChangeArrowheads="1"/>
          </p:cNvSpPr>
          <p:nvPr/>
        </p:nvSpPr>
        <p:spPr bwMode="auto">
          <a:xfrm>
            <a:off x="5216921" y="4756497"/>
            <a:ext cx="2811463" cy="863600"/>
          </a:xfrm>
          <a:prstGeom prst="rect">
            <a:avLst/>
          </a:prstGeom>
          <a:solidFill>
            <a:schemeClr val="accent4">
              <a:lumMod val="60000"/>
              <a:lumOff val="40000"/>
            </a:schemeClr>
          </a:solidFill>
          <a:ln w="9525">
            <a:noFill/>
            <a:miter lim="800000"/>
            <a:headEnd/>
            <a:tailEnd/>
          </a:ln>
          <a:effectLst/>
        </p:spPr>
        <p:txBody>
          <a:bodyPr anchor="ctr"/>
          <a:lstStyle/>
          <a:p>
            <a:pPr algn="ctr">
              <a:buFontTx/>
              <a:buNone/>
            </a:pPr>
            <a:r>
              <a:rPr lang="es-MX" dirty="0" smtClean="0">
                <a:solidFill>
                  <a:srgbClr val="FFFFFF"/>
                </a:solidFill>
                <a:effectLst/>
              </a:rPr>
              <a:t>inflamación, dolor, fiebre</a:t>
            </a:r>
            <a:endParaRPr lang="es-MX" dirty="0">
              <a:solidFill>
                <a:srgbClr val="FFFFFF"/>
              </a:solidFill>
              <a:effectLst/>
            </a:endParaRPr>
          </a:p>
        </p:txBody>
      </p:sp>
      <p:cxnSp>
        <p:nvCxnSpPr>
          <p:cNvPr id="49" name="Straight Arrow Connector 14"/>
          <p:cNvCxnSpPr>
            <a:cxnSpLocks noChangeShapeType="1"/>
            <a:stCxn id="43" idx="2"/>
            <a:endCxn id="45" idx="0"/>
          </p:cNvCxnSpPr>
          <p:nvPr/>
        </p:nvCxnSpPr>
        <p:spPr bwMode="auto">
          <a:xfrm flipH="1">
            <a:off x="2422922" y="2852936"/>
            <a:ext cx="16668" cy="1227286"/>
          </a:xfrm>
          <a:prstGeom prst="straightConnector1">
            <a:avLst/>
          </a:prstGeom>
          <a:noFill/>
          <a:ln w="38100">
            <a:solidFill>
              <a:schemeClr val="accent1"/>
            </a:solidFill>
            <a:round/>
            <a:headEnd/>
            <a:tailEnd type="arrow" w="med" len="med"/>
          </a:ln>
          <a:effectLst/>
          <a:extLst>
            <a:ext uri="{909E8E84-426E-40DD-AFC4-6F175D3DCCD1}">
              <a14:hiddenFill xmlns:a14="http://schemas.microsoft.com/office/drawing/2010/main">
                <a:noFill/>
              </a14:hiddenFill>
            </a:ext>
          </a:extLst>
        </p:spPr>
      </p:cxnSp>
      <p:cxnSp>
        <p:nvCxnSpPr>
          <p:cNvPr id="50" name="Straight Arrow Connector 16"/>
          <p:cNvCxnSpPr>
            <a:cxnSpLocks noChangeShapeType="1"/>
            <a:stCxn id="45" idx="2"/>
            <a:endCxn id="46" idx="0"/>
          </p:cNvCxnSpPr>
          <p:nvPr/>
        </p:nvCxnSpPr>
        <p:spPr bwMode="auto">
          <a:xfrm>
            <a:off x="2422921" y="4519960"/>
            <a:ext cx="0" cy="236537"/>
          </a:xfrm>
          <a:prstGeom prst="straightConnector1">
            <a:avLst/>
          </a:prstGeom>
          <a:noFill/>
          <a:ln w="38100">
            <a:solidFill>
              <a:schemeClr val="accent1"/>
            </a:solidFill>
            <a:round/>
            <a:headEnd/>
            <a:tailEnd type="arrow" w="med" len="med"/>
          </a:ln>
          <a:effectLst/>
          <a:extLst>
            <a:ext uri="{909E8E84-426E-40DD-AFC4-6F175D3DCCD1}">
              <a14:hiddenFill xmlns:a14="http://schemas.microsoft.com/office/drawing/2010/main">
                <a:noFill/>
              </a14:hiddenFill>
            </a:ext>
          </a:extLst>
        </p:spPr>
      </p:cxnSp>
      <p:cxnSp>
        <p:nvCxnSpPr>
          <p:cNvPr id="51" name="Straight Arrow Connector 18"/>
          <p:cNvCxnSpPr>
            <a:cxnSpLocks noChangeShapeType="1"/>
            <a:stCxn id="44" idx="2"/>
            <a:endCxn id="47" idx="0"/>
          </p:cNvCxnSpPr>
          <p:nvPr/>
        </p:nvCxnSpPr>
        <p:spPr bwMode="auto">
          <a:xfrm>
            <a:off x="6622653" y="2852936"/>
            <a:ext cx="0" cy="1227286"/>
          </a:xfrm>
          <a:prstGeom prst="straightConnector1">
            <a:avLst/>
          </a:prstGeom>
          <a:noFill/>
          <a:ln w="38100">
            <a:solidFill>
              <a:schemeClr val="accent4"/>
            </a:solidFill>
            <a:round/>
            <a:headEnd/>
            <a:tailEnd type="arrow" w="med" len="med"/>
          </a:ln>
          <a:effectLst/>
          <a:extLst>
            <a:ext uri="{909E8E84-426E-40DD-AFC4-6F175D3DCCD1}">
              <a14:hiddenFill xmlns:a14="http://schemas.microsoft.com/office/drawing/2010/main">
                <a:noFill/>
              </a14:hiddenFill>
            </a:ext>
          </a:extLst>
        </p:spPr>
      </p:cxnSp>
      <p:cxnSp>
        <p:nvCxnSpPr>
          <p:cNvPr id="52" name="Straight Arrow Connector 20"/>
          <p:cNvCxnSpPr>
            <a:cxnSpLocks noChangeShapeType="1"/>
            <a:stCxn id="47" idx="2"/>
            <a:endCxn id="48" idx="0"/>
          </p:cNvCxnSpPr>
          <p:nvPr/>
        </p:nvCxnSpPr>
        <p:spPr bwMode="auto">
          <a:xfrm>
            <a:off x="6623446" y="4519960"/>
            <a:ext cx="0" cy="236537"/>
          </a:xfrm>
          <a:prstGeom prst="straightConnector1">
            <a:avLst/>
          </a:prstGeom>
          <a:noFill/>
          <a:ln w="38100">
            <a:solidFill>
              <a:schemeClr val="accent4"/>
            </a:solidFill>
            <a:round/>
            <a:headEnd/>
            <a:tailEnd type="arrow" w="med" len="med"/>
          </a:ln>
          <a:effectLst/>
          <a:extLst>
            <a:ext uri="{909E8E84-426E-40DD-AFC4-6F175D3DCCD1}">
              <a14:hiddenFill xmlns:a14="http://schemas.microsoft.com/office/drawing/2010/main">
                <a:noFill/>
              </a14:hiddenFill>
            </a:ext>
          </a:extLst>
        </p:spPr>
      </p:cxnSp>
      <p:cxnSp>
        <p:nvCxnSpPr>
          <p:cNvPr id="53" name="Elbow Connector 22"/>
          <p:cNvCxnSpPr>
            <a:cxnSpLocks noChangeShapeType="1"/>
            <a:stCxn id="69" idx="1"/>
            <a:endCxn id="43" idx="0"/>
          </p:cNvCxnSpPr>
          <p:nvPr/>
        </p:nvCxnSpPr>
        <p:spPr bwMode="auto">
          <a:xfrm rot="10800000" flipV="1">
            <a:off x="2439591" y="1765474"/>
            <a:ext cx="904081" cy="376262"/>
          </a:xfrm>
          <a:prstGeom prst="bentConnector2">
            <a:avLst/>
          </a:prstGeom>
          <a:noFill/>
          <a:ln w="38100">
            <a:solidFill>
              <a:schemeClr val="accent1"/>
            </a:solidFill>
            <a:round/>
            <a:headEnd/>
            <a:tailEnd type="arrow" w="med" len="med"/>
          </a:ln>
          <a:effectLst/>
          <a:extLst>
            <a:ext uri="{909E8E84-426E-40DD-AFC4-6F175D3DCCD1}">
              <a14:hiddenFill xmlns:a14="http://schemas.microsoft.com/office/drawing/2010/main">
                <a:noFill/>
              </a14:hiddenFill>
            </a:ext>
          </a:extLst>
        </p:spPr>
      </p:cxnSp>
      <p:cxnSp>
        <p:nvCxnSpPr>
          <p:cNvPr id="54" name="Elbow Connector 22"/>
          <p:cNvCxnSpPr>
            <a:cxnSpLocks noChangeShapeType="1"/>
            <a:stCxn id="69" idx="3"/>
            <a:endCxn id="44" idx="0"/>
          </p:cNvCxnSpPr>
          <p:nvPr/>
        </p:nvCxnSpPr>
        <p:spPr bwMode="auto">
          <a:xfrm>
            <a:off x="5629671" y="1765474"/>
            <a:ext cx="992982" cy="376262"/>
          </a:xfrm>
          <a:prstGeom prst="bentConnector2">
            <a:avLst/>
          </a:prstGeom>
          <a:noFill/>
          <a:ln w="38100">
            <a:solidFill>
              <a:schemeClr val="accent4"/>
            </a:solidFill>
            <a:round/>
            <a:headEnd/>
            <a:tailEnd type="arrow" w="med" len="med"/>
          </a:ln>
          <a:effectLst/>
          <a:extLst>
            <a:ext uri="{909E8E84-426E-40DD-AFC4-6F175D3DCCD1}">
              <a14:hiddenFill xmlns:a14="http://schemas.microsoft.com/office/drawing/2010/main">
                <a:noFill/>
              </a14:hiddenFill>
            </a:ext>
          </a:extLst>
        </p:spPr>
      </p:cxnSp>
      <p:sp>
        <p:nvSpPr>
          <p:cNvPr id="55" name="TextBox 27"/>
          <p:cNvSpPr txBox="1">
            <a:spLocks noChangeArrowheads="1"/>
          </p:cNvSpPr>
          <p:nvPr/>
        </p:nvSpPr>
        <p:spPr bwMode="auto">
          <a:xfrm>
            <a:off x="3983969" y="3480147"/>
            <a:ext cx="1005403" cy="369332"/>
          </a:xfrm>
          <a:prstGeom prst="rect">
            <a:avLst/>
          </a:prstGeom>
          <a:solidFill>
            <a:schemeClr val="tx2">
              <a:lumMod val="75000"/>
            </a:schemeClr>
          </a:solidFill>
          <a:ln w="9525">
            <a:noFill/>
            <a:miter lim="800000"/>
            <a:headEnd/>
            <a:tailEnd/>
          </a:ln>
        </p:spPr>
        <p:txBody>
          <a:bodyPr wrap="none">
            <a:spAutoFit/>
          </a:bodyPr>
          <a:lstStyle>
            <a:lvl1pPr eaLnBrk="0" hangingPunct="0">
              <a:defRPr sz="1000">
                <a:solidFill>
                  <a:schemeClr val="tx1"/>
                </a:solidFill>
                <a:latin typeface="Arial" pitchFamily="34" charset="0"/>
                <a:cs typeface="Arial" pitchFamily="34" charset="0"/>
              </a:defRPr>
            </a:lvl1pPr>
            <a:lvl2pPr marL="37931725" indent="-37474525" eaLnBrk="0" hangingPunct="0">
              <a:defRPr sz="1000">
                <a:solidFill>
                  <a:schemeClr val="tx1"/>
                </a:solidFill>
                <a:latin typeface="Arial" pitchFamily="34" charset="0"/>
                <a:cs typeface="Arial" pitchFamily="34" charset="0"/>
              </a:defRPr>
            </a:lvl2pPr>
            <a:lvl3pPr eaLnBrk="0" hangingPunct="0">
              <a:defRPr sz="1000">
                <a:solidFill>
                  <a:schemeClr val="tx1"/>
                </a:solidFill>
                <a:latin typeface="Arial" pitchFamily="34" charset="0"/>
                <a:cs typeface="Arial" pitchFamily="34" charset="0"/>
              </a:defRPr>
            </a:lvl3pPr>
            <a:lvl4pPr eaLnBrk="0" hangingPunct="0">
              <a:defRPr sz="1000">
                <a:solidFill>
                  <a:schemeClr val="tx1"/>
                </a:solidFill>
                <a:latin typeface="Arial" pitchFamily="34" charset="0"/>
                <a:cs typeface="Arial" pitchFamily="34" charset="0"/>
              </a:defRPr>
            </a:lvl4pPr>
            <a:lvl5pPr eaLnBrk="0" hangingPunct="0">
              <a:defRPr sz="1000">
                <a:solidFill>
                  <a:schemeClr val="tx1"/>
                </a:solidFill>
                <a:latin typeface="Arial" pitchFamily="34" charset="0"/>
                <a:cs typeface="Arial" pitchFamily="34" charset="0"/>
              </a:defRPr>
            </a:lvl5pPr>
            <a:lvl6pPr marL="457200" eaLnBrk="0" fontAlgn="base" hangingPunct="0">
              <a:lnSpc>
                <a:spcPct val="90000"/>
              </a:lnSpc>
              <a:spcBef>
                <a:spcPct val="30000"/>
              </a:spcBef>
              <a:spcAft>
                <a:spcPct val="30000"/>
              </a:spcAft>
              <a:defRPr sz="1000">
                <a:solidFill>
                  <a:schemeClr val="tx1"/>
                </a:solidFill>
                <a:latin typeface="Arial" pitchFamily="34" charset="0"/>
                <a:cs typeface="Arial" pitchFamily="34" charset="0"/>
              </a:defRPr>
            </a:lvl6pPr>
            <a:lvl7pPr marL="914400" eaLnBrk="0" fontAlgn="base" hangingPunct="0">
              <a:lnSpc>
                <a:spcPct val="90000"/>
              </a:lnSpc>
              <a:spcBef>
                <a:spcPct val="30000"/>
              </a:spcBef>
              <a:spcAft>
                <a:spcPct val="30000"/>
              </a:spcAft>
              <a:defRPr sz="1000">
                <a:solidFill>
                  <a:schemeClr val="tx1"/>
                </a:solidFill>
                <a:latin typeface="Arial" pitchFamily="34" charset="0"/>
                <a:cs typeface="Arial" pitchFamily="34" charset="0"/>
              </a:defRPr>
            </a:lvl7pPr>
            <a:lvl8pPr marL="1371600" eaLnBrk="0" fontAlgn="base" hangingPunct="0">
              <a:lnSpc>
                <a:spcPct val="90000"/>
              </a:lnSpc>
              <a:spcBef>
                <a:spcPct val="30000"/>
              </a:spcBef>
              <a:spcAft>
                <a:spcPct val="30000"/>
              </a:spcAft>
              <a:defRPr sz="1000">
                <a:solidFill>
                  <a:schemeClr val="tx1"/>
                </a:solidFill>
                <a:latin typeface="Arial" pitchFamily="34" charset="0"/>
                <a:cs typeface="Arial" pitchFamily="34" charset="0"/>
              </a:defRPr>
            </a:lvl8pPr>
            <a:lvl9pPr marL="1828800" eaLnBrk="0" fontAlgn="base" hangingPunct="0">
              <a:lnSpc>
                <a:spcPct val="90000"/>
              </a:lnSpc>
              <a:spcBef>
                <a:spcPct val="30000"/>
              </a:spcBef>
              <a:spcAft>
                <a:spcPct val="30000"/>
              </a:spcAft>
              <a:defRPr sz="1000">
                <a:solidFill>
                  <a:schemeClr val="tx1"/>
                </a:solidFill>
                <a:latin typeface="Arial" pitchFamily="34" charset="0"/>
                <a:cs typeface="Arial" pitchFamily="34" charset="0"/>
              </a:defRPr>
            </a:lvl9pPr>
          </a:lstStyle>
          <a:p>
            <a:pPr algn="ctr" eaLnBrk="1" hangingPunct="1">
              <a:buFontTx/>
              <a:buNone/>
            </a:pPr>
            <a:r>
              <a:rPr lang="es-MX" sz="1800" b="1" dirty="0" smtClean="0">
                <a:solidFill>
                  <a:srgbClr val="FFFFFF"/>
                </a:solidFill>
                <a:effectLst/>
              </a:rPr>
              <a:t>AINEne</a:t>
            </a:r>
            <a:endParaRPr lang="es-MX" sz="1800" b="1" dirty="0">
              <a:solidFill>
                <a:srgbClr val="FFFFFF"/>
              </a:solidFill>
              <a:effectLst/>
            </a:endParaRPr>
          </a:p>
        </p:txBody>
      </p:sp>
      <p:sp>
        <p:nvSpPr>
          <p:cNvPr id="56" name="TextBox 28"/>
          <p:cNvSpPr txBox="1">
            <a:spLocks noChangeArrowheads="1"/>
          </p:cNvSpPr>
          <p:nvPr/>
        </p:nvSpPr>
        <p:spPr bwMode="auto">
          <a:xfrm>
            <a:off x="3849321" y="3029297"/>
            <a:ext cx="1274708" cy="369332"/>
          </a:xfrm>
          <a:prstGeom prst="rect">
            <a:avLst/>
          </a:prstGeom>
          <a:solidFill>
            <a:schemeClr val="accent3"/>
          </a:solidFill>
          <a:ln w="9525">
            <a:noFill/>
            <a:miter lim="800000"/>
            <a:headEnd/>
            <a:tailEnd/>
          </a:ln>
        </p:spPr>
        <p:txBody>
          <a:bodyPr wrap="none">
            <a:spAutoFit/>
          </a:bodyPr>
          <a:lstStyle>
            <a:lvl1pPr eaLnBrk="0" hangingPunct="0">
              <a:defRPr sz="1000">
                <a:solidFill>
                  <a:schemeClr val="tx1"/>
                </a:solidFill>
                <a:latin typeface="Arial" pitchFamily="34" charset="0"/>
                <a:cs typeface="Arial" pitchFamily="34" charset="0"/>
              </a:defRPr>
            </a:lvl1pPr>
            <a:lvl2pPr marL="37931725" indent="-37474525" eaLnBrk="0" hangingPunct="0">
              <a:defRPr sz="1000">
                <a:solidFill>
                  <a:schemeClr val="tx1"/>
                </a:solidFill>
                <a:latin typeface="Arial" pitchFamily="34" charset="0"/>
                <a:cs typeface="Arial" pitchFamily="34" charset="0"/>
              </a:defRPr>
            </a:lvl2pPr>
            <a:lvl3pPr eaLnBrk="0" hangingPunct="0">
              <a:defRPr sz="1000">
                <a:solidFill>
                  <a:schemeClr val="tx1"/>
                </a:solidFill>
                <a:latin typeface="Arial" pitchFamily="34" charset="0"/>
                <a:cs typeface="Arial" pitchFamily="34" charset="0"/>
              </a:defRPr>
            </a:lvl3pPr>
            <a:lvl4pPr eaLnBrk="0" hangingPunct="0">
              <a:defRPr sz="1000">
                <a:solidFill>
                  <a:schemeClr val="tx1"/>
                </a:solidFill>
                <a:latin typeface="Arial" pitchFamily="34" charset="0"/>
                <a:cs typeface="Arial" pitchFamily="34" charset="0"/>
              </a:defRPr>
            </a:lvl4pPr>
            <a:lvl5pPr eaLnBrk="0" hangingPunct="0">
              <a:defRPr sz="1000">
                <a:solidFill>
                  <a:schemeClr val="tx1"/>
                </a:solidFill>
                <a:latin typeface="Arial" pitchFamily="34" charset="0"/>
                <a:cs typeface="Arial" pitchFamily="34" charset="0"/>
              </a:defRPr>
            </a:lvl5pPr>
            <a:lvl6pPr marL="457200" eaLnBrk="0" fontAlgn="base" hangingPunct="0">
              <a:lnSpc>
                <a:spcPct val="90000"/>
              </a:lnSpc>
              <a:spcBef>
                <a:spcPct val="30000"/>
              </a:spcBef>
              <a:spcAft>
                <a:spcPct val="30000"/>
              </a:spcAft>
              <a:defRPr sz="1000">
                <a:solidFill>
                  <a:schemeClr val="tx1"/>
                </a:solidFill>
                <a:latin typeface="Arial" pitchFamily="34" charset="0"/>
                <a:cs typeface="Arial" pitchFamily="34" charset="0"/>
              </a:defRPr>
            </a:lvl6pPr>
            <a:lvl7pPr marL="914400" eaLnBrk="0" fontAlgn="base" hangingPunct="0">
              <a:lnSpc>
                <a:spcPct val="90000"/>
              </a:lnSpc>
              <a:spcBef>
                <a:spcPct val="30000"/>
              </a:spcBef>
              <a:spcAft>
                <a:spcPct val="30000"/>
              </a:spcAft>
              <a:defRPr sz="1000">
                <a:solidFill>
                  <a:schemeClr val="tx1"/>
                </a:solidFill>
                <a:latin typeface="Arial" pitchFamily="34" charset="0"/>
                <a:cs typeface="Arial" pitchFamily="34" charset="0"/>
              </a:defRPr>
            </a:lvl7pPr>
            <a:lvl8pPr marL="1371600" eaLnBrk="0" fontAlgn="base" hangingPunct="0">
              <a:lnSpc>
                <a:spcPct val="90000"/>
              </a:lnSpc>
              <a:spcBef>
                <a:spcPct val="30000"/>
              </a:spcBef>
              <a:spcAft>
                <a:spcPct val="30000"/>
              </a:spcAft>
              <a:defRPr sz="1000">
                <a:solidFill>
                  <a:schemeClr val="tx1"/>
                </a:solidFill>
                <a:latin typeface="Arial" pitchFamily="34" charset="0"/>
                <a:cs typeface="Arial" pitchFamily="34" charset="0"/>
              </a:defRPr>
            </a:lvl8pPr>
            <a:lvl9pPr marL="1828800" eaLnBrk="0" fontAlgn="base" hangingPunct="0">
              <a:lnSpc>
                <a:spcPct val="90000"/>
              </a:lnSpc>
              <a:spcBef>
                <a:spcPct val="30000"/>
              </a:spcBef>
              <a:spcAft>
                <a:spcPct val="30000"/>
              </a:spcAft>
              <a:defRPr sz="1000">
                <a:solidFill>
                  <a:schemeClr val="tx1"/>
                </a:solidFill>
                <a:latin typeface="Arial" pitchFamily="34" charset="0"/>
                <a:cs typeface="Arial" pitchFamily="34" charset="0"/>
              </a:defRPr>
            </a:lvl9pPr>
          </a:lstStyle>
          <a:p>
            <a:pPr algn="ctr" eaLnBrk="1" hangingPunct="1">
              <a:buFontTx/>
              <a:buNone/>
            </a:pPr>
            <a:r>
              <a:rPr lang="es-MX" sz="1800" b="1" dirty="0" smtClean="0">
                <a:effectLst/>
              </a:rPr>
              <a:t>  Coxibs   </a:t>
            </a:r>
            <a:endParaRPr lang="es-MX" sz="1800" b="1" dirty="0">
              <a:effectLst/>
            </a:endParaRPr>
          </a:p>
        </p:txBody>
      </p:sp>
      <p:cxnSp>
        <p:nvCxnSpPr>
          <p:cNvPr id="57" name="Straight Arrow Connector 30"/>
          <p:cNvCxnSpPr>
            <a:cxnSpLocks noChangeShapeType="1"/>
            <a:stCxn id="56" idx="3"/>
          </p:cNvCxnSpPr>
          <p:nvPr/>
        </p:nvCxnSpPr>
        <p:spPr bwMode="auto">
          <a:xfrm>
            <a:off x="5124029" y="3213963"/>
            <a:ext cx="1218430" cy="4247"/>
          </a:xfrm>
          <a:prstGeom prst="straightConnector1">
            <a:avLst/>
          </a:prstGeom>
          <a:noFill/>
          <a:ln w="57150">
            <a:solidFill>
              <a:schemeClr val="accent3"/>
            </a:solidFill>
            <a:round/>
            <a:headEnd/>
            <a:tailEnd type="arrow" w="med" len="med"/>
          </a:ln>
          <a:effectLst/>
          <a:extLst>
            <a:ext uri="{909E8E84-426E-40DD-AFC4-6F175D3DCCD1}">
              <a14:hiddenFill xmlns:a14="http://schemas.microsoft.com/office/drawing/2010/main">
                <a:noFill/>
              </a14:hiddenFill>
            </a:ext>
          </a:extLst>
        </p:spPr>
      </p:cxnSp>
      <p:sp>
        <p:nvSpPr>
          <p:cNvPr id="58" name="Multiply 33"/>
          <p:cNvSpPr>
            <a:spLocks noChangeArrowheads="1"/>
          </p:cNvSpPr>
          <p:nvPr/>
        </p:nvSpPr>
        <p:spPr bwMode="auto">
          <a:xfrm>
            <a:off x="6328171" y="2894360"/>
            <a:ext cx="592138" cy="592137"/>
          </a:xfrm>
          <a:custGeom>
            <a:avLst/>
            <a:gdLst>
              <a:gd name="T0" fmla="*/ 142217 w 592138"/>
              <a:gd name="T1" fmla="*/ 142217 h 592137"/>
              <a:gd name="T2" fmla="*/ 449921 w 592138"/>
              <a:gd name="T3" fmla="*/ 142217 h 592137"/>
              <a:gd name="T4" fmla="*/ 449921 w 592138"/>
              <a:gd name="T5" fmla="*/ 449920 h 592137"/>
              <a:gd name="T6" fmla="*/ 142217 w 592138"/>
              <a:gd name="T7" fmla="*/ 449920 h 592137"/>
              <a:gd name="T8" fmla="*/ 0 60000 65536"/>
              <a:gd name="T9" fmla="*/ 0 60000 65536"/>
              <a:gd name="T10" fmla="*/ 0 60000 65536"/>
              <a:gd name="T11" fmla="*/ 0 60000 65536"/>
              <a:gd name="T12" fmla="*/ 92977 w 592138"/>
              <a:gd name="T13" fmla="*/ 92977 h 592137"/>
              <a:gd name="T14" fmla="*/ 499161 w 592138"/>
              <a:gd name="T15" fmla="*/ 499160 h 592137"/>
            </a:gdLst>
            <a:ahLst/>
            <a:cxnLst>
              <a:cxn ang="T8">
                <a:pos x="T0" y="T1"/>
              </a:cxn>
              <a:cxn ang="T9">
                <a:pos x="T2" y="T3"/>
              </a:cxn>
              <a:cxn ang="T10">
                <a:pos x="T4" y="T5"/>
              </a:cxn>
              <a:cxn ang="T11">
                <a:pos x="T6" y="T7"/>
              </a:cxn>
            </a:cxnLst>
            <a:rect l="T12" t="T13" r="T14" b="T15"/>
            <a:pathLst>
              <a:path w="592138" h="592137">
                <a:moveTo>
                  <a:pt x="92977" y="191456"/>
                </a:moveTo>
                <a:lnTo>
                  <a:pt x="191456" y="92977"/>
                </a:lnTo>
                <a:lnTo>
                  <a:pt x="296069" y="197589"/>
                </a:lnTo>
                <a:lnTo>
                  <a:pt x="400682" y="92977"/>
                </a:lnTo>
                <a:lnTo>
                  <a:pt x="499161" y="191456"/>
                </a:lnTo>
                <a:lnTo>
                  <a:pt x="394548" y="296069"/>
                </a:lnTo>
                <a:lnTo>
                  <a:pt x="499161" y="400681"/>
                </a:lnTo>
                <a:lnTo>
                  <a:pt x="400682" y="499160"/>
                </a:lnTo>
                <a:lnTo>
                  <a:pt x="296069" y="394548"/>
                </a:lnTo>
                <a:lnTo>
                  <a:pt x="191456" y="499160"/>
                </a:lnTo>
                <a:lnTo>
                  <a:pt x="92977" y="400681"/>
                </a:lnTo>
                <a:lnTo>
                  <a:pt x="197590" y="296069"/>
                </a:lnTo>
                <a:close/>
              </a:path>
            </a:pathLst>
          </a:custGeom>
          <a:solidFill>
            <a:srgbClr val="DDBB30"/>
          </a:solidFill>
          <a:ln w="9525">
            <a:noFill/>
            <a:miter lim="800000"/>
            <a:headEnd/>
            <a:tailEnd/>
          </a:ln>
          <a:effectLst/>
        </p:spPr>
        <p:txBody>
          <a:bodyPr anchor="ctr"/>
          <a:lstStyle/>
          <a:p>
            <a:endParaRPr lang="es-MX" dirty="0">
              <a:effectLst>
                <a:outerShdw blurRad="38100" dist="38100" dir="2700000" algn="tl">
                  <a:srgbClr val="FFFFFF"/>
                </a:outerShdw>
              </a:effectLst>
            </a:endParaRPr>
          </a:p>
        </p:txBody>
      </p:sp>
      <p:cxnSp>
        <p:nvCxnSpPr>
          <p:cNvPr id="59" name="Straight Arrow Connector 35"/>
          <p:cNvCxnSpPr>
            <a:cxnSpLocks noChangeShapeType="1"/>
            <a:stCxn id="55" idx="3"/>
          </p:cNvCxnSpPr>
          <p:nvPr/>
        </p:nvCxnSpPr>
        <p:spPr bwMode="auto">
          <a:xfrm flipV="1">
            <a:off x="4989372" y="3657947"/>
            <a:ext cx="1292762" cy="6866"/>
          </a:xfrm>
          <a:prstGeom prst="straightConnector1">
            <a:avLst/>
          </a:prstGeom>
          <a:noFill/>
          <a:ln w="57150">
            <a:solidFill>
              <a:srgbClr val="AAAAB8"/>
            </a:solidFill>
            <a:round/>
            <a:headEnd/>
            <a:tailEnd type="arrow" w="med" len="med"/>
          </a:ln>
          <a:effectLst/>
          <a:extLst>
            <a:ext uri="{909E8E84-426E-40DD-AFC4-6F175D3DCCD1}">
              <a14:hiddenFill xmlns:a14="http://schemas.microsoft.com/office/drawing/2010/main">
                <a:noFill/>
              </a14:hiddenFill>
            </a:ext>
          </a:extLst>
        </p:spPr>
      </p:cxnSp>
      <p:sp>
        <p:nvSpPr>
          <p:cNvPr id="60" name="Multiply 36"/>
          <p:cNvSpPr>
            <a:spLocks noChangeArrowheads="1"/>
          </p:cNvSpPr>
          <p:nvPr/>
        </p:nvSpPr>
        <p:spPr bwMode="auto">
          <a:xfrm>
            <a:off x="6328171" y="3369022"/>
            <a:ext cx="592138" cy="592138"/>
          </a:xfrm>
          <a:custGeom>
            <a:avLst/>
            <a:gdLst>
              <a:gd name="T0" fmla="*/ 142217 w 592138"/>
              <a:gd name="T1" fmla="*/ 142217 h 592138"/>
              <a:gd name="T2" fmla="*/ 449921 w 592138"/>
              <a:gd name="T3" fmla="*/ 142217 h 592138"/>
              <a:gd name="T4" fmla="*/ 449921 w 592138"/>
              <a:gd name="T5" fmla="*/ 449921 h 592138"/>
              <a:gd name="T6" fmla="*/ 142217 w 592138"/>
              <a:gd name="T7" fmla="*/ 449921 h 592138"/>
              <a:gd name="T8" fmla="*/ 0 60000 65536"/>
              <a:gd name="T9" fmla="*/ 0 60000 65536"/>
              <a:gd name="T10" fmla="*/ 0 60000 65536"/>
              <a:gd name="T11" fmla="*/ 0 60000 65536"/>
              <a:gd name="T12" fmla="*/ 92977 w 592138"/>
              <a:gd name="T13" fmla="*/ 92977 h 592138"/>
              <a:gd name="T14" fmla="*/ 499161 w 592138"/>
              <a:gd name="T15" fmla="*/ 499161 h 592138"/>
            </a:gdLst>
            <a:ahLst/>
            <a:cxnLst>
              <a:cxn ang="T8">
                <a:pos x="T0" y="T1"/>
              </a:cxn>
              <a:cxn ang="T9">
                <a:pos x="T2" y="T3"/>
              </a:cxn>
              <a:cxn ang="T10">
                <a:pos x="T4" y="T5"/>
              </a:cxn>
              <a:cxn ang="T11">
                <a:pos x="T6" y="T7"/>
              </a:cxn>
            </a:cxnLst>
            <a:rect l="T12" t="T13" r="T14" b="T15"/>
            <a:pathLst>
              <a:path w="592138" h="592138">
                <a:moveTo>
                  <a:pt x="92977" y="191456"/>
                </a:moveTo>
                <a:lnTo>
                  <a:pt x="191456" y="92977"/>
                </a:lnTo>
                <a:lnTo>
                  <a:pt x="296069" y="197590"/>
                </a:lnTo>
                <a:lnTo>
                  <a:pt x="400682" y="92977"/>
                </a:lnTo>
                <a:lnTo>
                  <a:pt x="499161" y="191456"/>
                </a:lnTo>
                <a:lnTo>
                  <a:pt x="394548" y="296069"/>
                </a:lnTo>
                <a:lnTo>
                  <a:pt x="499161" y="400682"/>
                </a:lnTo>
                <a:lnTo>
                  <a:pt x="400682" y="499161"/>
                </a:lnTo>
                <a:lnTo>
                  <a:pt x="296069" y="394548"/>
                </a:lnTo>
                <a:lnTo>
                  <a:pt x="191456" y="499161"/>
                </a:lnTo>
                <a:lnTo>
                  <a:pt x="92977" y="400682"/>
                </a:lnTo>
                <a:lnTo>
                  <a:pt x="197590" y="296069"/>
                </a:lnTo>
                <a:close/>
              </a:path>
            </a:pathLst>
          </a:custGeom>
          <a:solidFill>
            <a:srgbClr val="A3A3A3"/>
          </a:solidFill>
          <a:ln w="9525">
            <a:solidFill>
              <a:srgbClr val="AAAAB8"/>
            </a:solidFill>
            <a:miter lim="800000"/>
            <a:headEnd/>
            <a:tailEnd/>
          </a:ln>
          <a:effectLst/>
        </p:spPr>
        <p:txBody>
          <a:bodyPr anchor="ctr"/>
          <a:lstStyle/>
          <a:p>
            <a:endParaRPr lang="es-MX" dirty="0">
              <a:effectLst>
                <a:outerShdw blurRad="38100" dist="38100" dir="2700000" algn="tl">
                  <a:srgbClr val="FFFFFF"/>
                </a:outerShdw>
              </a:effectLst>
            </a:endParaRPr>
          </a:p>
        </p:txBody>
      </p:sp>
      <p:cxnSp>
        <p:nvCxnSpPr>
          <p:cNvPr id="61" name="Straight Arrow Connector 38"/>
          <p:cNvCxnSpPr>
            <a:cxnSpLocks noChangeShapeType="1"/>
            <a:stCxn id="55" idx="1"/>
          </p:cNvCxnSpPr>
          <p:nvPr/>
        </p:nvCxnSpPr>
        <p:spPr bwMode="auto">
          <a:xfrm flipH="1">
            <a:off x="2695973" y="3664813"/>
            <a:ext cx="1287996" cy="4247"/>
          </a:xfrm>
          <a:prstGeom prst="straightConnector1">
            <a:avLst/>
          </a:prstGeom>
          <a:noFill/>
          <a:ln w="57150">
            <a:solidFill>
              <a:srgbClr val="AAAAB8"/>
            </a:solidFill>
            <a:round/>
            <a:headEnd/>
            <a:tailEnd type="arrow" w="med" len="med"/>
          </a:ln>
          <a:effectLst/>
          <a:extLst>
            <a:ext uri="{909E8E84-426E-40DD-AFC4-6F175D3DCCD1}">
              <a14:hiddenFill xmlns:a14="http://schemas.microsoft.com/office/drawing/2010/main">
                <a:noFill/>
              </a14:hiddenFill>
            </a:ext>
          </a:extLst>
        </p:spPr>
      </p:cxnSp>
      <p:sp>
        <p:nvSpPr>
          <p:cNvPr id="62" name="Multiply 39"/>
          <p:cNvSpPr>
            <a:spLocks noChangeArrowheads="1"/>
          </p:cNvSpPr>
          <p:nvPr/>
        </p:nvSpPr>
        <p:spPr bwMode="auto">
          <a:xfrm>
            <a:off x="2137171" y="3345210"/>
            <a:ext cx="592138" cy="592137"/>
          </a:xfrm>
          <a:custGeom>
            <a:avLst/>
            <a:gdLst>
              <a:gd name="T0" fmla="*/ 142217 w 592138"/>
              <a:gd name="T1" fmla="*/ 142217 h 592137"/>
              <a:gd name="T2" fmla="*/ 449921 w 592138"/>
              <a:gd name="T3" fmla="*/ 142217 h 592137"/>
              <a:gd name="T4" fmla="*/ 449921 w 592138"/>
              <a:gd name="T5" fmla="*/ 449920 h 592137"/>
              <a:gd name="T6" fmla="*/ 142217 w 592138"/>
              <a:gd name="T7" fmla="*/ 449920 h 592137"/>
              <a:gd name="T8" fmla="*/ 0 60000 65536"/>
              <a:gd name="T9" fmla="*/ 0 60000 65536"/>
              <a:gd name="T10" fmla="*/ 0 60000 65536"/>
              <a:gd name="T11" fmla="*/ 0 60000 65536"/>
              <a:gd name="T12" fmla="*/ 92977 w 592138"/>
              <a:gd name="T13" fmla="*/ 92977 h 592137"/>
              <a:gd name="T14" fmla="*/ 499161 w 592138"/>
              <a:gd name="T15" fmla="*/ 499160 h 592137"/>
            </a:gdLst>
            <a:ahLst/>
            <a:cxnLst>
              <a:cxn ang="T8">
                <a:pos x="T0" y="T1"/>
              </a:cxn>
              <a:cxn ang="T9">
                <a:pos x="T2" y="T3"/>
              </a:cxn>
              <a:cxn ang="T10">
                <a:pos x="T4" y="T5"/>
              </a:cxn>
              <a:cxn ang="T11">
                <a:pos x="T6" y="T7"/>
              </a:cxn>
            </a:cxnLst>
            <a:rect l="T12" t="T13" r="T14" b="T15"/>
            <a:pathLst>
              <a:path w="592138" h="592137">
                <a:moveTo>
                  <a:pt x="92977" y="191456"/>
                </a:moveTo>
                <a:lnTo>
                  <a:pt x="191456" y="92977"/>
                </a:lnTo>
                <a:lnTo>
                  <a:pt x="296069" y="197589"/>
                </a:lnTo>
                <a:lnTo>
                  <a:pt x="400682" y="92977"/>
                </a:lnTo>
                <a:lnTo>
                  <a:pt x="499161" y="191456"/>
                </a:lnTo>
                <a:lnTo>
                  <a:pt x="394548" y="296069"/>
                </a:lnTo>
                <a:lnTo>
                  <a:pt x="499161" y="400681"/>
                </a:lnTo>
                <a:lnTo>
                  <a:pt x="400682" y="499160"/>
                </a:lnTo>
                <a:lnTo>
                  <a:pt x="296069" y="394548"/>
                </a:lnTo>
                <a:lnTo>
                  <a:pt x="191456" y="499160"/>
                </a:lnTo>
                <a:lnTo>
                  <a:pt x="92977" y="400681"/>
                </a:lnTo>
                <a:lnTo>
                  <a:pt x="197590" y="296069"/>
                </a:lnTo>
                <a:close/>
              </a:path>
            </a:pathLst>
          </a:custGeom>
          <a:solidFill>
            <a:srgbClr val="A3A3A3"/>
          </a:solidFill>
          <a:ln w="9525">
            <a:solidFill>
              <a:srgbClr val="AAAAB8"/>
            </a:solidFill>
            <a:miter lim="800000"/>
            <a:headEnd/>
            <a:tailEnd/>
          </a:ln>
          <a:effectLst/>
        </p:spPr>
        <p:txBody>
          <a:bodyPr anchor="ctr"/>
          <a:lstStyle/>
          <a:p>
            <a:endParaRPr lang="es-MX" dirty="0">
              <a:effectLst>
                <a:outerShdw blurRad="38100" dist="38100" dir="2700000" algn="tl">
                  <a:srgbClr val="FFFFFF"/>
                </a:outerShdw>
              </a:effectLst>
            </a:endParaRPr>
          </a:p>
        </p:txBody>
      </p:sp>
      <p:sp>
        <p:nvSpPr>
          <p:cNvPr id="63" name="Oval 25"/>
          <p:cNvSpPr>
            <a:spLocks noChangeArrowheads="1"/>
          </p:cNvSpPr>
          <p:nvPr/>
        </p:nvSpPr>
        <p:spPr bwMode="auto">
          <a:xfrm>
            <a:off x="5216922" y="4756497"/>
            <a:ext cx="2847466" cy="777875"/>
          </a:xfrm>
          <a:prstGeom prst="ellipse">
            <a:avLst/>
          </a:prstGeom>
          <a:noFill/>
          <a:ln w="76200">
            <a:solidFill>
              <a:schemeClr val="accent2"/>
            </a:solidFill>
            <a:round/>
            <a:headEnd/>
            <a:tailEnd/>
          </a:ln>
          <a:effectLst>
            <a:outerShdw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endParaRPr lang="es-MX" dirty="0">
              <a:solidFill>
                <a:srgbClr val="FFFFFF"/>
              </a:solidFill>
              <a:effectLst>
                <a:outerShdw blurRad="38100" dist="38100" dir="2700000" algn="tl">
                  <a:srgbClr val="000000"/>
                </a:outerShdw>
              </a:effectLst>
            </a:endParaRPr>
          </a:p>
        </p:txBody>
      </p:sp>
      <p:sp>
        <p:nvSpPr>
          <p:cNvPr id="64" name="Rectangle 26"/>
          <p:cNvSpPr>
            <a:spLocks noChangeArrowheads="1"/>
          </p:cNvSpPr>
          <p:nvPr/>
        </p:nvSpPr>
        <p:spPr bwMode="auto">
          <a:xfrm>
            <a:off x="5988192" y="5795158"/>
            <a:ext cx="1968276" cy="434887"/>
          </a:xfrm>
          <a:prstGeom prst="rect">
            <a:avLst/>
          </a:prstGeom>
          <a:solidFill>
            <a:schemeClr val="accent2"/>
          </a:solidFill>
          <a:ln w="9525">
            <a:noFill/>
            <a:miter lim="800000"/>
            <a:headEnd/>
            <a:tailEnd/>
          </a:ln>
          <a:effectLst/>
        </p:spPr>
        <p:txBody>
          <a:bodyPr anchor="ctr"/>
          <a:lstStyle/>
          <a:p>
            <a:pPr algn="ctr">
              <a:buFontTx/>
              <a:buNone/>
            </a:pPr>
            <a:r>
              <a:rPr lang="es-MX" sz="1800" b="1" dirty="0" smtClean="0">
                <a:solidFill>
                  <a:srgbClr val="FFFFFF"/>
                </a:solidFill>
              </a:rPr>
              <a:t>Alivio del dolor</a:t>
            </a:r>
            <a:endParaRPr lang="es-MX" sz="1800" b="1" dirty="0">
              <a:solidFill>
                <a:srgbClr val="FFFFFF"/>
              </a:solidFill>
            </a:endParaRPr>
          </a:p>
        </p:txBody>
      </p:sp>
      <p:cxnSp>
        <p:nvCxnSpPr>
          <p:cNvPr id="65" name="Straight Connector 31"/>
          <p:cNvCxnSpPr>
            <a:cxnSpLocks noChangeShapeType="1"/>
            <a:stCxn id="63" idx="4"/>
            <a:endCxn id="64" idx="0"/>
          </p:cNvCxnSpPr>
          <p:nvPr/>
        </p:nvCxnSpPr>
        <p:spPr bwMode="auto">
          <a:xfrm>
            <a:off x="6640655" y="5534372"/>
            <a:ext cx="331675" cy="260786"/>
          </a:xfrm>
          <a:prstGeom prst="line">
            <a:avLst/>
          </a:prstGeom>
          <a:noFill/>
          <a:ln w="38100">
            <a:solidFill>
              <a:schemeClr val="accent2"/>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66" name="TextBox 29"/>
          <p:cNvSpPr txBox="1"/>
          <p:nvPr/>
        </p:nvSpPr>
        <p:spPr>
          <a:xfrm>
            <a:off x="1078173" y="3503960"/>
            <a:ext cx="1398157" cy="338554"/>
          </a:xfrm>
          <a:prstGeom prst="rect">
            <a:avLst/>
          </a:prstGeom>
          <a:noFill/>
        </p:spPr>
        <p:txBody>
          <a:bodyPr wrap="square">
            <a:spAutoFit/>
          </a:bodyPr>
          <a:lstStyle>
            <a:lvl1pPr eaLnBrk="0" hangingPunct="0">
              <a:defRPr sz="1000">
                <a:solidFill>
                  <a:schemeClr val="tx1"/>
                </a:solidFill>
                <a:latin typeface="Arial" pitchFamily="34" charset="0"/>
                <a:cs typeface="Arial" pitchFamily="34" charset="0"/>
              </a:defRPr>
            </a:lvl1pPr>
            <a:lvl2pPr marL="37931725" indent="-37474525" eaLnBrk="0" hangingPunct="0">
              <a:defRPr sz="1000">
                <a:solidFill>
                  <a:schemeClr val="tx1"/>
                </a:solidFill>
                <a:latin typeface="Arial" pitchFamily="34" charset="0"/>
                <a:cs typeface="Arial" pitchFamily="34" charset="0"/>
              </a:defRPr>
            </a:lvl2pPr>
            <a:lvl3pPr eaLnBrk="0" hangingPunct="0">
              <a:defRPr sz="1000">
                <a:solidFill>
                  <a:schemeClr val="tx1"/>
                </a:solidFill>
                <a:latin typeface="Arial" pitchFamily="34" charset="0"/>
                <a:cs typeface="Arial" pitchFamily="34" charset="0"/>
              </a:defRPr>
            </a:lvl3pPr>
            <a:lvl4pPr eaLnBrk="0" hangingPunct="0">
              <a:defRPr sz="1000">
                <a:solidFill>
                  <a:schemeClr val="tx1"/>
                </a:solidFill>
                <a:latin typeface="Arial" pitchFamily="34" charset="0"/>
                <a:cs typeface="Arial" pitchFamily="34" charset="0"/>
              </a:defRPr>
            </a:lvl4pPr>
            <a:lvl5pPr eaLnBrk="0" hangingPunct="0">
              <a:defRPr sz="1000">
                <a:solidFill>
                  <a:schemeClr val="tx1"/>
                </a:solidFill>
                <a:latin typeface="Arial" pitchFamily="34" charset="0"/>
                <a:cs typeface="Arial" pitchFamily="34" charset="0"/>
              </a:defRPr>
            </a:lvl5pPr>
            <a:lvl6pPr marL="457200" eaLnBrk="0" fontAlgn="base" hangingPunct="0">
              <a:lnSpc>
                <a:spcPct val="90000"/>
              </a:lnSpc>
              <a:spcBef>
                <a:spcPct val="30000"/>
              </a:spcBef>
              <a:spcAft>
                <a:spcPct val="30000"/>
              </a:spcAft>
              <a:defRPr sz="1000">
                <a:solidFill>
                  <a:schemeClr val="tx1"/>
                </a:solidFill>
                <a:latin typeface="Arial" pitchFamily="34" charset="0"/>
                <a:cs typeface="Arial" pitchFamily="34" charset="0"/>
              </a:defRPr>
            </a:lvl6pPr>
            <a:lvl7pPr marL="914400" eaLnBrk="0" fontAlgn="base" hangingPunct="0">
              <a:lnSpc>
                <a:spcPct val="90000"/>
              </a:lnSpc>
              <a:spcBef>
                <a:spcPct val="30000"/>
              </a:spcBef>
              <a:spcAft>
                <a:spcPct val="30000"/>
              </a:spcAft>
              <a:defRPr sz="1000">
                <a:solidFill>
                  <a:schemeClr val="tx1"/>
                </a:solidFill>
                <a:latin typeface="Arial" pitchFamily="34" charset="0"/>
                <a:cs typeface="Arial" pitchFamily="34" charset="0"/>
              </a:defRPr>
            </a:lvl7pPr>
            <a:lvl8pPr marL="1371600" eaLnBrk="0" fontAlgn="base" hangingPunct="0">
              <a:lnSpc>
                <a:spcPct val="90000"/>
              </a:lnSpc>
              <a:spcBef>
                <a:spcPct val="30000"/>
              </a:spcBef>
              <a:spcAft>
                <a:spcPct val="30000"/>
              </a:spcAft>
              <a:defRPr sz="1000">
                <a:solidFill>
                  <a:schemeClr val="tx1"/>
                </a:solidFill>
                <a:latin typeface="Arial" pitchFamily="34" charset="0"/>
                <a:cs typeface="Arial" pitchFamily="34" charset="0"/>
              </a:defRPr>
            </a:lvl8pPr>
            <a:lvl9pPr marL="1828800" eaLnBrk="0" fontAlgn="base" hangingPunct="0">
              <a:lnSpc>
                <a:spcPct val="90000"/>
              </a:lnSpc>
              <a:spcBef>
                <a:spcPct val="30000"/>
              </a:spcBef>
              <a:spcAft>
                <a:spcPct val="30000"/>
              </a:spcAft>
              <a:defRPr sz="1000">
                <a:solidFill>
                  <a:schemeClr val="tx1"/>
                </a:solidFill>
                <a:latin typeface="Arial" pitchFamily="34" charset="0"/>
                <a:cs typeface="Arial" pitchFamily="34" charset="0"/>
              </a:defRPr>
            </a:lvl9pPr>
          </a:lstStyle>
          <a:p>
            <a:pPr eaLnBrk="1" hangingPunct="1">
              <a:buFontTx/>
              <a:buNone/>
            </a:pPr>
            <a:r>
              <a:rPr lang="es-MX" sz="1600" b="1" dirty="0" smtClean="0">
                <a:solidFill>
                  <a:schemeClr val="tx2">
                    <a:lumMod val="50000"/>
                  </a:schemeClr>
                </a:solidFill>
              </a:rPr>
              <a:t>BLOQUEO</a:t>
            </a:r>
            <a:endParaRPr lang="es-MX" sz="1600" b="1" dirty="0">
              <a:solidFill>
                <a:schemeClr val="tx2">
                  <a:lumMod val="50000"/>
                </a:schemeClr>
              </a:solidFill>
            </a:endParaRPr>
          </a:p>
        </p:txBody>
      </p:sp>
      <p:sp>
        <p:nvSpPr>
          <p:cNvPr id="67" name="TextBox 32"/>
          <p:cNvSpPr txBox="1"/>
          <p:nvPr/>
        </p:nvSpPr>
        <p:spPr>
          <a:xfrm>
            <a:off x="6893321" y="3519835"/>
            <a:ext cx="1221809" cy="338554"/>
          </a:xfrm>
          <a:prstGeom prst="rect">
            <a:avLst/>
          </a:prstGeom>
          <a:noFill/>
        </p:spPr>
        <p:txBody>
          <a:bodyPr wrap="none">
            <a:spAutoFit/>
          </a:bodyPr>
          <a:lstStyle>
            <a:lvl1pPr eaLnBrk="0" hangingPunct="0">
              <a:defRPr sz="1000">
                <a:solidFill>
                  <a:schemeClr val="tx1"/>
                </a:solidFill>
                <a:latin typeface="Arial" pitchFamily="34" charset="0"/>
                <a:cs typeface="Arial" pitchFamily="34" charset="0"/>
              </a:defRPr>
            </a:lvl1pPr>
            <a:lvl2pPr marL="37931725" indent="-37474525" eaLnBrk="0" hangingPunct="0">
              <a:defRPr sz="1000">
                <a:solidFill>
                  <a:schemeClr val="tx1"/>
                </a:solidFill>
                <a:latin typeface="Arial" pitchFamily="34" charset="0"/>
                <a:cs typeface="Arial" pitchFamily="34" charset="0"/>
              </a:defRPr>
            </a:lvl2pPr>
            <a:lvl3pPr eaLnBrk="0" hangingPunct="0">
              <a:defRPr sz="1000">
                <a:solidFill>
                  <a:schemeClr val="tx1"/>
                </a:solidFill>
                <a:latin typeface="Arial" pitchFamily="34" charset="0"/>
                <a:cs typeface="Arial" pitchFamily="34" charset="0"/>
              </a:defRPr>
            </a:lvl3pPr>
            <a:lvl4pPr eaLnBrk="0" hangingPunct="0">
              <a:defRPr sz="1000">
                <a:solidFill>
                  <a:schemeClr val="tx1"/>
                </a:solidFill>
                <a:latin typeface="Arial" pitchFamily="34" charset="0"/>
                <a:cs typeface="Arial" pitchFamily="34" charset="0"/>
              </a:defRPr>
            </a:lvl4pPr>
            <a:lvl5pPr eaLnBrk="0" hangingPunct="0">
              <a:defRPr sz="1000">
                <a:solidFill>
                  <a:schemeClr val="tx1"/>
                </a:solidFill>
                <a:latin typeface="Arial" pitchFamily="34" charset="0"/>
                <a:cs typeface="Arial" pitchFamily="34" charset="0"/>
              </a:defRPr>
            </a:lvl5pPr>
            <a:lvl6pPr marL="457200" eaLnBrk="0" fontAlgn="base" hangingPunct="0">
              <a:lnSpc>
                <a:spcPct val="90000"/>
              </a:lnSpc>
              <a:spcBef>
                <a:spcPct val="30000"/>
              </a:spcBef>
              <a:spcAft>
                <a:spcPct val="30000"/>
              </a:spcAft>
              <a:defRPr sz="1000">
                <a:solidFill>
                  <a:schemeClr val="tx1"/>
                </a:solidFill>
                <a:latin typeface="Arial" pitchFamily="34" charset="0"/>
                <a:cs typeface="Arial" pitchFamily="34" charset="0"/>
              </a:defRPr>
            </a:lvl6pPr>
            <a:lvl7pPr marL="914400" eaLnBrk="0" fontAlgn="base" hangingPunct="0">
              <a:lnSpc>
                <a:spcPct val="90000"/>
              </a:lnSpc>
              <a:spcBef>
                <a:spcPct val="30000"/>
              </a:spcBef>
              <a:spcAft>
                <a:spcPct val="30000"/>
              </a:spcAft>
              <a:defRPr sz="1000">
                <a:solidFill>
                  <a:schemeClr val="tx1"/>
                </a:solidFill>
                <a:latin typeface="Arial" pitchFamily="34" charset="0"/>
                <a:cs typeface="Arial" pitchFamily="34" charset="0"/>
              </a:defRPr>
            </a:lvl7pPr>
            <a:lvl8pPr marL="1371600" eaLnBrk="0" fontAlgn="base" hangingPunct="0">
              <a:lnSpc>
                <a:spcPct val="90000"/>
              </a:lnSpc>
              <a:spcBef>
                <a:spcPct val="30000"/>
              </a:spcBef>
              <a:spcAft>
                <a:spcPct val="30000"/>
              </a:spcAft>
              <a:defRPr sz="1000">
                <a:solidFill>
                  <a:schemeClr val="tx1"/>
                </a:solidFill>
                <a:latin typeface="Arial" pitchFamily="34" charset="0"/>
                <a:cs typeface="Arial" pitchFamily="34" charset="0"/>
              </a:defRPr>
            </a:lvl8pPr>
            <a:lvl9pPr marL="1828800" eaLnBrk="0" fontAlgn="base" hangingPunct="0">
              <a:lnSpc>
                <a:spcPct val="90000"/>
              </a:lnSpc>
              <a:spcBef>
                <a:spcPct val="30000"/>
              </a:spcBef>
              <a:spcAft>
                <a:spcPct val="30000"/>
              </a:spcAft>
              <a:defRPr sz="1000">
                <a:solidFill>
                  <a:schemeClr val="tx1"/>
                </a:solidFill>
                <a:latin typeface="Arial" pitchFamily="34" charset="0"/>
                <a:cs typeface="Arial" pitchFamily="34" charset="0"/>
              </a:defRPr>
            </a:lvl9pPr>
          </a:lstStyle>
          <a:p>
            <a:pPr eaLnBrk="1" hangingPunct="1">
              <a:buFontTx/>
              <a:buNone/>
            </a:pPr>
            <a:r>
              <a:rPr lang="es-MX" sz="1600" b="1" dirty="0" smtClean="0">
                <a:solidFill>
                  <a:schemeClr val="tx2">
                    <a:lumMod val="50000"/>
                  </a:schemeClr>
                </a:solidFill>
              </a:rPr>
              <a:t>BLOQUEO</a:t>
            </a:r>
            <a:endParaRPr lang="es-MX" sz="1600" b="1" dirty="0">
              <a:solidFill>
                <a:schemeClr val="tx2">
                  <a:lumMod val="50000"/>
                </a:schemeClr>
              </a:solidFill>
            </a:endParaRPr>
          </a:p>
        </p:txBody>
      </p:sp>
      <p:sp>
        <p:nvSpPr>
          <p:cNvPr id="68" name="TextBox 34"/>
          <p:cNvSpPr txBox="1"/>
          <p:nvPr/>
        </p:nvSpPr>
        <p:spPr>
          <a:xfrm>
            <a:off x="6893321" y="3029297"/>
            <a:ext cx="1221809" cy="338554"/>
          </a:xfrm>
          <a:prstGeom prst="rect">
            <a:avLst/>
          </a:prstGeom>
          <a:noFill/>
        </p:spPr>
        <p:txBody>
          <a:bodyPr wrap="none">
            <a:spAutoFit/>
          </a:bodyPr>
          <a:lstStyle>
            <a:lvl1pPr eaLnBrk="0" hangingPunct="0">
              <a:defRPr sz="1000">
                <a:solidFill>
                  <a:schemeClr val="tx1"/>
                </a:solidFill>
                <a:latin typeface="Arial" pitchFamily="34" charset="0"/>
                <a:cs typeface="Arial" pitchFamily="34" charset="0"/>
              </a:defRPr>
            </a:lvl1pPr>
            <a:lvl2pPr marL="37931725" indent="-37474525" eaLnBrk="0" hangingPunct="0">
              <a:defRPr sz="1000">
                <a:solidFill>
                  <a:schemeClr val="tx1"/>
                </a:solidFill>
                <a:latin typeface="Arial" pitchFamily="34" charset="0"/>
                <a:cs typeface="Arial" pitchFamily="34" charset="0"/>
              </a:defRPr>
            </a:lvl2pPr>
            <a:lvl3pPr eaLnBrk="0" hangingPunct="0">
              <a:defRPr sz="1000">
                <a:solidFill>
                  <a:schemeClr val="tx1"/>
                </a:solidFill>
                <a:latin typeface="Arial" pitchFamily="34" charset="0"/>
                <a:cs typeface="Arial" pitchFamily="34" charset="0"/>
              </a:defRPr>
            </a:lvl3pPr>
            <a:lvl4pPr eaLnBrk="0" hangingPunct="0">
              <a:defRPr sz="1000">
                <a:solidFill>
                  <a:schemeClr val="tx1"/>
                </a:solidFill>
                <a:latin typeface="Arial" pitchFamily="34" charset="0"/>
                <a:cs typeface="Arial" pitchFamily="34" charset="0"/>
              </a:defRPr>
            </a:lvl4pPr>
            <a:lvl5pPr eaLnBrk="0" hangingPunct="0">
              <a:defRPr sz="1000">
                <a:solidFill>
                  <a:schemeClr val="tx1"/>
                </a:solidFill>
                <a:latin typeface="Arial" pitchFamily="34" charset="0"/>
                <a:cs typeface="Arial" pitchFamily="34" charset="0"/>
              </a:defRPr>
            </a:lvl5pPr>
            <a:lvl6pPr marL="457200" eaLnBrk="0" fontAlgn="base" hangingPunct="0">
              <a:lnSpc>
                <a:spcPct val="90000"/>
              </a:lnSpc>
              <a:spcBef>
                <a:spcPct val="30000"/>
              </a:spcBef>
              <a:spcAft>
                <a:spcPct val="30000"/>
              </a:spcAft>
              <a:defRPr sz="1000">
                <a:solidFill>
                  <a:schemeClr val="tx1"/>
                </a:solidFill>
                <a:latin typeface="Arial" pitchFamily="34" charset="0"/>
                <a:cs typeface="Arial" pitchFamily="34" charset="0"/>
              </a:defRPr>
            </a:lvl6pPr>
            <a:lvl7pPr marL="914400" eaLnBrk="0" fontAlgn="base" hangingPunct="0">
              <a:lnSpc>
                <a:spcPct val="90000"/>
              </a:lnSpc>
              <a:spcBef>
                <a:spcPct val="30000"/>
              </a:spcBef>
              <a:spcAft>
                <a:spcPct val="30000"/>
              </a:spcAft>
              <a:defRPr sz="1000">
                <a:solidFill>
                  <a:schemeClr val="tx1"/>
                </a:solidFill>
                <a:latin typeface="Arial" pitchFamily="34" charset="0"/>
                <a:cs typeface="Arial" pitchFamily="34" charset="0"/>
              </a:defRPr>
            </a:lvl7pPr>
            <a:lvl8pPr marL="1371600" eaLnBrk="0" fontAlgn="base" hangingPunct="0">
              <a:lnSpc>
                <a:spcPct val="90000"/>
              </a:lnSpc>
              <a:spcBef>
                <a:spcPct val="30000"/>
              </a:spcBef>
              <a:spcAft>
                <a:spcPct val="30000"/>
              </a:spcAft>
              <a:defRPr sz="1000">
                <a:solidFill>
                  <a:schemeClr val="tx1"/>
                </a:solidFill>
                <a:latin typeface="Arial" pitchFamily="34" charset="0"/>
                <a:cs typeface="Arial" pitchFamily="34" charset="0"/>
              </a:defRPr>
            </a:lvl8pPr>
            <a:lvl9pPr marL="1828800" eaLnBrk="0" fontAlgn="base" hangingPunct="0">
              <a:lnSpc>
                <a:spcPct val="90000"/>
              </a:lnSpc>
              <a:spcBef>
                <a:spcPct val="30000"/>
              </a:spcBef>
              <a:spcAft>
                <a:spcPct val="30000"/>
              </a:spcAft>
              <a:defRPr sz="1000">
                <a:solidFill>
                  <a:schemeClr val="tx1"/>
                </a:solidFill>
                <a:latin typeface="Arial" pitchFamily="34" charset="0"/>
                <a:cs typeface="Arial" pitchFamily="34" charset="0"/>
              </a:defRPr>
            </a:lvl9pPr>
          </a:lstStyle>
          <a:p>
            <a:pPr eaLnBrk="1" hangingPunct="1">
              <a:buFontTx/>
              <a:buNone/>
            </a:pPr>
            <a:r>
              <a:rPr lang="es-MX" sz="1600" b="1" dirty="0" smtClean="0">
                <a:solidFill>
                  <a:schemeClr val="accent3"/>
                </a:solidFill>
              </a:rPr>
              <a:t>BLOQUEO</a:t>
            </a:r>
            <a:endParaRPr lang="es-MX" sz="1600" b="1" dirty="0">
              <a:solidFill>
                <a:schemeClr val="accent3"/>
              </a:solidFill>
            </a:endParaRPr>
          </a:p>
        </p:txBody>
      </p:sp>
      <p:sp>
        <p:nvSpPr>
          <p:cNvPr id="69" name="Rectangle 6"/>
          <p:cNvSpPr>
            <a:spLocks noChangeArrowheads="1"/>
          </p:cNvSpPr>
          <p:nvPr/>
        </p:nvSpPr>
        <p:spPr bwMode="auto">
          <a:xfrm>
            <a:off x="3343671" y="1502743"/>
            <a:ext cx="2286000" cy="525462"/>
          </a:xfrm>
          <a:prstGeom prst="rect">
            <a:avLst/>
          </a:prstGeom>
          <a:solidFill>
            <a:schemeClr val="accent4"/>
          </a:solidFill>
          <a:ln w="9525">
            <a:noFill/>
            <a:miter lim="800000"/>
            <a:headEnd/>
            <a:tailEnd/>
          </a:ln>
          <a:effectLst/>
        </p:spPr>
        <p:txBody>
          <a:bodyPr anchor="ctr"/>
          <a:lstStyle/>
          <a:p>
            <a:pPr algn="ctr">
              <a:buFontTx/>
              <a:buNone/>
            </a:pPr>
            <a:r>
              <a:rPr lang="es-MX" b="1" dirty="0" smtClean="0">
                <a:effectLst/>
              </a:rPr>
              <a:t>Ácido araquidónico</a:t>
            </a:r>
            <a:endParaRPr lang="es-MX" b="1" dirty="0">
              <a:effectLst/>
            </a:endParaRPr>
          </a:p>
        </p:txBody>
      </p:sp>
      <p:sp>
        <p:nvSpPr>
          <p:cNvPr id="70" name="Slide Number Placeholder 3"/>
          <p:cNvSpPr>
            <a:spLocks noGrp="1"/>
          </p:cNvSpPr>
          <p:nvPr>
            <p:ph type="sldNum" sz="quarter" idx="12"/>
          </p:nvPr>
        </p:nvSpPr>
        <p:spPr>
          <a:xfrm>
            <a:off x="6758880" y="6448251"/>
            <a:ext cx="2133600" cy="365125"/>
          </a:xfrm>
        </p:spPr>
        <p:txBody>
          <a:bodyPr/>
          <a:lstStyle/>
          <a:p>
            <a:r>
              <a:rPr lang="en-CA" dirty="0" smtClean="0">
                <a:solidFill>
                  <a:schemeClr val="bg1"/>
                </a:solidFill>
              </a:rPr>
              <a:t/>
            </a:r>
            <a:br>
              <a:rPr lang="en-CA" dirty="0" smtClean="0">
                <a:solidFill>
                  <a:schemeClr val="bg1"/>
                </a:solidFill>
              </a:rPr>
            </a:br>
            <a:fld id="{903B8EED-60FF-4798-B00A-5F8F0039E366}" type="slidenum">
              <a:rPr lang="en-CA" smtClean="0">
                <a:solidFill>
                  <a:schemeClr val="bg1"/>
                </a:solidFill>
              </a:rPr>
              <a:pPr/>
              <a:t>23</a:t>
            </a:fld>
            <a:endParaRPr lang="en-CA" dirty="0">
              <a:solidFill>
                <a:schemeClr val="bg1"/>
              </a:solidFill>
            </a:endParaRPr>
          </a:p>
        </p:txBody>
      </p:sp>
    </p:spTree>
    <p:extLst>
      <p:ext uri="{BB962C8B-B14F-4D97-AF65-F5344CB8AC3E}">
        <p14:creationId xmlns:p14="http://schemas.microsoft.com/office/powerpoint/2010/main" val="87883103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5" name="Rectangle 2"/>
          <p:cNvSpPr>
            <a:spLocks noGrp="1" noChangeArrowheads="1"/>
          </p:cNvSpPr>
          <p:nvPr>
            <p:ph type="title"/>
          </p:nvPr>
        </p:nvSpPr>
        <p:spPr/>
        <p:txBody>
          <a:bodyPr>
            <a:normAutofit/>
          </a:bodyPr>
          <a:lstStyle/>
          <a:p>
            <a:r>
              <a:rPr lang="es-MX" noProof="0" dirty="0" smtClean="0"/>
              <a:t>COX-2 Es Expresado en el SNC</a:t>
            </a:r>
          </a:p>
        </p:txBody>
      </p:sp>
      <p:sp>
        <p:nvSpPr>
          <p:cNvPr id="820226" name="Rectangle 3"/>
          <p:cNvSpPr>
            <a:spLocks noGrp="1" noChangeArrowheads="1"/>
          </p:cNvSpPr>
          <p:nvPr>
            <p:ph idx="1"/>
          </p:nvPr>
        </p:nvSpPr>
        <p:spPr>
          <a:xfrm>
            <a:off x="323528" y="1600200"/>
            <a:ext cx="8363272" cy="4570482"/>
          </a:xfrm>
        </p:spPr>
        <p:txBody>
          <a:bodyPr wrap="square">
            <a:spAutoFit/>
          </a:bodyPr>
          <a:lstStyle/>
          <a:p>
            <a:pPr>
              <a:spcBef>
                <a:spcPts val="600"/>
              </a:spcBef>
            </a:pPr>
            <a:r>
              <a:rPr lang="es-MX" sz="2400" noProof="0" dirty="0" smtClean="0"/>
              <a:t>Las PGs en el SNC son importantes en la sensibilización central y la hiperalgesia</a:t>
            </a:r>
            <a:r>
              <a:rPr lang="es-MX" sz="2400" b="0" baseline="30000" noProof="0" dirty="0" smtClean="0"/>
              <a:t>1</a:t>
            </a:r>
          </a:p>
          <a:p>
            <a:pPr>
              <a:spcBef>
                <a:spcPts val="600"/>
              </a:spcBef>
            </a:pPr>
            <a:r>
              <a:rPr lang="es-MX" sz="2400" noProof="0" dirty="0" smtClean="0"/>
              <a:t>La inflamación periférica da lugar a la inducción central de COX-2</a:t>
            </a:r>
            <a:r>
              <a:rPr lang="es-MX" sz="2400" b="0" baseline="30000" noProof="0" dirty="0" smtClean="0"/>
              <a:t>2</a:t>
            </a:r>
          </a:p>
          <a:p>
            <a:pPr lvl="1">
              <a:spcBef>
                <a:spcPts val="600"/>
              </a:spcBef>
            </a:pPr>
            <a:r>
              <a:rPr lang="es-MX" sz="2000" noProof="0" dirty="0" smtClean="0"/>
              <a:t>Ocurre incluso con el bloqueo completo del nervio sensorial</a:t>
            </a:r>
            <a:r>
              <a:rPr lang="es-MX" sz="2000" baseline="30000" noProof="0" dirty="0" smtClean="0"/>
              <a:t>3</a:t>
            </a:r>
          </a:p>
          <a:p>
            <a:pPr lvl="1">
              <a:spcBef>
                <a:spcPts val="600"/>
              </a:spcBef>
            </a:pPr>
            <a:r>
              <a:rPr lang="es-MX" sz="2000" noProof="0" dirty="0" smtClean="0"/>
              <a:t>La señal humoral (¿IL-6?) puede participar en la transducción de la señal a través de la barrera hematoencefálica</a:t>
            </a:r>
            <a:r>
              <a:rPr lang="es-MX" sz="2000" baseline="30000" noProof="0" dirty="0" smtClean="0"/>
              <a:t>3</a:t>
            </a:r>
            <a:r>
              <a:rPr lang="es-MX" sz="2000" noProof="0" dirty="0" smtClean="0"/>
              <a:t> </a:t>
            </a:r>
          </a:p>
          <a:p>
            <a:pPr lvl="1">
              <a:spcBef>
                <a:spcPts val="600"/>
              </a:spcBef>
            </a:pPr>
            <a:r>
              <a:rPr lang="es-MX" sz="2000" noProof="0" dirty="0" smtClean="0"/>
              <a:t>IL-1beta juega un rol importante centralmente</a:t>
            </a:r>
            <a:r>
              <a:rPr lang="es-MX" sz="2000" baseline="30000" noProof="0" dirty="0" smtClean="0"/>
              <a:t>3</a:t>
            </a:r>
          </a:p>
          <a:p>
            <a:pPr lvl="1">
              <a:spcBef>
                <a:spcPts val="600"/>
              </a:spcBef>
            </a:pPr>
            <a:r>
              <a:rPr lang="es-MX" sz="2000" noProof="0" dirty="0" smtClean="0"/>
              <a:t>La elevación de PGs en el FCE da lugar a hiperalgesia</a:t>
            </a:r>
            <a:r>
              <a:rPr lang="es-MX" sz="2000" baseline="30000" noProof="0" dirty="0" smtClean="0"/>
              <a:t>3</a:t>
            </a:r>
          </a:p>
          <a:p>
            <a:pPr lvl="1">
              <a:spcBef>
                <a:spcPts val="600"/>
              </a:spcBef>
            </a:pPr>
            <a:r>
              <a:rPr lang="es-MX" sz="2000" noProof="0" dirty="0" smtClean="0"/>
              <a:t>La inhibición de los receptores o síntesis </a:t>
            </a:r>
            <a:r>
              <a:rPr lang="es-MX" sz="2000" dirty="0" smtClean="0"/>
              <a:t>de IL-1beta reduce </a:t>
            </a:r>
            <a:r>
              <a:rPr lang="es-MX" sz="2000" noProof="0" dirty="0" smtClean="0"/>
              <a:t>los niveles </a:t>
            </a:r>
            <a:r>
              <a:rPr lang="es-MX" sz="2000" dirty="0" smtClean="0"/>
              <a:t>de COX-2 del FCE, </a:t>
            </a:r>
            <a:r>
              <a:rPr lang="es-MX" sz="2000" noProof="0" dirty="0" smtClean="0"/>
              <a:t>PG e hiperalgesia</a:t>
            </a:r>
            <a:r>
              <a:rPr lang="es-MX" sz="2000" baseline="30000" noProof="0" dirty="0" smtClean="0"/>
              <a:t>3</a:t>
            </a:r>
          </a:p>
          <a:p>
            <a:pPr lvl="1">
              <a:spcBef>
                <a:spcPts val="600"/>
              </a:spcBef>
            </a:pPr>
            <a:r>
              <a:rPr lang="es-MX" sz="2000" noProof="0" dirty="0" smtClean="0"/>
              <a:t>La inhibición de COX-2 centralmente tiene </a:t>
            </a:r>
            <a:r>
              <a:rPr lang="es-MX" sz="2000" dirty="0" smtClean="0"/>
              <a:t>efectos similares</a:t>
            </a:r>
            <a:r>
              <a:rPr lang="es-MX" sz="2000" baseline="30000" noProof="0" dirty="0" smtClean="0"/>
              <a:t>3,4</a:t>
            </a:r>
          </a:p>
        </p:txBody>
      </p:sp>
      <p:sp>
        <p:nvSpPr>
          <p:cNvPr id="820227" name="Text Box 16"/>
          <p:cNvSpPr txBox="1">
            <a:spLocks noChangeArrowheads="1"/>
          </p:cNvSpPr>
          <p:nvPr/>
        </p:nvSpPr>
        <p:spPr bwMode="auto">
          <a:xfrm>
            <a:off x="148406" y="6309320"/>
            <a:ext cx="8528050" cy="461665"/>
          </a:xfrm>
          <a:prstGeom prst="rect">
            <a:avLst/>
          </a:prstGeom>
          <a:noFill/>
          <a:ln w="9525">
            <a:noFill/>
            <a:miter lim="800000"/>
            <a:headEnd/>
            <a:tailEnd/>
          </a:ln>
        </p:spPr>
        <p:txBody>
          <a:bodyPr lIns="0" tIns="0" rIns="0" bIns="0" anchor="b">
            <a:spAutoFit/>
          </a:bodyPr>
          <a:lstStyle/>
          <a:p>
            <a:r>
              <a:rPr lang="es-MX" sz="1000" dirty="0" smtClean="0">
                <a:solidFill>
                  <a:srgbClr val="002060"/>
                </a:solidFill>
              </a:rPr>
              <a:t>SNC = sistema nervioso central; FCE= fluido cerebroespinal ; PG = prostaglandina</a:t>
            </a:r>
          </a:p>
          <a:p>
            <a:r>
              <a:rPr lang="en-US" sz="1000" dirty="0" smtClean="0">
                <a:solidFill>
                  <a:srgbClr val="002060"/>
                </a:solidFill>
              </a:rPr>
              <a:t>1. Taiwo, et al. </a:t>
            </a:r>
            <a:r>
              <a:rPr lang="en-US" sz="1000" i="1" dirty="0" smtClean="0">
                <a:solidFill>
                  <a:srgbClr val="002060"/>
                </a:solidFill>
              </a:rPr>
              <a:t>Brain Res</a:t>
            </a:r>
            <a:r>
              <a:rPr lang="en-US" sz="1000" dirty="0" smtClean="0">
                <a:solidFill>
                  <a:srgbClr val="002060"/>
                </a:solidFill>
              </a:rPr>
              <a:t> 1986. 373 (1-2):81-84; 2. </a:t>
            </a:r>
            <a:r>
              <a:rPr lang="it-IT" sz="1000" dirty="0" smtClean="0">
                <a:solidFill>
                  <a:srgbClr val="002060"/>
                </a:solidFill>
              </a:rPr>
              <a:t>Ghilardi JR, et al. </a:t>
            </a:r>
            <a:r>
              <a:rPr lang="it-IT" sz="1000" i="1" dirty="0" smtClean="0">
                <a:solidFill>
                  <a:srgbClr val="002060"/>
                </a:solidFill>
              </a:rPr>
              <a:t>J Neurosci </a:t>
            </a:r>
            <a:r>
              <a:rPr lang="it-IT" sz="1000" dirty="0" smtClean="0">
                <a:solidFill>
                  <a:srgbClr val="002060"/>
                </a:solidFill>
              </a:rPr>
              <a:t>2004;24(11):2727-32;  3. </a:t>
            </a:r>
            <a:r>
              <a:rPr lang="en-US" sz="1000" dirty="0" smtClean="0">
                <a:solidFill>
                  <a:srgbClr val="002060"/>
                </a:solidFill>
              </a:rPr>
              <a:t>Samad TA, et al. </a:t>
            </a:r>
            <a:r>
              <a:rPr lang="en-US" sz="1000" i="1" dirty="0" smtClean="0">
                <a:solidFill>
                  <a:srgbClr val="002060"/>
                </a:solidFill>
              </a:rPr>
              <a:t>Nature</a:t>
            </a:r>
            <a:r>
              <a:rPr lang="en-US" sz="1000" dirty="0" smtClean="0">
                <a:solidFill>
                  <a:srgbClr val="002060"/>
                </a:solidFill>
              </a:rPr>
              <a:t> 2001;410:471-475; 4. Smith, et al. </a:t>
            </a:r>
            <a:r>
              <a:rPr lang="en-US" sz="1000" i="1" dirty="0" smtClean="0">
                <a:solidFill>
                  <a:srgbClr val="002060"/>
                </a:solidFill>
              </a:rPr>
              <a:t>Proc Natl Acad Sci</a:t>
            </a:r>
            <a:r>
              <a:rPr lang="en-US" sz="1000" dirty="0" smtClean="0">
                <a:solidFill>
                  <a:srgbClr val="002060"/>
                </a:solidFill>
              </a:rPr>
              <a:t> </a:t>
            </a:r>
            <a:r>
              <a:rPr lang="en-US" sz="1000" i="1" dirty="0" smtClean="0">
                <a:solidFill>
                  <a:srgbClr val="002060"/>
                </a:solidFill>
              </a:rPr>
              <a:t>US</a:t>
            </a:r>
            <a:r>
              <a:rPr lang="en-US" sz="1000" dirty="0" smtClean="0">
                <a:solidFill>
                  <a:srgbClr val="002060"/>
                </a:solidFill>
              </a:rPr>
              <a:t> 1998;95(22):13313-8.</a:t>
            </a:r>
            <a:endParaRPr lang="en-US" sz="1000" dirty="0">
              <a:solidFill>
                <a:srgbClr val="002060"/>
              </a:solidFill>
            </a:endParaRPr>
          </a:p>
        </p:txBody>
      </p:sp>
    </p:spTree>
    <p:extLst>
      <p:ext uri="{BB962C8B-B14F-4D97-AF65-F5344CB8AC3E}">
        <p14:creationId xmlns:p14="http://schemas.microsoft.com/office/powerpoint/2010/main" val="2239556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6129" name="Rectangle 2"/>
          <p:cNvSpPr>
            <a:spLocks noGrp="1" noChangeArrowheads="1"/>
          </p:cNvSpPr>
          <p:nvPr>
            <p:ph type="title"/>
          </p:nvPr>
        </p:nvSpPr>
        <p:spPr/>
        <p:txBody>
          <a:bodyPr>
            <a:normAutofit fontScale="90000"/>
          </a:bodyPr>
          <a:lstStyle/>
          <a:p>
            <a:r>
              <a:rPr lang="es-MX" dirty="0" smtClean="0"/>
              <a:t>COX-2 Resulta en Sensibilización al Dolor </a:t>
            </a:r>
          </a:p>
        </p:txBody>
      </p:sp>
      <p:sp>
        <p:nvSpPr>
          <p:cNvPr id="816130" name="Rectangle 3"/>
          <p:cNvSpPr>
            <a:spLocks noGrp="1" noChangeArrowheads="1"/>
          </p:cNvSpPr>
          <p:nvPr>
            <p:ph idx="1"/>
          </p:nvPr>
        </p:nvSpPr>
        <p:spPr>
          <a:xfrm>
            <a:off x="457200" y="1600200"/>
            <a:ext cx="8229600" cy="3893374"/>
          </a:xfrm>
        </p:spPr>
        <p:txBody>
          <a:bodyPr>
            <a:spAutoFit/>
          </a:bodyPr>
          <a:lstStyle/>
          <a:p>
            <a:pPr>
              <a:spcBef>
                <a:spcPts val="600"/>
              </a:spcBef>
            </a:pPr>
            <a:r>
              <a:rPr lang="es-MX" sz="2400" dirty="0" smtClean="0"/>
              <a:t>Sensibilización Periférica</a:t>
            </a:r>
          </a:p>
          <a:p>
            <a:pPr lvl="1">
              <a:spcBef>
                <a:spcPts val="600"/>
              </a:spcBef>
            </a:pPr>
            <a:r>
              <a:rPr lang="es-MX" sz="2000" dirty="0" smtClean="0"/>
              <a:t>COX-2 es expresado después de una lesión tisular</a:t>
            </a:r>
          </a:p>
          <a:p>
            <a:pPr lvl="1">
              <a:spcBef>
                <a:spcPts val="600"/>
              </a:spcBef>
            </a:pPr>
            <a:r>
              <a:rPr lang="es-MX" sz="2000" dirty="0" smtClean="0"/>
              <a:t>Las PGs producidas aumentan la sensibilidad del nociceptor al dolor </a:t>
            </a:r>
          </a:p>
          <a:p>
            <a:pPr>
              <a:spcBef>
                <a:spcPts val="600"/>
              </a:spcBef>
            </a:pPr>
            <a:r>
              <a:rPr lang="es-MX" sz="2400" dirty="0" smtClean="0"/>
              <a:t>Sensibilización central</a:t>
            </a:r>
          </a:p>
          <a:p>
            <a:pPr lvl="1">
              <a:spcBef>
                <a:spcPts val="600"/>
              </a:spcBef>
            </a:pPr>
            <a:r>
              <a:rPr lang="es-MX" sz="2000" dirty="0" smtClean="0"/>
              <a:t>La inflamación periférica da lugar a la inducción de COX-2 en el SNC</a:t>
            </a:r>
          </a:p>
          <a:p>
            <a:pPr lvl="1">
              <a:spcBef>
                <a:spcPts val="600"/>
              </a:spcBef>
            </a:pPr>
            <a:r>
              <a:rPr lang="es-MX" sz="2000" dirty="0" smtClean="0"/>
              <a:t>Ocurre incluso con el bloqueo completo del nervio sensorial, posiblemente debido a una señal humoral</a:t>
            </a:r>
          </a:p>
          <a:p>
            <a:pPr lvl="1">
              <a:spcBef>
                <a:spcPts val="600"/>
              </a:spcBef>
            </a:pPr>
            <a:r>
              <a:rPr lang="es-MX" sz="2000" dirty="0" smtClean="0"/>
              <a:t>Las PGs producidas por COX-2 en el SNC causan mayor sensibilización al dolor </a:t>
            </a:r>
          </a:p>
          <a:p>
            <a:pPr>
              <a:spcBef>
                <a:spcPts val="600"/>
              </a:spcBef>
            </a:pPr>
            <a:r>
              <a:rPr lang="es-MX" sz="2400" dirty="0" smtClean="0"/>
              <a:t>Resultado: hiperalgesia y alodinia</a:t>
            </a:r>
          </a:p>
        </p:txBody>
      </p:sp>
      <p:sp>
        <p:nvSpPr>
          <p:cNvPr id="816131" name="Text Box 16"/>
          <p:cNvSpPr txBox="1">
            <a:spLocks noChangeArrowheads="1"/>
          </p:cNvSpPr>
          <p:nvPr/>
        </p:nvSpPr>
        <p:spPr bwMode="auto">
          <a:xfrm>
            <a:off x="251520" y="6279703"/>
            <a:ext cx="8528050" cy="461665"/>
          </a:xfrm>
          <a:prstGeom prst="rect">
            <a:avLst/>
          </a:prstGeom>
          <a:noFill/>
          <a:ln w="9525">
            <a:noFill/>
            <a:miter lim="800000"/>
            <a:headEnd/>
            <a:tailEnd/>
          </a:ln>
        </p:spPr>
        <p:txBody>
          <a:bodyPr lIns="0" tIns="0" rIns="0" bIns="0" anchor="b">
            <a:spAutoFit/>
          </a:bodyPr>
          <a:lstStyle/>
          <a:p>
            <a:r>
              <a:rPr lang="es-MX" sz="1000" dirty="0" smtClean="0">
                <a:solidFill>
                  <a:srgbClr val="002060"/>
                </a:solidFill>
                <a:latin typeface="Arial" pitchFamily="34" charset="0"/>
                <a:cs typeface="Arial" pitchFamily="34" charset="0"/>
              </a:rPr>
              <a:t>SNC = sistema nervioso central; PG = prostaglandina</a:t>
            </a:r>
          </a:p>
          <a:p>
            <a:r>
              <a:rPr lang="es-MX" sz="1000" dirty="0" smtClean="0">
                <a:solidFill>
                  <a:srgbClr val="002060"/>
                </a:solidFill>
                <a:latin typeface="Arial" pitchFamily="34" charset="0"/>
                <a:cs typeface="Arial" pitchFamily="34" charset="0"/>
              </a:rPr>
              <a:t>Woolf and Salter. </a:t>
            </a:r>
            <a:r>
              <a:rPr lang="es-MX" sz="1000" i="1" dirty="0" smtClean="0">
                <a:solidFill>
                  <a:srgbClr val="002060"/>
                </a:solidFill>
                <a:latin typeface="Arial" pitchFamily="34" charset="0"/>
                <a:cs typeface="Arial" pitchFamily="34" charset="0"/>
              </a:rPr>
              <a:t>Science </a:t>
            </a:r>
            <a:r>
              <a:rPr lang="es-MX" sz="1000" dirty="0" smtClean="0">
                <a:solidFill>
                  <a:srgbClr val="002060"/>
                </a:solidFill>
                <a:latin typeface="Arial" pitchFamily="34" charset="0"/>
                <a:cs typeface="Arial" pitchFamily="34" charset="0"/>
              </a:rPr>
              <a:t>2000; 288:1765-68.</a:t>
            </a:r>
          </a:p>
          <a:p>
            <a:r>
              <a:rPr lang="es-MX" sz="1000" dirty="0" smtClean="0">
                <a:solidFill>
                  <a:srgbClr val="002060"/>
                </a:solidFill>
                <a:latin typeface="Arial" pitchFamily="34" charset="0"/>
                <a:cs typeface="Arial" pitchFamily="34" charset="0"/>
              </a:rPr>
              <a:t>Samad et al. </a:t>
            </a:r>
            <a:r>
              <a:rPr lang="es-MX" sz="1000" i="1" dirty="0" smtClean="0">
                <a:solidFill>
                  <a:srgbClr val="002060"/>
                </a:solidFill>
                <a:latin typeface="Arial" pitchFamily="34" charset="0"/>
                <a:cs typeface="Arial" pitchFamily="34" charset="0"/>
              </a:rPr>
              <a:t>Nature</a:t>
            </a:r>
            <a:r>
              <a:rPr lang="es-MX" sz="1000" dirty="0" smtClean="0">
                <a:solidFill>
                  <a:srgbClr val="002060"/>
                </a:solidFill>
                <a:latin typeface="Arial" pitchFamily="34" charset="0"/>
                <a:cs typeface="Arial" pitchFamily="34" charset="0"/>
              </a:rPr>
              <a:t> 2001; 410:471-475.</a:t>
            </a:r>
            <a:endParaRPr lang="es-MX" sz="10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215794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177" name="Rectangle 2"/>
          <p:cNvSpPr>
            <a:spLocks noGrp="1" noChangeArrowheads="1"/>
          </p:cNvSpPr>
          <p:nvPr>
            <p:ph type="title"/>
          </p:nvPr>
        </p:nvSpPr>
        <p:spPr/>
        <p:txBody>
          <a:bodyPr>
            <a:normAutofit fontScale="90000"/>
          </a:bodyPr>
          <a:lstStyle/>
          <a:p>
            <a:r>
              <a:rPr lang="es-MX" sz="3600" dirty="0" smtClean="0"/>
              <a:t>COX-2 Participa en la Sensibilización Central</a:t>
            </a:r>
          </a:p>
        </p:txBody>
      </p:sp>
      <p:sp>
        <p:nvSpPr>
          <p:cNvPr id="818178" name="Rectangle 3"/>
          <p:cNvSpPr>
            <a:spLocks noGrp="1" noChangeArrowheads="1"/>
          </p:cNvSpPr>
          <p:nvPr>
            <p:ph idx="1"/>
          </p:nvPr>
        </p:nvSpPr>
        <p:spPr>
          <a:xfrm>
            <a:off x="457200" y="1600200"/>
            <a:ext cx="8229600" cy="4108817"/>
          </a:xfrm>
        </p:spPr>
        <p:txBody>
          <a:bodyPr>
            <a:spAutoFit/>
          </a:bodyPr>
          <a:lstStyle/>
          <a:p>
            <a:pPr>
              <a:spcBef>
                <a:spcPts val="600"/>
              </a:spcBef>
            </a:pPr>
            <a:r>
              <a:rPr lang="es-MX" sz="2400" dirty="0" smtClean="0"/>
              <a:t>La inducción central de COX-2 resulta en mayor producción de PG</a:t>
            </a:r>
          </a:p>
          <a:p>
            <a:pPr>
              <a:spcBef>
                <a:spcPts val="600"/>
              </a:spcBef>
            </a:pPr>
            <a:r>
              <a:rPr lang="es-MX" sz="2400" dirty="0" smtClean="0"/>
              <a:t>La estimulación de PGE2 de los receptores EP en el cuerno dorsal:</a:t>
            </a:r>
          </a:p>
          <a:p>
            <a:pPr lvl="1">
              <a:spcBef>
                <a:spcPts val="600"/>
              </a:spcBef>
            </a:pPr>
            <a:r>
              <a:rPr lang="es-MX" sz="2000" dirty="0" smtClean="0"/>
              <a:t>Activará la proteína quinasa C (PKC), fosforilando y aumentando aun más la abertura del canal NMDA</a:t>
            </a:r>
          </a:p>
          <a:p>
            <a:pPr lvl="1">
              <a:spcBef>
                <a:spcPts val="600"/>
              </a:spcBef>
            </a:pPr>
            <a:r>
              <a:rPr lang="es-MX" sz="2000" dirty="0" smtClean="0"/>
              <a:t>Activará directamente ciertas neuronas del cuerno dorsal abriendo canales de ion ligados al receptor EP</a:t>
            </a:r>
            <a:r>
              <a:rPr lang="es-MX" sz="2000" baseline="-25000" dirty="0" smtClean="0"/>
              <a:t>2</a:t>
            </a:r>
            <a:endParaRPr lang="es-MX" sz="2000" dirty="0" smtClean="0"/>
          </a:p>
          <a:p>
            <a:pPr lvl="1">
              <a:spcBef>
                <a:spcPts val="600"/>
              </a:spcBef>
            </a:pPr>
            <a:r>
              <a:rPr lang="es-MX" sz="2000" dirty="0" smtClean="0"/>
              <a:t>Reducirá la transmisión inhibitoria de las inter-neuronas glicinérgicas</a:t>
            </a:r>
          </a:p>
          <a:p>
            <a:pPr lvl="1">
              <a:spcBef>
                <a:spcPts val="600"/>
              </a:spcBef>
            </a:pPr>
            <a:r>
              <a:rPr lang="es-MX" sz="2000" dirty="0" smtClean="0"/>
              <a:t>Aumentará la despolarización y excitabilidad de las neuronas del cuerno dorsal</a:t>
            </a:r>
          </a:p>
        </p:txBody>
      </p:sp>
      <p:sp>
        <p:nvSpPr>
          <p:cNvPr id="818179" name="Text Box 16"/>
          <p:cNvSpPr txBox="1">
            <a:spLocks noChangeArrowheads="1"/>
          </p:cNvSpPr>
          <p:nvPr/>
        </p:nvSpPr>
        <p:spPr bwMode="auto">
          <a:xfrm>
            <a:off x="148406" y="6471776"/>
            <a:ext cx="8528050" cy="307777"/>
          </a:xfrm>
          <a:prstGeom prst="rect">
            <a:avLst/>
          </a:prstGeom>
          <a:noFill/>
          <a:ln w="9525">
            <a:noFill/>
            <a:miter lim="800000"/>
            <a:headEnd/>
            <a:tailEnd/>
          </a:ln>
        </p:spPr>
        <p:txBody>
          <a:bodyPr lIns="0" tIns="0" rIns="0" bIns="0" anchor="b">
            <a:spAutoFit/>
          </a:bodyPr>
          <a:lstStyle/>
          <a:p>
            <a:r>
              <a:rPr lang="es-MX" sz="1000" dirty="0" smtClean="0">
                <a:solidFill>
                  <a:srgbClr val="002060"/>
                </a:solidFill>
                <a:latin typeface="Arial" pitchFamily="34" charset="0"/>
                <a:cs typeface="Arial" pitchFamily="34" charset="0"/>
              </a:rPr>
              <a:t>PG = prostaglandina</a:t>
            </a:r>
          </a:p>
          <a:p>
            <a:r>
              <a:rPr lang="es-MX" sz="1000" dirty="0" smtClean="0">
                <a:solidFill>
                  <a:srgbClr val="002060"/>
                </a:solidFill>
                <a:latin typeface="Arial" pitchFamily="34" charset="0"/>
                <a:cs typeface="Arial" pitchFamily="34" charset="0"/>
              </a:rPr>
              <a:t>Woolf and Salter, </a:t>
            </a:r>
            <a:r>
              <a:rPr lang="es-MX" sz="1000" i="1" dirty="0" smtClean="0">
                <a:solidFill>
                  <a:srgbClr val="002060"/>
                </a:solidFill>
                <a:latin typeface="Arial" pitchFamily="34" charset="0"/>
                <a:cs typeface="Arial" pitchFamily="34" charset="0"/>
              </a:rPr>
              <a:t>Science</a:t>
            </a:r>
            <a:r>
              <a:rPr lang="es-MX" sz="1000" dirty="0" smtClean="0">
                <a:solidFill>
                  <a:srgbClr val="002060"/>
                </a:solidFill>
                <a:latin typeface="Arial" pitchFamily="34" charset="0"/>
                <a:cs typeface="Arial" pitchFamily="34" charset="0"/>
              </a:rPr>
              <a:t> 2000;288:1765-1768; Baba et al. </a:t>
            </a:r>
            <a:r>
              <a:rPr lang="es-MX" sz="1000" i="1" dirty="0" smtClean="0">
                <a:solidFill>
                  <a:srgbClr val="002060"/>
                </a:solidFill>
                <a:latin typeface="Arial" pitchFamily="34" charset="0"/>
                <a:cs typeface="Arial" pitchFamily="34" charset="0"/>
              </a:rPr>
              <a:t>J Neurosci 2001;</a:t>
            </a:r>
            <a:r>
              <a:rPr lang="es-MX" sz="1000" dirty="0" smtClean="0">
                <a:solidFill>
                  <a:srgbClr val="002060"/>
                </a:solidFill>
                <a:latin typeface="Arial" pitchFamily="34" charset="0"/>
                <a:cs typeface="Arial" pitchFamily="34" charset="0"/>
              </a:rPr>
              <a:t>21:1750-1756; Ahmadi et al. </a:t>
            </a:r>
            <a:r>
              <a:rPr lang="es-MX" sz="1000" i="1" dirty="0" smtClean="0">
                <a:solidFill>
                  <a:srgbClr val="002060"/>
                </a:solidFill>
                <a:latin typeface="Arial" pitchFamily="34" charset="0"/>
                <a:cs typeface="Arial" pitchFamily="34" charset="0"/>
              </a:rPr>
              <a:t>Nat Neurosci</a:t>
            </a:r>
            <a:r>
              <a:rPr lang="es-MX" sz="1000" dirty="0" smtClean="0">
                <a:solidFill>
                  <a:srgbClr val="002060"/>
                </a:solidFill>
                <a:latin typeface="Arial" pitchFamily="34" charset="0"/>
                <a:cs typeface="Arial" pitchFamily="34" charset="0"/>
              </a:rPr>
              <a:t> 2002;5: 34-41.</a:t>
            </a:r>
            <a:endParaRPr lang="es-MX" sz="10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632384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273" name="Rectangle 2"/>
          <p:cNvSpPr>
            <a:spLocks noGrp="1" noChangeArrowheads="1"/>
          </p:cNvSpPr>
          <p:nvPr>
            <p:ph type="title"/>
          </p:nvPr>
        </p:nvSpPr>
        <p:spPr/>
        <p:txBody>
          <a:bodyPr/>
          <a:lstStyle/>
          <a:p>
            <a:r>
              <a:rPr lang="es-MX" sz="3200" dirty="0" smtClean="0"/>
              <a:t>La Inhibición de COX-2 da lugar a Sensibilización</a:t>
            </a:r>
          </a:p>
        </p:txBody>
      </p:sp>
      <p:sp>
        <p:nvSpPr>
          <p:cNvPr id="822274" name="Rectangle 3"/>
          <p:cNvSpPr>
            <a:spLocks noGrp="1" noChangeArrowheads="1"/>
          </p:cNvSpPr>
          <p:nvPr>
            <p:ph idx="1"/>
          </p:nvPr>
        </p:nvSpPr>
        <p:spPr>
          <a:xfrm>
            <a:off x="457200" y="1600200"/>
            <a:ext cx="8229600" cy="4154984"/>
          </a:xfrm>
        </p:spPr>
        <p:txBody>
          <a:bodyPr>
            <a:spAutoFit/>
          </a:bodyPr>
          <a:lstStyle/>
          <a:p>
            <a:r>
              <a:rPr lang="es-MX" sz="2400" dirty="0" smtClean="0"/>
              <a:t>La señal para la inducción de COX-2 tiende a persistir con inflamación periférica</a:t>
            </a:r>
          </a:p>
          <a:p>
            <a:r>
              <a:rPr lang="es-MX" sz="2400" dirty="0" smtClean="0"/>
              <a:t>Para minimizar la sensibilización, COX-2 debe ser inhibido centralmente y en la periferia </a:t>
            </a:r>
          </a:p>
          <a:p>
            <a:pPr lvl="1"/>
            <a:r>
              <a:rPr lang="es-MX" sz="2400" dirty="0" smtClean="0"/>
              <a:t>Tan pronto como sea posible</a:t>
            </a:r>
          </a:p>
          <a:p>
            <a:pPr lvl="1"/>
            <a:r>
              <a:rPr lang="es-MX" sz="2400" dirty="0" smtClean="0"/>
              <a:t>De manera continua hasta que se resuelva la inflamación periférica resolved</a:t>
            </a:r>
          </a:p>
          <a:p>
            <a:pPr lvl="1"/>
            <a:r>
              <a:rPr lang="es-MX" sz="2400" dirty="0" smtClean="0"/>
              <a:t>Un inhibidor ideal de COX-2 debe ser capaz de actuar en la periferia y centralmente</a:t>
            </a:r>
          </a:p>
          <a:p>
            <a:pPr lvl="1"/>
            <a:r>
              <a:rPr lang="es-MX" sz="2400" dirty="0" smtClean="0"/>
              <a:t>Debe cruzar fácilmente la barrera hematoencefálica </a:t>
            </a:r>
          </a:p>
        </p:txBody>
      </p:sp>
      <p:sp>
        <p:nvSpPr>
          <p:cNvPr id="13" name="Text Box 16"/>
          <p:cNvSpPr txBox="1">
            <a:spLocks noChangeArrowheads="1"/>
          </p:cNvSpPr>
          <p:nvPr/>
        </p:nvSpPr>
        <p:spPr bwMode="auto">
          <a:xfrm>
            <a:off x="107504" y="6587480"/>
            <a:ext cx="8528050" cy="153888"/>
          </a:xfrm>
          <a:prstGeom prst="rect">
            <a:avLst/>
          </a:prstGeom>
          <a:noFill/>
          <a:ln w="9525">
            <a:noFill/>
            <a:miter lim="800000"/>
            <a:headEnd/>
            <a:tailEnd/>
          </a:ln>
        </p:spPr>
        <p:txBody>
          <a:bodyPr lIns="0" tIns="0" rIns="0" bIns="0" anchor="b">
            <a:spAutoFit/>
          </a:bodyPr>
          <a:lstStyle/>
          <a:p>
            <a:r>
              <a:rPr lang="es-MX" sz="1000" dirty="0" smtClean="0">
                <a:solidFill>
                  <a:srgbClr val="002060"/>
                </a:solidFill>
                <a:latin typeface="Arial" pitchFamily="34" charset="0"/>
                <a:cs typeface="Arial" pitchFamily="34" charset="0"/>
              </a:rPr>
              <a:t>Woolf CJ, Salter MW. </a:t>
            </a:r>
            <a:r>
              <a:rPr lang="es-MX" sz="1000" i="1" dirty="0" smtClean="0">
                <a:solidFill>
                  <a:srgbClr val="002060"/>
                </a:solidFill>
                <a:latin typeface="Arial" pitchFamily="34" charset="0"/>
                <a:cs typeface="Arial" pitchFamily="34" charset="0"/>
              </a:rPr>
              <a:t>Science</a:t>
            </a:r>
            <a:r>
              <a:rPr lang="es-MX" sz="1000" dirty="0" smtClean="0">
                <a:solidFill>
                  <a:srgbClr val="002060"/>
                </a:solidFill>
                <a:latin typeface="Arial" pitchFamily="34" charset="0"/>
                <a:cs typeface="Arial" pitchFamily="34" charset="0"/>
              </a:rPr>
              <a:t> 2000;288:1765-1769; Samad TA, et al. </a:t>
            </a:r>
            <a:r>
              <a:rPr lang="es-MX" sz="1000" i="1" dirty="0" smtClean="0">
                <a:solidFill>
                  <a:srgbClr val="002060"/>
                </a:solidFill>
                <a:latin typeface="Arial" pitchFamily="34" charset="0"/>
                <a:cs typeface="Arial" pitchFamily="34" charset="0"/>
              </a:rPr>
              <a:t>Nature</a:t>
            </a:r>
            <a:r>
              <a:rPr lang="es-MX" sz="1000" dirty="0" smtClean="0">
                <a:solidFill>
                  <a:srgbClr val="002060"/>
                </a:solidFill>
                <a:latin typeface="Arial" pitchFamily="34" charset="0"/>
                <a:cs typeface="Arial" pitchFamily="34" charset="0"/>
              </a:rPr>
              <a:t> 2001;410:471-475.</a:t>
            </a:r>
            <a:endParaRPr lang="es-MX" sz="10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3124326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normAutofit fontScale="90000"/>
          </a:bodyPr>
          <a:lstStyle/>
          <a:p>
            <a:pPr eaLnBrk="1" hangingPunct="1"/>
            <a:r>
              <a:rPr lang="es-MX" dirty="0" smtClean="0"/>
              <a:t>Efectos Adversos de los AINEne/Coxibs</a:t>
            </a:r>
          </a:p>
        </p:txBody>
      </p:sp>
      <p:sp>
        <p:nvSpPr>
          <p:cNvPr id="147459" name="Rectangle 3"/>
          <p:cNvSpPr>
            <a:spLocks noGrp="1" noChangeArrowheads="1"/>
          </p:cNvSpPr>
          <p:nvPr>
            <p:ph idx="1"/>
          </p:nvPr>
        </p:nvSpPr>
        <p:spPr>
          <a:xfrm>
            <a:off x="361950" y="1557338"/>
            <a:ext cx="8229600" cy="4525962"/>
          </a:xfrm>
        </p:spPr>
        <p:txBody>
          <a:bodyPr/>
          <a:lstStyle/>
          <a:p>
            <a:pPr marL="0" indent="0" eaLnBrk="1" hangingPunct="1">
              <a:buFont typeface="Arial" pitchFamily="34" charset="0"/>
              <a:buNone/>
            </a:pPr>
            <a:r>
              <a:rPr lang="es-MX" sz="2400" b="1" dirty="0" smtClean="0"/>
              <a:t>Todos los AINEs:</a:t>
            </a:r>
          </a:p>
          <a:p>
            <a:pPr marL="742950" lvl="2" indent="-342900" eaLnBrk="1" hangingPunct="1"/>
            <a:r>
              <a:rPr lang="es-MX" sz="2200" dirty="0" smtClean="0"/>
              <a:t>Eventos cardiovasculares trombóticos</a:t>
            </a:r>
          </a:p>
          <a:p>
            <a:pPr marL="742950" lvl="2" indent="-342900" eaLnBrk="1" hangingPunct="1">
              <a:spcBef>
                <a:spcPct val="0"/>
              </a:spcBef>
              <a:spcAft>
                <a:spcPts val="400"/>
              </a:spcAft>
            </a:pPr>
            <a:r>
              <a:rPr lang="es-MX" sz="2200" dirty="0" smtClean="0"/>
              <a:t>Gastroenteropatía</a:t>
            </a:r>
          </a:p>
          <a:p>
            <a:pPr marL="1200150" lvl="3" indent="-342900" eaLnBrk="1" hangingPunct="1">
              <a:spcBef>
                <a:spcPct val="0"/>
              </a:spcBef>
              <a:spcAft>
                <a:spcPts val="400"/>
              </a:spcAft>
            </a:pPr>
            <a:r>
              <a:rPr lang="es-MX" sz="2200" dirty="0" smtClean="0"/>
              <a:t>Gastritis, hemorragia, ulceración, perforación</a:t>
            </a:r>
          </a:p>
          <a:p>
            <a:pPr marL="742950" lvl="2" indent="-342900" eaLnBrk="1" hangingPunct="1">
              <a:spcBef>
                <a:spcPct val="0"/>
              </a:spcBef>
              <a:spcAft>
                <a:spcPts val="400"/>
              </a:spcAft>
            </a:pPr>
            <a:r>
              <a:rPr lang="es-MX" sz="2200" dirty="0" smtClean="0"/>
              <a:t>Efectos renovasculares</a:t>
            </a:r>
          </a:p>
          <a:p>
            <a:pPr marL="1200150" lvl="3" indent="-342900" eaLnBrk="1" hangingPunct="1">
              <a:spcBef>
                <a:spcPct val="0"/>
              </a:spcBef>
              <a:spcAft>
                <a:spcPts val="400"/>
              </a:spcAft>
            </a:pPr>
            <a:r>
              <a:rPr lang="es-MX" sz="2200" dirty="0" smtClean="0"/>
              <a:t>Flujo sanguíneo renal disminuido</a:t>
            </a:r>
          </a:p>
          <a:p>
            <a:pPr marL="1200150" lvl="3" indent="-342900" eaLnBrk="1" hangingPunct="1">
              <a:spcBef>
                <a:spcPct val="0"/>
              </a:spcBef>
              <a:spcAft>
                <a:spcPts val="400"/>
              </a:spcAft>
            </a:pPr>
            <a:r>
              <a:rPr lang="es-MX" sz="2200" dirty="0" smtClean="0"/>
              <a:t>Retención de fluido/edema</a:t>
            </a:r>
          </a:p>
          <a:p>
            <a:pPr marL="1200150" lvl="3" indent="-342900" eaLnBrk="1" hangingPunct="1">
              <a:spcBef>
                <a:spcPct val="0"/>
              </a:spcBef>
              <a:spcAft>
                <a:spcPts val="400"/>
              </a:spcAft>
            </a:pPr>
            <a:r>
              <a:rPr lang="es-MX" sz="2200" dirty="0" smtClean="0"/>
              <a:t>Hipertensión</a:t>
            </a:r>
          </a:p>
          <a:p>
            <a:pPr marL="742950" lvl="2" indent="-342900" eaLnBrk="1" hangingPunct="1">
              <a:spcBef>
                <a:spcPct val="0"/>
              </a:spcBef>
              <a:spcAft>
                <a:spcPts val="1200"/>
              </a:spcAft>
            </a:pPr>
            <a:r>
              <a:rPr lang="es-MX" sz="2200" dirty="0" smtClean="0"/>
              <a:t>Hipersensibilidad</a:t>
            </a:r>
          </a:p>
          <a:p>
            <a:pPr marL="0" indent="0" eaLnBrk="1" hangingPunct="1">
              <a:buNone/>
            </a:pPr>
            <a:r>
              <a:rPr lang="es-MX" sz="2400" b="1" dirty="0" smtClean="0"/>
              <a:t>AINEs mediados por Cox-1 (AINEne):</a:t>
            </a:r>
          </a:p>
          <a:p>
            <a:pPr marL="742950" lvl="2" indent="-342900" eaLnBrk="1" hangingPunct="1"/>
            <a:r>
              <a:rPr lang="es-MX" sz="2200" dirty="0" smtClean="0"/>
              <a:t>Agregación plaquetaria disminuida</a:t>
            </a:r>
          </a:p>
        </p:txBody>
      </p:sp>
      <p:sp>
        <p:nvSpPr>
          <p:cNvPr id="147460" name="TextBox 4"/>
          <p:cNvSpPr txBox="1">
            <a:spLocks noChangeArrowheads="1"/>
          </p:cNvSpPr>
          <p:nvPr/>
        </p:nvSpPr>
        <p:spPr bwMode="auto">
          <a:xfrm>
            <a:off x="61913" y="6092825"/>
            <a:ext cx="8255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fontAlgn="base">
              <a:spcBef>
                <a:spcPct val="0"/>
              </a:spcBef>
              <a:spcAft>
                <a:spcPct val="0"/>
              </a:spcAft>
            </a:pPr>
            <a:r>
              <a:rPr lang="es-MX" sz="1200" b="1" dirty="0" smtClean="0">
                <a:solidFill>
                  <a:srgbClr val="002060"/>
                </a:solidFill>
                <a:latin typeface="Calibri" pitchFamily="34" charset="0"/>
              </a:rPr>
              <a:t>Coxib = inhibidor específico de COX-2; </a:t>
            </a:r>
            <a:r>
              <a:rPr lang="es-MX" sz="1200" b="1" dirty="0" smtClean="0">
                <a:solidFill>
                  <a:srgbClr val="002060"/>
                </a:solidFill>
                <a:latin typeface="Calibri" pitchFamily="34" charset="0"/>
                <a:cs typeface="Arial" pitchFamily="34" charset="0"/>
              </a:rPr>
              <a:t>AINE= droga antiinflamatoria no-esteroidea; </a:t>
            </a:r>
            <a:br>
              <a:rPr lang="es-MX" sz="1200" b="1" dirty="0" smtClean="0">
                <a:solidFill>
                  <a:srgbClr val="002060"/>
                </a:solidFill>
                <a:latin typeface="Calibri" pitchFamily="34" charset="0"/>
                <a:cs typeface="Arial" pitchFamily="34" charset="0"/>
              </a:rPr>
            </a:br>
            <a:r>
              <a:rPr lang="es-MX" sz="1200" b="1" dirty="0" smtClean="0">
                <a:solidFill>
                  <a:srgbClr val="002060"/>
                </a:solidFill>
                <a:latin typeface="Calibri" pitchFamily="34" charset="0"/>
              </a:rPr>
              <a:t>AINEne= droga antiinflamatoria no-esteroidea no-específica</a:t>
            </a:r>
          </a:p>
          <a:p>
            <a:pPr eaLnBrk="1" fontAlgn="base" hangingPunct="1">
              <a:spcBef>
                <a:spcPct val="0"/>
              </a:spcBef>
              <a:spcAft>
                <a:spcPct val="0"/>
              </a:spcAft>
            </a:pPr>
            <a:r>
              <a:rPr lang="en-US" sz="1000" dirty="0" smtClean="0">
                <a:solidFill>
                  <a:srgbClr val="002060"/>
                </a:solidFill>
                <a:latin typeface="Calibri" pitchFamily="34" charset="0"/>
              </a:rPr>
              <a:t>Clemett D, Goa KL. </a:t>
            </a:r>
            <a:r>
              <a:rPr lang="en-US" sz="1000" i="1" dirty="0" smtClean="0">
                <a:solidFill>
                  <a:srgbClr val="002060"/>
                </a:solidFill>
                <a:latin typeface="Calibri" pitchFamily="34" charset="0"/>
              </a:rPr>
              <a:t>Drugs</a:t>
            </a:r>
            <a:r>
              <a:rPr lang="en-US" sz="1000" dirty="0" smtClean="0">
                <a:solidFill>
                  <a:srgbClr val="002060"/>
                </a:solidFill>
                <a:latin typeface="Calibri" pitchFamily="34" charset="0"/>
              </a:rPr>
              <a:t> 2000; 59(4):957-80; Grosser T </a:t>
            </a:r>
            <a:r>
              <a:rPr lang="en-US" sz="1000" i="1" dirty="0" smtClean="0">
                <a:solidFill>
                  <a:srgbClr val="002060"/>
                </a:solidFill>
                <a:latin typeface="Calibri" pitchFamily="34" charset="0"/>
              </a:rPr>
              <a:t>et al. </a:t>
            </a:r>
            <a:r>
              <a:rPr lang="en-US" sz="1000" dirty="0" smtClean="0">
                <a:solidFill>
                  <a:srgbClr val="002060"/>
                </a:solidFill>
                <a:latin typeface="Calibri" pitchFamily="34" charset="0"/>
              </a:rPr>
              <a:t>In</a:t>
            </a:r>
            <a:r>
              <a:rPr lang="en-US" sz="1000" i="1" dirty="0" smtClean="0">
                <a:solidFill>
                  <a:srgbClr val="002060"/>
                </a:solidFill>
                <a:latin typeface="Calibri" pitchFamily="34" charset="0"/>
              </a:rPr>
              <a:t>: </a:t>
            </a:r>
            <a:r>
              <a:rPr lang="en-US" sz="1000" dirty="0" smtClean="0">
                <a:solidFill>
                  <a:srgbClr val="002060"/>
                </a:solidFill>
                <a:latin typeface="Calibri" pitchFamily="34" charset="0"/>
              </a:rPr>
              <a:t>Brunton L </a:t>
            </a:r>
            <a:r>
              <a:rPr lang="en-US" sz="1000" i="1" dirty="0" smtClean="0">
                <a:solidFill>
                  <a:srgbClr val="002060"/>
                </a:solidFill>
                <a:latin typeface="Calibri" pitchFamily="34" charset="0"/>
              </a:rPr>
              <a:t>et al </a:t>
            </a:r>
            <a:r>
              <a:rPr lang="en-US" sz="1000" dirty="0" smtClean="0">
                <a:solidFill>
                  <a:srgbClr val="002060"/>
                </a:solidFill>
                <a:latin typeface="Calibri" pitchFamily="34" charset="0"/>
              </a:rPr>
              <a:t>(eds.). </a:t>
            </a:r>
            <a:r>
              <a:rPr lang="en-US" sz="1000" i="1" dirty="0" smtClean="0">
                <a:solidFill>
                  <a:srgbClr val="002060"/>
                </a:solidFill>
                <a:latin typeface="Calibri" pitchFamily="34" charset="0"/>
              </a:rPr>
              <a:t>Goodman and Gilman’s The Pharmacological Basis of Therapeutics</a:t>
            </a:r>
            <a:r>
              <a:rPr lang="en-US" sz="1000" dirty="0" smtClean="0">
                <a:solidFill>
                  <a:srgbClr val="002060"/>
                </a:solidFill>
                <a:latin typeface="Calibri" pitchFamily="34" charset="0"/>
              </a:rPr>
              <a:t>. 12</a:t>
            </a:r>
            <a:r>
              <a:rPr lang="en-US" sz="1000" baseline="30000" dirty="0" smtClean="0">
                <a:solidFill>
                  <a:srgbClr val="002060"/>
                </a:solidFill>
                <a:latin typeface="Calibri" pitchFamily="34" charset="0"/>
              </a:rPr>
              <a:t>th</a:t>
            </a:r>
            <a:r>
              <a:rPr lang="en-US" sz="1000" dirty="0" smtClean="0">
                <a:solidFill>
                  <a:srgbClr val="002060"/>
                </a:solidFill>
                <a:latin typeface="Calibri" pitchFamily="34" charset="0"/>
              </a:rPr>
              <a:t> ed. (online version). McGraw-Hill; New York, NY: 2010.</a:t>
            </a:r>
          </a:p>
        </p:txBody>
      </p:sp>
      <p:sp>
        <p:nvSpPr>
          <p:cNvPr id="147461"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BFDBAEFD-C903-4553-9D76-48E3B9522EE2}" type="slidenum">
              <a:rPr lang="es-MX" smtClean="0">
                <a:solidFill>
                  <a:srgbClr val="000000"/>
                </a:solidFill>
              </a:rPr>
              <a:pPr eaLnBrk="1" hangingPunct="1"/>
              <a:t>28</a:t>
            </a:fld>
            <a:endParaRPr lang="es-MX" dirty="0" smtClean="0">
              <a:solidFill>
                <a:srgbClr val="000000"/>
              </a:solidFill>
            </a:endParaRPr>
          </a:p>
        </p:txBody>
      </p:sp>
    </p:spTree>
    <p:extLst>
      <p:ext uri="{BB962C8B-B14F-4D97-AF65-F5344CB8AC3E}">
        <p14:creationId xmlns:p14="http://schemas.microsoft.com/office/powerpoint/2010/main" val="4090891370"/>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2"/>
          <p:cNvSpPr txBox="1">
            <a:spLocks noChangeArrowheads="1"/>
          </p:cNvSpPr>
          <p:nvPr/>
        </p:nvSpPr>
        <p:spPr bwMode="auto">
          <a:xfrm>
            <a:off x="323528" y="6018094"/>
            <a:ext cx="7633022" cy="800219"/>
          </a:xfrm>
          <a:prstGeom prst="rect">
            <a:avLst/>
          </a:prstGeom>
          <a:noFill/>
          <a:ln>
            <a:noFill/>
          </a:ln>
          <a:extLst/>
        </p:spPr>
        <p:txBody>
          <a:bodyPr wrap="square" anchor="b">
            <a:spAutoFit/>
          </a:bodyPr>
          <a:lstStyle>
            <a:lvl1pPr marL="60325" indent="-60325"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marL="0" indent="0" fontAlgn="base">
              <a:spcBef>
                <a:spcPct val="0"/>
              </a:spcBef>
              <a:spcAft>
                <a:spcPct val="0"/>
              </a:spcAft>
              <a:defRPr/>
            </a:pPr>
            <a:r>
              <a:rPr lang="es-MX" sz="1200" b="1" dirty="0" smtClean="0">
                <a:solidFill>
                  <a:srgbClr val="002060"/>
                </a:solidFill>
                <a:latin typeface="Calibri"/>
              </a:rPr>
              <a:t>El Compuesto incluye infarto del miocardio no-fatal , accidente vascular cerebral no-fatal , o muerte cardiovascular en comparación con el placebo; tabla basada en un meta-análisis integral de 30 estudios y más de 100,000 pacientes  </a:t>
            </a:r>
          </a:p>
          <a:p>
            <a:pPr fontAlgn="base">
              <a:spcBef>
                <a:spcPct val="0"/>
              </a:spcBef>
              <a:spcAft>
                <a:spcPct val="0"/>
              </a:spcAft>
              <a:defRPr/>
            </a:pPr>
            <a:r>
              <a:rPr lang="es-MX" sz="1200" b="1" dirty="0" smtClean="0">
                <a:solidFill>
                  <a:srgbClr val="002060"/>
                </a:solidFill>
                <a:latin typeface="Calibri"/>
              </a:rPr>
              <a:t>Coxib = inhibidor de COX-2; AINEne= droga antiinflamatoria no-esteroidea no-específica</a:t>
            </a:r>
          </a:p>
          <a:p>
            <a:pPr fontAlgn="base">
              <a:spcBef>
                <a:spcPct val="0"/>
              </a:spcBef>
              <a:spcAft>
                <a:spcPct val="0"/>
              </a:spcAft>
              <a:defRPr/>
            </a:pPr>
            <a:r>
              <a:rPr lang="es-MX" altLang="zh-CN" sz="1000" dirty="0" smtClean="0">
                <a:solidFill>
                  <a:srgbClr val="002060"/>
                </a:solidFill>
                <a:latin typeface="Calibri"/>
                <a:cs typeface="Arial" pitchFamily="34" charset="0"/>
              </a:rPr>
              <a:t>Trelle S </a:t>
            </a:r>
            <a:r>
              <a:rPr lang="es-MX" altLang="zh-CN" sz="1000" i="1" dirty="0" smtClean="0">
                <a:solidFill>
                  <a:srgbClr val="002060"/>
                </a:solidFill>
                <a:latin typeface="Calibri"/>
                <a:cs typeface="Arial" pitchFamily="34" charset="0"/>
              </a:rPr>
              <a:t>et al. BMJ</a:t>
            </a:r>
            <a:r>
              <a:rPr lang="es-MX" altLang="zh-CN" sz="1000" dirty="0" smtClean="0">
                <a:solidFill>
                  <a:srgbClr val="002060"/>
                </a:solidFill>
                <a:latin typeface="Calibri"/>
                <a:cs typeface="Arial" pitchFamily="34" charset="0"/>
              </a:rPr>
              <a:t> 2011; 342:c7086.</a:t>
            </a:r>
          </a:p>
        </p:txBody>
      </p:sp>
      <p:sp>
        <p:nvSpPr>
          <p:cNvPr id="110596" name="Title 2"/>
          <p:cNvSpPr>
            <a:spLocks noGrp="1"/>
          </p:cNvSpPr>
          <p:nvPr>
            <p:ph type="title"/>
          </p:nvPr>
        </p:nvSpPr>
        <p:spPr/>
        <p:txBody>
          <a:bodyPr>
            <a:normAutofit fontScale="90000"/>
          </a:bodyPr>
          <a:lstStyle/>
          <a:p>
            <a:r>
              <a:rPr lang="es-MX" noProof="0" dirty="0" smtClean="0"/>
              <a:t>AINEne/Coxibs y Riesgo Cardiovascular</a:t>
            </a:r>
          </a:p>
        </p:txBody>
      </p:sp>
      <p:sp>
        <p:nvSpPr>
          <p:cNvPr id="110607"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C2E45B45-C1A8-4251-A403-5828BBBDB56C}" type="slidenum">
              <a:rPr lang="en-CA" smtClean="0">
                <a:solidFill>
                  <a:srgbClr val="000000"/>
                </a:solidFill>
              </a:rPr>
              <a:pPr eaLnBrk="1" hangingPunct="1"/>
              <a:t>29</a:t>
            </a:fld>
            <a:endParaRPr lang="en-CA" dirty="0" smtClean="0">
              <a:solidFill>
                <a:srgbClr val="000000"/>
              </a:solidFill>
            </a:endParaRPr>
          </a:p>
        </p:txBody>
      </p:sp>
      <p:graphicFrame>
        <p:nvGraphicFramePr>
          <p:cNvPr id="3" name="Chart 2"/>
          <p:cNvGraphicFramePr/>
          <p:nvPr>
            <p:extLst>
              <p:ext uri="{D42A27DB-BD31-4B8C-83A1-F6EECF244321}">
                <p14:modId xmlns:p14="http://schemas.microsoft.com/office/powerpoint/2010/main" val="369163718"/>
              </p:ext>
            </p:extLst>
          </p:nvPr>
        </p:nvGraphicFramePr>
        <p:xfrm>
          <a:off x="467544" y="1916832"/>
          <a:ext cx="8352928"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0923696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329694"/>
            <a:ext cx="8229600" cy="1143000"/>
          </a:xfrm>
        </p:spPr>
        <p:txBody>
          <a:bodyPr vert="horz" lIns="91440" tIns="45720" rIns="91440" bIns="45720" rtlCol="0" anchor="ctr">
            <a:normAutofit/>
          </a:bodyPr>
          <a:lstStyle/>
          <a:p>
            <a:pPr>
              <a:lnSpc>
                <a:spcPct val="85000"/>
              </a:lnSpc>
            </a:pPr>
            <a:r>
              <a:rPr lang="es-MX" dirty="0" smtClean="0"/>
              <a:t>Objetivos de Aprendizaje</a:t>
            </a:r>
            <a:endParaRPr lang="es-MX" dirty="0"/>
          </a:p>
        </p:txBody>
      </p:sp>
      <p:sp>
        <p:nvSpPr>
          <p:cNvPr id="9" name="Content Placeholder 2"/>
          <p:cNvSpPr>
            <a:spLocks noGrp="1"/>
          </p:cNvSpPr>
          <p:nvPr>
            <p:ph idx="1"/>
          </p:nvPr>
        </p:nvSpPr>
        <p:spPr>
          <a:xfrm>
            <a:off x="457200" y="1700731"/>
            <a:ext cx="8229600" cy="4525963"/>
          </a:xfrm>
        </p:spPr>
        <p:txBody>
          <a:bodyPr>
            <a:normAutofit fontScale="92500" lnSpcReduction="20000"/>
          </a:bodyPr>
          <a:lstStyle/>
          <a:p>
            <a:pPr lvl="0"/>
            <a:r>
              <a:rPr lang="es-MX" dirty="0" smtClean="0"/>
              <a:t>Al concluir este módulo, los participantes serán capaces de:</a:t>
            </a:r>
          </a:p>
          <a:p>
            <a:pPr lvl="1"/>
            <a:r>
              <a:rPr lang="es-MX" dirty="0" smtClean="0"/>
              <a:t>Describir la clasificación de dolor de acuerdo con los mecanismos, duración y severidad del dolor y tipo de tejido involucrado</a:t>
            </a:r>
          </a:p>
          <a:p>
            <a:pPr lvl="1"/>
            <a:r>
              <a:rPr lang="es-MX" dirty="0" smtClean="0"/>
              <a:t>Discutir la prevalencia general del dolor </a:t>
            </a:r>
          </a:p>
          <a:p>
            <a:pPr lvl="1"/>
            <a:r>
              <a:rPr lang="es-MX" dirty="0" smtClean="0"/>
              <a:t>Evaluar a los pacientes que llegan con dolor</a:t>
            </a:r>
          </a:p>
          <a:p>
            <a:pPr lvl="1"/>
            <a:r>
              <a:rPr lang="es-MX" dirty="0" smtClean="0"/>
              <a:t>Seleccionar estrategias farmacológicas y no-farmacológicas apropiadas con base en el tipo de dolor</a:t>
            </a:r>
          </a:p>
          <a:p>
            <a:pPr lvl="1"/>
            <a:r>
              <a:rPr lang="es-MX" dirty="0" smtClean="0"/>
              <a:t>Saber cuándo referir a los pacientes con un especialista</a:t>
            </a:r>
            <a:endParaRPr lang="es-MX" dirty="0"/>
          </a:p>
        </p:txBody>
      </p:sp>
      <p:sp>
        <p:nvSpPr>
          <p:cNvPr id="10" name="Slide Number Placeholder 3"/>
          <p:cNvSpPr>
            <a:spLocks noGrp="1"/>
          </p:cNvSpPr>
          <p:nvPr>
            <p:ph type="sldNum" sz="quarter" idx="12"/>
          </p:nvPr>
        </p:nvSpPr>
        <p:spPr>
          <a:xfrm>
            <a:off x="6758880" y="6448251"/>
            <a:ext cx="2133600" cy="365125"/>
          </a:xfrm>
        </p:spPr>
        <p:txBody>
          <a:bodyPr/>
          <a:lstStyle/>
          <a:p>
            <a:r>
              <a:rPr lang="es-MX" dirty="0" smtClean="0">
                <a:solidFill>
                  <a:schemeClr val="bg1"/>
                </a:solidFill>
              </a:rPr>
              <a:t/>
            </a:r>
            <a:br>
              <a:rPr lang="es-MX" dirty="0" smtClean="0">
                <a:solidFill>
                  <a:schemeClr val="bg1"/>
                </a:solidFill>
              </a:rPr>
            </a:br>
            <a:fld id="{903B8EED-60FF-4798-B00A-5F8F0039E366}" type="slidenum">
              <a:rPr lang="es-MX" smtClean="0">
                <a:solidFill>
                  <a:schemeClr val="bg1"/>
                </a:solidFill>
              </a:rPr>
              <a:pPr/>
              <a:t>3</a:t>
            </a:fld>
            <a:endParaRPr lang="es-MX" dirty="0">
              <a:solidFill>
                <a:schemeClr val="bg1"/>
              </a:solidFill>
            </a:endParaRPr>
          </a:p>
        </p:txBody>
      </p:sp>
    </p:spTree>
    <p:extLst>
      <p:ext uri="{BB962C8B-B14F-4D97-AF65-F5344CB8AC3E}">
        <p14:creationId xmlns:p14="http://schemas.microsoft.com/office/powerpoint/2010/main" val="29694925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MX" dirty="0" smtClean="0"/>
              <a:t>¿Riesgo Gastrointestinal con AINEne/coxibs?</a:t>
            </a:r>
            <a:endParaRPr lang="es-MX"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86836" y="1916832"/>
            <a:ext cx="6058359" cy="4248472"/>
          </a:xfrm>
        </p:spPr>
      </p:pic>
      <p:sp>
        <p:nvSpPr>
          <p:cNvPr id="6" name="Rectangle 5"/>
          <p:cNvSpPr/>
          <p:nvPr/>
        </p:nvSpPr>
        <p:spPr>
          <a:xfrm>
            <a:off x="0" y="1475492"/>
            <a:ext cx="9144000" cy="369332"/>
          </a:xfrm>
          <a:prstGeom prst="rect">
            <a:avLst/>
          </a:prstGeom>
        </p:spPr>
        <p:txBody>
          <a:bodyPr wrap="square">
            <a:spAutoFit/>
          </a:bodyPr>
          <a:lstStyle/>
          <a:p>
            <a:pPr algn="ctr"/>
            <a:r>
              <a:rPr lang="es-MX" dirty="0" smtClean="0">
                <a:solidFill>
                  <a:srgbClr val="002060"/>
                </a:solidFill>
              </a:rPr>
              <a:t>Riesgos relativos combinados e ICs de 95% de complicaciones del tracto gastrointestinal superior</a:t>
            </a:r>
            <a:endParaRPr lang="es-MX" dirty="0">
              <a:solidFill>
                <a:srgbClr val="002060"/>
              </a:solidFill>
            </a:endParaRPr>
          </a:p>
        </p:txBody>
      </p:sp>
      <p:sp>
        <p:nvSpPr>
          <p:cNvPr id="8" name="Rectangle 7"/>
          <p:cNvSpPr/>
          <p:nvPr/>
        </p:nvSpPr>
        <p:spPr>
          <a:xfrm>
            <a:off x="519300" y="6460413"/>
            <a:ext cx="3637534" cy="246221"/>
          </a:xfrm>
          <a:prstGeom prst="rect">
            <a:avLst/>
          </a:prstGeom>
        </p:spPr>
        <p:txBody>
          <a:bodyPr wrap="none">
            <a:spAutoFit/>
          </a:bodyPr>
          <a:lstStyle/>
          <a:p>
            <a:r>
              <a:rPr lang="es-MX" sz="1000" dirty="0" smtClean="0">
                <a:solidFill>
                  <a:srgbClr val="002060"/>
                </a:solidFill>
              </a:rPr>
              <a:t>Castellsague J et al. Drug Saf. 2012 December; 35(12): 1127–1146. </a:t>
            </a:r>
            <a:endParaRPr lang="es-MX" sz="1000" dirty="0">
              <a:solidFill>
                <a:srgbClr val="002060"/>
              </a:solidFill>
            </a:endParaRPr>
          </a:p>
        </p:txBody>
      </p:sp>
    </p:spTree>
    <p:extLst>
      <p:ext uri="{BB962C8B-B14F-4D97-AF65-F5344CB8AC3E}">
        <p14:creationId xmlns:p14="http://schemas.microsoft.com/office/powerpoint/2010/main" val="1488001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normAutofit/>
          </a:bodyPr>
          <a:lstStyle/>
          <a:p>
            <a:pPr eaLnBrk="1" hangingPunct="1"/>
            <a:r>
              <a:rPr lang="es-MX" altLang="zh-CN" sz="3200" dirty="0" smtClean="0"/>
              <a:t>Factores de Riesgo de Complicaciones Gastrointestinales Asociadas con AINEne/Coxibs</a:t>
            </a:r>
          </a:p>
        </p:txBody>
      </p:sp>
      <p:sp>
        <p:nvSpPr>
          <p:cNvPr id="111619" name="Rectangle 39"/>
          <p:cNvSpPr>
            <a:spLocks noChangeArrowheads="1"/>
          </p:cNvSpPr>
          <p:nvPr/>
        </p:nvSpPr>
        <p:spPr bwMode="auto">
          <a:xfrm>
            <a:off x="1979712" y="5505450"/>
            <a:ext cx="69896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s-MX" altLang="zh-CN" b="1" dirty="0" smtClean="0">
                <a:solidFill>
                  <a:srgbClr val="002060"/>
                </a:solidFill>
              </a:rPr>
              <a:t>Razón de momios/riesgo relativo de complicaciones del úlcera</a:t>
            </a:r>
            <a:endParaRPr lang="es-MX" altLang="zh-CN" b="1" dirty="0">
              <a:solidFill>
                <a:srgbClr val="002060"/>
              </a:solidFill>
            </a:endParaRPr>
          </a:p>
        </p:txBody>
      </p:sp>
      <p:sp>
        <p:nvSpPr>
          <p:cNvPr id="111620" name="Text Box 38"/>
          <p:cNvSpPr txBox="1">
            <a:spLocks noChangeArrowheads="1"/>
          </p:cNvSpPr>
          <p:nvPr/>
        </p:nvSpPr>
        <p:spPr bwMode="auto">
          <a:xfrm>
            <a:off x="168250" y="6021288"/>
            <a:ext cx="837527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itchFamily="34" charset="0"/>
                <a:ea typeface="SimSun" pitchFamily="2" charset="-122"/>
              </a:defRPr>
            </a:lvl1pPr>
            <a:lvl2pPr marL="11430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lvl="1" eaLnBrk="1" hangingPunct="1">
              <a:buClr>
                <a:srgbClr val="C6CD76"/>
              </a:buClr>
            </a:pPr>
            <a:r>
              <a:rPr lang="es-MX" altLang="zh-CN" sz="1200" b="1" dirty="0" smtClean="0">
                <a:solidFill>
                  <a:srgbClr val="002060"/>
                </a:solidFill>
                <a:latin typeface="Calibri" pitchFamily="34" charset="0"/>
              </a:rPr>
              <a:t>ASA = ácido acetil-salicílico; coxib = inhibidor específico de COX-2; GI = gastrointestinal; AINE= droga antiinflamatoria no-esteroidea;  AINEne= droga antiinflamatoria no-esteroidea no-específica; ISRS= inhibidor selectivo de recaptación de serotonina</a:t>
            </a:r>
          </a:p>
          <a:p>
            <a:pPr lvl="1" eaLnBrk="1" hangingPunct="1">
              <a:buClr>
                <a:srgbClr val="C6CD76"/>
              </a:buClr>
            </a:pPr>
            <a:r>
              <a:rPr lang="es-MX" altLang="zh-CN" sz="1000" dirty="0" smtClean="0">
                <a:solidFill>
                  <a:srgbClr val="002060"/>
                </a:solidFill>
                <a:latin typeface="Calibri" pitchFamily="34" charset="0"/>
              </a:rPr>
              <a:t>1. </a:t>
            </a:r>
            <a:r>
              <a:rPr lang="en-CA" altLang="zh-CN" sz="1000" dirty="0" smtClean="0">
                <a:solidFill>
                  <a:srgbClr val="002060"/>
                </a:solidFill>
                <a:latin typeface="Calibri" pitchFamily="34" charset="0"/>
              </a:rPr>
              <a:t>Garcia Rodriguez LA, Jick H. </a:t>
            </a:r>
            <a:r>
              <a:rPr lang="en-CA" altLang="zh-CN" sz="1000" i="1" dirty="0" smtClean="0">
                <a:solidFill>
                  <a:srgbClr val="002060"/>
                </a:solidFill>
                <a:latin typeface="Calibri" pitchFamily="34" charset="0"/>
              </a:rPr>
              <a:t>Lancet </a:t>
            </a:r>
            <a:r>
              <a:rPr lang="en-CA" altLang="zh-CN" sz="1000" dirty="0" smtClean="0">
                <a:solidFill>
                  <a:srgbClr val="002060"/>
                </a:solidFill>
                <a:latin typeface="Calibri" pitchFamily="34" charset="0"/>
              </a:rPr>
              <a:t>1994; 343(8900):769-72; 2. Gabriel SE </a:t>
            </a:r>
            <a:r>
              <a:rPr lang="en-CA" altLang="zh-CN" sz="1000" i="1" dirty="0" smtClean="0">
                <a:solidFill>
                  <a:srgbClr val="002060"/>
                </a:solidFill>
                <a:latin typeface="Calibri" pitchFamily="34" charset="0"/>
              </a:rPr>
              <a:t>et al</a:t>
            </a:r>
            <a:r>
              <a:rPr lang="en-CA" altLang="zh-CN" sz="1000" dirty="0" smtClean="0">
                <a:solidFill>
                  <a:srgbClr val="002060"/>
                </a:solidFill>
                <a:latin typeface="Calibri" pitchFamily="34" charset="0"/>
              </a:rPr>
              <a:t>. </a:t>
            </a:r>
            <a:r>
              <a:rPr lang="en-CA" altLang="zh-CN" sz="1000" i="1" dirty="0" smtClean="0">
                <a:solidFill>
                  <a:srgbClr val="002060"/>
                </a:solidFill>
                <a:latin typeface="Calibri" pitchFamily="34" charset="0"/>
              </a:rPr>
              <a:t>Ann Intern Med </a:t>
            </a:r>
            <a:r>
              <a:rPr lang="en-CA" altLang="zh-CN" sz="1000" dirty="0" smtClean="0">
                <a:solidFill>
                  <a:srgbClr val="002060"/>
                </a:solidFill>
                <a:latin typeface="Calibri" pitchFamily="34" charset="0"/>
              </a:rPr>
              <a:t>1991; 115(10):787-96; </a:t>
            </a:r>
            <a:br>
              <a:rPr lang="en-CA" altLang="zh-CN" sz="1000" dirty="0" smtClean="0">
                <a:solidFill>
                  <a:srgbClr val="002060"/>
                </a:solidFill>
                <a:latin typeface="Calibri" pitchFamily="34" charset="0"/>
              </a:rPr>
            </a:br>
            <a:r>
              <a:rPr lang="en-CA" altLang="zh-CN" sz="1000" dirty="0" smtClean="0">
                <a:solidFill>
                  <a:srgbClr val="002060"/>
                </a:solidFill>
                <a:latin typeface="Calibri" pitchFamily="34" charset="0"/>
              </a:rPr>
              <a:t>3. </a:t>
            </a:r>
            <a:r>
              <a:rPr lang="fr-FR" altLang="zh-CN" sz="1000" dirty="0" smtClean="0">
                <a:solidFill>
                  <a:srgbClr val="002060"/>
                </a:solidFill>
                <a:latin typeface="Calibri" pitchFamily="34" charset="0"/>
              </a:rPr>
              <a:t>Bardou M. Barkun AN. </a:t>
            </a:r>
            <a:r>
              <a:rPr lang="fr-FR" altLang="zh-CN" sz="1000" i="1" dirty="0" smtClean="0">
                <a:solidFill>
                  <a:srgbClr val="002060"/>
                </a:solidFill>
                <a:latin typeface="Calibri" pitchFamily="34" charset="0"/>
              </a:rPr>
              <a:t>Joint Bone Spine </a:t>
            </a:r>
            <a:r>
              <a:rPr lang="fr-FR" altLang="zh-CN" sz="1000" dirty="0" smtClean="0">
                <a:solidFill>
                  <a:srgbClr val="002060"/>
                </a:solidFill>
                <a:latin typeface="Calibri" pitchFamily="34" charset="0"/>
              </a:rPr>
              <a:t>2010; 77(1):6-12; 4. Garcia </a:t>
            </a:r>
            <a:r>
              <a:rPr lang="da-DK" altLang="zh-CN" sz="1000" dirty="0" smtClean="0">
                <a:solidFill>
                  <a:srgbClr val="002060"/>
                </a:solidFill>
                <a:latin typeface="Calibri" pitchFamily="34" charset="0"/>
              </a:rPr>
              <a:t>Rodríguez LA, Hernández-Díaz S.</a:t>
            </a:r>
            <a:r>
              <a:rPr lang="da-DK" altLang="zh-CN" sz="1000" i="1" dirty="0" smtClean="0">
                <a:solidFill>
                  <a:srgbClr val="002060"/>
                </a:solidFill>
                <a:latin typeface="Calibri" pitchFamily="34" charset="0"/>
              </a:rPr>
              <a:t> Arthritis Res </a:t>
            </a:r>
            <a:r>
              <a:rPr lang="da-DK" altLang="zh-CN" sz="1000" dirty="0" smtClean="0">
                <a:solidFill>
                  <a:srgbClr val="002060"/>
                </a:solidFill>
                <a:latin typeface="Calibri" pitchFamily="34" charset="0"/>
              </a:rPr>
              <a:t>2001; 3(2):98-101.</a:t>
            </a:r>
            <a:endParaRPr lang="en-CA" altLang="zh-CN" sz="1000" dirty="0">
              <a:solidFill>
                <a:srgbClr val="002060"/>
              </a:solidFill>
              <a:latin typeface="Calibri" pitchFamily="34" charset="0"/>
            </a:endParaRPr>
          </a:p>
        </p:txBody>
      </p:sp>
      <p:sp>
        <p:nvSpPr>
          <p:cNvPr id="111621"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C396EB7D-51E6-4F71-A493-509CD8442BEC}" type="slidenum">
              <a:rPr lang="es-MX" smtClean="0">
                <a:solidFill>
                  <a:srgbClr val="000000"/>
                </a:solidFill>
              </a:rPr>
              <a:pPr eaLnBrk="1" hangingPunct="1"/>
              <a:t>31</a:t>
            </a:fld>
            <a:endParaRPr lang="es-MX" dirty="0" smtClean="0">
              <a:solidFill>
                <a:srgbClr val="000000"/>
              </a:solidFill>
            </a:endParaRPr>
          </a:p>
        </p:txBody>
      </p:sp>
      <p:graphicFrame>
        <p:nvGraphicFramePr>
          <p:cNvPr id="111622" name="Chart 1"/>
          <p:cNvGraphicFramePr>
            <a:graphicFrameLocks/>
          </p:cNvGraphicFramePr>
          <p:nvPr/>
        </p:nvGraphicFramePr>
        <p:xfrm>
          <a:off x="292100" y="1358900"/>
          <a:ext cx="8739188" cy="4157663"/>
        </p:xfrm>
        <a:graphic>
          <a:graphicData uri="http://schemas.openxmlformats.org/presentationml/2006/ole">
            <mc:AlternateContent xmlns:mc="http://schemas.openxmlformats.org/markup-compatibility/2006">
              <mc:Choice xmlns:v="urn:schemas-microsoft-com:vml" Requires="v">
                <p:oleObj spid="_x0000_s2051" name="Worksheet" r:id="rId5" imgW="8743925" imgH="4162376" progId="Excel.Sheet.8">
                  <p:embed/>
                </p:oleObj>
              </mc:Choice>
              <mc:Fallback>
                <p:oleObj name="Worksheet" r:id="rId5" imgW="8743925" imgH="4162376" progId="Excel.Sheet.8">
                  <p:embed/>
                  <p:pic>
                    <p:nvPicPr>
                      <p:cNvPr id="0" name="Picture 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100" y="1358900"/>
                        <a:ext cx="8739188" cy="4157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1623" name="TextBox 2"/>
          <p:cNvSpPr txBox="1">
            <a:spLocks noChangeArrowheads="1"/>
          </p:cNvSpPr>
          <p:nvPr/>
        </p:nvSpPr>
        <p:spPr bwMode="auto">
          <a:xfrm>
            <a:off x="3851275" y="162877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s-MX" sz="1000" dirty="0" smtClean="0">
                <a:solidFill>
                  <a:prstClr val="black"/>
                </a:solidFill>
              </a:rPr>
              <a:t>1</a:t>
            </a:r>
            <a:endParaRPr lang="es-MX" sz="1000" dirty="0">
              <a:solidFill>
                <a:prstClr val="black"/>
              </a:solidFill>
            </a:endParaRPr>
          </a:p>
        </p:txBody>
      </p:sp>
      <p:sp>
        <p:nvSpPr>
          <p:cNvPr id="111624" name="TextBox 43"/>
          <p:cNvSpPr txBox="1">
            <a:spLocks noChangeArrowheads="1"/>
          </p:cNvSpPr>
          <p:nvPr/>
        </p:nvSpPr>
        <p:spPr bwMode="auto">
          <a:xfrm>
            <a:off x="3876675" y="1916113"/>
            <a:ext cx="2555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s-MX" sz="1000" dirty="0" smtClean="0">
                <a:solidFill>
                  <a:prstClr val="black"/>
                </a:solidFill>
              </a:rPr>
              <a:t>1</a:t>
            </a:r>
            <a:endParaRPr lang="es-MX" sz="1000" dirty="0">
              <a:solidFill>
                <a:prstClr val="black"/>
              </a:solidFill>
            </a:endParaRPr>
          </a:p>
        </p:txBody>
      </p:sp>
      <p:sp>
        <p:nvSpPr>
          <p:cNvPr id="111625" name="TextBox 44"/>
          <p:cNvSpPr txBox="1">
            <a:spLocks noChangeArrowheads="1"/>
          </p:cNvSpPr>
          <p:nvPr/>
        </p:nvSpPr>
        <p:spPr bwMode="auto">
          <a:xfrm>
            <a:off x="3876675" y="227647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s-MX" sz="1000" dirty="0" smtClean="0">
                <a:solidFill>
                  <a:prstClr val="black"/>
                </a:solidFill>
              </a:rPr>
              <a:t>1</a:t>
            </a:r>
            <a:endParaRPr lang="es-MX" sz="1000" dirty="0">
              <a:solidFill>
                <a:prstClr val="black"/>
              </a:solidFill>
            </a:endParaRPr>
          </a:p>
        </p:txBody>
      </p:sp>
      <p:sp>
        <p:nvSpPr>
          <p:cNvPr id="111626" name="TextBox 45"/>
          <p:cNvSpPr txBox="1">
            <a:spLocks noChangeArrowheads="1"/>
          </p:cNvSpPr>
          <p:nvPr/>
        </p:nvSpPr>
        <p:spPr bwMode="auto">
          <a:xfrm>
            <a:off x="3876675" y="2967038"/>
            <a:ext cx="255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s-MX" sz="1000" dirty="0" smtClean="0">
                <a:solidFill>
                  <a:prstClr val="black"/>
                </a:solidFill>
              </a:rPr>
              <a:t>1</a:t>
            </a:r>
            <a:endParaRPr lang="es-MX" sz="1000" dirty="0">
              <a:solidFill>
                <a:prstClr val="black"/>
              </a:solidFill>
            </a:endParaRPr>
          </a:p>
        </p:txBody>
      </p:sp>
      <p:sp>
        <p:nvSpPr>
          <p:cNvPr id="111627" name="TextBox 46"/>
          <p:cNvSpPr txBox="1">
            <a:spLocks noChangeArrowheads="1"/>
          </p:cNvSpPr>
          <p:nvPr/>
        </p:nvSpPr>
        <p:spPr bwMode="auto">
          <a:xfrm>
            <a:off x="3876675" y="4262438"/>
            <a:ext cx="255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s-MX" sz="1000" dirty="0" smtClean="0">
                <a:solidFill>
                  <a:prstClr val="black"/>
                </a:solidFill>
              </a:rPr>
              <a:t>1</a:t>
            </a:r>
            <a:endParaRPr lang="es-MX" sz="1000" dirty="0">
              <a:solidFill>
                <a:prstClr val="black"/>
              </a:solidFill>
            </a:endParaRPr>
          </a:p>
        </p:txBody>
      </p:sp>
      <p:sp>
        <p:nvSpPr>
          <p:cNvPr id="111628" name="TextBox 47"/>
          <p:cNvSpPr txBox="1">
            <a:spLocks noChangeArrowheads="1"/>
          </p:cNvSpPr>
          <p:nvPr/>
        </p:nvSpPr>
        <p:spPr bwMode="auto">
          <a:xfrm>
            <a:off x="3924300" y="2636838"/>
            <a:ext cx="255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s-MX" sz="1000" dirty="0" smtClean="0">
                <a:solidFill>
                  <a:prstClr val="black"/>
                </a:solidFill>
              </a:rPr>
              <a:t>2</a:t>
            </a:r>
            <a:endParaRPr lang="es-MX" sz="1000" dirty="0">
              <a:solidFill>
                <a:prstClr val="black"/>
              </a:solidFill>
            </a:endParaRPr>
          </a:p>
        </p:txBody>
      </p:sp>
      <p:sp>
        <p:nvSpPr>
          <p:cNvPr id="111629" name="TextBox 48"/>
          <p:cNvSpPr txBox="1">
            <a:spLocks noChangeArrowheads="1"/>
          </p:cNvSpPr>
          <p:nvPr/>
        </p:nvSpPr>
        <p:spPr bwMode="auto">
          <a:xfrm>
            <a:off x="3851275" y="325437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s-MX" sz="1000" dirty="0" smtClean="0">
                <a:solidFill>
                  <a:prstClr val="black"/>
                </a:solidFill>
              </a:rPr>
              <a:t>3</a:t>
            </a:r>
            <a:endParaRPr lang="es-MX" sz="1000" dirty="0">
              <a:solidFill>
                <a:prstClr val="black"/>
              </a:solidFill>
            </a:endParaRPr>
          </a:p>
        </p:txBody>
      </p:sp>
      <p:sp>
        <p:nvSpPr>
          <p:cNvPr id="111630" name="TextBox 49"/>
          <p:cNvSpPr txBox="1">
            <a:spLocks noChangeArrowheads="1"/>
          </p:cNvSpPr>
          <p:nvPr/>
        </p:nvSpPr>
        <p:spPr bwMode="auto">
          <a:xfrm>
            <a:off x="3875088" y="3902075"/>
            <a:ext cx="25558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s-MX" sz="1000" dirty="0" smtClean="0">
                <a:solidFill>
                  <a:prstClr val="black"/>
                </a:solidFill>
              </a:rPr>
              <a:t>3</a:t>
            </a:r>
            <a:endParaRPr lang="es-MX" sz="1000" dirty="0">
              <a:solidFill>
                <a:prstClr val="black"/>
              </a:solidFill>
            </a:endParaRPr>
          </a:p>
        </p:txBody>
      </p:sp>
      <p:sp>
        <p:nvSpPr>
          <p:cNvPr id="111631" name="TextBox 50"/>
          <p:cNvSpPr txBox="1">
            <a:spLocks noChangeArrowheads="1"/>
          </p:cNvSpPr>
          <p:nvPr/>
        </p:nvSpPr>
        <p:spPr bwMode="auto">
          <a:xfrm>
            <a:off x="3884613" y="4551363"/>
            <a:ext cx="2555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s-MX" sz="1000" dirty="0" smtClean="0">
                <a:solidFill>
                  <a:prstClr val="black"/>
                </a:solidFill>
              </a:rPr>
              <a:t>3</a:t>
            </a:r>
            <a:endParaRPr lang="es-MX" sz="1000" dirty="0">
              <a:solidFill>
                <a:prstClr val="black"/>
              </a:solidFill>
            </a:endParaRPr>
          </a:p>
        </p:txBody>
      </p:sp>
      <p:sp>
        <p:nvSpPr>
          <p:cNvPr id="111632" name="TextBox 51"/>
          <p:cNvSpPr txBox="1">
            <a:spLocks noChangeArrowheads="1"/>
          </p:cNvSpPr>
          <p:nvPr/>
        </p:nvSpPr>
        <p:spPr bwMode="auto">
          <a:xfrm>
            <a:off x="3876675" y="3573463"/>
            <a:ext cx="255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s-MX" sz="1000" dirty="0" smtClean="0">
                <a:solidFill>
                  <a:prstClr val="black"/>
                </a:solidFill>
              </a:rPr>
              <a:t>4</a:t>
            </a:r>
            <a:endParaRPr lang="es-MX" sz="1000" dirty="0">
              <a:solidFill>
                <a:prstClr val="black"/>
              </a:solidFill>
            </a:endParaRPr>
          </a:p>
        </p:txBody>
      </p:sp>
      <p:sp>
        <p:nvSpPr>
          <p:cNvPr id="18" name="17 CuadroTexto"/>
          <p:cNvSpPr txBox="1"/>
          <p:nvPr/>
        </p:nvSpPr>
        <p:spPr>
          <a:xfrm>
            <a:off x="0" y="1628800"/>
            <a:ext cx="4060855" cy="3272306"/>
          </a:xfrm>
          <a:prstGeom prst="rect">
            <a:avLst/>
          </a:prstGeom>
          <a:solidFill>
            <a:schemeClr val="tx1"/>
          </a:solidFill>
        </p:spPr>
        <p:txBody>
          <a:bodyPr wrap="none" rtlCol="0">
            <a:spAutoFit/>
          </a:bodyPr>
          <a:lstStyle/>
          <a:p>
            <a:pPr algn="r">
              <a:lnSpc>
                <a:spcPts val="2500"/>
              </a:lnSpc>
            </a:pPr>
            <a:r>
              <a:rPr lang="es-MX" sz="1600" dirty="0" smtClean="0">
                <a:solidFill>
                  <a:schemeClr val="bg1"/>
                </a:solidFill>
              </a:rPr>
              <a:t>Historia de sangrado /perforación GI</a:t>
            </a:r>
            <a:r>
              <a:rPr lang="es-MX" sz="1600" baseline="30000" dirty="0" smtClean="0">
                <a:solidFill>
                  <a:schemeClr val="bg1"/>
                </a:solidFill>
              </a:rPr>
              <a:t>1</a:t>
            </a:r>
          </a:p>
          <a:p>
            <a:pPr algn="r">
              <a:lnSpc>
                <a:spcPts val="2500"/>
              </a:lnSpc>
            </a:pPr>
            <a:r>
              <a:rPr lang="es-MX" sz="1600" dirty="0" smtClean="0">
                <a:solidFill>
                  <a:schemeClr val="bg1"/>
                </a:solidFill>
              </a:rPr>
              <a:t>Uso concomitante de anticoagulantes</a:t>
            </a:r>
            <a:r>
              <a:rPr lang="es-MX" sz="1600" baseline="30000" dirty="0" smtClean="0">
                <a:solidFill>
                  <a:schemeClr val="bg1"/>
                </a:solidFill>
              </a:rPr>
              <a:t>1</a:t>
            </a:r>
            <a:endParaRPr lang="es-MX" sz="1600" dirty="0" smtClean="0">
              <a:solidFill>
                <a:schemeClr val="bg1"/>
              </a:solidFill>
            </a:endParaRPr>
          </a:p>
          <a:p>
            <a:pPr algn="r">
              <a:lnSpc>
                <a:spcPts val="2500"/>
              </a:lnSpc>
            </a:pPr>
            <a:r>
              <a:rPr lang="es-MX" sz="1600" dirty="0" smtClean="0">
                <a:solidFill>
                  <a:schemeClr val="bg1"/>
                </a:solidFill>
              </a:rPr>
              <a:t>Historia de Úlcera péptica</a:t>
            </a:r>
            <a:r>
              <a:rPr lang="es-MX" sz="1600" baseline="30000" dirty="0" smtClean="0">
                <a:solidFill>
                  <a:schemeClr val="bg1"/>
                </a:solidFill>
              </a:rPr>
              <a:t>1</a:t>
            </a:r>
            <a:endParaRPr lang="es-MX" sz="1600" dirty="0" smtClean="0">
              <a:solidFill>
                <a:schemeClr val="bg1"/>
              </a:solidFill>
            </a:endParaRPr>
          </a:p>
          <a:p>
            <a:pPr algn="r">
              <a:lnSpc>
                <a:spcPts val="2500"/>
              </a:lnSpc>
            </a:pPr>
            <a:r>
              <a:rPr lang="es-MX" sz="1600" dirty="0" smtClean="0">
                <a:solidFill>
                  <a:schemeClr val="bg1"/>
                </a:solidFill>
              </a:rPr>
              <a:t>Edad ≥ 60 años</a:t>
            </a:r>
            <a:r>
              <a:rPr lang="es-MX" sz="1600" baseline="30000" dirty="0" smtClean="0">
                <a:solidFill>
                  <a:schemeClr val="bg1"/>
                </a:solidFill>
              </a:rPr>
              <a:t>2</a:t>
            </a:r>
            <a:endParaRPr lang="es-MX" sz="1600" dirty="0" smtClean="0">
              <a:solidFill>
                <a:schemeClr val="bg1"/>
              </a:solidFill>
            </a:endParaRPr>
          </a:p>
          <a:p>
            <a:pPr algn="r">
              <a:lnSpc>
                <a:spcPts val="2500"/>
              </a:lnSpc>
            </a:pPr>
            <a:r>
              <a:rPr lang="es-MX" sz="1600" dirty="0" smtClean="0">
                <a:solidFill>
                  <a:schemeClr val="bg1"/>
                </a:solidFill>
              </a:rPr>
              <a:t>Uso de uno o varios AINEs</a:t>
            </a:r>
            <a:r>
              <a:rPr lang="es-MX" sz="1600" baseline="30000" dirty="0" smtClean="0">
                <a:solidFill>
                  <a:schemeClr val="bg1"/>
                </a:solidFill>
              </a:rPr>
              <a:t>1</a:t>
            </a:r>
            <a:endParaRPr lang="es-MX" sz="1600" dirty="0" smtClean="0">
              <a:solidFill>
                <a:schemeClr val="bg1"/>
              </a:solidFill>
            </a:endParaRPr>
          </a:p>
          <a:p>
            <a:pPr algn="r">
              <a:lnSpc>
                <a:spcPts val="2500"/>
              </a:lnSpc>
            </a:pPr>
            <a:r>
              <a:rPr lang="es-MX" sz="1600" dirty="0" smtClean="0">
                <a:solidFill>
                  <a:schemeClr val="bg1"/>
                </a:solidFill>
              </a:rPr>
              <a:t>Infección por Helicobacter pylori</a:t>
            </a:r>
            <a:r>
              <a:rPr lang="es-MX" sz="1600" baseline="30000" dirty="0" smtClean="0">
                <a:solidFill>
                  <a:schemeClr val="bg1"/>
                </a:solidFill>
              </a:rPr>
              <a:t>3</a:t>
            </a:r>
            <a:endParaRPr lang="es-MX" sz="1600" dirty="0" smtClean="0">
              <a:solidFill>
                <a:schemeClr val="bg1"/>
              </a:solidFill>
            </a:endParaRPr>
          </a:p>
          <a:p>
            <a:pPr algn="r">
              <a:lnSpc>
                <a:spcPts val="2500"/>
              </a:lnSpc>
            </a:pPr>
            <a:r>
              <a:rPr lang="es-MX" sz="1600" dirty="0" smtClean="0">
                <a:solidFill>
                  <a:schemeClr val="bg1"/>
                </a:solidFill>
              </a:rPr>
              <a:t>Uso de ASA a dosis baja en los últimos 30 días</a:t>
            </a:r>
            <a:r>
              <a:rPr lang="es-MX" sz="1600" baseline="30000" dirty="0" smtClean="0">
                <a:solidFill>
                  <a:schemeClr val="bg1"/>
                </a:solidFill>
              </a:rPr>
              <a:t>4</a:t>
            </a:r>
            <a:endParaRPr lang="es-MX" sz="1600" dirty="0" smtClean="0">
              <a:solidFill>
                <a:schemeClr val="bg1"/>
              </a:solidFill>
            </a:endParaRPr>
          </a:p>
          <a:p>
            <a:pPr algn="r">
              <a:lnSpc>
                <a:spcPts val="2500"/>
              </a:lnSpc>
            </a:pPr>
            <a:r>
              <a:rPr lang="es-MX" sz="1600" dirty="0" smtClean="0">
                <a:solidFill>
                  <a:schemeClr val="bg1"/>
                </a:solidFill>
              </a:rPr>
              <a:t>Abuso de alcohol</a:t>
            </a:r>
            <a:r>
              <a:rPr lang="es-MX" sz="1600" baseline="30000" dirty="0" smtClean="0">
                <a:solidFill>
                  <a:schemeClr val="bg1"/>
                </a:solidFill>
              </a:rPr>
              <a:t>3</a:t>
            </a:r>
            <a:endParaRPr lang="es-MX" sz="1600" dirty="0" smtClean="0">
              <a:solidFill>
                <a:schemeClr val="bg1"/>
              </a:solidFill>
            </a:endParaRPr>
          </a:p>
          <a:p>
            <a:pPr algn="r">
              <a:lnSpc>
                <a:spcPts val="2500"/>
              </a:lnSpc>
            </a:pPr>
            <a:r>
              <a:rPr lang="es-MX" sz="1600" dirty="0" smtClean="0">
                <a:solidFill>
                  <a:schemeClr val="bg1"/>
                </a:solidFill>
              </a:rPr>
              <a:t>Uso concomitante de glucocorticoides</a:t>
            </a:r>
            <a:r>
              <a:rPr lang="es-MX" sz="1600" baseline="30000" dirty="0" smtClean="0">
                <a:solidFill>
                  <a:schemeClr val="bg1"/>
                </a:solidFill>
              </a:rPr>
              <a:t>1</a:t>
            </a:r>
            <a:endParaRPr lang="es-MX" sz="1600" dirty="0" smtClean="0">
              <a:solidFill>
                <a:schemeClr val="bg1"/>
              </a:solidFill>
            </a:endParaRPr>
          </a:p>
          <a:p>
            <a:pPr algn="r">
              <a:lnSpc>
                <a:spcPts val="2500"/>
              </a:lnSpc>
            </a:pPr>
            <a:r>
              <a:rPr lang="es-MX" sz="1600" dirty="0" smtClean="0">
                <a:solidFill>
                  <a:schemeClr val="bg1"/>
                </a:solidFill>
              </a:rPr>
              <a:t>Fumar</a:t>
            </a:r>
            <a:r>
              <a:rPr lang="es-MX" sz="1600" baseline="30000" dirty="0" smtClean="0">
                <a:solidFill>
                  <a:schemeClr val="bg1"/>
                </a:solidFill>
              </a:rPr>
              <a:t>3</a:t>
            </a:r>
            <a:endParaRPr lang="es-MX" sz="1600" dirty="0">
              <a:solidFill>
                <a:schemeClr val="bg1"/>
              </a:solidFill>
            </a:endParaRPr>
          </a:p>
        </p:txBody>
      </p:sp>
    </p:spTree>
    <p:extLst>
      <p:ext uri="{BB962C8B-B14F-4D97-AF65-F5344CB8AC3E}">
        <p14:creationId xmlns:p14="http://schemas.microsoft.com/office/powerpoint/2010/main" val="916360670"/>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0" y="274638"/>
            <a:ext cx="9144000" cy="1143000"/>
          </a:xfrm>
        </p:spPr>
        <p:txBody>
          <a:bodyPr/>
          <a:lstStyle/>
          <a:p>
            <a:pPr eaLnBrk="1" hangingPunct="1"/>
            <a:r>
              <a:rPr lang="es-MX" altLang="zh-CN" sz="3200" dirty="0" smtClean="0"/>
              <a:t>Guías para el Uso de AINEne/Coxibs </a:t>
            </a:r>
            <a:br>
              <a:rPr lang="es-MX" altLang="zh-CN" sz="3200" dirty="0" smtClean="0"/>
            </a:br>
            <a:r>
              <a:rPr lang="es-MX" altLang="zh-CN" sz="3200" dirty="0" smtClean="0"/>
              <a:t>Con Base en el Riesgo Gastrointestinal y el Uso de ASA</a:t>
            </a:r>
          </a:p>
        </p:txBody>
      </p:sp>
      <p:graphicFrame>
        <p:nvGraphicFramePr>
          <p:cNvPr id="689178" name="Group 26"/>
          <p:cNvGraphicFramePr>
            <a:graphicFrameLocks noGrp="1"/>
          </p:cNvGraphicFramePr>
          <p:nvPr/>
        </p:nvGraphicFramePr>
        <p:xfrm>
          <a:off x="900113" y="2205038"/>
          <a:ext cx="7413624" cy="2614880"/>
        </p:xfrm>
        <a:graphic>
          <a:graphicData uri="http://schemas.openxmlformats.org/drawingml/2006/table">
            <a:tbl>
              <a:tblPr/>
              <a:tblGrid>
                <a:gridCol w="1653858"/>
                <a:gridCol w="2879883"/>
                <a:gridCol w="2879883"/>
              </a:tblGrid>
              <a:tr h="475366">
                <a:tc>
                  <a:txBody>
                    <a:bodyPr/>
                    <a:lstStyle/>
                    <a:p>
                      <a:pPr marL="0" marR="0" lvl="0" indent="0" algn="ctr" defTabSz="914400" rtl="0" eaLnBrk="0" fontAlgn="base" latinLnBrk="0" hangingPunct="0">
                        <a:lnSpc>
                          <a:spcPct val="90000"/>
                        </a:lnSpc>
                        <a:spcBef>
                          <a:spcPct val="30000"/>
                        </a:spcBef>
                        <a:spcAft>
                          <a:spcPct val="0"/>
                        </a:spcAft>
                        <a:buClr>
                          <a:schemeClr val="folHlink"/>
                        </a:buClr>
                        <a:buSzTx/>
                        <a:buFont typeface="Wingdings" pitchFamily="2" charset="2"/>
                        <a:buNone/>
                        <a:tabLst/>
                      </a:pPr>
                      <a:endParaRPr kumimoji="0" lang="es-MX" altLang="zh-CN" sz="2800" b="0" i="0" u="none" strike="noStrike" cap="none" normalizeH="0" baseline="0" noProof="0" dirty="0" smtClean="0">
                        <a:ln>
                          <a:noFill/>
                        </a:ln>
                        <a:solidFill>
                          <a:srgbClr val="002060"/>
                        </a:solidFill>
                        <a:effectLst/>
                        <a:latin typeface="+mn-lt"/>
                        <a:ea typeface="宋体" pitchFamily="2" charset="-122"/>
                      </a:endParaRPr>
                    </a:p>
                  </a:txBody>
                  <a:tcPr marL="91436" marR="91436" marT="45682" marB="45682" anchor="ctr" horzOverflow="overflow">
                    <a:lnL w="12700" cap="flat" cmpd="sng" algn="ctr">
                      <a:no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90000"/>
                        </a:lnSpc>
                        <a:spcBef>
                          <a:spcPct val="30000"/>
                        </a:spcBef>
                        <a:spcAft>
                          <a:spcPct val="0"/>
                        </a:spcAft>
                        <a:buClr>
                          <a:schemeClr val="folHlink"/>
                        </a:buClr>
                        <a:buSzTx/>
                        <a:buFont typeface="Wingdings" pitchFamily="2" charset="2"/>
                        <a:buNone/>
                        <a:tabLst/>
                      </a:pPr>
                      <a:r>
                        <a:rPr kumimoji="0" lang="es-MX" altLang="zh-CN" sz="2800" b="1" i="0" u="none" strike="noStrike" cap="none" normalizeH="0" baseline="0" noProof="0" dirty="0" smtClean="0">
                          <a:ln>
                            <a:noFill/>
                          </a:ln>
                          <a:solidFill>
                            <a:schemeClr val="bg1"/>
                          </a:solidFill>
                          <a:effectLst/>
                          <a:latin typeface="+mn-lt"/>
                          <a:ea typeface="宋体" pitchFamily="2" charset="-122"/>
                        </a:rPr>
                        <a:t>Riesgo Gastrointestinal</a:t>
                      </a:r>
                    </a:p>
                  </a:txBody>
                  <a:tcPr marL="91436" marR="91436" marT="45682" marB="45682" anchor="ctr" horzOverflow="overflow">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a:noFill/>
                    </a:lnTlToBr>
                    <a:lnBlToTr>
                      <a:noFill/>
                    </a:lnBlToTr>
                    <a:solidFill>
                      <a:schemeClr val="accent5"/>
                    </a:solidFill>
                  </a:tcPr>
                </a:tc>
                <a:tc hMerge="1">
                  <a:txBody>
                    <a:bodyPr/>
                    <a:lstStyle/>
                    <a:p>
                      <a:pPr marL="0" marR="0" lvl="0" indent="0" algn="ctr" defTabSz="914400" rtl="0" eaLnBrk="0" fontAlgn="base" latinLnBrk="0" hangingPunct="0">
                        <a:lnSpc>
                          <a:spcPct val="90000"/>
                        </a:lnSpc>
                        <a:spcBef>
                          <a:spcPct val="30000"/>
                        </a:spcBef>
                        <a:spcAft>
                          <a:spcPct val="0"/>
                        </a:spcAft>
                        <a:buClr>
                          <a:schemeClr val="folHlink"/>
                        </a:buClr>
                        <a:buSzTx/>
                        <a:buFont typeface="Wingdings" pitchFamily="2" charset="2"/>
                        <a:buNone/>
                        <a:tabLst/>
                      </a:pPr>
                      <a:endParaRPr kumimoji="0" lang="en-US" altLang="zh-CN" sz="2000" b="0" i="0" u="none" strike="noStrike" cap="none" normalizeH="0" baseline="0" dirty="0" smtClean="0">
                        <a:ln>
                          <a:noFill/>
                        </a:ln>
                        <a:solidFill>
                          <a:srgbClr val="002060"/>
                        </a:solidFill>
                        <a:effectLst/>
                        <a:latin typeface="Arial" pitchFamily="34" charset="0"/>
                        <a:ea typeface="宋体" pitchFamily="2" charset="-122"/>
                      </a:endParaRPr>
                    </a:p>
                  </a:txBody>
                  <a:tcPr marT="45706" marB="45706"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420508">
                <a:tc>
                  <a:txBody>
                    <a:bodyPr/>
                    <a:lstStyle/>
                    <a:p>
                      <a:pPr marL="0" marR="0" lvl="0" indent="0" algn="ctr" defTabSz="914400" rtl="0" eaLnBrk="0" fontAlgn="base" latinLnBrk="0" hangingPunct="0">
                        <a:lnSpc>
                          <a:spcPct val="90000"/>
                        </a:lnSpc>
                        <a:spcBef>
                          <a:spcPct val="30000"/>
                        </a:spcBef>
                        <a:spcAft>
                          <a:spcPct val="0"/>
                        </a:spcAft>
                        <a:buClr>
                          <a:schemeClr val="folHlink"/>
                        </a:buClr>
                        <a:buSzTx/>
                        <a:buFont typeface="Wingdings" pitchFamily="2" charset="2"/>
                        <a:buNone/>
                        <a:tabLst/>
                      </a:pPr>
                      <a:endParaRPr kumimoji="0" lang="es-MX" altLang="zh-CN" sz="2400" b="0" i="0" u="none" strike="noStrike" cap="none" normalizeH="0" baseline="0" noProof="0" dirty="0" smtClean="0">
                        <a:ln>
                          <a:noFill/>
                        </a:ln>
                        <a:solidFill>
                          <a:srgbClr val="002060"/>
                        </a:solidFill>
                        <a:effectLst/>
                        <a:latin typeface="+mn-lt"/>
                        <a:ea typeface="宋体" pitchFamily="2" charset="-122"/>
                      </a:endParaRPr>
                    </a:p>
                  </a:txBody>
                  <a:tcPr marL="91436" marR="91436" marT="45682" marB="45682" anchor="ctr" horzOverflow="overflow">
                    <a:lnL w="12700" cap="flat" cmpd="sng" algn="ctr">
                      <a:no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
                          <a:schemeClr val="folHlink"/>
                        </a:buClr>
                        <a:buSzTx/>
                        <a:buFont typeface="Wingdings" pitchFamily="2" charset="2"/>
                        <a:buNone/>
                        <a:tabLst/>
                      </a:pPr>
                      <a:r>
                        <a:rPr kumimoji="0" lang="es-MX" altLang="zh-CN" sz="2400" b="1" i="0" u="none" strike="noStrike" cap="none" normalizeH="0" baseline="0" noProof="0" dirty="0" smtClean="0">
                          <a:ln>
                            <a:noFill/>
                          </a:ln>
                          <a:solidFill>
                            <a:schemeClr val="bg1"/>
                          </a:solidFill>
                          <a:effectLst/>
                          <a:latin typeface="+mn-lt"/>
                          <a:ea typeface="宋体" pitchFamily="2" charset="-122"/>
                        </a:rPr>
                        <a:t>No elevado</a:t>
                      </a:r>
                    </a:p>
                  </a:txBody>
                  <a:tcPr marL="91436" marR="91436" marT="45682" marB="45682" anchor="ctr" horzOverflow="overflow">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0" fontAlgn="base" latinLnBrk="0" hangingPunct="0">
                        <a:lnSpc>
                          <a:spcPct val="90000"/>
                        </a:lnSpc>
                        <a:spcBef>
                          <a:spcPct val="30000"/>
                        </a:spcBef>
                        <a:spcAft>
                          <a:spcPct val="0"/>
                        </a:spcAft>
                        <a:buClr>
                          <a:schemeClr val="folHlink"/>
                        </a:buClr>
                        <a:buSzTx/>
                        <a:buFont typeface="Wingdings" pitchFamily="2" charset="2"/>
                        <a:buNone/>
                        <a:tabLst/>
                      </a:pPr>
                      <a:r>
                        <a:rPr kumimoji="0" lang="es-MX" altLang="zh-CN" sz="2400" b="1" i="0" u="none" strike="noStrike" cap="none" normalizeH="0" baseline="0" noProof="0" dirty="0" smtClean="0">
                          <a:ln>
                            <a:noFill/>
                          </a:ln>
                          <a:solidFill>
                            <a:schemeClr val="bg1"/>
                          </a:solidFill>
                          <a:effectLst/>
                          <a:latin typeface="+mn-lt"/>
                          <a:ea typeface="宋体" pitchFamily="2" charset="-122"/>
                        </a:rPr>
                        <a:t>elevado</a:t>
                      </a:r>
                    </a:p>
                  </a:txBody>
                  <a:tcPr marL="91436" marR="91436" marT="45682" marB="45682" anchor="ctr" horzOverflow="overflow">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a:noFill/>
                    </a:lnTlToBr>
                    <a:lnBlToTr>
                      <a:noFill/>
                    </a:lnBlToTr>
                    <a:solidFill>
                      <a:schemeClr val="accent5"/>
                    </a:solidFill>
                  </a:tcPr>
                </a:tc>
              </a:tr>
              <a:tr h="859369">
                <a:tc>
                  <a:txBody>
                    <a:bodyPr/>
                    <a:lstStyle/>
                    <a:p>
                      <a:pPr marL="0" marR="0" lvl="0" indent="0" algn="l" defTabSz="914400" rtl="0" eaLnBrk="0" fontAlgn="base" latinLnBrk="0" hangingPunct="0">
                        <a:lnSpc>
                          <a:spcPct val="90000"/>
                        </a:lnSpc>
                        <a:spcBef>
                          <a:spcPct val="30000"/>
                        </a:spcBef>
                        <a:spcAft>
                          <a:spcPct val="0"/>
                        </a:spcAft>
                        <a:buClr>
                          <a:schemeClr val="folHlink"/>
                        </a:buClr>
                        <a:buSzTx/>
                        <a:buFont typeface="Wingdings" pitchFamily="2" charset="2"/>
                        <a:buNone/>
                        <a:tabLst/>
                      </a:pPr>
                      <a:r>
                        <a:rPr kumimoji="0" lang="es-MX" altLang="zh-CN" sz="2400" b="0" i="0" u="none" strike="noStrike" cap="none" normalizeH="0" baseline="0" noProof="0" dirty="0" smtClean="0">
                          <a:ln>
                            <a:noFill/>
                          </a:ln>
                          <a:solidFill>
                            <a:srgbClr val="002060"/>
                          </a:solidFill>
                          <a:effectLst/>
                          <a:latin typeface="+mn-lt"/>
                          <a:ea typeface="宋体" pitchFamily="2" charset="-122"/>
                        </a:rPr>
                        <a:t>Sin ASA</a:t>
                      </a:r>
                    </a:p>
                  </a:txBody>
                  <a:tcPr marL="91436" marR="91436" marT="45682" marB="45682" anchor="ctr" horzOverflow="overflow">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l" defTabSz="914400" rtl="0" eaLnBrk="0" fontAlgn="base" latinLnBrk="0" hangingPunct="0">
                        <a:lnSpc>
                          <a:spcPct val="90000"/>
                        </a:lnSpc>
                        <a:spcBef>
                          <a:spcPct val="30000"/>
                        </a:spcBef>
                        <a:spcAft>
                          <a:spcPct val="0"/>
                        </a:spcAft>
                        <a:buClr>
                          <a:schemeClr val="folHlink"/>
                        </a:buClr>
                        <a:buSzTx/>
                        <a:buFont typeface="Wingdings" pitchFamily="2" charset="2"/>
                        <a:buNone/>
                        <a:tabLst/>
                      </a:pPr>
                      <a:r>
                        <a:rPr kumimoji="0" lang="es-MX" altLang="zh-CN" sz="2400" b="0" i="0" u="none" strike="noStrike" cap="none" normalizeH="0" baseline="0" noProof="0" dirty="0" smtClean="0">
                          <a:ln>
                            <a:noFill/>
                          </a:ln>
                          <a:solidFill>
                            <a:srgbClr val="002060"/>
                          </a:solidFill>
                          <a:effectLst/>
                          <a:latin typeface="+mn-lt"/>
                          <a:ea typeface="宋体" pitchFamily="2" charset="-122"/>
                        </a:rPr>
                        <a:t>AINEne solo</a:t>
                      </a:r>
                    </a:p>
                  </a:txBody>
                  <a:tcPr marL="91436" marR="91436" marT="45682" marB="45682" anchor="ctr" horzOverflow="overflow">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l" defTabSz="914400" rtl="0" eaLnBrk="0" fontAlgn="base" latinLnBrk="0" hangingPunct="0">
                        <a:lnSpc>
                          <a:spcPct val="90000"/>
                        </a:lnSpc>
                        <a:spcBef>
                          <a:spcPct val="30000"/>
                        </a:spcBef>
                        <a:spcAft>
                          <a:spcPct val="0"/>
                        </a:spcAft>
                        <a:buClr>
                          <a:schemeClr val="folHlink"/>
                        </a:buClr>
                        <a:buSzTx/>
                        <a:buFont typeface="Wingdings" pitchFamily="2" charset="2"/>
                        <a:buNone/>
                        <a:tabLst/>
                      </a:pPr>
                      <a:r>
                        <a:rPr kumimoji="0" lang="es-MX" altLang="zh-CN" sz="2400" b="0" i="0" u="none" strike="noStrike" cap="none" normalizeH="0" baseline="0" noProof="0" dirty="0" smtClean="0">
                          <a:ln>
                            <a:noFill/>
                          </a:ln>
                          <a:solidFill>
                            <a:srgbClr val="002060"/>
                          </a:solidFill>
                          <a:effectLst/>
                          <a:latin typeface="+mn-lt"/>
                          <a:ea typeface="宋体" pitchFamily="2" charset="-122"/>
                        </a:rPr>
                        <a:t>Coxib</a:t>
                      </a:r>
                    </a:p>
                    <a:p>
                      <a:pPr marL="0" marR="0" lvl="0" indent="0" algn="l" defTabSz="914400" rtl="0" eaLnBrk="0" fontAlgn="base" latinLnBrk="0" hangingPunct="0">
                        <a:lnSpc>
                          <a:spcPct val="90000"/>
                        </a:lnSpc>
                        <a:spcBef>
                          <a:spcPct val="30000"/>
                        </a:spcBef>
                        <a:spcAft>
                          <a:spcPct val="0"/>
                        </a:spcAft>
                        <a:buClr>
                          <a:schemeClr val="folHlink"/>
                        </a:buClr>
                        <a:buSzTx/>
                        <a:buFont typeface="Wingdings" pitchFamily="2" charset="2"/>
                        <a:buNone/>
                        <a:tabLst/>
                      </a:pPr>
                      <a:r>
                        <a:rPr kumimoji="0" lang="es-MX" altLang="zh-CN" sz="2400" b="0" i="0" u="none" strike="noStrike" cap="none" normalizeH="0" baseline="0" noProof="0" dirty="0" smtClean="0">
                          <a:ln>
                            <a:noFill/>
                          </a:ln>
                          <a:solidFill>
                            <a:srgbClr val="002060"/>
                          </a:solidFill>
                          <a:effectLst/>
                          <a:latin typeface="+mn-lt"/>
                          <a:ea typeface="宋体" pitchFamily="2" charset="-122"/>
                        </a:rPr>
                        <a:t>AINEne+ PPI</a:t>
                      </a:r>
                    </a:p>
                  </a:txBody>
                  <a:tcPr marL="91436" marR="91436" marT="45682" marB="45682" anchor="ctr" horzOverflow="overflow">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a:noFill/>
                    </a:lnTlToBr>
                    <a:lnBlToTr>
                      <a:noFill/>
                    </a:lnBlToTr>
                    <a:solidFill>
                      <a:schemeClr val="accent5">
                        <a:lumMod val="20000"/>
                        <a:lumOff val="80000"/>
                      </a:schemeClr>
                    </a:solidFill>
                  </a:tcPr>
                </a:tc>
              </a:tr>
              <a:tr h="859369">
                <a:tc>
                  <a:txBody>
                    <a:bodyPr/>
                    <a:lstStyle/>
                    <a:p>
                      <a:pPr marL="0" marR="0" lvl="0" indent="0" algn="l" defTabSz="914400" rtl="0" eaLnBrk="0" fontAlgn="base" latinLnBrk="0" hangingPunct="0">
                        <a:lnSpc>
                          <a:spcPct val="90000"/>
                        </a:lnSpc>
                        <a:spcBef>
                          <a:spcPct val="30000"/>
                        </a:spcBef>
                        <a:spcAft>
                          <a:spcPct val="0"/>
                        </a:spcAft>
                        <a:buClr>
                          <a:schemeClr val="folHlink"/>
                        </a:buClr>
                        <a:buSzTx/>
                        <a:buFont typeface="Wingdings" pitchFamily="2" charset="2"/>
                        <a:buNone/>
                        <a:tabLst/>
                      </a:pPr>
                      <a:r>
                        <a:rPr kumimoji="0" lang="es-MX" altLang="zh-CN" sz="2400" b="0" i="0" u="none" strike="noStrike" cap="none" normalizeH="0" baseline="0" noProof="0" dirty="0" smtClean="0">
                          <a:ln>
                            <a:noFill/>
                          </a:ln>
                          <a:solidFill>
                            <a:srgbClr val="002060"/>
                          </a:solidFill>
                          <a:effectLst/>
                          <a:latin typeface="+mn-lt"/>
                          <a:ea typeface="宋体" pitchFamily="2" charset="-122"/>
                        </a:rPr>
                        <a:t>Con ASA</a:t>
                      </a:r>
                    </a:p>
                  </a:txBody>
                  <a:tcPr marL="91436" marR="91436" marT="45682" marB="45682" anchor="ctr" horzOverflow="overflow">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l" defTabSz="914400" rtl="0" eaLnBrk="0" fontAlgn="base" latinLnBrk="0" hangingPunct="0">
                        <a:lnSpc>
                          <a:spcPct val="90000"/>
                        </a:lnSpc>
                        <a:spcBef>
                          <a:spcPct val="30000"/>
                        </a:spcBef>
                        <a:spcAft>
                          <a:spcPct val="0"/>
                        </a:spcAft>
                        <a:buClr>
                          <a:schemeClr val="folHlink"/>
                        </a:buClr>
                        <a:buSzTx/>
                        <a:buFont typeface="Wingdings" pitchFamily="2" charset="2"/>
                        <a:buNone/>
                        <a:tabLst/>
                        <a:defRPr/>
                      </a:pPr>
                      <a:r>
                        <a:rPr kumimoji="0" lang="es-MX" altLang="zh-CN" sz="2400" b="0" i="0" u="none" strike="noStrike" kern="1200" cap="none" normalizeH="0" baseline="0" noProof="0" dirty="0" smtClean="0">
                          <a:ln>
                            <a:noFill/>
                          </a:ln>
                          <a:solidFill>
                            <a:srgbClr val="002060"/>
                          </a:solidFill>
                          <a:effectLst/>
                          <a:latin typeface="+mn-lt"/>
                          <a:ea typeface="宋体" pitchFamily="2" charset="-122"/>
                          <a:cs typeface="+mn-cs"/>
                        </a:rPr>
                        <a:t>Coxib </a:t>
                      </a:r>
                      <a:r>
                        <a:rPr kumimoji="0" lang="es-MX" altLang="zh-CN" sz="2400" b="0" i="0" u="none" strike="noStrike" cap="none" normalizeH="0" baseline="0" noProof="0" dirty="0" smtClean="0">
                          <a:ln>
                            <a:noFill/>
                          </a:ln>
                          <a:solidFill>
                            <a:srgbClr val="002060"/>
                          </a:solidFill>
                          <a:effectLst/>
                          <a:latin typeface="+mn-lt"/>
                          <a:ea typeface="宋体" pitchFamily="2" charset="-122"/>
                        </a:rPr>
                        <a:t>+ PPI</a:t>
                      </a:r>
                    </a:p>
                    <a:p>
                      <a:pPr marL="0" marR="0" lvl="0" indent="0" algn="l" defTabSz="914400" rtl="0" eaLnBrk="0" fontAlgn="base" latinLnBrk="0" hangingPunct="0">
                        <a:lnSpc>
                          <a:spcPct val="90000"/>
                        </a:lnSpc>
                        <a:spcBef>
                          <a:spcPct val="30000"/>
                        </a:spcBef>
                        <a:spcAft>
                          <a:spcPct val="0"/>
                        </a:spcAft>
                        <a:buClr>
                          <a:schemeClr val="folHlink"/>
                        </a:buClr>
                        <a:buSzTx/>
                        <a:buFont typeface="Wingdings" pitchFamily="2" charset="2"/>
                        <a:buNone/>
                        <a:tabLst/>
                      </a:pPr>
                      <a:r>
                        <a:rPr kumimoji="0" lang="es-MX" altLang="zh-CN" sz="2400" b="0" i="0" u="none" strike="noStrike" cap="none" normalizeH="0" baseline="0" noProof="0" dirty="0" smtClean="0">
                          <a:ln>
                            <a:noFill/>
                          </a:ln>
                          <a:solidFill>
                            <a:srgbClr val="002060"/>
                          </a:solidFill>
                          <a:effectLst/>
                          <a:latin typeface="+mn-lt"/>
                          <a:ea typeface="宋体" pitchFamily="2" charset="-122"/>
                        </a:rPr>
                        <a:t>AINEne+ PPI</a:t>
                      </a:r>
                    </a:p>
                  </a:txBody>
                  <a:tcPr marL="91436" marR="91436" marT="45682" marB="45682" anchor="ctr" horzOverflow="overflow">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l" defTabSz="914400" rtl="0" eaLnBrk="0" fontAlgn="base" latinLnBrk="0" hangingPunct="0">
                        <a:lnSpc>
                          <a:spcPct val="90000"/>
                        </a:lnSpc>
                        <a:spcBef>
                          <a:spcPct val="30000"/>
                        </a:spcBef>
                        <a:spcAft>
                          <a:spcPct val="0"/>
                        </a:spcAft>
                        <a:buClr>
                          <a:schemeClr val="folHlink"/>
                        </a:buClr>
                        <a:buSzTx/>
                        <a:buFont typeface="Wingdings" pitchFamily="2" charset="2"/>
                        <a:buNone/>
                        <a:tabLst/>
                        <a:defRPr/>
                      </a:pPr>
                      <a:r>
                        <a:rPr kumimoji="0" lang="es-MX" altLang="zh-CN" sz="2400" b="0" i="0" u="none" strike="noStrike" kern="1200" cap="none" normalizeH="0" baseline="0" noProof="0" dirty="0" smtClean="0">
                          <a:ln>
                            <a:noFill/>
                          </a:ln>
                          <a:solidFill>
                            <a:srgbClr val="002060"/>
                          </a:solidFill>
                          <a:effectLst/>
                          <a:latin typeface="+mn-lt"/>
                          <a:ea typeface="宋体" pitchFamily="2" charset="-122"/>
                          <a:cs typeface="+mn-cs"/>
                        </a:rPr>
                        <a:t>Coxib</a:t>
                      </a:r>
                      <a:r>
                        <a:rPr kumimoji="0" lang="es-MX" altLang="zh-CN" sz="2400" b="0" i="0" u="none" strike="noStrike" cap="none" normalizeH="0" baseline="0" noProof="0" dirty="0" smtClean="0">
                          <a:ln>
                            <a:noFill/>
                          </a:ln>
                          <a:solidFill>
                            <a:srgbClr val="002060"/>
                          </a:solidFill>
                          <a:effectLst/>
                          <a:latin typeface="+mn-lt"/>
                          <a:ea typeface="宋体" pitchFamily="2" charset="-122"/>
                        </a:rPr>
                        <a:t> + PPI</a:t>
                      </a:r>
                    </a:p>
                    <a:p>
                      <a:pPr marL="0" marR="0" lvl="0" indent="0" algn="l" defTabSz="914400" rtl="0" eaLnBrk="0" fontAlgn="base" latinLnBrk="0" hangingPunct="0">
                        <a:lnSpc>
                          <a:spcPct val="90000"/>
                        </a:lnSpc>
                        <a:spcBef>
                          <a:spcPct val="30000"/>
                        </a:spcBef>
                        <a:spcAft>
                          <a:spcPct val="0"/>
                        </a:spcAft>
                        <a:buClr>
                          <a:schemeClr val="folHlink"/>
                        </a:buClr>
                        <a:buSzTx/>
                        <a:buFont typeface="Wingdings" pitchFamily="2" charset="2"/>
                        <a:buNone/>
                        <a:tabLst/>
                      </a:pPr>
                      <a:r>
                        <a:rPr kumimoji="0" lang="es-MX" altLang="zh-CN" sz="2400" b="0" i="0" u="none" strike="noStrike" cap="none" normalizeH="0" baseline="0" noProof="0" dirty="0" smtClean="0">
                          <a:ln>
                            <a:noFill/>
                          </a:ln>
                          <a:solidFill>
                            <a:srgbClr val="002060"/>
                          </a:solidFill>
                          <a:effectLst/>
                          <a:latin typeface="+mn-lt"/>
                          <a:ea typeface="宋体" pitchFamily="2" charset="-122"/>
                        </a:rPr>
                        <a:t>AINEne+ PPI</a:t>
                      </a:r>
                    </a:p>
                  </a:txBody>
                  <a:tcPr marL="91436" marR="91436" marT="45682" marB="45682" anchor="ctr" horzOverflow="overflow">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a:noFill/>
                    </a:lnTlToBr>
                    <a:lnBlToTr>
                      <a:noFill/>
                    </a:lnBlToTr>
                    <a:solidFill>
                      <a:schemeClr val="accent5">
                        <a:lumMod val="40000"/>
                        <a:lumOff val="60000"/>
                      </a:schemeClr>
                    </a:solidFill>
                  </a:tcPr>
                </a:tc>
              </a:tr>
            </a:tbl>
          </a:graphicData>
        </a:graphic>
      </p:graphicFrame>
      <p:sp>
        <p:nvSpPr>
          <p:cNvPr id="150552" name="Text Box 22"/>
          <p:cNvSpPr txBox="1">
            <a:spLocks noChangeArrowheads="1"/>
          </p:cNvSpPr>
          <p:nvPr/>
        </p:nvSpPr>
        <p:spPr bwMode="auto">
          <a:xfrm>
            <a:off x="179388" y="6165850"/>
            <a:ext cx="7056437"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fontAlgn="base" hangingPunct="1">
              <a:lnSpc>
                <a:spcPct val="80000"/>
              </a:lnSpc>
              <a:spcBef>
                <a:spcPct val="20000"/>
              </a:spcBef>
              <a:spcAft>
                <a:spcPct val="0"/>
              </a:spcAft>
            </a:pPr>
            <a:r>
              <a:rPr lang="es-MX" altLang="zh-CN" sz="1200" b="1" dirty="0" smtClean="0">
                <a:solidFill>
                  <a:srgbClr val="002060"/>
                </a:solidFill>
                <a:latin typeface="Calibri" pitchFamily="34" charset="0"/>
              </a:rPr>
              <a:t>ASA = ácido acetil-salicílico; c</a:t>
            </a:r>
            <a:r>
              <a:rPr lang="es-MX" sz="1200" b="1" dirty="0" smtClean="0">
                <a:solidFill>
                  <a:srgbClr val="002060"/>
                </a:solidFill>
                <a:latin typeface="Calibri" pitchFamily="34" charset="0"/>
              </a:rPr>
              <a:t>oxib = inhibidor específico de COX-2; </a:t>
            </a:r>
            <a:br>
              <a:rPr lang="es-MX" sz="1200" b="1" dirty="0" smtClean="0">
                <a:solidFill>
                  <a:srgbClr val="002060"/>
                </a:solidFill>
                <a:latin typeface="Calibri" pitchFamily="34" charset="0"/>
              </a:rPr>
            </a:br>
            <a:r>
              <a:rPr lang="es-MX" altLang="zh-CN" sz="1200" b="1" dirty="0" smtClean="0">
                <a:solidFill>
                  <a:srgbClr val="002060"/>
                </a:solidFill>
                <a:latin typeface="Calibri" pitchFamily="34" charset="0"/>
              </a:rPr>
              <a:t>AINEne= droga antiinflamatoria no-esteroidea no-específica; PPI = inhibidor de la bomba de protones</a:t>
            </a:r>
          </a:p>
          <a:p>
            <a:pPr eaLnBrk="1" fontAlgn="base" hangingPunct="1">
              <a:lnSpc>
                <a:spcPct val="80000"/>
              </a:lnSpc>
              <a:spcBef>
                <a:spcPct val="20000"/>
              </a:spcBef>
              <a:spcAft>
                <a:spcPct val="0"/>
              </a:spcAft>
            </a:pPr>
            <a:r>
              <a:rPr lang="es-MX" altLang="zh-CN" sz="1000" dirty="0" smtClean="0">
                <a:solidFill>
                  <a:srgbClr val="002060"/>
                </a:solidFill>
                <a:latin typeface="Calibri" pitchFamily="34" charset="0"/>
              </a:rPr>
              <a:t>Tannenbaum H </a:t>
            </a:r>
            <a:r>
              <a:rPr lang="es-MX" altLang="zh-CN" sz="1000" i="1" dirty="0" smtClean="0">
                <a:solidFill>
                  <a:srgbClr val="002060"/>
                </a:solidFill>
                <a:latin typeface="Calibri" pitchFamily="34" charset="0"/>
              </a:rPr>
              <a:t>et al</a:t>
            </a:r>
            <a:r>
              <a:rPr lang="es-MX" altLang="zh-CN" sz="1000" dirty="0" smtClean="0">
                <a:solidFill>
                  <a:srgbClr val="002060"/>
                </a:solidFill>
                <a:latin typeface="Calibri" pitchFamily="34" charset="0"/>
              </a:rPr>
              <a:t>. </a:t>
            </a:r>
            <a:r>
              <a:rPr lang="es-MX" altLang="zh-CN" sz="1000" i="1" dirty="0" smtClean="0">
                <a:solidFill>
                  <a:srgbClr val="002060"/>
                </a:solidFill>
                <a:latin typeface="Calibri" pitchFamily="34" charset="0"/>
              </a:rPr>
              <a:t>J Rheumatol </a:t>
            </a:r>
            <a:r>
              <a:rPr lang="es-MX" altLang="zh-CN" sz="1000" dirty="0" smtClean="0">
                <a:solidFill>
                  <a:srgbClr val="002060"/>
                </a:solidFill>
                <a:latin typeface="Calibri" pitchFamily="34" charset="0"/>
              </a:rPr>
              <a:t>2006; 33(1):140-57.</a:t>
            </a:r>
          </a:p>
        </p:txBody>
      </p:sp>
      <p:sp>
        <p:nvSpPr>
          <p:cNvPr id="150553"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E4043043-B94B-4654-BC4B-FCA85114B520}" type="slidenum">
              <a:rPr lang="es-MX" smtClean="0">
                <a:solidFill>
                  <a:srgbClr val="000000"/>
                </a:solidFill>
              </a:rPr>
              <a:pPr eaLnBrk="1" hangingPunct="1"/>
              <a:t>32</a:t>
            </a:fld>
            <a:endParaRPr lang="es-MX" dirty="0" smtClean="0">
              <a:solidFill>
                <a:srgbClr val="000000"/>
              </a:solidFill>
            </a:endParaRPr>
          </a:p>
        </p:txBody>
      </p:sp>
    </p:spTree>
    <p:extLst>
      <p:ext uri="{BB962C8B-B14F-4D97-AF65-F5344CB8AC3E}">
        <p14:creationId xmlns:p14="http://schemas.microsoft.com/office/powerpoint/2010/main" val="65566761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9"/>
          <p:cNvSpPr/>
          <p:nvPr/>
        </p:nvSpPr>
        <p:spPr>
          <a:xfrm>
            <a:off x="0" y="1230312"/>
            <a:ext cx="9144000" cy="5627687"/>
          </a:xfrm>
          <a:prstGeom prst="rect">
            <a:avLst/>
          </a:prstGeom>
          <a:solidFill>
            <a:srgbClr val="171C7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MX" dirty="0"/>
          </a:p>
        </p:txBody>
      </p:sp>
      <p:pic>
        <p:nvPicPr>
          <p:cNvPr id="54" name="Picture 50" descr="head and shoulders"/>
          <p:cNvPicPr>
            <a:picLocks noChangeAspect="1" noChangeArrowheads="1"/>
          </p:cNvPicPr>
          <p:nvPr/>
        </p:nvPicPr>
        <p:blipFill>
          <a:blip r:embed="rId3" cstate="print"/>
          <a:srcRect l="3940" t="5711" r="8307" b="9053"/>
          <a:stretch>
            <a:fillRect/>
          </a:stretch>
        </p:blipFill>
        <p:spPr bwMode="auto">
          <a:xfrm>
            <a:off x="5326063" y="1636713"/>
            <a:ext cx="3481387" cy="2870200"/>
          </a:xfrm>
          <a:prstGeom prst="rect">
            <a:avLst/>
          </a:prstGeom>
          <a:noFill/>
          <a:ln w="9525">
            <a:noFill/>
            <a:miter lim="800000"/>
            <a:headEnd/>
            <a:tailEnd/>
          </a:ln>
        </p:spPr>
      </p:pic>
      <p:pic>
        <p:nvPicPr>
          <p:cNvPr id="55" name="Picture 48" descr="Revision_06"/>
          <p:cNvPicPr>
            <a:picLocks noChangeAspect="1" noChangeArrowheads="1"/>
          </p:cNvPicPr>
          <p:nvPr/>
        </p:nvPicPr>
        <p:blipFill>
          <a:blip r:embed="rId4" cstate="print"/>
          <a:srcRect l="893" t="25626" r="1190" b="7396"/>
          <a:stretch>
            <a:fillRect/>
          </a:stretch>
        </p:blipFill>
        <p:spPr bwMode="auto">
          <a:xfrm>
            <a:off x="1387475" y="4805363"/>
            <a:ext cx="6789738" cy="1020762"/>
          </a:xfrm>
          <a:prstGeom prst="rect">
            <a:avLst/>
          </a:prstGeom>
          <a:solidFill>
            <a:schemeClr val="accent3"/>
          </a:solidFill>
          <a:ln w="9525">
            <a:noFill/>
            <a:miter lim="800000"/>
            <a:headEnd/>
            <a:tailEnd/>
          </a:ln>
        </p:spPr>
      </p:pic>
      <p:sp>
        <p:nvSpPr>
          <p:cNvPr id="57" name="Text Box 3"/>
          <p:cNvSpPr txBox="1">
            <a:spLocks noChangeArrowheads="1"/>
          </p:cNvSpPr>
          <p:nvPr/>
        </p:nvSpPr>
        <p:spPr bwMode="auto">
          <a:xfrm>
            <a:off x="2849563" y="5489575"/>
            <a:ext cx="2401887" cy="304800"/>
          </a:xfrm>
          <a:prstGeom prst="rect">
            <a:avLst/>
          </a:prstGeom>
          <a:noFill/>
          <a:ln w="9525">
            <a:noFill/>
            <a:miter lim="800000"/>
            <a:headEnd/>
            <a:tailEnd/>
          </a:ln>
          <a:effectLst/>
        </p:spPr>
        <p:txBody>
          <a:bodyPr>
            <a:spAutoFit/>
          </a:bodyPr>
          <a:lstStyle/>
          <a:p>
            <a:pPr>
              <a:defRPr/>
            </a:pPr>
            <a:r>
              <a:rPr lang="es-MX" sz="1400" b="1" dirty="0" smtClean="0">
                <a:solidFill>
                  <a:srgbClr val="FFFFFF"/>
                </a:solidFill>
                <a:cs typeface="+mn-cs"/>
              </a:rPr>
              <a:t>Fibra aferente nociceptiva</a:t>
            </a:r>
            <a:endParaRPr lang="es-MX" sz="1400" b="1" dirty="0">
              <a:solidFill>
                <a:srgbClr val="FFFFFF"/>
              </a:solidFill>
              <a:cs typeface="+mn-cs"/>
            </a:endParaRPr>
          </a:p>
        </p:txBody>
      </p:sp>
      <p:sp>
        <p:nvSpPr>
          <p:cNvPr id="58" name="AutoShape 22"/>
          <p:cNvSpPr>
            <a:spLocks noChangeArrowheads="1"/>
          </p:cNvSpPr>
          <p:nvPr/>
        </p:nvSpPr>
        <p:spPr bwMode="auto">
          <a:xfrm rot="19768217" flipV="1">
            <a:off x="1065213" y="5675313"/>
            <a:ext cx="339725" cy="146050"/>
          </a:xfrm>
          <a:prstGeom prst="rightArrow">
            <a:avLst>
              <a:gd name="adj1" fmla="val 50000"/>
              <a:gd name="adj2" fmla="val 58152"/>
            </a:avLst>
          </a:prstGeom>
          <a:solidFill>
            <a:srgbClr val="FFFFFF"/>
          </a:solidFill>
          <a:ln w="9525">
            <a:noFill/>
            <a:miter lim="800000"/>
            <a:headEnd/>
            <a:tailEnd/>
          </a:ln>
          <a:effectLst>
            <a:prstShdw prst="shdw17" dist="17961" dir="2700000">
              <a:srgbClr val="FFFFFF">
                <a:gamma/>
                <a:shade val="60000"/>
                <a:invGamma/>
              </a:srgbClr>
            </a:prstShdw>
          </a:effectLst>
        </p:spPr>
        <p:txBody>
          <a:bodyPr rot="10800000" wrap="none" anchor="ctr"/>
          <a:lstStyle/>
          <a:p>
            <a:pPr eaLnBrk="0" hangingPunct="0">
              <a:defRPr/>
            </a:pPr>
            <a:endParaRPr lang="es-MX" sz="1400" b="1" dirty="0">
              <a:solidFill>
                <a:srgbClr val="FFFFFF"/>
              </a:solidFill>
              <a:cs typeface="+mn-cs"/>
            </a:endParaRPr>
          </a:p>
        </p:txBody>
      </p:sp>
      <p:sp>
        <p:nvSpPr>
          <p:cNvPr id="59" name="AutoShape 23"/>
          <p:cNvSpPr>
            <a:spLocks noChangeArrowheads="1"/>
          </p:cNvSpPr>
          <p:nvPr/>
        </p:nvSpPr>
        <p:spPr bwMode="auto">
          <a:xfrm rot="3196011" flipV="1">
            <a:off x="1047750" y="4619625"/>
            <a:ext cx="339725" cy="146050"/>
          </a:xfrm>
          <a:prstGeom prst="rightArrow">
            <a:avLst>
              <a:gd name="adj1" fmla="val 50000"/>
              <a:gd name="adj2" fmla="val 58152"/>
            </a:avLst>
          </a:prstGeom>
          <a:solidFill>
            <a:srgbClr val="FFFFFF"/>
          </a:solidFill>
          <a:ln w="9525">
            <a:noFill/>
            <a:miter lim="800000"/>
            <a:headEnd/>
            <a:tailEnd/>
          </a:ln>
          <a:effectLst>
            <a:prstShdw prst="shdw17" dist="17961" dir="2700000">
              <a:srgbClr val="FFFFFF">
                <a:gamma/>
                <a:shade val="60000"/>
                <a:invGamma/>
              </a:srgbClr>
            </a:prstShdw>
          </a:effectLst>
        </p:spPr>
        <p:txBody>
          <a:bodyPr vert="eaVert" wrap="none" anchor="ctr"/>
          <a:lstStyle/>
          <a:p>
            <a:pPr eaLnBrk="0" hangingPunct="0">
              <a:defRPr/>
            </a:pPr>
            <a:endParaRPr lang="es-MX" sz="1400" b="1" dirty="0">
              <a:solidFill>
                <a:srgbClr val="FFFFFF"/>
              </a:solidFill>
              <a:cs typeface="+mn-cs"/>
            </a:endParaRPr>
          </a:p>
        </p:txBody>
      </p:sp>
      <p:sp>
        <p:nvSpPr>
          <p:cNvPr id="60" name="AutoShape 24"/>
          <p:cNvSpPr>
            <a:spLocks noChangeArrowheads="1"/>
          </p:cNvSpPr>
          <p:nvPr/>
        </p:nvSpPr>
        <p:spPr bwMode="auto">
          <a:xfrm rot="19678889">
            <a:off x="908049" y="5304302"/>
            <a:ext cx="366713" cy="157163"/>
          </a:xfrm>
          <a:prstGeom prst="rightArrow">
            <a:avLst>
              <a:gd name="adj1" fmla="val 50000"/>
              <a:gd name="adj2" fmla="val 58333"/>
            </a:avLst>
          </a:prstGeom>
          <a:solidFill>
            <a:srgbClr val="FFFFFF"/>
          </a:solidFill>
          <a:ln w="9525">
            <a:noFill/>
            <a:miter lim="800000"/>
            <a:headEnd/>
            <a:tailEnd/>
          </a:ln>
          <a:effectLst>
            <a:prstShdw prst="shdw17" dist="17961" dir="2700000">
              <a:srgbClr val="FFFFFF">
                <a:gamma/>
                <a:shade val="60000"/>
                <a:invGamma/>
              </a:srgbClr>
            </a:prstShdw>
          </a:effectLst>
        </p:spPr>
        <p:txBody>
          <a:bodyPr wrap="none" anchor="ctr"/>
          <a:lstStyle/>
          <a:p>
            <a:pPr eaLnBrk="0" hangingPunct="0">
              <a:defRPr/>
            </a:pPr>
            <a:endParaRPr lang="es-MX" sz="1400" b="1" dirty="0">
              <a:solidFill>
                <a:srgbClr val="FFFFFF"/>
              </a:solidFill>
              <a:cs typeface="+mn-cs"/>
            </a:endParaRPr>
          </a:p>
        </p:txBody>
      </p:sp>
      <p:sp>
        <p:nvSpPr>
          <p:cNvPr id="61" name="Text Box 25"/>
          <p:cNvSpPr txBox="1">
            <a:spLocks noChangeArrowheads="1"/>
          </p:cNvSpPr>
          <p:nvPr/>
        </p:nvSpPr>
        <p:spPr bwMode="auto">
          <a:xfrm>
            <a:off x="4762004" y="4229100"/>
            <a:ext cx="2059483" cy="646331"/>
          </a:xfrm>
          <a:prstGeom prst="rect">
            <a:avLst/>
          </a:prstGeom>
          <a:noFill/>
          <a:ln w="9525">
            <a:noFill/>
            <a:miter lim="800000"/>
            <a:headEnd/>
            <a:tailEnd/>
          </a:ln>
          <a:effectLst/>
        </p:spPr>
        <p:txBody>
          <a:bodyPr wrap="square">
            <a:spAutoFit/>
          </a:bodyPr>
          <a:lstStyle/>
          <a:p>
            <a:pPr algn="r" eaLnBrk="0" hangingPunct="0">
              <a:defRPr/>
            </a:pPr>
            <a:r>
              <a:rPr lang="es-MX" b="1" dirty="0" smtClean="0">
                <a:solidFill>
                  <a:srgbClr val="FF99CC"/>
                </a:solidFill>
                <a:cs typeface="+mn-cs"/>
              </a:rPr>
              <a:t>Modulación descendente</a:t>
            </a:r>
            <a:endParaRPr lang="es-MX" b="1" dirty="0">
              <a:solidFill>
                <a:srgbClr val="FF99CC"/>
              </a:solidFill>
              <a:cs typeface="+mn-cs"/>
            </a:endParaRPr>
          </a:p>
        </p:txBody>
      </p:sp>
      <p:sp>
        <p:nvSpPr>
          <p:cNvPr id="62" name="Text Box 26"/>
          <p:cNvSpPr txBox="1">
            <a:spLocks noChangeArrowheads="1"/>
          </p:cNvSpPr>
          <p:nvPr/>
        </p:nvSpPr>
        <p:spPr bwMode="auto">
          <a:xfrm>
            <a:off x="7232651" y="4229100"/>
            <a:ext cx="1483838" cy="646331"/>
          </a:xfrm>
          <a:prstGeom prst="rect">
            <a:avLst/>
          </a:prstGeom>
          <a:noFill/>
          <a:ln w="9525">
            <a:noFill/>
            <a:miter lim="800000"/>
            <a:headEnd/>
            <a:tailEnd/>
          </a:ln>
          <a:effectLst/>
        </p:spPr>
        <p:txBody>
          <a:bodyPr wrap="square">
            <a:spAutoFit/>
          </a:bodyPr>
          <a:lstStyle/>
          <a:p>
            <a:pPr eaLnBrk="0" hangingPunct="0">
              <a:defRPr/>
            </a:pPr>
            <a:r>
              <a:rPr lang="es-MX" b="1" dirty="0" smtClean="0">
                <a:solidFill>
                  <a:srgbClr val="FF99CC"/>
                </a:solidFill>
              </a:rPr>
              <a:t>E</a:t>
            </a:r>
            <a:r>
              <a:rPr lang="es-MX" b="1" dirty="0" smtClean="0">
                <a:solidFill>
                  <a:srgbClr val="FF99CC"/>
                </a:solidFill>
                <a:cs typeface="+mn-cs"/>
              </a:rPr>
              <a:t>stímulo ascendente</a:t>
            </a:r>
            <a:endParaRPr lang="es-MX" b="1" dirty="0">
              <a:solidFill>
                <a:srgbClr val="FF99CC"/>
              </a:solidFill>
              <a:cs typeface="+mn-cs"/>
            </a:endParaRPr>
          </a:p>
        </p:txBody>
      </p:sp>
      <p:sp>
        <p:nvSpPr>
          <p:cNvPr id="63" name="Text Box 29"/>
          <p:cNvSpPr txBox="1">
            <a:spLocks noChangeArrowheads="1"/>
          </p:cNvSpPr>
          <p:nvPr/>
        </p:nvSpPr>
        <p:spPr bwMode="auto">
          <a:xfrm>
            <a:off x="6319838" y="5730875"/>
            <a:ext cx="1329210" cy="307777"/>
          </a:xfrm>
          <a:prstGeom prst="rect">
            <a:avLst/>
          </a:prstGeom>
          <a:noFill/>
          <a:ln w="9525">
            <a:noFill/>
            <a:miter lim="800000"/>
            <a:headEnd/>
            <a:tailEnd/>
          </a:ln>
          <a:effectLst/>
        </p:spPr>
        <p:txBody>
          <a:bodyPr wrap="none">
            <a:spAutoFit/>
          </a:bodyPr>
          <a:lstStyle/>
          <a:p>
            <a:pPr eaLnBrk="0" hangingPunct="0">
              <a:defRPr/>
            </a:pPr>
            <a:r>
              <a:rPr lang="es-MX" sz="1400" b="1" dirty="0" smtClean="0">
                <a:solidFill>
                  <a:srgbClr val="FFFFFF"/>
                </a:solidFill>
                <a:cs typeface="+mn-cs"/>
              </a:rPr>
              <a:t>Médula espinal</a:t>
            </a:r>
            <a:endParaRPr lang="es-MX" sz="1400" b="1" dirty="0">
              <a:solidFill>
                <a:srgbClr val="FFFFFF"/>
              </a:solidFill>
              <a:cs typeface="+mn-cs"/>
            </a:endParaRPr>
          </a:p>
        </p:txBody>
      </p:sp>
      <p:sp>
        <p:nvSpPr>
          <p:cNvPr id="64" name="Oval 51"/>
          <p:cNvSpPr>
            <a:spLocks noChangeArrowheads="1"/>
          </p:cNvSpPr>
          <p:nvPr/>
        </p:nvSpPr>
        <p:spPr bwMode="auto">
          <a:xfrm>
            <a:off x="6205538" y="5095875"/>
            <a:ext cx="88900" cy="88900"/>
          </a:xfrm>
          <a:prstGeom prst="ellipse">
            <a:avLst/>
          </a:prstGeom>
          <a:solidFill>
            <a:srgbClr val="FF0000"/>
          </a:solidFill>
          <a:ln w="9525">
            <a:noFill/>
            <a:round/>
            <a:headEnd/>
            <a:tailEnd/>
          </a:ln>
          <a:effectLst/>
        </p:spPr>
        <p:txBody>
          <a:bodyPr wrap="none" anchor="ctr"/>
          <a:lstStyle/>
          <a:p>
            <a:pPr eaLnBrk="0" hangingPunct="0">
              <a:defRPr/>
            </a:pPr>
            <a:endParaRPr lang="es-MX" sz="1600" dirty="0">
              <a:solidFill>
                <a:srgbClr val="FFFFFF"/>
              </a:solidFill>
              <a:cs typeface="+mn-cs"/>
            </a:endParaRPr>
          </a:p>
        </p:txBody>
      </p:sp>
      <p:sp>
        <p:nvSpPr>
          <p:cNvPr id="65" name="Freeform 53"/>
          <p:cNvSpPr>
            <a:spLocks/>
          </p:cNvSpPr>
          <p:nvPr/>
        </p:nvSpPr>
        <p:spPr bwMode="auto">
          <a:xfrm>
            <a:off x="6265863" y="5075238"/>
            <a:ext cx="458787" cy="58737"/>
          </a:xfrm>
          <a:custGeom>
            <a:avLst/>
            <a:gdLst/>
            <a:ahLst/>
            <a:cxnLst>
              <a:cxn ang="0">
                <a:pos x="0" y="37"/>
              </a:cxn>
              <a:cxn ang="0">
                <a:pos x="49" y="16"/>
              </a:cxn>
              <a:cxn ang="0">
                <a:pos x="117" y="2"/>
              </a:cxn>
              <a:cxn ang="0">
                <a:pos x="199" y="5"/>
              </a:cxn>
              <a:cxn ang="0">
                <a:pos x="289" y="23"/>
              </a:cxn>
            </a:cxnLst>
            <a:rect l="0" t="0" r="r" b="b"/>
            <a:pathLst>
              <a:path w="289" h="37">
                <a:moveTo>
                  <a:pt x="0" y="37"/>
                </a:moveTo>
                <a:cubicBezTo>
                  <a:pt x="15" y="29"/>
                  <a:pt x="30" y="22"/>
                  <a:pt x="49" y="16"/>
                </a:cubicBezTo>
                <a:cubicBezTo>
                  <a:pt x="68" y="10"/>
                  <a:pt x="92" y="4"/>
                  <a:pt x="117" y="2"/>
                </a:cubicBezTo>
                <a:cubicBezTo>
                  <a:pt x="142" y="0"/>
                  <a:pt x="170" y="2"/>
                  <a:pt x="199" y="5"/>
                </a:cubicBezTo>
                <a:cubicBezTo>
                  <a:pt x="228" y="8"/>
                  <a:pt x="270" y="19"/>
                  <a:pt x="289" y="23"/>
                </a:cubicBezTo>
              </a:path>
            </a:pathLst>
          </a:custGeom>
          <a:noFill/>
          <a:ln w="19050" cmpd="sng">
            <a:solidFill>
              <a:srgbClr val="FF0000"/>
            </a:solidFill>
            <a:round/>
            <a:headEnd/>
            <a:tailEnd/>
          </a:ln>
          <a:effectLst/>
        </p:spPr>
        <p:txBody>
          <a:bodyPr/>
          <a:lstStyle/>
          <a:p>
            <a:pPr eaLnBrk="0" hangingPunct="0">
              <a:defRPr/>
            </a:pPr>
            <a:endParaRPr lang="es-MX" sz="1600" dirty="0">
              <a:solidFill>
                <a:srgbClr val="FFFFFF"/>
              </a:solidFill>
              <a:cs typeface="+mn-cs"/>
            </a:endParaRPr>
          </a:p>
        </p:txBody>
      </p:sp>
      <p:sp>
        <p:nvSpPr>
          <p:cNvPr id="66" name="AutoShape 56"/>
          <p:cNvSpPr>
            <a:spLocks noChangeArrowheads="1"/>
          </p:cNvSpPr>
          <p:nvPr/>
        </p:nvSpPr>
        <p:spPr bwMode="auto">
          <a:xfrm>
            <a:off x="6745288" y="5040313"/>
            <a:ext cx="131762" cy="111125"/>
          </a:xfrm>
          <a:custGeom>
            <a:avLst/>
            <a:gdLst>
              <a:gd name="G0" fmla="+- 9193 0 0"/>
              <a:gd name="G1" fmla="+- -10583291 0 0"/>
              <a:gd name="G2" fmla="+- 0 0 -10583291"/>
              <a:gd name="T0" fmla="*/ 0 256 1"/>
              <a:gd name="T1" fmla="*/ 180 256 1"/>
              <a:gd name="G3" fmla="+- -10583291 T0 T1"/>
              <a:gd name="T2" fmla="*/ 0 256 1"/>
              <a:gd name="T3" fmla="*/ 90 256 1"/>
              <a:gd name="G4" fmla="+- -10583291 T2 T3"/>
              <a:gd name="G5" fmla="*/ G4 2 1"/>
              <a:gd name="T4" fmla="*/ 90 256 1"/>
              <a:gd name="T5" fmla="*/ 0 256 1"/>
              <a:gd name="G6" fmla="+- -10583291 T4 T5"/>
              <a:gd name="G7" fmla="*/ G6 2 1"/>
              <a:gd name="G8" fmla="abs -1058329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193"/>
              <a:gd name="G18" fmla="*/ 9193 1 2"/>
              <a:gd name="G19" fmla="+- G18 5400 0"/>
              <a:gd name="G20" fmla="cos G19 -10583291"/>
              <a:gd name="G21" fmla="sin G19 -10583291"/>
              <a:gd name="G22" fmla="+- G20 10800 0"/>
              <a:gd name="G23" fmla="+- G21 10800 0"/>
              <a:gd name="G24" fmla="+- 10800 0 G20"/>
              <a:gd name="G25" fmla="+- 9193 10800 0"/>
              <a:gd name="G26" fmla="?: G9 G17 G25"/>
              <a:gd name="G27" fmla="?: G9 0 21600"/>
              <a:gd name="G28" fmla="cos 10800 -10583291"/>
              <a:gd name="G29" fmla="sin 10800 -10583291"/>
              <a:gd name="G30" fmla="sin 9193 -10583291"/>
              <a:gd name="G31" fmla="+- G28 10800 0"/>
              <a:gd name="G32" fmla="+- G29 10800 0"/>
              <a:gd name="G33" fmla="+- G30 10800 0"/>
              <a:gd name="G34" fmla="?: G4 0 G31"/>
              <a:gd name="G35" fmla="?: -10583291 G34 0"/>
              <a:gd name="G36" fmla="?: G6 G35 G31"/>
              <a:gd name="G37" fmla="+- 21600 0 G36"/>
              <a:gd name="G38" fmla="?: G4 0 G33"/>
              <a:gd name="G39" fmla="?: -10583291 G38 G32"/>
              <a:gd name="G40" fmla="?: G6 G39 0"/>
              <a:gd name="G41" fmla="?: G4 G32 21600"/>
              <a:gd name="G42" fmla="?: G6 G41 G33"/>
              <a:gd name="T12" fmla="*/ 10800 w 21600"/>
              <a:gd name="T13" fmla="*/ 0 h 21600"/>
              <a:gd name="T14" fmla="*/ 1320 w 21600"/>
              <a:gd name="T15" fmla="*/ 7625 h 21600"/>
              <a:gd name="T16" fmla="*/ 10800 w 21600"/>
              <a:gd name="T17" fmla="*/ 1607 h 21600"/>
              <a:gd name="T18" fmla="*/ 20280 w 21600"/>
              <a:gd name="T19" fmla="*/ 762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082" y="7881"/>
                </a:moveTo>
                <a:cubicBezTo>
                  <a:pt x="3337" y="4133"/>
                  <a:pt x="6847" y="1606"/>
                  <a:pt x="10800" y="1607"/>
                </a:cubicBezTo>
                <a:cubicBezTo>
                  <a:pt x="14752" y="1607"/>
                  <a:pt x="18262" y="4133"/>
                  <a:pt x="19517" y="7881"/>
                </a:cubicBezTo>
                <a:lnTo>
                  <a:pt x="21041" y="7371"/>
                </a:lnTo>
                <a:cubicBezTo>
                  <a:pt x="19566" y="2967"/>
                  <a:pt x="15443" y="-1"/>
                  <a:pt x="10799" y="0"/>
                </a:cubicBezTo>
                <a:cubicBezTo>
                  <a:pt x="6156" y="0"/>
                  <a:pt x="2033" y="2967"/>
                  <a:pt x="558" y="7371"/>
                </a:cubicBezTo>
                <a:close/>
              </a:path>
            </a:pathLst>
          </a:custGeom>
          <a:solidFill>
            <a:schemeClr val="accent1"/>
          </a:solidFill>
          <a:ln w="9525">
            <a:solidFill>
              <a:srgbClr val="00FF00"/>
            </a:solidFill>
            <a:miter lim="800000"/>
            <a:headEnd/>
            <a:tailEnd/>
          </a:ln>
          <a:effectLst/>
        </p:spPr>
        <p:txBody>
          <a:bodyPr wrap="none" anchor="ctr"/>
          <a:lstStyle/>
          <a:p>
            <a:pPr eaLnBrk="0" hangingPunct="0">
              <a:defRPr/>
            </a:pPr>
            <a:endParaRPr lang="es-MX" sz="1600" dirty="0">
              <a:solidFill>
                <a:srgbClr val="FFFFFF"/>
              </a:solidFill>
              <a:cs typeface="+mn-cs"/>
            </a:endParaRPr>
          </a:p>
        </p:txBody>
      </p:sp>
      <p:sp>
        <p:nvSpPr>
          <p:cNvPr id="67" name="Oval 57"/>
          <p:cNvSpPr>
            <a:spLocks noChangeArrowheads="1"/>
          </p:cNvSpPr>
          <p:nvPr/>
        </p:nvSpPr>
        <p:spPr bwMode="auto">
          <a:xfrm>
            <a:off x="6765925" y="5086350"/>
            <a:ext cx="88900" cy="88900"/>
          </a:xfrm>
          <a:prstGeom prst="ellipse">
            <a:avLst/>
          </a:prstGeom>
          <a:solidFill>
            <a:srgbClr val="FF0000"/>
          </a:solidFill>
          <a:ln w="9525">
            <a:noFill/>
            <a:round/>
            <a:headEnd/>
            <a:tailEnd/>
          </a:ln>
          <a:effectLst/>
        </p:spPr>
        <p:txBody>
          <a:bodyPr wrap="none" anchor="ctr"/>
          <a:lstStyle/>
          <a:p>
            <a:pPr eaLnBrk="0" hangingPunct="0">
              <a:defRPr/>
            </a:pPr>
            <a:endParaRPr lang="es-MX" sz="1600" dirty="0">
              <a:solidFill>
                <a:srgbClr val="FFFFFF"/>
              </a:solidFill>
              <a:cs typeface="+mn-cs"/>
            </a:endParaRPr>
          </a:p>
        </p:txBody>
      </p:sp>
      <p:sp>
        <p:nvSpPr>
          <p:cNvPr id="68" name="AutoShape 58"/>
          <p:cNvSpPr>
            <a:spLocks noChangeArrowheads="1"/>
          </p:cNvSpPr>
          <p:nvPr/>
        </p:nvSpPr>
        <p:spPr bwMode="auto">
          <a:xfrm rot="15931388">
            <a:off x="6712745" y="5072856"/>
            <a:ext cx="131762" cy="111125"/>
          </a:xfrm>
          <a:custGeom>
            <a:avLst/>
            <a:gdLst>
              <a:gd name="G0" fmla="+- 9150 0 0"/>
              <a:gd name="G1" fmla="+- -10638287 0 0"/>
              <a:gd name="G2" fmla="+- 0 0 -10638287"/>
              <a:gd name="T0" fmla="*/ 0 256 1"/>
              <a:gd name="T1" fmla="*/ 180 256 1"/>
              <a:gd name="G3" fmla="+- -10638287 T0 T1"/>
              <a:gd name="T2" fmla="*/ 0 256 1"/>
              <a:gd name="T3" fmla="*/ 90 256 1"/>
              <a:gd name="G4" fmla="+- -10638287 T2 T3"/>
              <a:gd name="G5" fmla="*/ G4 2 1"/>
              <a:gd name="T4" fmla="*/ 90 256 1"/>
              <a:gd name="T5" fmla="*/ 0 256 1"/>
              <a:gd name="G6" fmla="+- -10638287 T4 T5"/>
              <a:gd name="G7" fmla="*/ G6 2 1"/>
              <a:gd name="G8" fmla="abs -1063828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150"/>
              <a:gd name="G18" fmla="*/ 9150 1 2"/>
              <a:gd name="G19" fmla="+- G18 5400 0"/>
              <a:gd name="G20" fmla="cos G19 -10638287"/>
              <a:gd name="G21" fmla="sin G19 -10638287"/>
              <a:gd name="G22" fmla="+- G20 10800 0"/>
              <a:gd name="G23" fmla="+- G21 10800 0"/>
              <a:gd name="G24" fmla="+- 10800 0 G20"/>
              <a:gd name="G25" fmla="+- 9150 10800 0"/>
              <a:gd name="G26" fmla="?: G9 G17 G25"/>
              <a:gd name="G27" fmla="?: G9 0 21600"/>
              <a:gd name="G28" fmla="cos 10800 -10638287"/>
              <a:gd name="G29" fmla="sin 10800 -10638287"/>
              <a:gd name="G30" fmla="sin 9150 -10638287"/>
              <a:gd name="G31" fmla="+- G28 10800 0"/>
              <a:gd name="G32" fmla="+- G29 10800 0"/>
              <a:gd name="G33" fmla="+- G30 10800 0"/>
              <a:gd name="G34" fmla="?: G4 0 G31"/>
              <a:gd name="G35" fmla="?: -10638287 G34 0"/>
              <a:gd name="G36" fmla="?: G6 G35 G31"/>
              <a:gd name="G37" fmla="+- 21600 0 G36"/>
              <a:gd name="G38" fmla="?: G4 0 G33"/>
              <a:gd name="G39" fmla="?: -10638287 G38 G32"/>
              <a:gd name="G40" fmla="?: G6 G39 0"/>
              <a:gd name="G41" fmla="?: G4 G32 21600"/>
              <a:gd name="G42" fmla="?: G6 G41 G33"/>
              <a:gd name="T12" fmla="*/ 10800 w 21600"/>
              <a:gd name="T13" fmla="*/ 0 h 21600"/>
              <a:gd name="T14" fmla="*/ 1295 w 21600"/>
              <a:gd name="T15" fmla="*/ 7771 h 21600"/>
              <a:gd name="T16" fmla="*/ 10800 w 21600"/>
              <a:gd name="T17" fmla="*/ 1650 h 21600"/>
              <a:gd name="T18" fmla="*/ 20305 w 21600"/>
              <a:gd name="T19" fmla="*/ 7771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081" y="8022"/>
                </a:moveTo>
                <a:cubicBezTo>
                  <a:pt x="3291" y="4226"/>
                  <a:pt x="6816" y="1649"/>
                  <a:pt x="10800" y="1650"/>
                </a:cubicBezTo>
                <a:cubicBezTo>
                  <a:pt x="14783" y="1650"/>
                  <a:pt x="18308" y="4226"/>
                  <a:pt x="19518" y="8022"/>
                </a:cubicBezTo>
                <a:lnTo>
                  <a:pt x="21090" y="7521"/>
                </a:lnTo>
                <a:cubicBezTo>
                  <a:pt x="19663" y="3041"/>
                  <a:pt x="15501" y="-1"/>
                  <a:pt x="10799" y="0"/>
                </a:cubicBezTo>
                <a:cubicBezTo>
                  <a:pt x="6098" y="0"/>
                  <a:pt x="1936" y="3041"/>
                  <a:pt x="509" y="7521"/>
                </a:cubicBezTo>
                <a:close/>
              </a:path>
            </a:pathLst>
          </a:custGeom>
          <a:solidFill>
            <a:schemeClr val="accent1"/>
          </a:solidFill>
          <a:ln w="9525">
            <a:solidFill>
              <a:srgbClr val="FF0000"/>
            </a:solidFill>
            <a:miter lim="800000"/>
            <a:headEnd/>
            <a:tailEnd/>
          </a:ln>
          <a:effectLst/>
        </p:spPr>
        <p:txBody>
          <a:bodyPr wrap="none" anchor="ctr"/>
          <a:lstStyle/>
          <a:p>
            <a:pPr eaLnBrk="0" hangingPunct="0">
              <a:defRPr/>
            </a:pPr>
            <a:endParaRPr lang="es-MX" sz="1600" dirty="0">
              <a:solidFill>
                <a:srgbClr val="FFFFFF"/>
              </a:solidFill>
              <a:cs typeface="+mn-cs"/>
            </a:endParaRPr>
          </a:p>
        </p:txBody>
      </p:sp>
      <p:sp>
        <p:nvSpPr>
          <p:cNvPr id="69" name="Line 60"/>
          <p:cNvSpPr>
            <a:spLocks noChangeShapeType="1"/>
          </p:cNvSpPr>
          <p:nvPr/>
        </p:nvSpPr>
        <p:spPr bwMode="auto">
          <a:xfrm flipV="1">
            <a:off x="7243763" y="2678113"/>
            <a:ext cx="0" cy="2447925"/>
          </a:xfrm>
          <a:prstGeom prst="line">
            <a:avLst/>
          </a:prstGeom>
          <a:noFill/>
          <a:ln w="19050">
            <a:solidFill>
              <a:srgbClr val="FF0000"/>
            </a:solidFill>
            <a:round/>
            <a:headEnd/>
            <a:tailEnd/>
          </a:ln>
          <a:effectLst/>
        </p:spPr>
        <p:txBody>
          <a:bodyPr/>
          <a:lstStyle/>
          <a:p>
            <a:pPr eaLnBrk="0" hangingPunct="0">
              <a:defRPr/>
            </a:pPr>
            <a:endParaRPr lang="es-MX" sz="1600" dirty="0">
              <a:solidFill>
                <a:srgbClr val="FFFFFF"/>
              </a:solidFill>
              <a:cs typeface="+mn-cs"/>
            </a:endParaRPr>
          </a:p>
        </p:txBody>
      </p:sp>
      <p:sp>
        <p:nvSpPr>
          <p:cNvPr id="70" name="Line 61"/>
          <p:cNvSpPr>
            <a:spLocks noChangeShapeType="1"/>
          </p:cNvSpPr>
          <p:nvPr/>
        </p:nvSpPr>
        <p:spPr bwMode="auto">
          <a:xfrm flipH="1" flipV="1">
            <a:off x="6804248" y="2132856"/>
            <a:ext cx="7715" cy="2921744"/>
          </a:xfrm>
          <a:prstGeom prst="line">
            <a:avLst/>
          </a:prstGeom>
          <a:noFill/>
          <a:ln w="19050">
            <a:solidFill>
              <a:srgbClr val="00B050"/>
            </a:solidFill>
            <a:round/>
            <a:headEnd/>
            <a:tailEnd/>
          </a:ln>
          <a:effectLst/>
        </p:spPr>
        <p:txBody>
          <a:bodyPr/>
          <a:lstStyle/>
          <a:p>
            <a:pPr eaLnBrk="0" hangingPunct="0">
              <a:defRPr/>
            </a:pPr>
            <a:endParaRPr lang="es-MX" sz="1600" dirty="0">
              <a:solidFill>
                <a:srgbClr val="FFFFFF"/>
              </a:solidFill>
              <a:cs typeface="+mn-cs"/>
            </a:endParaRPr>
          </a:p>
        </p:txBody>
      </p:sp>
      <p:sp>
        <p:nvSpPr>
          <p:cNvPr id="71" name="Freeform 63"/>
          <p:cNvSpPr>
            <a:spLocks/>
          </p:cNvSpPr>
          <p:nvPr/>
        </p:nvSpPr>
        <p:spPr bwMode="auto">
          <a:xfrm>
            <a:off x="6804025" y="5114925"/>
            <a:ext cx="439738" cy="174625"/>
          </a:xfrm>
          <a:custGeom>
            <a:avLst/>
            <a:gdLst/>
            <a:ahLst/>
            <a:cxnLst>
              <a:cxn ang="0">
                <a:pos x="0" y="21"/>
              </a:cxn>
              <a:cxn ang="0">
                <a:pos x="42" y="87"/>
              </a:cxn>
              <a:cxn ang="0">
                <a:pos x="105" y="108"/>
              </a:cxn>
              <a:cxn ang="0">
                <a:pos x="162" y="102"/>
              </a:cxn>
              <a:cxn ang="0">
                <a:pos x="228" y="72"/>
              </a:cxn>
              <a:cxn ang="0">
                <a:pos x="265" y="36"/>
              </a:cxn>
              <a:cxn ang="0">
                <a:pos x="277" y="0"/>
              </a:cxn>
            </a:cxnLst>
            <a:rect l="0" t="0" r="r" b="b"/>
            <a:pathLst>
              <a:path w="277" h="110">
                <a:moveTo>
                  <a:pt x="0" y="21"/>
                </a:moveTo>
                <a:cubicBezTo>
                  <a:pt x="7" y="32"/>
                  <a:pt x="24" y="72"/>
                  <a:pt x="42" y="87"/>
                </a:cubicBezTo>
                <a:cubicBezTo>
                  <a:pt x="60" y="102"/>
                  <a:pt x="85" y="106"/>
                  <a:pt x="105" y="108"/>
                </a:cubicBezTo>
                <a:cubicBezTo>
                  <a:pt x="125" y="110"/>
                  <a:pt x="142" y="108"/>
                  <a:pt x="162" y="102"/>
                </a:cubicBezTo>
                <a:cubicBezTo>
                  <a:pt x="182" y="96"/>
                  <a:pt x="211" y="83"/>
                  <a:pt x="228" y="72"/>
                </a:cubicBezTo>
                <a:cubicBezTo>
                  <a:pt x="245" y="61"/>
                  <a:pt x="257" y="48"/>
                  <a:pt x="265" y="36"/>
                </a:cubicBezTo>
                <a:cubicBezTo>
                  <a:pt x="273" y="24"/>
                  <a:pt x="275" y="7"/>
                  <a:pt x="277" y="0"/>
                </a:cubicBezTo>
              </a:path>
            </a:pathLst>
          </a:custGeom>
          <a:noFill/>
          <a:ln w="19050" cmpd="sng">
            <a:solidFill>
              <a:srgbClr val="FF0000"/>
            </a:solidFill>
            <a:round/>
            <a:headEnd/>
            <a:tailEnd/>
          </a:ln>
          <a:effectLst/>
        </p:spPr>
        <p:txBody>
          <a:bodyPr/>
          <a:lstStyle/>
          <a:p>
            <a:pPr eaLnBrk="0" hangingPunct="0">
              <a:defRPr/>
            </a:pPr>
            <a:endParaRPr lang="es-MX" sz="1600" dirty="0">
              <a:solidFill>
                <a:srgbClr val="FFFFFF"/>
              </a:solidFill>
              <a:cs typeface="+mn-cs"/>
            </a:endParaRPr>
          </a:p>
        </p:txBody>
      </p:sp>
      <p:sp>
        <p:nvSpPr>
          <p:cNvPr id="72" name="Oval 64"/>
          <p:cNvSpPr>
            <a:spLocks noChangeArrowheads="1"/>
          </p:cNvSpPr>
          <p:nvPr/>
        </p:nvSpPr>
        <p:spPr bwMode="auto">
          <a:xfrm>
            <a:off x="1512888" y="4813300"/>
            <a:ext cx="88900" cy="88900"/>
          </a:xfrm>
          <a:prstGeom prst="ellipse">
            <a:avLst/>
          </a:prstGeom>
          <a:solidFill>
            <a:srgbClr val="FF0000"/>
          </a:solidFill>
          <a:ln w="9525">
            <a:noFill/>
            <a:round/>
            <a:headEnd/>
            <a:tailEnd/>
          </a:ln>
          <a:effectLst/>
        </p:spPr>
        <p:txBody>
          <a:bodyPr wrap="none" anchor="ctr"/>
          <a:lstStyle/>
          <a:p>
            <a:pPr eaLnBrk="0" hangingPunct="0">
              <a:defRPr/>
            </a:pPr>
            <a:endParaRPr lang="es-MX" sz="1600" dirty="0">
              <a:solidFill>
                <a:srgbClr val="FFFFFF"/>
              </a:solidFill>
              <a:cs typeface="+mn-cs"/>
            </a:endParaRPr>
          </a:p>
        </p:txBody>
      </p:sp>
      <p:sp>
        <p:nvSpPr>
          <p:cNvPr id="73" name="Oval 65"/>
          <p:cNvSpPr>
            <a:spLocks noChangeArrowheads="1"/>
          </p:cNvSpPr>
          <p:nvPr/>
        </p:nvSpPr>
        <p:spPr bwMode="auto">
          <a:xfrm>
            <a:off x="1512888" y="5457825"/>
            <a:ext cx="88900" cy="88900"/>
          </a:xfrm>
          <a:prstGeom prst="ellipse">
            <a:avLst/>
          </a:prstGeom>
          <a:solidFill>
            <a:srgbClr val="FF0000"/>
          </a:solidFill>
          <a:ln w="9525">
            <a:noFill/>
            <a:round/>
            <a:headEnd/>
            <a:tailEnd/>
          </a:ln>
          <a:effectLst/>
        </p:spPr>
        <p:txBody>
          <a:bodyPr wrap="none" anchor="ctr"/>
          <a:lstStyle/>
          <a:p>
            <a:pPr eaLnBrk="0" hangingPunct="0">
              <a:defRPr/>
            </a:pPr>
            <a:endParaRPr lang="es-MX" sz="1600" dirty="0">
              <a:solidFill>
                <a:srgbClr val="FFFFFF"/>
              </a:solidFill>
              <a:cs typeface="+mn-cs"/>
            </a:endParaRPr>
          </a:p>
        </p:txBody>
      </p:sp>
      <p:pic>
        <p:nvPicPr>
          <p:cNvPr id="74" name="Picture 67" descr="pain"/>
          <p:cNvPicPr>
            <a:picLocks noChangeAspect="1" noChangeArrowheads="1"/>
          </p:cNvPicPr>
          <p:nvPr/>
        </p:nvPicPr>
        <p:blipFill>
          <a:blip r:embed="rId5" cstate="print"/>
          <a:srcRect/>
          <a:stretch>
            <a:fillRect/>
          </a:stretch>
        </p:blipFill>
        <p:spPr bwMode="auto">
          <a:xfrm>
            <a:off x="6248400" y="1685925"/>
            <a:ext cx="1436688" cy="1144588"/>
          </a:xfrm>
          <a:prstGeom prst="rect">
            <a:avLst/>
          </a:prstGeom>
          <a:noFill/>
          <a:ln w="9525">
            <a:noFill/>
            <a:miter lim="800000"/>
            <a:headEnd/>
            <a:tailEnd/>
          </a:ln>
        </p:spPr>
      </p:pic>
      <p:sp>
        <p:nvSpPr>
          <p:cNvPr id="75" name="Text Box 68"/>
          <p:cNvSpPr txBox="1">
            <a:spLocks noChangeArrowheads="1"/>
          </p:cNvSpPr>
          <p:nvPr/>
        </p:nvSpPr>
        <p:spPr bwMode="auto">
          <a:xfrm>
            <a:off x="6804248" y="1988840"/>
            <a:ext cx="224742" cy="307777"/>
          </a:xfrm>
          <a:prstGeom prst="rect">
            <a:avLst/>
          </a:prstGeom>
          <a:noFill/>
          <a:ln w="9525">
            <a:noFill/>
            <a:miter lim="800000"/>
            <a:headEnd/>
            <a:tailEnd/>
          </a:ln>
          <a:effectLst/>
        </p:spPr>
        <p:txBody>
          <a:bodyPr wrap="none">
            <a:spAutoFit/>
          </a:bodyPr>
          <a:lstStyle/>
          <a:p>
            <a:pPr eaLnBrk="0" hangingPunct="0">
              <a:defRPr/>
            </a:pPr>
            <a:r>
              <a:rPr lang="es-MX" sz="1400" b="1" dirty="0" smtClean="0">
                <a:solidFill>
                  <a:srgbClr val="FFFFFF"/>
                </a:solidFill>
                <a:cs typeface="+mn-cs"/>
              </a:rPr>
              <a:t> </a:t>
            </a:r>
            <a:endParaRPr lang="es-MX" sz="1400" b="1" dirty="0">
              <a:solidFill>
                <a:srgbClr val="FFFFFF"/>
              </a:solidFill>
              <a:cs typeface="+mn-cs"/>
            </a:endParaRPr>
          </a:p>
        </p:txBody>
      </p:sp>
      <p:sp>
        <p:nvSpPr>
          <p:cNvPr id="76" name="TextBox 35"/>
          <p:cNvSpPr txBox="1"/>
          <p:nvPr/>
        </p:nvSpPr>
        <p:spPr>
          <a:xfrm>
            <a:off x="1331640" y="4509120"/>
            <a:ext cx="1440160" cy="369332"/>
          </a:xfrm>
          <a:prstGeom prst="rect">
            <a:avLst/>
          </a:prstGeom>
          <a:noFill/>
        </p:spPr>
        <p:txBody>
          <a:bodyPr wrap="square" rtlCol="0">
            <a:spAutoFit/>
          </a:bodyPr>
          <a:lstStyle/>
          <a:p>
            <a:r>
              <a:rPr lang="es-MX" b="1" dirty="0" smtClean="0">
                <a:solidFill>
                  <a:srgbClr val="FF99CC"/>
                </a:solidFill>
              </a:rPr>
              <a:t>Transducción</a:t>
            </a:r>
            <a:endParaRPr lang="es-MX" b="1" dirty="0">
              <a:solidFill>
                <a:srgbClr val="FF99CC"/>
              </a:solidFill>
            </a:endParaRPr>
          </a:p>
        </p:txBody>
      </p:sp>
      <p:sp>
        <p:nvSpPr>
          <p:cNvPr id="77" name="Freeform 36"/>
          <p:cNvSpPr/>
          <p:nvPr/>
        </p:nvSpPr>
        <p:spPr>
          <a:xfrm>
            <a:off x="3419872" y="4797152"/>
            <a:ext cx="791736" cy="360040"/>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p>
        </p:txBody>
      </p:sp>
      <p:sp>
        <p:nvSpPr>
          <p:cNvPr id="78" name="TextBox 37"/>
          <p:cNvSpPr txBox="1"/>
          <p:nvPr/>
        </p:nvSpPr>
        <p:spPr>
          <a:xfrm>
            <a:off x="3275856" y="4437112"/>
            <a:ext cx="1506488" cy="369332"/>
          </a:xfrm>
          <a:prstGeom prst="rect">
            <a:avLst/>
          </a:prstGeom>
          <a:noFill/>
        </p:spPr>
        <p:txBody>
          <a:bodyPr wrap="square" rtlCol="0">
            <a:spAutoFit/>
          </a:bodyPr>
          <a:lstStyle/>
          <a:p>
            <a:r>
              <a:rPr lang="es-MX" b="1" dirty="0" smtClean="0">
                <a:solidFill>
                  <a:srgbClr val="FF99CC"/>
                </a:solidFill>
              </a:rPr>
              <a:t>Transmisión</a:t>
            </a:r>
            <a:endParaRPr lang="es-MX" b="1" dirty="0">
              <a:solidFill>
                <a:srgbClr val="FF99CC"/>
              </a:solidFill>
            </a:endParaRPr>
          </a:p>
        </p:txBody>
      </p:sp>
      <p:sp>
        <p:nvSpPr>
          <p:cNvPr id="79" name="TextBox 38"/>
          <p:cNvSpPr txBox="1"/>
          <p:nvPr/>
        </p:nvSpPr>
        <p:spPr>
          <a:xfrm>
            <a:off x="7164288" y="1772816"/>
            <a:ext cx="1643162" cy="307777"/>
          </a:xfrm>
          <a:prstGeom prst="rect">
            <a:avLst/>
          </a:prstGeom>
          <a:noFill/>
        </p:spPr>
        <p:txBody>
          <a:bodyPr wrap="square" rtlCol="0">
            <a:spAutoFit/>
          </a:bodyPr>
          <a:lstStyle/>
          <a:p>
            <a:r>
              <a:rPr lang="es-MX" sz="1400" b="1" dirty="0" smtClean="0"/>
              <a:t>Cerebro</a:t>
            </a:r>
            <a:endParaRPr lang="es-MX" sz="1400" b="1" dirty="0"/>
          </a:p>
        </p:txBody>
      </p:sp>
      <p:sp>
        <p:nvSpPr>
          <p:cNvPr id="80" name="Freeform 39"/>
          <p:cNvSpPr/>
          <p:nvPr/>
        </p:nvSpPr>
        <p:spPr>
          <a:xfrm>
            <a:off x="6156176" y="4725144"/>
            <a:ext cx="791736" cy="360040"/>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p>
        </p:txBody>
      </p:sp>
      <p:sp>
        <p:nvSpPr>
          <p:cNvPr id="81" name="Freeform 40"/>
          <p:cNvSpPr/>
          <p:nvPr/>
        </p:nvSpPr>
        <p:spPr>
          <a:xfrm>
            <a:off x="7236296" y="3861048"/>
            <a:ext cx="791736" cy="360040"/>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p>
        </p:txBody>
      </p:sp>
      <p:sp>
        <p:nvSpPr>
          <p:cNvPr id="82" name="Freeform 41"/>
          <p:cNvSpPr/>
          <p:nvPr/>
        </p:nvSpPr>
        <p:spPr>
          <a:xfrm>
            <a:off x="7524328" y="2132856"/>
            <a:ext cx="791736" cy="360040"/>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p>
        </p:txBody>
      </p:sp>
      <p:sp>
        <p:nvSpPr>
          <p:cNvPr id="83" name="AutoShape 23"/>
          <p:cNvSpPr>
            <a:spLocks noChangeArrowheads="1"/>
          </p:cNvSpPr>
          <p:nvPr/>
        </p:nvSpPr>
        <p:spPr bwMode="auto">
          <a:xfrm rot="322006" flipV="1">
            <a:off x="906837" y="4896784"/>
            <a:ext cx="339725" cy="146050"/>
          </a:xfrm>
          <a:prstGeom prst="rightArrow">
            <a:avLst>
              <a:gd name="adj1" fmla="val 50000"/>
              <a:gd name="adj2" fmla="val 58152"/>
            </a:avLst>
          </a:prstGeom>
          <a:solidFill>
            <a:srgbClr val="FFFFFF"/>
          </a:solidFill>
          <a:ln w="9525">
            <a:noFill/>
            <a:miter lim="800000"/>
            <a:headEnd/>
            <a:tailEnd/>
          </a:ln>
          <a:effectLst>
            <a:prstShdw prst="shdw17" dist="17961" dir="2700000">
              <a:srgbClr val="FFFFFF">
                <a:gamma/>
                <a:shade val="60000"/>
                <a:invGamma/>
              </a:srgbClr>
            </a:prstShdw>
          </a:effectLst>
        </p:spPr>
        <p:txBody>
          <a:bodyPr vert="eaVert" wrap="none" anchor="ctr"/>
          <a:lstStyle/>
          <a:p>
            <a:pPr eaLnBrk="0" hangingPunct="0">
              <a:defRPr/>
            </a:pPr>
            <a:endParaRPr lang="es-MX" sz="1400" b="1" dirty="0">
              <a:solidFill>
                <a:srgbClr val="FFFFFF"/>
              </a:solidFill>
              <a:cs typeface="+mn-cs"/>
            </a:endParaRPr>
          </a:p>
        </p:txBody>
      </p:sp>
      <p:pic>
        <p:nvPicPr>
          <p:cNvPr id="84" name="Picture 2" descr="C:\Users\RCowan\AppData\Local\Microsoft\Windows\Temporary Internet Files\Content.IE5\10GUDHJZ\MC900432604[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674688" y="4041068"/>
            <a:ext cx="576063" cy="609599"/>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5" descr="C:\Users\RCowan\AppData\Local\Microsoft\Windows\Temporary Internet Files\Content.IE5\KOWZG1UZ\MC900434816[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1802" y="4614716"/>
            <a:ext cx="500209" cy="500209"/>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9" descr="C:\Users\RCowan\AppData\Local\Microsoft\Windows\Temporary Internet Files\Content.IE5\MY8ODV9I\MC900012913[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8300" y="5202237"/>
            <a:ext cx="500833" cy="417512"/>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13" descr="C:\Users\RCowan\AppData\Local\Microsoft\Windows\Temporary Internet Files\Content.IE5\10GUDHJZ\MC900436892[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2716" y="5633357"/>
            <a:ext cx="488950" cy="488950"/>
          </a:xfrm>
          <a:prstGeom prst="rect">
            <a:avLst/>
          </a:prstGeom>
          <a:noFill/>
          <a:extLst>
            <a:ext uri="{909E8E84-426E-40DD-AFC4-6F175D3DCCD1}">
              <a14:hiddenFill xmlns:a14="http://schemas.microsoft.com/office/drawing/2010/main">
                <a:solidFill>
                  <a:srgbClr val="FFFFFF"/>
                </a:solidFill>
              </a14:hiddenFill>
            </a:ext>
          </a:extLst>
        </p:spPr>
      </p:pic>
      <p:sp>
        <p:nvSpPr>
          <p:cNvPr id="88" name="Text Box 26"/>
          <p:cNvSpPr txBox="1">
            <a:spLocks noChangeArrowheads="1"/>
          </p:cNvSpPr>
          <p:nvPr/>
        </p:nvSpPr>
        <p:spPr bwMode="auto">
          <a:xfrm>
            <a:off x="7595964" y="2507347"/>
            <a:ext cx="1232453" cy="369332"/>
          </a:xfrm>
          <a:prstGeom prst="rect">
            <a:avLst/>
          </a:prstGeom>
          <a:noFill/>
          <a:ln w="9525">
            <a:noFill/>
            <a:miter lim="800000"/>
            <a:headEnd/>
            <a:tailEnd/>
          </a:ln>
          <a:effectLst/>
        </p:spPr>
        <p:txBody>
          <a:bodyPr wrap="none">
            <a:spAutoFit/>
          </a:bodyPr>
          <a:lstStyle/>
          <a:p>
            <a:pPr eaLnBrk="0" hangingPunct="0">
              <a:defRPr/>
            </a:pPr>
            <a:r>
              <a:rPr lang="es-MX" b="1" dirty="0" smtClean="0">
                <a:solidFill>
                  <a:srgbClr val="FF99CC"/>
                </a:solidFill>
                <a:cs typeface="+mn-cs"/>
              </a:rPr>
              <a:t>Percepción</a:t>
            </a:r>
            <a:endParaRPr lang="es-MX" b="1" dirty="0">
              <a:solidFill>
                <a:srgbClr val="FF99CC"/>
              </a:solidFill>
              <a:cs typeface="+mn-cs"/>
            </a:endParaRPr>
          </a:p>
        </p:txBody>
      </p:sp>
      <p:sp>
        <p:nvSpPr>
          <p:cNvPr id="89" name="Rectangle 2"/>
          <p:cNvSpPr>
            <a:spLocks noGrp="1" noChangeArrowheads="1"/>
          </p:cNvSpPr>
          <p:nvPr>
            <p:ph type="title"/>
          </p:nvPr>
        </p:nvSpPr>
        <p:spPr>
          <a:xfrm>
            <a:off x="457200" y="328426"/>
            <a:ext cx="8229600" cy="1143000"/>
          </a:xfrm>
        </p:spPr>
        <p:txBody>
          <a:bodyPr vert="horz" lIns="91440" tIns="45720" rIns="91440" bIns="45720" rtlCol="0" anchor="ctr">
            <a:normAutofit fontScale="90000"/>
          </a:bodyPr>
          <a:lstStyle/>
          <a:p>
            <a:pPr>
              <a:lnSpc>
                <a:spcPct val="85000"/>
              </a:lnSpc>
            </a:pPr>
            <a:r>
              <a:rPr lang="es-MX" dirty="0" smtClean="0"/>
              <a:t>¿Cómo Afectan los Opioides el Dolor?</a:t>
            </a:r>
            <a:endParaRPr lang="es-MX" dirty="0"/>
          </a:p>
        </p:txBody>
      </p:sp>
      <p:sp>
        <p:nvSpPr>
          <p:cNvPr id="90" name="Content Placeholder 1"/>
          <p:cNvSpPr>
            <a:spLocks noGrp="1"/>
          </p:cNvSpPr>
          <p:nvPr>
            <p:ph sz="half" idx="4294967295"/>
          </p:nvPr>
        </p:nvSpPr>
        <p:spPr>
          <a:xfrm>
            <a:off x="406392" y="1660525"/>
            <a:ext cx="5734050" cy="3262313"/>
          </a:xfrm>
        </p:spPr>
        <p:txBody>
          <a:bodyPr>
            <a:noAutofit/>
          </a:bodyPr>
          <a:lstStyle/>
          <a:p>
            <a:pPr marL="177800" indent="-165100" defTabSz="815975" eaLnBrk="0" hangingPunct="0">
              <a:buNone/>
              <a:defRPr/>
            </a:pPr>
            <a:r>
              <a:rPr lang="es-MX" sz="2000" dirty="0" smtClean="0">
                <a:solidFill>
                  <a:schemeClr val="tx1"/>
                </a:solidFill>
              </a:rPr>
              <a:t>Modifican la percepción, modulan la transmisión </a:t>
            </a:r>
          </a:p>
          <a:p>
            <a:pPr marL="177800" indent="-165100" defTabSz="815975" eaLnBrk="0" hangingPunct="0">
              <a:spcBef>
                <a:spcPts val="0"/>
              </a:spcBef>
              <a:buNone/>
              <a:defRPr/>
            </a:pPr>
            <a:r>
              <a:rPr lang="es-MX" sz="2000" dirty="0" smtClean="0">
                <a:solidFill>
                  <a:schemeClr val="tx1"/>
                </a:solidFill>
              </a:rPr>
              <a:t>Y afectan la transducción porque:</a:t>
            </a:r>
          </a:p>
          <a:p>
            <a:pPr marL="177800" indent="-165100" defTabSz="815975" eaLnBrk="0" hangingPunct="0">
              <a:buClr>
                <a:schemeClr val="accent1"/>
              </a:buClr>
              <a:defRPr/>
            </a:pPr>
            <a:r>
              <a:rPr lang="es-MX" sz="1800" kern="0" dirty="0" smtClean="0">
                <a:solidFill>
                  <a:schemeClr val="tx1"/>
                </a:solidFill>
              </a:rPr>
              <a:t>Alteran la actividad del sistema límbico; </a:t>
            </a:r>
            <a:br>
              <a:rPr lang="es-MX" sz="1800" kern="0" dirty="0" smtClean="0">
                <a:solidFill>
                  <a:schemeClr val="tx1"/>
                </a:solidFill>
              </a:rPr>
            </a:br>
            <a:r>
              <a:rPr lang="es-MX" sz="1800" kern="0" dirty="0" smtClean="0">
                <a:solidFill>
                  <a:schemeClr val="tx1"/>
                </a:solidFill>
              </a:rPr>
              <a:t>modifican los aspectos sensoriales y afectivos del dolor</a:t>
            </a:r>
          </a:p>
          <a:p>
            <a:pPr marL="177800" indent="-165100" defTabSz="815975" eaLnBrk="0" hangingPunct="0">
              <a:buClr>
                <a:schemeClr val="accent1"/>
              </a:buClr>
              <a:defRPr/>
            </a:pPr>
            <a:r>
              <a:rPr lang="es-MX" sz="1800" kern="0" dirty="0" smtClean="0">
                <a:solidFill>
                  <a:schemeClr val="tx1"/>
                </a:solidFill>
              </a:rPr>
              <a:t>Activan las vías descendentes que modulan la transmisión en la médula espinal</a:t>
            </a:r>
          </a:p>
          <a:p>
            <a:pPr marL="177800" indent="-165100" defTabSz="815975" eaLnBrk="0" hangingPunct="0">
              <a:buClr>
                <a:schemeClr val="accent1"/>
              </a:buClr>
              <a:defRPr/>
            </a:pPr>
            <a:r>
              <a:rPr lang="es-MX" sz="1800" kern="0" dirty="0" smtClean="0">
                <a:solidFill>
                  <a:schemeClr val="tx1"/>
                </a:solidFill>
              </a:rPr>
              <a:t>Afectan la transducción del estímulo del dolor a impulsos nerviosos</a:t>
            </a:r>
            <a:endParaRPr lang="es-MX" sz="1800" kern="0" dirty="0">
              <a:solidFill>
                <a:schemeClr val="tx1"/>
              </a:solidFill>
            </a:endParaRPr>
          </a:p>
        </p:txBody>
      </p:sp>
      <p:cxnSp>
        <p:nvCxnSpPr>
          <p:cNvPr id="91" name="Straight Arrow Connector 6"/>
          <p:cNvCxnSpPr/>
          <p:nvPr/>
        </p:nvCxnSpPr>
        <p:spPr>
          <a:xfrm>
            <a:off x="1850887" y="4109980"/>
            <a:ext cx="72008" cy="471773"/>
          </a:xfrm>
          <a:prstGeom prst="straightConnector1">
            <a:avLst/>
          </a:prstGeom>
          <a:ln>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49"/>
          <p:cNvCxnSpPr/>
          <p:nvPr/>
        </p:nvCxnSpPr>
        <p:spPr>
          <a:xfrm>
            <a:off x="5076056" y="3140968"/>
            <a:ext cx="1642034" cy="0"/>
          </a:xfrm>
          <a:prstGeom prst="straightConnector1">
            <a:avLst/>
          </a:prstGeom>
          <a:ln>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55"/>
          <p:cNvCxnSpPr/>
          <p:nvPr/>
        </p:nvCxnSpPr>
        <p:spPr>
          <a:xfrm flipV="1">
            <a:off x="3635896" y="2312877"/>
            <a:ext cx="3082194" cy="194470"/>
          </a:xfrm>
          <a:prstGeom prst="straightConnector1">
            <a:avLst/>
          </a:prstGeom>
          <a:ln>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94" name="Text Box 16"/>
          <p:cNvSpPr txBox="1">
            <a:spLocks noChangeArrowheads="1"/>
          </p:cNvSpPr>
          <p:nvPr/>
        </p:nvSpPr>
        <p:spPr bwMode="auto">
          <a:xfrm>
            <a:off x="208699" y="6501831"/>
            <a:ext cx="8528050" cy="307777"/>
          </a:xfrm>
          <a:prstGeom prst="rect">
            <a:avLst/>
          </a:prstGeom>
          <a:noFill/>
          <a:ln w="9525">
            <a:noFill/>
            <a:miter lim="800000"/>
            <a:headEnd/>
            <a:tailEnd/>
          </a:ln>
        </p:spPr>
        <p:txBody>
          <a:bodyPr lIns="0" tIns="0" rIns="0" bIns="0" anchor="b">
            <a:spAutoFit/>
          </a:bodyPr>
          <a:lstStyle/>
          <a:p>
            <a:r>
              <a:rPr lang="en-US" sz="1000" dirty="0" smtClean="0"/>
              <a:t>Reisine T, Pasternak G. In: Hardman JG </a:t>
            </a:r>
            <a:r>
              <a:rPr lang="en-US" sz="1000" i="1" dirty="0" smtClean="0"/>
              <a:t>et al </a:t>
            </a:r>
            <a:r>
              <a:rPr lang="en-US" sz="1000" dirty="0" smtClean="0"/>
              <a:t>(eds). </a:t>
            </a:r>
            <a:r>
              <a:rPr lang="en-US" sz="1000" i="1" dirty="0" smtClean="0"/>
              <a:t>Goodman and Gilman’s: The Pharmacological Basics of Therapeutics.</a:t>
            </a:r>
            <a:r>
              <a:rPr lang="en-US" sz="1000" dirty="0" smtClean="0"/>
              <a:t> 9th ed. McGraw-Hill; New York, NY: 1996; </a:t>
            </a:r>
            <a:br>
              <a:rPr lang="en-US" sz="1000" dirty="0" smtClean="0"/>
            </a:br>
            <a:r>
              <a:rPr lang="fr-FR" sz="1000" dirty="0" smtClean="0"/>
              <a:t>Scholz J, Woolf  CJ. </a:t>
            </a:r>
            <a:r>
              <a:rPr lang="fr-FR" sz="1000" i="1" dirty="0" smtClean="0"/>
              <a:t>Nat Neurosci </a:t>
            </a:r>
            <a:r>
              <a:rPr lang="fr-FR" sz="1000" dirty="0" smtClean="0"/>
              <a:t>2002; 5(Suppl):1062-7; </a:t>
            </a:r>
            <a:r>
              <a:rPr lang="en-US" sz="1000" dirty="0" smtClean="0"/>
              <a:t>Trescot AM </a:t>
            </a:r>
            <a:r>
              <a:rPr lang="en-US" sz="1000" i="1" dirty="0" smtClean="0"/>
              <a:t>et al. Pain Physician </a:t>
            </a:r>
            <a:r>
              <a:rPr lang="en-US" sz="1000" dirty="0" smtClean="0"/>
              <a:t>2008; 11(2 Suppl):S133-53.</a:t>
            </a:r>
            <a:endParaRPr lang="en-US" sz="1000" dirty="0"/>
          </a:p>
        </p:txBody>
      </p:sp>
      <p:sp>
        <p:nvSpPr>
          <p:cNvPr id="95" name="Slide Number Placeholder 3"/>
          <p:cNvSpPr txBox="1">
            <a:spLocks/>
          </p:cNvSpPr>
          <p:nvPr/>
        </p:nvSpPr>
        <p:spPr>
          <a:xfrm>
            <a:off x="6758880" y="644825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dirty="0" smtClean="0">
                <a:ln>
                  <a:noFill/>
                </a:ln>
                <a:solidFill>
                  <a:prstClr val="white"/>
                </a:solidFill>
                <a:effectLst/>
                <a:uLnTx/>
                <a:uFillTx/>
                <a:latin typeface="Calibri"/>
                <a:ea typeface="+mn-ea"/>
                <a:cs typeface="+mn-cs"/>
              </a:rPr>
              <a:t/>
            </a:r>
            <a:br>
              <a:rPr kumimoji="0" lang="es-MX" sz="1200" b="0" i="0" u="none" strike="noStrike" kern="1200" cap="none" spc="0" normalizeH="0" baseline="0" dirty="0" smtClean="0">
                <a:ln>
                  <a:noFill/>
                </a:ln>
                <a:solidFill>
                  <a:prstClr val="white"/>
                </a:solidFill>
                <a:effectLst/>
                <a:uLnTx/>
                <a:uFillTx/>
                <a:latin typeface="Calibri"/>
                <a:ea typeface="+mn-ea"/>
                <a:cs typeface="+mn-cs"/>
              </a:rPr>
            </a:br>
            <a:fld id="{903B8EED-60FF-4798-B00A-5F8F0039E366}" type="slidenum">
              <a:rPr kumimoji="0" lang="es-MX" sz="1200" b="0" i="0" u="none" strike="noStrike" kern="1200" cap="none" spc="0" normalizeH="0" baseline="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s-MX" sz="1200" b="0" i="0" u="none" strike="noStrike" kern="1200" cap="none" spc="0" normalizeH="0" baseline="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504172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0">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7089" name="Rectangle 2"/>
          <p:cNvSpPr>
            <a:spLocks noGrp="1" noChangeArrowheads="1"/>
          </p:cNvSpPr>
          <p:nvPr>
            <p:ph type="title"/>
          </p:nvPr>
        </p:nvSpPr>
        <p:spPr/>
        <p:txBody>
          <a:bodyPr>
            <a:normAutofit/>
          </a:bodyPr>
          <a:lstStyle/>
          <a:p>
            <a:r>
              <a:rPr lang="es-MX" noProof="0" dirty="0" smtClean="0"/>
              <a:t>Opioides y Manejo del Dolor</a:t>
            </a:r>
          </a:p>
        </p:txBody>
      </p:sp>
      <p:graphicFrame>
        <p:nvGraphicFramePr>
          <p:cNvPr id="165912" name="Group 24"/>
          <p:cNvGraphicFramePr>
            <a:graphicFrameLocks noGrp="1"/>
          </p:cNvGraphicFramePr>
          <p:nvPr>
            <p:extLst>
              <p:ext uri="{D42A27DB-BD31-4B8C-83A1-F6EECF244321}">
                <p14:modId xmlns:p14="http://schemas.microsoft.com/office/powerpoint/2010/main" val="3531113151"/>
              </p:ext>
            </p:extLst>
          </p:nvPr>
        </p:nvGraphicFramePr>
        <p:xfrm>
          <a:off x="306201" y="1988840"/>
          <a:ext cx="8528050" cy="3125280"/>
        </p:xfrm>
        <a:graphic>
          <a:graphicData uri="http://schemas.openxmlformats.org/drawingml/2006/table">
            <a:tbl>
              <a:tblPr/>
              <a:tblGrid>
                <a:gridCol w="1529495"/>
                <a:gridCol w="6998555"/>
              </a:tblGrid>
              <a:tr h="581025">
                <a:tc>
                  <a:txBody>
                    <a:bodyPr/>
                    <a:lstStyle/>
                    <a:p>
                      <a:pPr marL="0" marR="0" lvl="0" indent="0" algn="ctr" defTabSz="914400" rtl="0" eaLnBrk="0" fontAlgn="base" latinLnBrk="0" hangingPunct="0">
                        <a:lnSpc>
                          <a:spcPct val="90000"/>
                        </a:lnSpc>
                        <a:spcBef>
                          <a:spcPct val="50000"/>
                        </a:spcBef>
                        <a:spcAft>
                          <a:spcPct val="0"/>
                        </a:spcAft>
                        <a:buClr>
                          <a:schemeClr val="hlink"/>
                        </a:buClr>
                        <a:buSzTx/>
                        <a:buFontTx/>
                        <a:buNone/>
                        <a:tabLst/>
                      </a:pPr>
                      <a:r>
                        <a:rPr kumimoji="0" lang="es-MX" sz="1600" b="1" i="0" u="none" strike="noStrike" cap="none" normalizeH="0" baseline="0" noProof="0" dirty="0" smtClean="0">
                          <a:ln>
                            <a:noFill/>
                          </a:ln>
                          <a:solidFill>
                            <a:schemeClr val="tx1"/>
                          </a:solidFill>
                          <a:effectLst/>
                          <a:latin typeface="Arial" pitchFamily="34" charset="0"/>
                          <a:ea typeface="ヒラギノ角ゴ Pro W3"/>
                          <a:cs typeface="Arial" pitchFamily="34" charset="0"/>
                        </a:rPr>
                        <a:t>Receptor Opioide</a:t>
                      </a:r>
                    </a:p>
                  </a:txBody>
                  <a:tcPr marT="91440" marB="914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90000"/>
                        </a:lnSpc>
                        <a:spcBef>
                          <a:spcPct val="50000"/>
                        </a:spcBef>
                        <a:spcAft>
                          <a:spcPct val="0"/>
                        </a:spcAft>
                        <a:buClr>
                          <a:schemeClr val="hlink"/>
                        </a:buClr>
                        <a:buSzTx/>
                        <a:buFontTx/>
                        <a:buNone/>
                        <a:tabLst/>
                      </a:pPr>
                      <a:r>
                        <a:rPr kumimoji="0" lang="es-MX" sz="1600" b="1" i="0" u="none" strike="noStrike" cap="none" normalizeH="0" baseline="0" noProof="0" dirty="0" smtClean="0">
                          <a:ln>
                            <a:noFill/>
                          </a:ln>
                          <a:solidFill>
                            <a:schemeClr val="tx1"/>
                          </a:solidFill>
                          <a:effectLst/>
                          <a:latin typeface="Arial" pitchFamily="34" charset="0"/>
                          <a:ea typeface="ヒラギノ角ゴ Pro W3"/>
                          <a:cs typeface="Arial" pitchFamily="34" charset="0"/>
                        </a:rPr>
                        <a:t>Respuesta</a:t>
                      </a:r>
                    </a:p>
                  </a:txBody>
                  <a:tcPr marT="91440" marB="914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858838">
                <a:tc>
                  <a:txBody>
                    <a:bodyPr/>
                    <a:lstStyle/>
                    <a:p>
                      <a:pPr marL="0" marR="0" lvl="0" indent="0" algn="l" defTabSz="914400" rtl="0" eaLnBrk="0" fontAlgn="base" latinLnBrk="0" hangingPunct="0">
                        <a:lnSpc>
                          <a:spcPct val="90000"/>
                        </a:lnSpc>
                        <a:spcBef>
                          <a:spcPct val="50000"/>
                        </a:spcBef>
                        <a:spcAft>
                          <a:spcPct val="0"/>
                        </a:spcAft>
                        <a:buClr>
                          <a:schemeClr val="hlink"/>
                        </a:buClr>
                        <a:buSzTx/>
                        <a:buFontTx/>
                        <a:buNone/>
                        <a:tabLst/>
                      </a:pPr>
                      <a:r>
                        <a:rPr kumimoji="0" lang="es-MX" sz="1600" b="1" i="0" u="none" strike="noStrike" cap="none" normalizeH="0" baseline="0" noProof="0" dirty="0" smtClean="0">
                          <a:ln>
                            <a:noFill/>
                          </a:ln>
                          <a:solidFill>
                            <a:srgbClr val="002060"/>
                          </a:solidFill>
                          <a:effectLst/>
                          <a:latin typeface="Arial" pitchFamily="34" charset="0"/>
                          <a:ea typeface="ヒラギノ角ゴ Pro W3"/>
                          <a:cs typeface="Arial" pitchFamily="34" charset="0"/>
                        </a:rPr>
                        <a:t>Mu</a:t>
                      </a:r>
                    </a:p>
                  </a:txBody>
                  <a:tcPr marT="91440" marB="914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
                          <a:schemeClr val="hlink"/>
                        </a:buClr>
                        <a:buSzTx/>
                        <a:buFontTx/>
                        <a:buNone/>
                        <a:tabLst/>
                      </a:pPr>
                      <a:r>
                        <a:rPr kumimoji="0" lang="es-MX" sz="1600" b="0" i="0" u="none" strike="noStrike" cap="none" normalizeH="0" baseline="0" noProof="0" dirty="0" smtClean="0">
                          <a:ln>
                            <a:noFill/>
                          </a:ln>
                          <a:solidFill>
                            <a:srgbClr val="002060"/>
                          </a:solidFill>
                          <a:effectLst/>
                          <a:latin typeface="Arial" pitchFamily="34" charset="0"/>
                          <a:ea typeface="ヒラギノ角ゴ Pro W3"/>
                          <a:cs typeface="Arial" pitchFamily="34" charset="0"/>
                        </a:rPr>
                        <a:t>Analgesia supraespinal, depresión respiratoria, sedación, miosis, euforia, efectos cardiovasculares, prurito, N/V, disminución de la motilidad GI, dependencia, tolerancia</a:t>
                      </a:r>
                    </a:p>
                  </a:txBody>
                  <a:tcPr marT="91440" marB="914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730250">
                <a:tc>
                  <a:txBody>
                    <a:bodyPr/>
                    <a:lstStyle/>
                    <a:p>
                      <a:pPr marL="0" marR="0" lvl="0" indent="0" algn="l" defTabSz="914400" rtl="0" eaLnBrk="0" fontAlgn="base" latinLnBrk="0" hangingPunct="0">
                        <a:lnSpc>
                          <a:spcPct val="90000"/>
                        </a:lnSpc>
                        <a:spcBef>
                          <a:spcPct val="50000"/>
                        </a:spcBef>
                        <a:spcAft>
                          <a:spcPct val="0"/>
                        </a:spcAft>
                        <a:buClr>
                          <a:schemeClr val="hlink"/>
                        </a:buClr>
                        <a:buSzTx/>
                        <a:buFontTx/>
                        <a:buNone/>
                        <a:tabLst/>
                      </a:pPr>
                      <a:r>
                        <a:rPr kumimoji="0" lang="es-MX" sz="1600" b="1" i="0" u="none" strike="noStrike" cap="none" normalizeH="0" baseline="0" noProof="0" dirty="0" smtClean="0">
                          <a:ln>
                            <a:noFill/>
                          </a:ln>
                          <a:solidFill>
                            <a:srgbClr val="002060"/>
                          </a:solidFill>
                          <a:effectLst/>
                          <a:latin typeface="Arial" pitchFamily="34" charset="0"/>
                          <a:ea typeface="ヒラギノ角ゴ Pro W3"/>
                          <a:cs typeface="Arial" pitchFamily="34" charset="0"/>
                        </a:rPr>
                        <a:t>Delta</a:t>
                      </a:r>
                    </a:p>
                  </a:txBody>
                  <a:tcPr marT="91440" marB="914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l" defTabSz="914400" rtl="0" eaLnBrk="0" fontAlgn="base" latinLnBrk="0" hangingPunct="0">
                        <a:lnSpc>
                          <a:spcPct val="100000"/>
                        </a:lnSpc>
                        <a:spcBef>
                          <a:spcPct val="0"/>
                        </a:spcBef>
                        <a:spcAft>
                          <a:spcPct val="0"/>
                        </a:spcAft>
                        <a:buClr>
                          <a:schemeClr val="hlink"/>
                        </a:buClr>
                        <a:buSzTx/>
                        <a:buFontTx/>
                        <a:buNone/>
                        <a:tabLst/>
                      </a:pPr>
                      <a:r>
                        <a:rPr kumimoji="0" lang="es-MX" sz="1600" b="0" i="0" u="none" strike="noStrike" cap="none" normalizeH="0" baseline="0" noProof="0" dirty="0" smtClean="0">
                          <a:ln>
                            <a:noFill/>
                          </a:ln>
                          <a:solidFill>
                            <a:srgbClr val="002060"/>
                          </a:solidFill>
                          <a:effectLst/>
                          <a:latin typeface="Arial" pitchFamily="34" charset="0"/>
                          <a:ea typeface="ヒラギノ角ゴ Pro W3"/>
                          <a:cs typeface="Arial" pitchFamily="34" charset="0"/>
                        </a:rPr>
                        <a:t>Analgesia, euforia, disforia, efectos psicotomiméticos</a:t>
                      </a:r>
                    </a:p>
                  </a:txBody>
                  <a:tcPr marT="91440" marB="914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r>
              <a:tr h="858838">
                <a:tc>
                  <a:txBody>
                    <a:bodyPr/>
                    <a:lstStyle/>
                    <a:p>
                      <a:pPr marL="0" marR="0" lvl="0" indent="0" algn="l" defTabSz="914400" rtl="0" eaLnBrk="0" fontAlgn="base" latinLnBrk="0" hangingPunct="0">
                        <a:lnSpc>
                          <a:spcPct val="90000"/>
                        </a:lnSpc>
                        <a:spcBef>
                          <a:spcPct val="50000"/>
                        </a:spcBef>
                        <a:spcAft>
                          <a:spcPct val="0"/>
                        </a:spcAft>
                        <a:buClr>
                          <a:schemeClr val="hlink"/>
                        </a:buClr>
                        <a:buSzTx/>
                        <a:buFontTx/>
                        <a:buNone/>
                        <a:tabLst/>
                      </a:pPr>
                      <a:r>
                        <a:rPr kumimoji="0" lang="es-MX" sz="1600" b="1" i="0" u="none" strike="noStrike" cap="none" normalizeH="0" baseline="0" noProof="0" dirty="0" smtClean="0">
                          <a:ln>
                            <a:noFill/>
                          </a:ln>
                          <a:solidFill>
                            <a:srgbClr val="002060"/>
                          </a:solidFill>
                          <a:effectLst/>
                          <a:latin typeface="Arial" pitchFamily="34" charset="0"/>
                          <a:ea typeface="ヒラギノ角ゴ Pro W3"/>
                          <a:cs typeface="Arial" pitchFamily="34" charset="0"/>
                        </a:rPr>
                        <a:t>Kappa</a:t>
                      </a:r>
                    </a:p>
                  </a:txBody>
                  <a:tcPr marT="91440" marB="914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l" defTabSz="914400" rtl="0" eaLnBrk="0" fontAlgn="base" latinLnBrk="0" hangingPunct="0">
                        <a:lnSpc>
                          <a:spcPct val="100000"/>
                        </a:lnSpc>
                        <a:spcBef>
                          <a:spcPct val="0"/>
                        </a:spcBef>
                        <a:spcAft>
                          <a:spcPct val="0"/>
                        </a:spcAft>
                        <a:buClr>
                          <a:schemeClr val="hlink"/>
                        </a:buClr>
                        <a:buSzTx/>
                        <a:buFontTx/>
                        <a:buNone/>
                        <a:tabLst/>
                      </a:pPr>
                      <a:r>
                        <a:rPr kumimoji="0" lang="es-MX" sz="1600" b="0" i="0" u="none" strike="noStrike" cap="none" normalizeH="0" baseline="0" noProof="0" dirty="0" smtClean="0">
                          <a:ln>
                            <a:noFill/>
                          </a:ln>
                          <a:solidFill>
                            <a:srgbClr val="002060"/>
                          </a:solidFill>
                          <a:effectLst/>
                          <a:latin typeface="Arial" pitchFamily="34" charset="0"/>
                          <a:ea typeface="ヒラギノ角ゴ Pro W3"/>
                          <a:cs typeface="Arial" pitchFamily="34" charset="0"/>
                        </a:rPr>
                        <a:t>Analgesia espinal, disforia, efectos psicotomiméticos, miosis, depresión respiratoria, sedación</a:t>
                      </a:r>
                    </a:p>
                  </a:txBody>
                  <a:tcPr marT="91440" marB="914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r>
            </a:tbl>
          </a:graphicData>
        </a:graphic>
      </p:graphicFrame>
      <p:sp>
        <p:nvSpPr>
          <p:cNvPr id="5" name="Text Box 16"/>
          <p:cNvSpPr txBox="1">
            <a:spLocks noChangeArrowheads="1"/>
          </p:cNvSpPr>
          <p:nvPr/>
        </p:nvSpPr>
        <p:spPr bwMode="auto">
          <a:xfrm>
            <a:off x="179512" y="6453336"/>
            <a:ext cx="7047007" cy="307777"/>
          </a:xfrm>
          <a:prstGeom prst="rect">
            <a:avLst/>
          </a:prstGeom>
          <a:noFill/>
          <a:ln w="9525">
            <a:noFill/>
            <a:miter lim="800000"/>
            <a:headEnd/>
            <a:tailEnd/>
          </a:ln>
        </p:spPr>
        <p:txBody>
          <a:bodyPr wrap="square" lIns="0" tIns="0" rIns="0" bIns="0" anchor="b">
            <a:spAutoFit/>
          </a:bodyPr>
          <a:lstStyle/>
          <a:p>
            <a:r>
              <a:rPr lang="en-US" sz="1000" dirty="0">
                <a:solidFill>
                  <a:srgbClr val="002060"/>
                </a:solidFill>
              </a:rPr>
              <a:t>Reisine T and Pasternak G. In: Goodman and Gilman’s: The Pharmacological Basics of Therapeutics, 9th ed. McGraw-Hill, New York </a:t>
            </a:r>
            <a:r>
              <a:rPr lang="en-US" sz="1000" dirty="0" smtClean="0">
                <a:solidFill>
                  <a:srgbClr val="002060"/>
                </a:solidFill>
              </a:rPr>
              <a:t>1996:521-55; Trescot </a:t>
            </a:r>
            <a:r>
              <a:rPr lang="en-US" sz="1000" dirty="0">
                <a:solidFill>
                  <a:srgbClr val="002060"/>
                </a:solidFill>
              </a:rPr>
              <a:t>AM, et al. </a:t>
            </a:r>
            <a:r>
              <a:rPr lang="en-US" sz="1000" i="1" dirty="0">
                <a:solidFill>
                  <a:srgbClr val="002060"/>
                </a:solidFill>
              </a:rPr>
              <a:t>Opioid </a:t>
            </a:r>
            <a:r>
              <a:rPr lang="en-US" sz="1000" i="1" dirty="0" smtClean="0">
                <a:solidFill>
                  <a:srgbClr val="002060"/>
                </a:solidFill>
              </a:rPr>
              <a:t>Pharmacol </a:t>
            </a:r>
            <a:r>
              <a:rPr lang="en-US" sz="1000" i="1" dirty="0">
                <a:solidFill>
                  <a:srgbClr val="002060"/>
                </a:solidFill>
              </a:rPr>
              <a:t>Pain </a:t>
            </a:r>
            <a:r>
              <a:rPr lang="en-US" sz="1000" i="1" dirty="0" smtClean="0">
                <a:solidFill>
                  <a:srgbClr val="002060"/>
                </a:solidFill>
              </a:rPr>
              <a:t>Phys. </a:t>
            </a:r>
            <a:r>
              <a:rPr lang="en-US" sz="1000" dirty="0" smtClean="0">
                <a:solidFill>
                  <a:srgbClr val="002060"/>
                </a:solidFill>
              </a:rPr>
              <a:t>2008:11;S133-153; Gourlay </a:t>
            </a:r>
            <a:r>
              <a:rPr lang="en-US" sz="1000" dirty="0">
                <a:solidFill>
                  <a:srgbClr val="002060"/>
                </a:solidFill>
              </a:rPr>
              <a:t>GK. </a:t>
            </a:r>
            <a:r>
              <a:rPr lang="en-US" sz="1000" i="1" dirty="0" smtClean="0">
                <a:solidFill>
                  <a:srgbClr val="002060"/>
                </a:solidFill>
              </a:rPr>
              <a:t>Supp </a:t>
            </a:r>
            <a:r>
              <a:rPr lang="en-US" sz="1000" i="1" dirty="0">
                <a:solidFill>
                  <a:srgbClr val="002060"/>
                </a:solidFill>
              </a:rPr>
              <a:t>Care Cancer</a:t>
            </a:r>
            <a:r>
              <a:rPr lang="en-US" sz="1000" dirty="0">
                <a:solidFill>
                  <a:srgbClr val="002060"/>
                </a:solidFill>
              </a:rPr>
              <a:t>. </a:t>
            </a:r>
            <a:r>
              <a:rPr lang="en-US" sz="1000" dirty="0" smtClean="0">
                <a:solidFill>
                  <a:srgbClr val="002060"/>
                </a:solidFill>
              </a:rPr>
              <a:t>2005;13:153-9</a:t>
            </a:r>
            <a:r>
              <a:rPr lang="en-US" sz="1000" dirty="0">
                <a:solidFill>
                  <a:srgbClr val="002060"/>
                </a:solidFill>
              </a:rPr>
              <a:t>.</a:t>
            </a:r>
          </a:p>
        </p:txBody>
      </p:sp>
    </p:spTree>
    <p:extLst>
      <p:ext uri="{BB962C8B-B14F-4D97-AF65-F5344CB8AC3E}">
        <p14:creationId xmlns:p14="http://schemas.microsoft.com/office/powerpoint/2010/main" val="2602183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Rectangle 3"/>
          <p:cNvSpPr>
            <a:spLocks noChangeArrowheads="1"/>
          </p:cNvSpPr>
          <p:nvPr/>
        </p:nvSpPr>
        <p:spPr bwMode="auto">
          <a:xfrm>
            <a:off x="5434012" y="1628800"/>
            <a:ext cx="3602483" cy="4572150"/>
          </a:xfrm>
          <a:prstGeom prst="rect">
            <a:avLst/>
          </a:prstGeom>
          <a:noFill/>
          <a:ln w="19050">
            <a:noFill/>
            <a:miter lim="800000"/>
            <a:headEnd/>
            <a:tailEnd/>
          </a:ln>
        </p:spPr>
        <p:txBody>
          <a:bodyPr wrap="square" lIns="45720" tIns="46038" rIns="45720" bIns="46038">
            <a:spAutoFit/>
          </a:bodyPr>
          <a:lstStyle/>
          <a:p>
            <a:pPr marL="234950" indent="-234950" defTabSz="815975" eaLnBrk="0" hangingPunct="0">
              <a:spcBef>
                <a:spcPct val="20000"/>
              </a:spcBef>
              <a:buClr>
                <a:srgbClr val="0191CD"/>
              </a:buClr>
              <a:defRPr/>
            </a:pPr>
            <a:endParaRPr lang="es-MX" sz="400" dirty="0" smtClean="0">
              <a:solidFill>
                <a:prstClr val="white"/>
              </a:solidFill>
              <a:cs typeface="Arial" charset="0"/>
            </a:endParaRPr>
          </a:p>
          <a:p>
            <a:pPr marL="171450" indent="-171450" defTabSz="815975" eaLnBrk="0" hangingPunct="0">
              <a:spcBef>
                <a:spcPct val="20000"/>
              </a:spcBef>
              <a:spcAft>
                <a:spcPts val="400"/>
              </a:spcAft>
              <a:buFontTx/>
              <a:buChar char="•"/>
              <a:defRPr/>
            </a:pPr>
            <a:r>
              <a:rPr lang="es-MX" b="1" dirty="0" smtClean="0">
                <a:solidFill>
                  <a:srgbClr val="002060"/>
                </a:solidFill>
                <a:cs typeface="Arial" charset="0"/>
              </a:rPr>
              <a:t>Estimulación opioide de </a:t>
            </a:r>
            <a:br>
              <a:rPr lang="es-MX" b="1" dirty="0" smtClean="0">
                <a:solidFill>
                  <a:srgbClr val="002060"/>
                </a:solidFill>
                <a:cs typeface="Arial" charset="0"/>
              </a:rPr>
            </a:br>
            <a:r>
              <a:rPr lang="es-MX" b="1" dirty="0" smtClean="0">
                <a:solidFill>
                  <a:srgbClr val="002060"/>
                </a:solidFill>
                <a:cs typeface="Arial" charset="0"/>
              </a:rPr>
              <a:t>receptores -</a:t>
            </a:r>
            <a:r>
              <a:rPr lang="es-MX" b="1" dirty="0" smtClean="0">
                <a:solidFill>
                  <a:srgbClr val="002060"/>
                </a:solidFill>
                <a:latin typeface="Symbol" pitchFamily="18" charset="2"/>
                <a:cs typeface="Arial" charset="0"/>
              </a:rPr>
              <a:t>m</a:t>
            </a:r>
            <a:r>
              <a:rPr lang="es-MX" b="1" dirty="0" smtClean="0">
                <a:solidFill>
                  <a:srgbClr val="002060"/>
                </a:solidFill>
                <a:cs typeface="Arial" charset="0"/>
              </a:rPr>
              <a:t> en células “ON”</a:t>
            </a:r>
          </a:p>
          <a:p>
            <a:pPr marL="342900" lvl="1" indent="-171450" defTabSz="815975" eaLnBrk="0" hangingPunct="0">
              <a:spcBef>
                <a:spcPct val="20000"/>
              </a:spcBef>
              <a:spcAft>
                <a:spcPts val="400"/>
              </a:spcAft>
              <a:buFont typeface="Arial" charset="0"/>
              <a:buChar char="–"/>
              <a:defRPr/>
            </a:pPr>
            <a:r>
              <a:rPr lang="es-MX" sz="1400" dirty="0" smtClean="0">
                <a:solidFill>
                  <a:srgbClr val="002060"/>
                </a:solidFill>
                <a:cs typeface="Arial" charset="0"/>
              </a:rPr>
              <a:t>Menor actividad células “ON”</a:t>
            </a:r>
          </a:p>
          <a:p>
            <a:pPr marL="342900" lvl="1" indent="-171450" defTabSz="815975" eaLnBrk="0" hangingPunct="0">
              <a:spcAft>
                <a:spcPts val="400"/>
              </a:spcAft>
              <a:buFont typeface="Arial" charset="0"/>
              <a:buChar char="–"/>
              <a:defRPr/>
            </a:pPr>
            <a:r>
              <a:rPr lang="es-MX" sz="1400" dirty="0" smtClean="0">
                <a:solidFill>
                  <a:srgbClr val="002060"/>
                </a:solidFill>
                <a:cs typeface="Arial" charset="0"/>
              </a:rPr>
              <a:t>Menor facilitación de transmisión del dolor en el cuerno dorsal</a:t>
            </a:r>
          </a:p>
          <a:p>
            <a:pPr marL="342900" lvl="1" indent="-171450" defTabSz="815975" eaLnBrk="0" hangingPunct="0">
              <a:spcAft>
                <a:spcPts val="400"/>
              </a:spcAft>
              <a:buFont typeface="Arial" charset="0"/>
              <a:buChar char="–"/>
              <a:defRPr/>
            </a:pPr>
            <a:r>
              <a:rPr lang="es-MX" b="1" dirty="0" smtClean="0">
                <a:solidFill>
                  <a:srgbClr val="DDBB30"/>
                </a:solidFill>
                <a:cs typeface="Arial" charset="0"/>
              </a:rPr>
              <a:t>Menos dolor</a:t>
            </a:r>
          </a:p>
          <a:p>
            <a:pPr marL="171450" indent="-171450" defTabSz="815975" eaLnBrk="0" hangingPunct="0">
              <a:spcBef>
                <a:spcPct val="20000"/>
              </a:spcBef>
              <a:spcAft>
                <a:spcPts val="400"/>
              </a:spcAft>
              <a:buFontTx/>
              <a:buChar char="•"/>
              <a:defRPr/>
            </a:pPr>
            <a:r>
              <a:rPr lang="es-MX" b="1" dirty="0" smtClean="0">
                <a:solidFill>
                  <a:srgbClr val="002060"/>
                </a:solidFill>
                <a:cs typeface="Arial" charset="0"/>
              </a:rPr>
              <a:t>Estimulación opioide de </a:t>
            </a:r>
            <a:br>
              <a:rPr lang="es-MX" b="1" dirty="0" smtClean="0">
                <a:solidFill>
                  <a:srgbClr val="002060"/>
                </a:solidFill>
                <a:cs typeface="Arial" charset="0"/>
              </a:rPr>
            </a:br>
            <a:r>
              <a:rPr lang="es-MX" b="1" dirty="0" smtClean="0">
                <a:solidFill>
                  <a:srgbClr val="002060"/>
                </a:solidFill>
                <a:cs typeface="Arial" charset="0"/>
              </a:rPr>
              <a:t>receptores-</a:t>
            </a:r>
            <a:r>
              <a:rPr lang="es-MX" b="1" dirty="0" smtClean="0">
                <a:solidFill>
                  <a:srgbClr val="002060"/>
                </a:solidFill>
                <a:latin typeface="Symbol" pitchFamily="18" charset="2"/>
                <a:cs typeface="Arial" charset="0"/>
              </a:rPr>
              <a:t> m</a:t>
            </a:r>
            <a:r>
              <a:rPr lang="es-MX" b="1" dirty="0" smtClean="0">
                <a:solidFill>
                  <a:srgbClr val="002060"/>
                </a:solidFill>
                <a:cs typeface="Arial" charset="0"/>
              </a:rPr>
              <a:t> en células “OFF” que inervan inter-neuronas GABA-érgicas</a:t>
            </a:r>
          </a:p>
          <a:p>
            <a:pPr marL="342900" lvl="1" indent="-171450" defTabSz="815975" eaLnBrk="0" hangingPunct="0">
              <a:spcBef>
                <a:spcPct val="20000"/>
              </a:spcBef>
              <a:spcAft>
                <a:spcPts val="400"/>
              </a:spcAft>
              <a:buFont typeface="Arial" charset="0"/>
              <a:buChar char="–"/>
              <a:defRPr/>
            </a:pPr>
            <a:r>
              <a:rPr lang="es-MX" sz="1400" dirty="0" smtClean="0">
                <a:solidFill>
                  <a:srgbClr val="002060"/>
                </a:solidFill>
                <a:cs typeface="Arial" charset="0"/>
              </a:rPr>
              <a:t>Menor actividad interneurona GABA-érgica</a:t>
            </a:r>
          </a:p>
          <a:p>
            <a:pPr marL="342900" lvl="1" indent="-171450" defTabSz="815975" eaLnBrk="0" hangingPunct="0">
              <a:spcBef>
                <a:spcPct val="20000"/>
              </a:spcBef>
              <a:spcAft>
                <a:spcPts val="400"/>
              </a:spcAft>
              <a:buFont typeface="Arial" charset="0"/>
              <a:buChar char="–"/>
              <a:defRPr/>
            </a:pPr>
            <a:r>
              <a:rPr lang="es-MX" sz="1400" dirty="0" smtClean="0">
                <a:solidFill>
                  <a:srgbClr val="002060"/>
                </a:solidFill>
                <a:cs typeface="Arial" charset="0"/>
              </a:rPr>
              <a:t>Menor inhibición de células “OFF”</a:t>
            </a:r>
          </a:p>
          <a:p>
            <a:pPr marL="342900" lvl="1" indent="-171450" defTabSz="815975" eaLnBrk="0" hangingPunct="0">
              <a:spcBef>
                <a:spcPct val="20000"/>
              </a:spcBef>
              <a:spcAft>
                <a:spcPts val="400"/>
              </a:spcAft>
              <a:buFont typeface="Arial" charset="0"/>
              <a:buChar char="–"/>
              <a:defRPr/>
            </a:pPr>
            <a:r>
              <a:rPr lang="es-MX" sz="1400" dirty="0" smtClean="0">
                <a:solidFill>
                  <a:srgbClr val="002060"/>
                </a:solidFill>
                <a:cs typeface="Arial" charset="0"/>
              </a:rPr>
              <a:t>Mayor inhibición células “OFF”  de transmisión del dolor en el cuerno dorsal</a:t>
            </a:r>
          </a:p>
          <a:p>
            <a:pPr marL="342900" lvl="1" indent="-171450" defTabSz="815975" eaLnBrk="0" hangingPunct="0">
              <a:spcAft>
                <a:spcPts val="400"/>
              </a:spcAft>
              <a:buFont typeface="Arial" charset="0"/>
              <a:buChar char="–"/>
              <a:defRPr/>
            </a:pPr>
            <a:r>
              <a:rPr lang="es-MX" b="1" dirty="0" smtClean="0">
                <a:solidFill>
                  <a:srgbClr val="DDBB30"/>
                </a:solidFill>
                <a:cs typeface="Arial" charset="0"/>
              </a:rPr>
              <a:t>Menos dolor</a:t>
            </a:r>
            <a:endParaRPr lang="es-MX" b="1" dirty="0">
              <a:solidFill>
                <a:srgbClr val="DDBB30"/>
              </a:solidFill>
              <a:cs typeface="Arial" charset="0"/>
            </a:endParaRPr>
          </a:p>
        </p:txBody>
      </p:sp>
      <p:sp>
        <p:nvSpPr>
          <p:cNvPr id="861207" name="Text Box 61"/>
          <p:cNvSpPr txBox="1">
            <a:spLocks noChangeArrowheads="1"/>
          </p:cNvSpPr>
          <p:nvPr/>
        </p:nvSpPr>
        <p:spPr bwMode="auto">
          <a:xfrm>
            <a:off x="145231" y="6669360"/>
            <a:ext cx="8531225" cy="123111"/>
          </a:xfrm>
          <a:prstGeom prst="rect">
            <a:avLst/>
          </a:prstGeom>
          <a:noFill/>
          <a:ln w="9525">
            <a:noFill/>
            <a:miter lim="800000"/>
            <a:headEnd/>
            <a:tailEnd/>
          </a:ln>
        </p:spPr>
        <p:txBody>
          <a:bodyPr wrap="square" lIns="0" tIns="0" rIns="0" bIns="0">
            <a:spAutoFit/>
          </a:bodyPr>
          <a:lstStyle/>
          <a:p>
            <a:r>
              <a:rPr lang="es-MX" sz="800" dirty="0" smtClean="0">
                <a:solidFill>
                  <a:srgbClr val="002060"/>
                </a:solidFill>
              </a:rPr>
              <a:t>Fuente:  </a:t>
            </a:r>
            <a:r>
              <a:rPr lang="en-US" sz="800" dirty="0" smtClean="0">
                <a:solidFill>
                  <a:srgbClr val="002060"/>
                </a:solidFill>
              </a:rPr>
              <a:t>Fields HL, Basbaum AI, Heinricher MM. In Wall and Melzack (Eds). Textbook of Pain. 6</a:t>
            </a:r>
            <a:r>
              <a:rPr lang="en-US" sz="800" baseline="30000" dirty="0" smtClean="0">
                <a:solidFill>
                  <a:srgbClr val="002060"/>
                </a:solidFill>
              </a:rPr>
              <a:t>th</a:t>
            </a:r>
            <a:r>
              <a:rPr lang="en-US" sz="800" dirty="0" smtClean="0">
                <a:solidFill>
                  <a:srgbClr val="002060"/>
                </a:solidFill>
              </a:rPr>
              <a:t> Ed. 2006; Chapter 7: Central pain mechanisms of pain modulation. Elsevier.</a:t>
            </a:r>
            <a:endParaRPr lang="en-US" sz="800" dirty="0">
              <a:solidFill>
                <a:srgbClr val="002060"/>
              </a:solidFill>
            </a:endParaRPr>
          </a:p>
        </p:txBody>
      </p:sp>
      <p:grpSp>
        <p:nvGrpSpPr>
          <p:cNvPr id="2" name="Group 71"/>
          <p:cNvGrpSpPr/>
          <p:nvPr/>
        </p:nvGrpSpPr>
        <p:grpSpPr>
          <a:xfrm>
            <a:off x="304800" y="1752014"/>
            <a:ext cx="4883387" cy="4764901"/>
            <a:chOff x="304800" y="1397000"/>
            <a:chExt cx="4883387" cy="5074393"/>
          </a:xfrm>
        </p:grpSpPr>
        <p:sp>
          <p:nvSpPr>
            <p:cNvPr id="861186" name="Line 4"/>
            <p:cNvSpPr>
              <a:spLocks noChangeShapeType="1"/>
            </p:cNvSpPr>
            <p:nvPr/>
          </p:nvSpPr>
          <p:spPr bwMode="auto">
            <a:xfrm>
              <a:off x="304800" y="5359400"/>
              <a:ext cx="4267200" cy="0"/>
            </a:xfrm>
            <a:prstGeom prst="line">
              <a:avLst/>
            </a:prstGeom>
            <a:noFill/>
            <a:ln w="19050">
              <a:solidFill>
                <a:schemeClr val="bg2"/>
              </a:solidFill>
              <a:prstDash val="dash"/>
              <a:round/>
              <a:headEnd/>
              <a:tailEnd/>
            </a:ln>
          </p:spPr>
          <p:txBody>
            <a:bodyPr/>
            <a:lstStyle/>
            <a:p>
              <a:endParaRPr lang="es-MX" dirty="0">
                <a:solidFill>
                  <a:prstClr val="white"/>
                </a:solidFill>
              </a:endParaRPr>
            </a:p>
          </p:txBody>
        </p:sp>
        <p:sp>
          <p:nvSpPr>
            <p:cNvPr id="596996" name="Oval 5"/>
            <p:cNvSpPr>
              <a:spLocks noChangeArrowheads="1"/>
            </p:cNvSpPr>
            <p:nvPr/>
          </p:nvSpPr>
          <p:spPr bwMode="auto">
            <a:xfrm>
              <a:off x="304800" y="2159000"/>
              <a:ext cx="4114800" cy="2438400"/>
            </a:xfrm>
            <a:prstGeom prst="ellipse">
              <a:avLst/>
            </a:prstGeom>
            <a:solidFill>
              <a:schemeClr val="tx2">
                <a:lumMod val="75000"/>
                <a:alpha val="58823"/>
              </a:schemeClr>
            </a:solidFill>
            <a:ln w="9525">
              <a:noFill/>
              <a:prstDash val="dash"/>
              <a:round/>
              <a:headEnd/>
              <a:tailEnd/>
            </a:ln>
          </p:spPr>
          <p:txBody>
            <a:bodyPr wrap="none" anchor="ctr"/>
            <a:lstStyle/>
            <a:p>
              <a:pPr>
                <a:defRPr/>
              </a:pPr>
              <a:endParaRPr lang="es-MX" sz="1200" dirty="0">
                <a:solidFill>
                  <a:prstClr val="white"/>
                </a:solidFill>
                <a:ea typeface="Arial Unicode MS" pitchFamily="34" charset="-128"/>
                <a:cs typeface="Arial Unicode MS" pitchFamily="34" charset="-128"/>
              </a:endParaRPr>
            </a:p>
          </p:txBody>
        </p:sp>
        <p:sp>
          <p:nvSpPr>
            <p:cNvPr id="861188" name="Rectangle 6"/>
            <p:cNvSpPr>
              <a:spLocks noChangeArrowheads="1"/>
            </p:cNvSpPr>
            <p:nvPr/>
          </p:nvSpPr>
          <p:spPr bwMode="auto">
            <a:xfrm>
              <a:off x="1325563" y="2006600"/>
              <a:ext cx="320675" cy="628650"/>
            </a:xfrm>
            <a:prstGeom prst="rect">
              <a:avLst/>
            </a:prstGeom>
            <a:solidFill>
              <a:schemeClr val="accent2"/>
            </a:solidFill>
            <a:ln w="9525" algn="ctr">
              <a:solidFill>
                <a:schemeClr val="accent2"/>
              </a:solidFill>
              <a:miter lim="800000"/>
              <a:headEnd/>
              <a:tailEnd/>
            </a:ln>
          </p:spPr>
          <p:txBody>
            <a:bodyPr wrap="none" anchor="ctr"/>
            <a:lstStyle/>
            <a:p>
              <a:endParaRPr lang="es-MX" sz="1200" dirty="0">
                <a:solidFill>
                  <a:prstClr val="white"/>
                </a:solidFill>
                <a:ea typeface="Arial Unicode MS" pitchFamily="34" charset="-128"/>
                <a:cs typeface="Arial Unicode MS" pitchFamily="34" charset="-128"/>
              </a:endParaRPr>
            </a:p>
          </p:txBody>
        </p:sp>
        <p:grpSp>
          <p:nvGrpSpPr>
            <p:cNvPr id="3" name="Group 7"/>
            <p:cNvGrpSpPr>
              <a:grpSpLocks/>
            </p:cNvGrpSpPr>
            <p:nvPr/>
          </p:nvGrpSpPr>
          <p:grpSpPr bwMode="auto">
            <a:xfrm>
              <a:off x="2743200" y="3149600"/>
              <a:ext cx="990600" cy="2986088"/>
              <a:chOff x="1728" y="1872"/>
              <a:chExt cx="624" cy="1968"/>
            </a:xfrm>
            <a:solidFill>
              <a:srgbClr val="FFC000"/>
            </a:solidFill>
          </p:grpSpPr>
          <p:sp>
            <p:nvSpPr>
              <p:cNvPr id="597050" name="Oval 8"/>
              <p:cNvSpPr>
                <a:spLocks noChangeArrowheads="1"/>
              </p:cNvSpPr>
              <p:nvPr/>
            </p:nvSpPr>
            <p:spPr bwMode="auto">
              <a:xfrm>
                <a:off x="1728" y="1872"/>
                <a:ext cx="624" cy="576"/>
              </a:xfrm>
              <a:prstGeom prst="ellipse">
                <a:avLst/>
              </a:prstGeom>
              <a:solidFill>
                <a:srgbClr val="DDBB30"/>
              </a:solidFill>
              <a:ln w="9525" algn="ctr">
                <a:noFill/>
                <a:round/>
                <a:headEnd/>
                <a:tailEnd/>
              </a:ln>
            </p:spPr>
            <p:txBody>
              <a:bodyPr wrap="none" anchor="ctr"/>
              <a:lstStyle/>
              <a:p>
                <a:pPr>
                  <a:defRPr/>
                </a:pPr>
                <a:endParaRPr lang="es-MX" sz="1200" dirty="0">
                  <a:solidFill>
                    <a:prstClr val="white"/>
                  </a:solidFill>
                  <a:ea typeface="Arial Unicode MS" pitchFamily="34" charset="-128"/>
                  <a:cs typeface="Arial Unicode MS" pitchFamily="34" charset="-128"/>
                </a:endParaRPr>
              </a:p>
            </p:txBody>
          </p:sp>
          <p:sp>
            <p:nvSpPr>
              <p:cNvPr id="597051" name="Rectangle 9"/>
              <p:cNvSpPr>
                <a:spLocks noChangeArrowheads="1"/>
              </p:cNvSpPr>
              <p:nvPr/>
            </p:nvSpPr>
            <p:spPr bwMode="auto">
              <a:xfrm>
                <a:off x="1894" y="2364"/>
                <a:ext cx="292" cy="1271"/>
              </a:xfrm>
              <a:prstGeom prst="rect">
                <a:avLst/>
              </a:prstGeom>
              <a:solidFill>
                <a:srgbClr val="DDBB30"/>
              </a:solidFill>
              <a:ln w="9525">
                <a:noFill/>
                <a:miter lim="800000"/>
                <a:headEnd/>
                <a:tailEnd/>
              </a:ln>
            </p:spPr>
            <p:txBody>
              <a:bodyPr wrap="none" anchor="ctr"/>
              <a:lstStyle/>
              <a:p>
                <a:pPr>
                  <a:defRPr/>
                </a:pPr>
                <a:endParaRPr lang="es-MX" sz="1200" dirty="0">
                  <a:solidFill>
                    <a:prstClr val="white"/>
                  </a:solidFill>
                  <a:ea typeface="Arial Unicode MS" pitchFamily="34" charset="-128"/>
                  <a:cs typeface="Arial Unicode MS" pitchFamily="34" charset="-128"/>
                </a:endParaRPr>
              </a:p>
            </p:txBody>
          </p:sp>
          <p:sp>
            <p:nvSpPr>
              <p:cNvPr id="597052" name="AutoShape 10"/>
              <p:cNvSpPr>
                <a:spLocks noChangeArrowheads="1"/>
              </p:cNvSpPr>
              <p:nvPr/>
            </p:nvSpPr>
            <p:spPr bwMode="auto">
              <a:xfrm>
                <a:off x="1770" y="3753"/>
                <a:ext cx="540" cy="87"/>
              </a:xfrm>
              <a:prstGeom prst="roundRect">
                <a:avLst>
                  <a:gd name="adj" fmla="val 16667"/>
                </a:avLst>
              </a:prstGeom>
              <a:solidFill>
                <a:srgbClr val="DDBB30"/>
              </a:solidFill>
              <a:ln w="9525" algn="ctr">
                <a:solidFill>
                  <a:srgbClr val="FFC000"/>
                </a:solidFill>
                <a:round/>
                <a:headEnd/>
                <a:tailEnd/>
              </a:ln>
            </p:spPr>
            <p:txBody>
              <a:bodyPr wrap="none" anchor="ctr"/>
              <a:lstStyle/>
              <a:p>
                <a:pPr>
                  <a:defRPr/>
                </a:pPr>
                <a:endParaRPr lang="es-MX" sz="1200" dirty="0">
                  <a:solidFill>
                    <a:prstClr val="white"/>
                  </a:solidFill>
                  <a:ea typeface="Arial Unicode MS" pitchFamily="34" charset="-128"/>
                  <a:cs typeface="Arial Unicode MS" pitchFamily="34" charset="-128"/>
                </a:endParaRPr>
              </a:p>
            </p:txBody>
          </p:sp>
          <p:sp>
            <p:nvSpPr>
              <p:cNvPr id="597053" name="AutoShape 11"/>
              <p:cNvSpPr>
                <a:spLocks noChangeArrowheads="1"/>
              </p:cNvSpPr>
              <p:nvPr/>
            </p:nvSpPr>
            <p:spPr bwMode="auto">
              <a:xfrm>
                <a:off x="1770" y="3348"/>
                <a:ext cx="540" cy="405"/>
              </a:xfrm>
              <a:prstGeom prst="triangle">
                <a:avLst>
                  <a:gd name="adj" fmla="val 50000"/>
                </a:avLst>
              </a:prstGeom>
              <a:solidFill>
                <a:srgbClr val="DDBB30"/>
              </a:solidFill>
              <a:ln w="9525" algn="ctr">
                <a:noFill/>
                <a:miter lim="800000"/>
                <a:headEnd/>
                <a:tailEnd/>
              </a:ln>
            </p:spPr>
            <p:txBody>
              <a:bodyPr wrap="none" anchor="ctr"/>
              <a:lstStyle/>
              <a:p>
                <a:pPr>
                  <a:defRPr/>
                </a:pPr>
                <a:endParaRPr lang="es-MX" sz="1200" dirty="0">
                  <a:solidFill>
                    <a:prstClr val="white"/>
                  </a:solidFill>
                  <a:ea typeface="Arial Unicode MS" pitchFamily="34" charset="-128"/>
                  <a:cs typeface="Arial Unicode MS" pitchFamily="34" charset="-128"/>
                </a:endParaRPr>
              </a:p>
            </p:txBody>
          </p:sp>
          <p:sp>
            <p:nvSpPr>
              <p:cNvPr id="222220" name="Text Box 12"/>
              <p:cNvSpPr txBox="1">
                <a:spLocks noChangeArrowheads="1"/>
              </p:cNvSpPr>
              <p:nvPr/>
            </p:nvSpPr>
            <p:spPr bwMode="auto">
              <a:xfrm>
                <a:off x="1852" y="2065"/>
                <a:ext cx="310" cy="259"/>
              </a:xfrm>
              <a:prstGeom prst="rect">
                <a:avLst/>
              </a:prstGeom>
              <a:noFill/>
              <a:ln w="9525">
                <a:noFill/>
                <a:miter lim="800000"/>
                <a:headEnd/>
                <a:tailEnd/>
              </a:ln>
              <a:effectLst/>
            </p:spPr>
            <p:txBody>
              <a:bodyPr wrap="none">
                <a:spAutoFit/>
              </a:bodyPr>
              <a:lstStyle/>
              <a:p>
                <a:pPr>
                  <a:defRPr/>
                </a:pPr>
                <a:r>
                  <a:rPr lang="es-MX" b="1" dirty="0" smtClean="0">
                    <a:solidFill>
                      <a:srgbClr val="FFFFFF"/>
                    </a:solidFill>
                    <a:ea typeface="Arial Unicode MS" pitchFamily="34" charset="-128"/>
                    <a:cs typeface="Arial Unicode MS" pitchFamily="34" charset="-128"/>
                  </a:rPr>
                  <a:t>ON</a:t>
                </a:r>
                <a:endParaRPr lang="es-MX" b="1" dirty="0">
                  <a:solidFill>
                    <a:srgbClr val="FF0066"/>
                  </a:solidFill>
                  <a:ea typeface="Arial Unicode MS" pitchFamily="34" charset="-128"/>
                  <a:cs typeface="Arial Unicode MS" pitchFamily="34" charset="-128"/>
                </a:endParaRPr>
              </a:p>
            </p:txBody>
          </p:sp>
        </p:grpSp>
        <p:grpSp>
          <p:nvGrpSpPr>
            <p:cNvPr id="4" name="Group 13"/>
            <p:cNvGrpSpPr>
              <a:grpSpLocks/>
            </p:cNvGrpSpPr>
            <p:nvPr/>
          </p:nvGrpSpPr>
          <p:grpSpPr bwMode="auto">
            <a:xfrm>
              <a:off x="3124200" y="3073400"/>
              <a:ext cx="228600" cy="152400"/>
              <a:chOff x="2688" y="2016"/>
              <a:chExt cx="192" cy="144"/>
            </a:xfrm>
            <a:solidFill>
              <a:srgbClr val="00B050"/>
            </a:solidFill>
          </p:grpSpPr>
          <p:sp>
            <p:nvSpPr>
              <p:cNvPr id="597047" name="AutoShape 14"/>
              <p:cNvSpPr>
                <a:spLocks noChangeArrowheads="1"/>
              </p:cNvSpPr>
              <p:nvPr/>
            </p:nvSpPr>
            <p:spPr bwMode="auto">
              <a:xfrm>
                <a:off x="2688" y="2016"/>
                <a:ext cx="144" cy="48"/>
              </a:xfrm>
              <a:prstGeom prst="rtTriangle">
                <a:avLst/>
              </a:prstGeom>
              <a:solidFill>
                <a:srgbClr val="8064A2"/>
              </a:solidFill>
              <a:ln w="9525">
                <a:solidFill>
                  <a:srgbClr val="8064A2"/>
                </a:solidFill>
                <a:miter lim="800000"/>
                <a:headEnd/>
                <a:tailEnd/>
              </a:ln>
            </p:spPr>
            <p:txBody>
              <a:bodyPr wrap="none" anchor="ctr"/>
              <a:lstStyle/>
              <a:p>
                <a:pPr>
                  <a:defRPr/>
                </a:pPr>
                <a:endParaRPr lang="es-MX" sz="1200" dirty="0">
                  <a:solidFill>
                    <a:prstClr val="white"/>
                  </a:solidFill>
                  <a:ea typeface="Arial Unicode MS" pitchFamily="34" charset="-128"/>
                  <a:cs typeface="Arial Unicode MS" pitchFamily="34" charset="-128"/>
                </a:endParaRPr>
              </a:p>
            </p:txBody>
          </p:sp>
          <p:sp>
            <p:nvSpPr>
              <p:cNvPr id="597048" name="AutoShape 15"/>
              <p:cNvSpPr>
                <a:spLocks noChangeArrowheads="1"/>
              </p:cNvSpPr>
              <p:nvPr/>
            </p:nvSpPr>
            <p:spPr bwMode="auto">
              <a:xfrm flipH="1">
                <a:off x="2736" y="2016"/>
                <a:ext cx="144" cy="48"/>
              </a:xfrm>
              <a:prstGeom prst="rtTriangle">
                <a:avLst/>
              </a:prstGeom>
              <a:solidFill>
                <a:schemeClr val="accent4"/>
              </a:solidFill>
              <a:ln w="9525" algn="ctr">
                <a:solidFill>
                  <a:srgbClr val="8064A2"/>
                </a:solidFill>
                <a:miter lim="800000"/>
                <a:headEnd/>
                <a:tailEnd/>
              </a:ln>
            </p:spPr>
            <p:txBody>
              <a:bodyPr wrap="none" anchor="ctr"/>
              <a:lstStyle/>
              <a:p>
                <a:endParaRPr lang="es-MX" sz="1200" dirty="0">
                  <a:solidFill>
                    <a:prstClr val="white"/>
                  </a:solidFill>
                  <a:ea typeface="Arial Unicode MS" pitchFamily="34" charset="-128"/>
                  <a:cs typeface="Arial Unicode MS" pitchFamily="34" charset="-128"/>
                </a:endParaRPr>
              </a:p>
            </p:txBody>
          </p:sp>
          <p:sp>
            <p:nvSpPr>
              <p:cNvPr id="597049" name="Rectangle 16"/>
              <p:cNvSpPr>
                <a:spLocks noChangeArrowheads="1"/>
              </p:cNvSpPr>
              <p:nvPr/>
            </p:nvSpPr>
            <p:spPr bwMode="auto">
              <a:xfrm>
                <a:off x="2688" y="2064"/>
                <a:ext cx="192" cy="96"/>
              </a:xfrm>
              <a:prstGeom prst="rect">
                <a:avLst/>
              </a:prstGeom>
              <a:solidFill>
                <a:schemeClr val="accent4"/>
              </a:solidFill>
              <a:ln w="9525" algn="ctr">
                <a:solidFill>
                  <a:srgbClr val="8064A2"/>
                </a:solidFill>
                <a:miter lim="800000"/>
                <a:headEnd/>
                <a:tailEnd/>
              </a:ln>
            </p:spPr>
            <p:txBody>
              <a:bodyPr wrap="none" anchor="ctr"/>
              <a:lstStyle/>
              <a:p>
                <a:pPr>
                  <a:defRPr/>
                </a:pPr>
                <a:endParaRPr lang="es-MX" sz="1200" dirty="0">
                  <a:solidFill>
                    <a:prstClr val="white"/>
                  </a:solidFill>
                  <a:ea typeface="Arial Unicode MS" pitchFamily="34" charset="-128"/>
                  <a:cs typeface="Arial Unicode MS" pitchFamily="34" charset="-128"/>
                </a:endParaRPr>
              </a:p>
            </p:txBody>
          </p:sp>
        </p:grpSp>
        <p:grpSp>
          <p:nvGrpSpPr>
            <p:cNvPr id="5" name="Group 17"/>
            <p:cNvGrpSpPr>
              <a:grpSpLocks/>
            </p:cNvGrpSpPr>
            <p:nvPr/>
          </p:nvGrpSpPr>
          <p:grpSpPr bwMode="auto">
            <a:xfrm rot="3245416">
              <a:off x="1622425" y="2606675"/>
              <a:ext cx="228600" cy="152400"/>
              <a:chOff x="2688" y="2016"/>
              <a:chExt cx="192" cy="144"/>
            </a:xfrm>
            <a:solidFill>
              <a:srgbClr val="00B050"/>
            </a:solidFill>
          </p:grpSpPr>
          <p:sp>
            <p:nvSpPr>
              <p:cNvPr id="597044" name="AutoShape 18"/>
              <p:cNvSpPr>
                <a:spLocks noChangeArrowheads="1"/>
              </p:cNvSpPr>
              <p:nvPr/>
            </p:nvSpPr>
            <p:spPr bwMode="auto">
              <a:xfrm>
                <a:off x="2688" y="2016"/>
                <a:ext cx="144" cy="48"/>
              </a:xfrm>
              <a:prstGeom prst="rtTriangle">
                <a:avLst/>
              </a:prstGeom>
              <a:solidFill>
                <a:schemeClr val="accent4"/>
              </a:solidFill>
              <a:ln w="9525" algn="ctr">
                <a:solidFill>
                  <a:srgbClr val="8064A2"/>
                </a:solidFill>
                <a:miter lim="800000"/>
                <a:headEnd/>
                <a:tailEnd/>
              </a:ln>
            </p:spPr>
            <p:txBody>
              <a:bodyPr wrap="none" anchor="ctr"/>
              <a:lstStyle/>
              <a:p>
                <a:endParaRPr lang="es-MX" sz="1200" dirty="0">
                  <a:solidFill>
                    <a:prstClr val="white"/>
                  </a:solidFill>
                  <a:ea typeface="Arial Unicode MS" pitchFamily="34" charset="-128"/>
                  <a:cs typeface="Arial Unicode MS" pitchFamily="34" charset="-128"/>
                </a:endParaRPr>
              </a:p>
            </p:txBody>
          </p:sp>
          <p:sp>
            <p:nvSpPr>
              <p:cNvPr id="597045" name="AutoShape 19"/>
              <p:cNvSpPr>
                <a:spLocks noChangeArrowheads="1"/>
              </p:cNvSpPr>
              <p:nvPr/>
            </p:nvSpPr>
            <p:spPr bwMode="auto">
              <a:xfrm flipH="1">
                <a:off x="2736" y="2016"/>
                <a:ext cx="144" cy="48"/>
              </a:xfrm>
              <a:prstGeom prst="rtTriangle">
                <a:avLst/>
              </a:prstGeom>
              <a:solidFill>
                <a:srgbClr val="8064A2"/>
              </a:solidFill>
              <a:ln w="9525">
                <a:solidFill>
                  <a:schemeClr val="accent4"/>
                </a:solidFill>
                <a:miter lim="800000"/>
                <a:headEnd/>
                <a:tailEnd/>
              </a:ln>
            </p:spPr>
            <p:txBody>
              <a:bodyPr rot="10800000" vert="eaVert" wrap="none" anchor="ctr"/>
              <a:lstStyle/>
              <a:p>
                <a:pPr>
                  <a:defRPr/>
                </a:pPr>
                <a:endParaRPr lang="es-MX" sz="1200" dirty="0">
                  <a:solidFill>
                    <a:prstClr val="white"/>
                  </a:solidFill>
                  <a:ea typeface="Arial Unicode MS" pitchFamily="34" charset="-128"/>
                  <a:cs typeface="Arial Unicode MS" pitchFamily="34" charset="-128"/>
                </a:endParaRPr>
              </a:p>
            </p:txBody>
          </p:sp>
          <p:sp>
            <p:nvSpPr>
              <p:cNvPr id="597046" name="Rectangle 20"/>
              <p:cNvSpPr>
                <a:spLocks noChangeArrowheads="1"/>
              </p:cNvSpPr>
              <p:nvPr/>
            </p:nvSpPr>
            <p:spPr bwMode="auto">
              <a:xfrm>
                <a:off x="2688" y="2064"/>
                <a:ext cx="192" cy="96"/>
              </a:xfrm>
              <a:prstGeom prst="rect">
                <a:avLst/>
              </a:prstGeom>
              <a:solidFill>
                <a:schemeClr val="accent4"/>
              </a:solidFill>
              <a:ln w="9525" algn="ctr">
                <a:solidFill>
                  <a:srgbClr val="8064A2"/>
                </a:solidFill>
                <a:miter lim="800000"/>
                <a:headEnd/>
                <a:tailEnd/>
              </a:ln>
            </p:spPr>
            <p:txBody>
              <a:bodyPr wrap="none" anchor="ctr"/>
              <a:lstStyle/>
              <a:p>
                <a:endParaRPr lang="es-MX" sz="1200" dirty="0">
                  <a:solidFill>
                    <a:prstClr val="white"/>
                  </a:solidFill>
                  <a:ea typeface="Arial Unicode MS" pitchFamily="34" charset="-128"/>
                  <a:cs typeface="Arial Unicode MS" pitchFamily="34" charset="-128"/>
                </a:endParaRPr>
              </a:p>
            </p:txBody>
          </p:sp>
        </p:grpSp>
        <p:grpSp>
          <p:nvGrpSpPr>
            <p:cNvPr id="6" name="Group 21"/>
            <p:cNvGrpSpPr>
              <a:grpSpLocks/>
            </p:cNvGrpSpPr>
            <p:nvPr/>
          </p:nvGrpSpPr>
          <p:grpSpPr bwMode="auto">
            <a:xfrm>
              <a:off x="1143000" y="1397000"/>
              <a:ext cx="685800" cy="1524000"/>
              <a:chOff x="720" y="768"/>
              <a:chExt cx="432" cy="960"/>
            </a:xfrm>
            <a:solidFill>
              <a:schemeClr val="accent2"/>
            </a:solidFill>
          </p:grpSpPr>
          <p:sp>
            <p:nvSpPr>
              <p:cNvPr id="597040" name="Oval 22"/>
              <p:cNvSpPr>
                <a:spLocks noChangeArrowheads="1"/>
              </p:cNvSpPr>
              <p:nvPr/>
            </p:nvSpPr>
            <p:spPr bwMode="auto">
              <a:xfrm>
                <a:off x="720" y="768"/>
                <a:ext cx="432" cy="432"/>
              </a:xfrm>
              <a:prstGeom prst="ellipse">
                <a:avLst/>
              </a:prstGeom>
              <a:grpFill/>
              <a:ln w="9525">
                <a:noFill/>
                <a:round/>
                <a:headEnd/>
                <a:tailEnd/>
              </a:ln>
            </p:spPr>
            <p:txBody>
              <a:bodyPr wrap="none" anchor="ctr"/>
              <a:lstStyle/>
              <a:p>
                <a:pPr>
                  <a:defRPr/>
                </a:pPr>
                <a:endParaRPr lang="es-MX" sz="1200" dirty="0">
                  <a:solidFill>
                    <a:prstClr val="white"/>
                  </a:solidFill>
                  <a:ea typeface="Arial Unicode MS" pitchFamily="34" charset="-128"/>
                  <a:cs typeface="Arial Unicode MS" pitchFamily="34" charset="-128"/>
                </a:endParaRPr>
              </a:p>
            </p:txBody>
          </p:sp>
          <p:sp>
            <p:nvSpPr>
              <p:cNvPr id="597041" name="AutoShape 23"/>
              <p:cNvSpPr>
                <a:spLocks noChangeArrowheads="1"/>
              </p:cNvSpPr>
              <p:nvPr/>
            </p:nvSpPr>
            <p:spPr bwMode="auto">
              <a:xfrm>
                <a:off x="749" y="1668"/>
                <a:ext cx="374" cy="60"/>
              </a:xfrm>
              <a:prstGeom prst="roundRect">
                <a:avLst>
                  <a:gd name="adj" fmla="val 16667"/>
                </a:avLst>
              </a:prstGeom>
              <a:grpFill/>
              <a:ln w="9525" algn="ctr">
                <a:solidFill>
                  <a:schemeClr val="accent2"/>
                </a:solidFill>
                <a:round/>
                <a:headEnd/>
                <a:tailEnd/>
              </a:ln>
            </p:spPr>
            <p:txBody>
              <a:bodyPr wrap="none" anchor="ctr"/>
              <a:lstStyle/>
              <a:p>
                <a:pPr>
                  <a:defRPr/>
                </a:pPr>
                <a:endParaRPr lang="es-MX" sz="1200" dirty="0">
                  <a:solidFill>
                    <a:prstClr val="white"/>
                  </a:solidFill>
                  <a:ea typeface="Arial Unicode MS" pitchFamily="34" charset="-128"/>
                  <a:cs typeface="Arial Unicode MS" pitchFamily="34" charset="-128"/>
                </a:endParaRPr>
              </a:p>
            </p:txBody>
          </p:sp>
          <p:sp>
            <p:nvSpPr>
              <p:cNvPr id="597042" name="AutoShape 24"/>
              <p:cNvSpPr>
                <a:spLocks noChangeArrowheads="1"/>
              </p:cNvSpPr>
              <p:nvPr/>
            </p:nvSpPr>
            <p:spPr bwMode="auto">
              <a:xfrm>
                <a:off x="749" y="1428"/>
                <a:ext cx="374" cy="240"/>
              </a:xfrm>
              <a:prstGeom prst="triangle">
                <a:avLst>
                  <a:gd name="adj" fmla="val 50000"/>
                </a:avLst>
              </a:prstGeom>
              <a:grpFill/>
              <a:ln w="9525" algn="ctr">
                <a:noFill/>
                <a:miter lim="800000"/>
                <a:headEnd/>
                <a:tailEnd/>
              </a:ln>
            </p:spPr>
            <p:txBody>
              <a:bodyPr wrap="none" anchor="ctr"/>
              <a:lstStyle/>
              <a:p>
                <a:pPr>
                  <a:defRPr/>
                </a:pPr>
                <a:endParaRPr lang="es-MX" sz="1200" dirty="0">
                  <a:solidFill>
                    <a:prstClr val="white"/>
                  </a:solidFill>
                  <a:ea typeface="Arial Unicode MS" pitchFamily="34" charset="-128"/>
                  <a:cs typeface="Arial Unicode MS" pitchFamily="34" charset="-128"/>
                </a:endParaRPr>
              </a:p>
            </p:txBody>
          </p:sp>
          <p:sp>
            <p:nvSpPr>
              <p:cNvPr id="597043" name="Text Box 25"/>
              <p:cNvSpPr txBox="1">
                <a:spLocks noChangeArrowheads="1"/>
              </p:cNvSpPr>
              <p:nvPr/>
            </p:nvSpPr>
            <p:spPr bwMode="auto">
              <a:xfrm>
                <a:off x="738" y="883"/>
                <a:ext cx="351" cy="186"/>
              </a:xfrm>
              <a:prstGeom prst="rect">
                <a:avLst/>
              </a:prstGeom>
              <a:noFill/>
              <a:ln w="9525">
                <a:noFill/>
                <a:miter lim="800000"/>
                <a:headEnd/>
                <a:tailEnd/>
              </a:ln>
            </p:spPr>
            <p:txBody>
              <a:bodyPr wrap="none">
                <a:spAutoFit/>
              </a:bodyPr>
              <a:lstStyle/>
              <a:p>
                <a:pPr>
                  <a:defRPr/>
                </a:pPr>
                <a:r>
                  <a:rPr lang="es-MX" sz="1200" b="1" dirty="0" smtClean="0">
                    <a:solidFill>
                      <a:srgbClr val="FFFFFF"/>
                    </a:solidFill>
                    <a:ea typeface="Arial Unicode MS" pitchFamily="34" charset="-128"/>
                    <a:cs typeface="Arial Unicode MS" pitchFamily="34" charset="-128"/>
                  </a:rPr>
                  <a:t>GABA</a:t>
                </a:r>
                <a:endParaRPr lang="es-MX" sz="1200" b="1" dirty="0">
                  <a:solidFill>
                    <a:srgbClr val="FFFFFF"/>
                  </a:solidFill>
                  <a:ea typeface="Arial Unicode MS" pitchFamily="34" charset="-128"/>
                  <a:cs typeface="Arial Unicode MS" pitchFamily="34" charset="-128"/>
                </a:endParaRPr>
              </a:p>
            </p:txBody>
          </p:sp>
        </p:grpSp>
        <p:grpSp>
          <p:nvGrpSpPr>
            <p:cNvPr id="7" name="Group 26"/>
            <p:cNvGrpSpPr>
              <a:grpSpLocks/>
            </p:cNvGrpSpPr>
            <p:nvPr/>
          </p:nvGrpSpPr>
          <p:grpSpPr bwMode="auto">
            <a:xfrm>
              <a:off x="1962150" y="1404938"/>
              <a:ext cx="1631950" cy="1363663"/>
              <a:chOff x="1236" y="773"/>
              <a:chExt cx="1028" cy="859"/>
            </a:xfrm>
            <a:solidFill>
              <a:srgbClr val="FFABAB"/>
            </a:solidFill>
          </p:grpSpPr>
          <p:grpSp>
            <p:nvGrpSpPr>
              <p:cNvPr id="8" name="Group 27"/>
              <p:cNvGrpSpPr>
                <a:grpSpLocks/>
              </p:cNvGrpSpPr>
              <p:nvPr/>
            </p:nvGrpSpPr>
            <p:grpSpPr bwMode="auto">
              <a:xfrm>
                <a:off x="1944" y="1104"/>
                <a:ext cx="192" cy="528"/>
                <a:chOff x="1920" y="1200"/>
                <a:chExt cx="192" cy="528"/>
              </a:xfrm>
              <a:grpFill/>
            </p:grpSpPr>
            <p:sp>
              <p:nvSpPr>
                <p:cNvPr id="597037" name="AutoShape 28"/>
                <p:cNvSpPr>
                  <a:spLocks noChangeArrowheads="1"/>
                </p:cNvSpPr>
                <p:nvPr/>
              </p:nvSpPr>
              <p:spPr bwMode="auto">
                <a:xfrm>
                  <a:off x="1920" y="1680"/>
                  <a:ext cx="192" cy="48"/>
                </a:xfrm>
                <a:prstGeom prst="roundRect">
                  <a:avLst>
                    <a:gd name="adj" fmla="val 16667"/>
                  </a:avLst>
                </a:prstGeom>
                <a:solidFill>
                  <a:srgbClr val="F78B30"/>
                </a:solidFill>
                <a:ln w="9525" algn="ctr">
                  <a:noFill/>
                  <a:round/>
                  <a:headEnd/>
                  <a:tailEnd/>
                </a:ln>
              </p:spPr>
              <p:txBody>
                <a:bodyPr wrap="none" anchor="ctr"/>
                <a:lstStyle/>
                <a:p>
                  <a:pPr>
                    <a:defRPr/>
                  </a:pPr>
                  <a:endParaRPr lang="es-MX" sz="1200" dirty="0">
                    <a:solidFill>
                      <a:prstClr val="white"/>
                    </a:solidFill>
                    <a:ea typeface="Arial Unicode MS" pitchFamily="34" charset="-128"/>
                    <a:cs typeface="Arial Unicode MS" pitchFamily="34" charset="-128"/>
                  </a:endParaRPr>
                </a:p>
              </p:txBody>
            </p:sp>
            <p:sp>
              <p:nvSpPr>
                <p:cNvPr id="597038" name="AutoShape 29"/>
                <p:cNvSpPr>
                  <a:spLocks noChangeArrowheads="1"/>
                </p:cNvSpPr>
                <p:nvPr/>
              </p:nvSpPr>
              <p:spPr bwMode="auto">
                <a:xfrm>
                  <a:off x="1920" y="1506"/>
                  <a:ext cx="192" cy="174"/>
                </a:xfrm>
                <a:prstGeom prst="triangle">
                  <a:avLst>
                    <a:gd name="adj" fmla="val 50000"/>
                  </a:avLst>
                </a:prstGeom>
                <a:solidFill>
                  <a:schemeClr val="accent6"/>
                </a:solidFill>
                <a:ln w="9525" algn="ctr">
                  <a:noFill/>
                  <a:miter lim="800000"/>
                  <a:headEnd/>
                  <a:tailEnd/>
                </a:ln>
              </p:spPr>
              <p:txBody>
                <a:bodyPr wrap="none" anchor="ctr"/>
                <a:lstStyle/>
                <a:p>
                  <a:pPr>
                    <a:defRPr/>
                  </a:pPr>
                  <a:endParaRPr lang="es-MX" sz="1200" dirty="0">
                    <a:solidFill>
                      <a:prstClr val="white"/>
                    </a:solidFill>
                    <a:ea typeface="Arial Unicode MS" pitchFamily="34" charset="-128"/>
                    <a:cs typeface="Arial Unicode MS" pitchFamily="34" charset="-128"/>
                  </a:endParaRPr>
                </a:p>
              </p:txBody>
            </p:sp>
            <p:sp>
              <p:nvSpPr>
                <p:cNvPr id="597039" name="Rectangle 30"/>
                <p:cNvSpPr>
                  <a:spLocks noChangeArrowheads="1"/>
                </p:cNvSpPr>
                <p:nvPr/>
              </p:nvSpPr>
              <p:spPr bwMode="auto">
                <a:xfrm>
                  <a:off x="1968" y="1200"/>
                  <a:ext cx="104" cy="395"/>
                </a:xfrm>
                <a:prstGeom prst="rect">
                  <a:avLst/>
                </a:prstGeom>
                <a:solidFill>
                  <a:schemeClr val="accent6"/>
                </a:solidFill>
                <a:ln w="9525" algn="ctr">
                  <a:noFill/>
                  <a:miter lim="800000"/>
                  <a:headEnd/>
                  <a:tailEnd/>
                </a:ln>
              </p:spPr>
              <p:txBody>
                <a:bodyPr wrap="none" anchor="ctr"/>
                <a:lstStyle/>
                <a:p>
                  <a:pPr>
                    <a:defRPr/>
                  </a:pPr>
                  <a:endParaRPr lang="es-MX" sz="1200" dirty="0">
                    <a:solidFill>
                      <a:prstClr val="white"/>
                    </a:solidFill>
                    <a:ea typeface="Arial Unicode MS" pitchFamily="34" charset="-128"/>
                    <a:cs typeface="Arial Unicode MS" pitchFamily="34" charset="-128"/>
                  </a:endParaRPr>
                </a:p>
              </p:txBody>
            </p:sp>
          </p:grpSp>
          <p:grpSp>
            <p:nvGrpSpPr>
              <p:cNvPr id="9" name="Group 31"/>
              <p:cNvGrpSpPr>
                <a:grpSpLocks/>
              </p:cNvGrpSpPr>
              <p:nvPr/>
            </p:nvGrpSpPr>
            <p:grpSpPr bwMode="auto">
              <a:xfrm rot="3435681">
                <a:off x="1499" y="910"/>
                <a:ext cx="192" cy="717"/>
                <a:chOff x="2640" y="1104"/>
                <a:chExt cx="192" cy="816"/>
              </a:xfrm>
              <a:grpFill/>
            </p:grpSpPr>
            <p:sp>
              <p:nvSpPr>
                <p:cNvPr id="597034" name="AutoShape 32"/>
                <p:cNvSpPr>
                  <a:spLocks noChangeArrowheads="1"/>
                </p:cNvSpPr>
                <p:nvPr/>
              </p:nvSpPr>
              <p:spPr bwMode="auto">
                <a:xfrm>
                  <a:off x="2640" y="1872"/>
                  <a:ext cx="192" cy="48"/>
                </a:xfrm>
                <a:prstGeom prst="roundRect">
                  <a:avLst>
                    <a:gd name="adj" fmla="val 16667"/>
                  </a:avLst>
                </a:prstGeom>
                <a:solidFill>
                  <a:srgbClr val="F78B30"/>
                </a:solidFill>
                <a:ln w="9525" algn="ctr">
                  <a:noFill/>
                  <a:round/>
                  <a:headEnd/>
                  <a:tailEnd/>
                </a:ln>
              </p:spPr>
              <p:txBody>
                <a:bodyPr rot="10800000" vert="eaVert" wrap="none" anchor="ctr"/>
                <a:lstStyle/>
                <a:p>
                  <a:pPr>
                    <a:defRPr/>
                  </a:pPr>
                  <a:endParaRPr lang="es-MX" sz="1200" dirty="0">
                    <a:solidFill>
                      <a:prstClr val="white"/>
                    </a:solidFill>
                    <a:ea typeface="Arial Unicode MS" pitchFamily="34" charset="-128"/>
                    <a:cs typeface="Arial Unicode MS" pitchFamily="34" charset="-128"/>
                  </a:endParaRPr>
                </a:p>
              </p:txBody>
            </p:sp>
            <p:sp>
              <p:nvSpPr>
                <p:cNvPr id="597035" name="AutoShape 33"/>
                <p:cNvSpPr>
                  <a:spLocks noChangeArrowheads="1"/>
                </p:cNvSpPr>
                <p:nvPr/>
              </p:nvSpPr>
              <p:spPr bwMode="auto">
                <a:xfrm>
                  <a:off x="2640" y="1698"/>
                  <a:ext cx="192" cy="174"/>
                </a:xfrm>
                <a:prstGeom prst="triangle">
                  <a:avLst>
                    <a:gd name="adj" fmla="val 50000"/>
                  </a:avLst>
                </a:prstGeom>
                <a:solidFill>
                  <a:schemeClr val="accent6"/>
                </a:solidFill>
                <a:ln w="9525" algn="ctr">
                  <a:noFill/>
                  <a:miter lim="800000"/>
                  <a:headEnd/>
                  <a:tailEnd/>
                </a:ln>
              </p:spPr>
              <p:txBody>
                <a:bodyPr rot="10800000" vert="eaVert" wrap="none" anchor="ctr"/>
                <a:lstStyle/>
                <a:p>
                  <a:pPr>
                    <a:defRPr/>
                  </a:pPr>
                  <a:endParaRPr lang="es-MX" sz="1200" dirty="0">
                    <a:solidFill>
                      <a:prstClr val="white"/>
                    </a:solidFill>
                    <a:ea typeface="Arial Unicode MS" pitchFamily="34" charset="-128"/>
                    <a:cs typeface="Arial Unicode MS" pitchFamily="34" charset="-128"/>
                  </a:endParaRPr>
                </a:p>
              </p:txBody>
            </p:sp>
            <p:sp>
              <p:nvSpPr>
                <p:cNvPr id="597036" name="Rectangle 34"/>
                <p:cNvSpPr>
                  <a:spLocks noChangeArrowheads="1"/>
                </p:cNvSpPr>
                <p:nvPr/>
              </p:nvSpPr>
              <p:spPr bwMode="auto">
                <a:xfrm>
                  <a:off x="2688" y="1104"/>
                  <a:ext cx="104" cy="683"/>
                </a:xfrm>
                <a:prstGeom prst="rect">
                  <a:avLst/>
                </a:prstGeom>
                <a:solidFill>
                  <a:schemeClr val="accent6"/>
                </a:solidFill>
                <a:ln w="9525" algn="ctr">
                  <a:noFill/>
                  <a:miter lim="800000"/>
                  <a:headEnd/>
                  <a:tailEnd/>
                </a:ln>
              </p:spPr>
              <p:txBody>
                <a:bodyPr rot="10800000" vert="eaVert" wrap="none" anchor="ctr"/>
                <a:lstStyle/>
                <a:p>
                  <a:pPr>
                    <a:defRPr/>
                  </a:pPr>
                  <a:endParaRPr lang="es-MX" sz="1200" dirty="0">
                    <a:solidFill>
                      <a:prstClr val="white"/>
                    </a:solidFill>
                    <a:ea typeface="Arial Unicode MS" pitchFamily="34" charset="-128"/>
                    <a:cs typeface="Arial Unicode MS" pitchFamily="34" charset="-128"/>
                  </a:endParaRPr>
                </a:p>
              </p:txBody>
            </p:sp>
          </p:grpSp>
          <p:sp>
            <p:nvSpPr>
              <p:cNvPr id="597032" name="Oval 35"/>
              <p:cNvSpPr>
                <a:spLocks noChangeArrowheads="1"/>
              </p:cNvSpPr>
              <p:nvPr/>
            </p:nvSpPr>
            <p:spPr bwMode="auto">
              <a:xfrm rot="8162813">
                <a:off x="1824" y="773"/>
                <a:ext cx="432" cy="456"/>
              </a:xfrm>
              <a:prstGeom prst="ellipse">
                <a:avLst/>
              </a:prstGeom>
              <a:solidFill>
                <a:schemeClr val="accent6"/>
              </a:solidFill>
              <a:ln w="9525" algn="ctr">
                <a:noFill/>
                <a:round/>
                <a:headEnd/>
                <a:tailEnd/>
              </a:ln>
            </p:spPr>
            <p:txBody>
              <a:bodyPr rot="10800000" wrap="none" anchor="ctr"/>
              <a:lstStyle/>
              <a:p>
                <a:pPr>
                  <a:defRPr/>
                </a:pPr>
                <a:endParaRPr lang="es-MX" sz="1200" dirty="0">
                  <a:solidFill>
                    <a:prstClr val="white"/>
                  </a:solidFill>
                  <a:ea typeface="Arial Unicode MS" pitchFamily="34" charset="-128"/>
                  <a:cs typeface="Arial Unicode MS" pitchFamily="34" charset="-128"/>
                </a:endParaRPr>
              </a:p>
            </p:txBody>
          </p:sp>
          <p:sp>
            <p:nvSpPr>
              <p:cNvPr id="597033" name="Text Box 36"/>
              <p:cNvSpPr txBox="1">
                <a:spLocks noChangeArrowheads="1"/>
              </p:cNvSpPr>
              <p:nvPr/>
            </p:nvSpPr>
            <p:spPr bwMode="auto">
              <a:xfrm>
                <a:off x="1828" y="864"/>
                <a:ext cx="436" cy="186"/>
              </a:xfrm>
              <a:prstGeom prst="rect">
                <a:avLst/>
              </a:prstGeom>
              <a:noFill/>
              <a:ln w="9525">
                <a:noFill/>
                <a:miter lim="800000"/>
                <a:headEnd/>
                <a:tailEnd/>
              </a:ln>
            </p:spPr>
            <p:txBody>
              <a:bodyPr wrap="none">
                <a:spAutoFit/>
              </a:bodyPr>
              <a:lstStyle/>
              <a:p>
                <a:pPr>
                  <a:defRPr/>
                </a:pPr>
                <a:r>
                  <a:rPr lang="es-MX" sz="1200" b="1" dirty="0" smtClean="0">
                    <a:solidFill>
                      <a:srgbClr val="FFFFFF"/>
                    </a:solidFill>
                    <a:ea typeface="Arial Unicode MS" pitchFamily="34" charset="-128"/>
                    <a:cs typeface="Arial Unicode MS" pitchFamily="34" charset="-128"/>
                  </a:rPr>
                  <a:t>Opioide</a:t>
                </a:r>
                <a:endParaRPr lang="es-MX" sz="1200" b="1" dirty="0">
                  <a:solidFill>
                    <a:srgbClr val="FFFFFF"/>
                  </a:solidFill>
                  <a:ea typeface="Arial Unicode MS" pitchFamily="34" charset="-128"/>
                  <a:cs typeface="Arial Unicode MS" pitchFamily="34" charset="-128"/>
                </a:endParaRPr>
              </a:p>
            </p:txBody>
          </p:sp>
        </p:grpSp>
        <p:sp>
          <p:nvSpPr>
            <p:cNvPr id="861194" name="Text Box 37"/>
            <p:cNvSpPr txBox="1">
              <a:spLocks noChangeArrowheads="1"/>
            </p:cNvSpPr>
            <p:nvPr/>
          </p:nvSpPr>
          <p:spPr bwMode="auto">
            <a:xfrm>
              <a:off x="1600200" y="2235200"/>
              <a:ext cx="389850" cy="327768"/>
            </a:xfrm>
            <a:prstGeom prst="rect">
              <a:avLst/>
            </a:prstGeom>
            <a:noFill/>
            <a:ln w="9525">
              <a:noFill/>
              <a:miter lim="800000"/>
              <a:headEnd/>
              <a:tailEnd/>
            </a:ln>
          </p:spPr>
          <p:txBody>
            <a:bodyPr wrap="none">
              <a:spAutoFit/>
            </a:bodyPr>
            <a:lstStyle/>
            <a:p>
              <a:r>
                <a:rPr lang="es-MX" sz="1400" b="1" dirty="0" smtClean="0">
                  <a:solidFill>
                    <a:srgbClr val="002060"/>
                  </a:solidFill>
                  <a:latin typeface="Arial Black" pitchFamily="34" charset="0"/>
                  <a:ea typeface="Arial Unicode MS" pitchFamily="34" charset="-128"/>
                  <a:cs typeface="Arial Unicode MS" pitchFamily="34" charset="-128"/>
                </a:rPr>
                <a:t>(-)</a:t>
              </a:r>
              <a:endParaRPr lang="es-MX" sz="1400" b="1" dirty="0">
                <a:solidFill>
                  <a:srgbClr val="002060"/>
                </a:solidFill>
                <a:latin typeface="Arial Black" pitchFamily="34" charset="0"/>
                <a:ea typeface="Arial Unicode MS" pitchFamily="34" charset="-128"/>
                <a:cs typeface="Arial Unicode MS" pitchFamily="34" charset="-128"/>
              </a:endParaRPr>
            </a:p>
          </p:txBody>
        </p:sp>
        <p:sp>
          <p:nvSpPr>
            <p:cNvPr id="861195" name="Text Box 38"/>
            <p:cNvSpPr txBox="1">
              <a:spLocks noChangeArrowheads="1"/>
            </p:cNvSpPr>
            <p:nvPr/>
          </p:nvSpPr>
          <p:spPr bwMode="auto">
            <a:xfrm>
              <a:off x="989013" y="2921000"/>
              <a:ext cx="389850" cy="327768"/>
            </a:xfrm>
            <a:prstGeom prst="rect">
              <a:avLst/>
            </a:prstGeom>
            <a:noFill/>
            <a:ln w="9525">
              <a:noFill/>
              <a:miter lim="800000"/>
              <a:headEnd/>
              <a:tailEnd/>
            </a:ln>
          </p:spPr>
          <p:txBody>
            <a:bodyPr wrap="none">
              <a:spAutoFit/>
            </a:bodyPr>
            <a:lstStyle/>
            <a:p>
              <a:r>
                <a:rPr lang="es-MX" sz="1400" b="1" dirty="0" smtClean="0">
                  <a:solidFill>
                    <a:srgbClr val="002060"/>
                  </a:solidFill>
                  <a:latin typeface="Arial Black" pitchFamily="34" charset="0"/>
                  <a:ea typeface="Arial Unicode MS" pitchFamily="34" charset="-128"/>
                  <a:cs typeface="Arial Unicode MS" pitchFamily="34" charset="-128"/>
                </a:rPr>
                <a:t>(-)</a:t>
              </a:r>
              <a:endParaRPr lang="es-MX" sz="1400" b="1" dirty="0">
                <a:solidFill>
                  <a:srgbClr val="002060"/>
                </a:solidFill>
                <a:latin typeface="Arial Black" pitchFamily="34" charset="0"/>
                <a:ea typeface="Arial Unicode MS" pitchFamily="34" charset="-128"/>
                <a:cs typeface="Arial Unicode MS" pitchFamily="34" charset="-128"/>
              </a:endParaRPr>
            </a:p>
          </p:txBody>
        </p:sp>
        <p:sp>
          <p:nvSpPr>
            <p:cNvPr id="861197" name="Oval 40"/>
            <p:cNvSpPr>
              <a:spLocks noChangeArrowheads="1"/>
            </p:cNvSpPr>
            <p:nvPr/>
          </p:nvSpPr>
          <p:spPr bwMode="auto">
            <a:xfrm>
              <a:off x="1447800" y="3073400"/>
              <a:ext cx="76200" cy="76200"/>
            </a:xfrm>
            <a:prstGeom prst="ellipse">
              <a:avLst/>
            </a:prstGeom>
            <a:solidFill>
              <a:srgbClr val="FFFF00"/>
            </a:solidFill>
            <a:ln w="9525" algn="ctr">
              <a:solidFill>
                <a:schemeClr val="tx1"/>
              </a:solidFill>
              <a:round/>
              <a:headEnd/>
              <a:tailEnd/>
            </a:ln>
          </p:spPr>
          <p:txBody>
            <a:bodyPr wrap="none" anchor="ctr"/>
            <a:lstStyle/>
            <a:p>
              <a:endParaRPr lang="es-MX" sz="1200" dirty="0">
                <a:solidFill>
                  <a:prstClr val="white"/>
                </a:solidFill>
                <a:ea typeface="Arial Unicode MS" pitchFamily="34" charset="-128"/>
                <a:cs typeface="Arial Unicode MS" pitchFamily="34" charset="-128"/>
              </a:endParaRPr>
            </a:p>
          </p:txBody>
        </p:sp>
        <p:sp>
          <p:nvSpPr>
            <p:cNvPr id="861198" name="Oval 41"/>
            <p:cNvSpPr>
              <a:spLocks noChangeArrowheads="1"/>
            </p:cNvSpPr>
            <p:nvPr/>
          </p:nvSpPr>
          <p:spPr bwMode="auto">
            <a:xfrm>
              <a:off x="1524000" y="2921000"/>
              <a:ext cx="76200" cy="76200"/>
            </a:xfrm>
            <a:prstGeom prst="ellipse">
              <a:avLst/>
            </a:prstGeom>
            <a:solidFill>
              <a:srgbClr val="FFFF00"/>
            </a:solidFill>
            <a:ln w="9525" algn="ctr">
              <a:solidFill>
                <a:schemeClr val="tx1"/>
              </a:solidFill>
              <a:round/>
              <a:headEnd/>
              <a:tailEnd/>
            </a:ln>
          </p:spPr>
          <p:txBody>
            <a:bodyPr wrap="none" anchor="ctr"/>
            <a:lstStyle/>
            <a:p>
              <a:endParaRPr lang="es-MX" sz="1200" dirty="0">
                <a:solidFill>
                  <a:prstClr val="white"/>
                </a:solidFill>
                <a:ea typeface="Arial Unicode MS" pitchFamily="34" charset="-128"/>
                <a:cs typeface="Arial Unicode MS" pitchFamily="34" charset="-128"/>
              </a:endParaRPr>
            </a:p>
          </p:txBody>
        </p:sp>
        <p:grpSp>
          <p:nvGrpSpPr>
            <p:cNvPr id="10" name="Group 42"/>
            <p:cNvGrpSpPr>
              <a:grpSpLocks/>
            </p:cNvGrpSpPr>
            <p:nvPr/>
          </p:nvGrpSpPr>
          <p:grpSpPr bwMode="auto">
            <a:xfrm>
              <a:off x="3200400" y="2844800"/>
              <a:ext cx="152400" cy="228600"/>
              <a:chOff x="2016" y="1680"/>
              <a:chExt cx="96" cy="144"/>
            </a:xfrm>
          </p:grpSpPr>
          <p:sp>
            <p:nvSpPr>
              <p:cNvPr id="861222" name="AutoShape 43"/>
              <p:cNvSpPr>
                <a:spLocks noChangeArrowheads="1"/>
              </p:cNvSpPr>
              <p:nvPr/>
            </p:nvSpPr>
            <p:spPr bwMode="auto">
              <a:xfrm>
                <a:off x="2016" y="1680"/>
                <a:ext cx="48" cy="48"/>
              </a:xfrm>
              <a:prstGeom prst="diamond">
                <a:avLst/>
              </a:prstGeom>
              <a:solidFill>
                <a:schemeClr val="accent4"/>
              </a:solidFill>
              <a:ln w="9525">
                <a:solidFill>
                  <a:schemeClr val="tx1"/>
                </a:solidFill>
                <a:miter lim="800000"/>
                <a:headEnd/>
                <a:tailEnd/>
              </a:ln>
            </p:spPr>
            <p:txBody>
              <a:bodyPr rot="10800000" vert="eaVert" wrap="none" anchor="ctr"/>
              <a:lstStyle/>
              <a:p>
                <a:endParaRPr lang="es-MX" sz="1200" dirty="0">
                  <a:solidFill>
                    <a:prstClr val="white"/>
                  </a:solidFill>
                  <a:ea typeface="Arial Unicode MS" pitchFamily="34" charset="-128"/>
                  <a:cs typeface="Arial Unicode MS" pitchFamily="34" charset="-128"/>
                </a:endParaRPr>
              </a:p>
            </p:txBody>
          </p:sp>
          <p:sp>
            <p:nvSpPr>
              <p:cNvPr id="861223" name="AutoShape 44"/>
              <p:cNvSpPr>
                <a:spLocks noChangeArrowheads="1"/>
              </p:cNvSpPr>
              <p:nvPr/>
            </p:nvSpPr>
            <p:spPr bwMode="auto">
              <a:xfrm>
                <a:off x="2016" y="1776"/>
                <a:ext cx="48" cy="48"/>
              </a:xfrm>
              <a:prstGeom prst="diamond">
                <a:avLst/>
              </a:prstGeom>
              <a:solidFill>
                <a:schemeClr val="accent4"/>
              </a:solidFill>
              <a:ln w="9525">
                <a:solidFill>
                  <a:schemeClr val="tx1"/>
                </a:solidFill>
                <a:miter lim="800000"/>
                <a:headEnd/>
                <a:tailEnd/>
              </a:ln>
            </p:spPr>
            <p:txBody>
              <a:bodyPr rot="10800000" vert="eaVert" wrap="none" anchor="ctr"/>
              <a:lstStyle/>
              <a:p>
                <a:endParaRPr lang="es-MX" sz="1200" dirty="0">
                  <a:solidFill>
                    <a:prstClr val="white"/>
                  </a:solidFill>
                  <a:ea typeface="Arial Unicode MS" pitchFamily="34" charset="-128"/>
                  <a:cs typeface="Arial Unicode MS" pitchFamily="34" charset="-128"/>
                </a:endParaRPr>
              </a:p>
            </p:txBody>
          </p:sp>
          <p:sp>
            <p:nvSpPr>
              <p:cNvPr id="861224" name="AutoShape 45"/>
              <p:cNvSpPr>
                <a:spLocks noChangeArrowheads="1"/>
              </p:cNvSpPr>
              <p:nvPr/>
            </p:nvSpPr>
            <p:spPr bwMode="auto">
              <a:xfrm>
                <a:off x="2064" y="1728"/>
                <a:ext cx="48" cy="48"/>
              </a:xfrm>
              <a:prstGeom prst="diamond">
                <a:avLst/>
              </a:prstGeom>
              <a:solidFill>
                <a:schemeClr val="accent4"/>
              </a:solidFill>
              <a:ln w="9525">
                <a:solidFill>
                  <a:schemeClr val="tx1"/>
                </a:solidFill>
                <a:miter lim="800000"/>
                <a:headEnd/>
                <a:tailEnd/>
              </a:ln>
            </p:spPr>
            <p:txBody>
              <a:bodyPr rot="10800000" vert="eaVert" wrap="none" anchor="ctr"/>
              <a:lstStyle/>
              <a:p>
                <a:endParaRPr lang="es-MX" sz="1200" dirty="0">
                  <a:solidFill>
                    <a:prstClr val="white"/>
                  </a:solidFill>
                  <a:ea typeface="Arial Unicode MS" pitchFamily="34" charset="-128"/>
                  <a:cs typeface="Arial Unicode MS" pitchFamily="34" charset="-128"/>
                </a:endParaRPr>
              </a:p>
            </p:txBody>
          </p:sp>
        </p:grpSp>
        <p:grpSp>
          <p:nvGrpSpPr>
            <p:cNvPr id="11" name="Group 46"/>
            <p:cNvGrpSpPr>
              <a:grpSpLocks/>
            </p:cNvGrpSpPr>
            <p:nvPr/>
          </p:nvGrpSpPr>
          <p:grpSpPr bwMode="auto">
            <a:xfrm rot="3703435">
              <a:off x="1866900" y="2501900"/>
              <a:ext cx="152400" cy="228600"/>
              <a:chOff x="2016" y="1680"/>
              <a:chExt cx="96" cy="144"/>
            </a:xfrm>
          </p:grpSpPr>
          <p:sp>
            <p:nvSpPr>
              <p:cNvPr id="861219" name="AutoShape 47"/>
              <p:cNvSpPr>
                <a:spLocks noChangeArrowheads="1"/>
              </p:cNvSpPr>
              <p:nvPr/>
            </p:nvSpPr>
            <p:spPr bwMode="auto">
              <a:xfrm>
                <a:off x="2016" y="1680"/>
                <a:ext cx="48" cy="48"/>
              </a:xfrm>
              <a:prstGeom prst="diamond">
                <a:avLst/>
              </a:prstGeom>
              <a:solidFill>
                <a:schemeClr val="accent4"/>
              </a:solidFill>
              <a:ln w="9525">
                <a:solidFill>
                  <a:schemeClr val="tx1"/>
                </a:solidFill>
                <a:miter lim="800000"/>
                <a:headEnd/>
                <a:tailEnd/>
              </a:ln>
            </p:spPr>
            <p:txBody>
              <a:bodyPr rot="10800000" vert="eaVert" wrap="none" anchor="ctr"/>
              <a:lstStyle/>
              <a:p>
                <a:endParaRPr lang="es-MX" sz="1200" dirty="0">
                  <a:solidFill>
                    <a:prstClr val="white"/>
                  </a:solidFill>
                  <a:ea typeface="Arial Unicode MS" pitchFamily="34" charset="-128"/>
                  <a:cs typeface="Arial Unicode MS" pitchFamily="34" charset="-128"/>
                </a:endParaRPr>
              </a:p>
            </p:txBody>
          </p:sp>
          <p:sp>
            <p:nvSpPr>
              <p:cNvPr id="861220" name="AutoShape 48"/>
              <p:cNvSpPr>
                <a:spLocks noChangeArrowheads="1"/>
              </p:cNvSpPr>
              <p:nvPr/>
            </p:nvSpPr>
            <p:spPr bwMode="auto">
              <a:xfrm>
                <a:off x="2016" y="1776"/>
                <a:ext cx="48" cy="48"/>
              </a:xfrm>
              <a:prstGeom prst="diamond">
                <a:avLst/>
              </a:prstGeom>
              <a:solidFill>
                <a:schemeClr val="accent4"/>
              </a:solidFill>
              <a:ln w="9525">
                <a:solidFill>
                  <a:schemeClr val="tx1"/>
                </a:solidFill>
                <a:miter lim="800000"/>
                <a:headEnd/>
                <a:tailEnd/>
              </a:ln>
            </p:spPr>
            <p:txBody>
              <a:bodyPr rot="10800000" vert="eaVert" wrap="none" anchor="ctr"/>
              <a:lstStyle/>
              <a:p>
                <a:endParaRPr lang="es-MX" sz="1200" dirty="0">
                  <a:solidFill>
                    <a:prstClr val="white"/>
                  </a:solidFill>
                  <a:ea typeface="Arial Unicode MS" pitchFamily="34" charset="-128"/>
                  <a:cs typeface="Arial Unicode MS" pitchFamily="34" charset="-128"/>
                </a:endParaRPr>
              </a:p>
            </p:txBody>
          </p:sp>
          <p:sp>
            <p:nvSpPr>
              <p:cNvPr id="861221" name="AutoShape 49"/>
              <p:cNvSpPr>
                <a:spLocks noChangeArrowheads="1"/>
              </p:cNvSpPr>
              <p:nvPr/>
            </p:nvSpPr>
            <p:spPr bwMode="auto">
              <a:xfrm>
                <a:off x="2064" y="1728"/>
                <a:ext cx="48" cy="48"/>
              </a:xfrm>
              <a:prstGeom prst="diamond">
                <a:avLst/>
              </a:prstGeom>
              <a:solidFill>
                <a:schemeClr val="accent4"/>
              </a:solidFill>
              <a:ln w="9525">
                <a:solidFill>
                  <a:schemeClr val="tx1"/>
                </a:solidFill>
                <a:miter lim="800000"/>
                <a:headEnd/>
                <a:tailEnd/>
              </a:ln>
            </p:spPr>
            <p:txBody>
              <a:bodyPr rot="10800000" vert="eaVert" wrap="none" anchor="ctr"/>
              <a:lstStyle/>
              <a:p>
                <a:endParaRPr lang="es-MX" sz="1200" dirty="0">
                  <a:solidFill>
                    <a:prstClr val="white"/>
                  </a:solidFill>
                  <a:ea typeface="Arial Unicode MS" pitchFamily="34" charset="-128"/>
                  <a:cs typeface="Arial Unicode MS" pitchFamily="34" charset="-128"/>
                </a:endParaRPr>
              </a:p>
            </p:txBody>
          </p:sp>
        </p:grpSp>
        <p:sp>
          <p:nvSpPr>
            <p:cNvPr id="861201" name="Oval 50"/>
            <p:cNvSpPr>
              <a:spLocks noChangeArrowheads="1"/>
            </p:cNvSpPr>
            <p:nvPr/>
          </p:nvSpPr>
          <p:spPr bwMode="auto">
            <a:xfrm>
              <a:off x="1371600" y="2997200"/>
              <a:ext cx="76200" cy="76200"/>
            </a:xfrm>
            <a:prstGeom prst="ellipse">
              <a:avLst/>
            </a:prstGeom>
            <a:solidFill>
              <a:srgbClr val="FFFF00"/>
            </a:solidFill>
            <a:ln w="9525" algn="ctr">
              <a:solidFill>
                <a:schemeClr val="tx1"/>
              </a:solidFill>
              <a:round/>
              <a:headEnd/>
              <a:tailEnd/>
            </a:ln>
          </p:spPr>
          <p:txBody>
            <a:bodyPr wrap="none" anchor="ctr"/>
            <a:lstStyle/>
            <a:p>
              <a:endParaRPr lang="es-MX" sz="1200" dirty="0">
                <a:solidFill>
                  <a:prstClr val="white"/>
                </a:solidFill>
                <a:ea typeface="Arial Unicode MS" pitchFamily="34" charset="-128"/>
                <a:cs typeface="Arial Unicode MS" pitchFamily="34" charset="-128"/>
              </a:endParaRPr>
            </a:p>
          </p:txBody>
        </p:sp>
        <p:sp>
          <p:nvSpPr>
            <p:cNvPr id="597011" name="Text Box 51"/>
            <p:cNvSpPr txBox="1">
              <a:spLocks noChangeArrowheads="1"/>
            </p:cNvSpPr>
            <p:nvPr/>
          </p:nvSpPr>
          <p:spPr bwMode="auto">
            <a:xfrm>
              <a:off x="1276350" y="6143625"/>
              <a:ext cx="2215286" cy="327768"/>
            </a:xfrm>
            <a:prstGeom prst="rect">
              <a:avLst/>
            </a:prstGeom>
            <a:noFill/>
            <a:ln w="9525">
              <a:noFill/>
              <a:miter lim="800000"/>
              <a:headEnd/>
              <a:tailEnd/>
            </a:ln>
          </p:spPr>
          <p:txBody>
            <a:bodyPr wrap="none">
              <a:spAutoFit/>
            </a:bodyPr>
            <a:lstStyle/>
            <a:p>
              <a:pPr>
                <a:defRPr/>
              </a:pPr>
              <a:r>
                <a:rPr lang="es-MX" sz="1400" b="1" dirty="0" smtClean="0">
                  <a:solidFill>
                    <a:srgbClr val="002060"/>
                  </a:solidFill>
                  <a:ea typeface="Arial Unicode MS" pitchFamily="34" charset="-128"/>
                  <a:cs typeface="Arial Unicode MS" pitchFamily="34" charset="-128"/>
                </a:rPr>
                <a:t>(-) Transmisión del Dolor(+)</a:t>
              </a:r>
              <a:endParaRPr lang="es-MX" sz="1400" b="1" dirty="0">
                <a:solidFill>
                  <a:srgbClr val="002060"/>
                </a:solidFill>
                <a:ea typeface="Arial Unicode MS" pitchFamily="34" charset="-128"/>
                <a:cs typeface="Arial Unicode MS" pitchFamily="34" charset="-128"/>
              </a:endParaRPr>
            </a:p>
          </p:txBody>
        </p:sp>
        <p:sp>
          <p:nvSpPr>
            <p:cNvPr id="861203" name="Text Box 52"/>
            <p:cNvSpPr txBox="1">
              <a:spLocks noChangeArrowheads="1"/>
            </p:cNvSpPr>
            <p:nvPr/>
          </p:nvSpPr>
          <p:spPr bwMode="auto">
            <a:xfrm>
              <a:off x="3835276" y="1981200"/>
              <a:ext cx="1306768" cy="786642"/>
            </a:xfrm>
            <a:prstGeom prst="rect">
              <a:avLst/>
            </a:prstGeom>
            <a:noFill/>
            <a:ln w="9525">
              <a:noFill/>
              <a:miter lim="800000"/>
              <a:headEnd/>
              <a:tailEnd/>
            </a:ln>
          </p:spPr>
          <p:txBody>
            <a:bodyPr wrap="none">
              <a:spAutoFit/>
            </a:bodyPr>
            <a:lstStyle/>
            <a:p>
              <a:pPr algn="ctr"/>
              <a:r>
                <a:rPr lang="es-MX" sz="1400" b="1" dirty="0" smtClean="0">
                  <a:solidFill>
                    <a:srgbClr val="002060"/>
                  </a:solidFill>
                  <a:ea typeface="Arial Unicode MS" pitchFamily="34" charset="-128"/>
                  <a:cs typeface="Arial Unicode MS" pitchFamily="34" charset="-128"/>
                </a:rPr>
                <a:t>Médula medial</a:t>
              </a:r>
            </a:p>
            <a:p>
              <a:pPr algn="ctr"/>
              <a:r>
                <a:rPr lang="es-MX" sz="1400" b="1" dirty="0" smtClean="0">
                  <a:solidFill>
                    <a:srgbClr val="002060"/>
                  </a:solidFill>
                  <a:ea typeface="Arial Unicode MS" pitchFamily="34" charset="-128"/>
                  <a:cs typeface="Arial Unicode MS" pitchFamily="34" charset="-128"/>
                </a:rPr>
                <a:t>Rostral</a:t>
              </a:r>
            </a:p>
            <a:p>
              <a:pPr algn="ctr"/>
              <a:r>
                <a:rPr lang="es-MX" sz="1400" b="1" dirty="0" smtClean="0">
                  <a:solidFill>
                    <a:srgbClr val="002060"/>
                  </a:solidFill>
                  <a:ea typeface="Arial Unicode MS" pitchFamily="34" charset="-128"/>
                  <a:cs typeface="Arial Unicode MS" pitchFamily="34" charset="-128"/>
                </a:rPr>
                <a:t>RVM</a:t>
              </a:r>
              <a:endParaRPr lang="es-MX" sz="1400" b="1" dirty="0">
                <a:solidFill>
                  <a:srgbClr val="002060"/>
                </a:solidFill>
                <a:ea typeface="Arial Unicode MS" pitchFamily="34" charset="-128"/>
                <a:cs typeface="Arial Unicode MS" pitchFamily="34" charset="-128"/>
              </a:endParaRPr>
            </a:p>
          </p:txBody>
        </p:sp>
        <p:sp>
          <p:nvSpPr>
            <p:cNvPr id="861204" name="Text Box 53"/>
            <p:cNvSpPr txBox="1">
              <a:spLocks noChangeArrowheads="1"/>
            </p:cNvSpPr>
            <p:nvPr/>
          </p:nvSpPr>
          <p:spPr bwMode="auto">
            <a:xfrm>
              <a:off x="3858977" y="5511799"/>
              <a:ext cx="1329210" cy="786642"/>
            </a:xfrm>
            <a:prstGeom prst="rect">
              <a:avLst/>
            </a:prstGeom>
            <a:noFill/>
            <a:ln w="9525">
              <a:noFill/>
              <a:miter lim="800000"/>
              <a:headEnd/>
              <a:tailEnd/>
            </a:ln>
          </p:spPr>
          <p:txBody>
            <a:bodyPr wrap="none">
              <a:spAutoFit/>
            </a:bodyPr>
            <a:lstStyle/>
            <a:p>
              <a:pPr algn="ctr"/>
              <a:r>
                <a:rPr lang="es-MX" sz="1400" b="1" dirty="0" smtClean="0">
                  <a:solidFill>
                    <a:srgbClr val="002060"/>
                  </a:solidFill>
                  <a:ea typeface="Arial Unicode MS" pitchFamily="34" charset="-128"/>
                  <a:cs typeface="Arial Unicode MS" pitchFamily="34" charset="-128"/>
                </a:rPr>
                <a:t>Cuerno dorsal</a:t>
              </a:r>
            </a:p>
            <a:p>
              <a:pPr algn="ctr"/>
              <a:r>
                <a:rPr lang="es-MX" sz="1400" b="1" dirty="0" smtClean="0">
                  <a:solidFill>
                    <a:srgbClr val="002060"/>
                  </a:solidFill>
                  <a:ea typeface="Arial Unicode MS" pitchFamily="34" charset="-128"/>
                  <a:cs typeface="Arial Unicode MS" pitchFamily="34" charset="-128"/>
                </a:rPr>
                <a:t>Médula espinal</a:t>
              </a:r>
            </a:p>
            <a:p>
              <a:pPr algn="ctr"/>
              <a:endParaRPr lang="es-MX" sz="1400" b="1" dirty="0">
                <a:solidFill>
                  <a:srgbClr val="002060"/>
                </a:solidFill>
                <a:ea typeface="Arial Unicode MS" pitchFamily="34" charset="-128"/>
                <a:cs typeface="Arial Unicode MS" pitchFamily="34" charset="-128"/>
              </a:endParaRPr>
            </a:p>
          </p:txBody>
        </p:sp>
        <p:grpSp>
          <p:nvGrpSpPr>
            <p:cNvPr id="12" name="Group 54"/>
            <p:cNvGrpSpPr>
              <a:grpSpLocks/>
            </p:cNvGrpSpPr>
            <p:nvPr/>
          </p:nvGrpSpPr>
          <p:grpSpPr bwMode="auto">
            <a:xfrm>
              <a:off x="990600" y="3149600"/>
              <a:ext cx="990600" cy="2986088"/>
              <a:chOff x="624" y="1872"/>
              <a:chExt cx="624" cy="1968"/>
            </a:xfrm>
            <a:solidFill>
              <a:schemeClr val="accent1"/>
            </a:solidFill>
          </p:grpSpPr>
          <p:sp>
            <p:nvSpPr>
              <p:cNvPr id="597019" name="Rectangle 55"/>
              <p:cNvSpPr>
                <a:spLocks noChangeArrowheads="1"/>
              </p:cNvSpPr>
              <p:nvPr/>
            </p:nvSpPr>
            <p:spPr bwMode="auto">
              <a:xfrm>
                <a:off x="790" y="2364"/>
                <a:ext cx="292" cy="1271"/>
              </a:xfrm>
              <a:prstGeom prst="rect">
                <a:avLst/>
              </a:prstGeom>
              <a:solidFill>
                <a:schemeClr val="accent1"/>
              </a:solidFill>
              <a:ln w="9525">
                <a:noFill/>
                <a:miter lim="800000"/>
                <a:headEnd/>
                <a:tailEnd/>
              </a:ln>
            </p:spPr>
            <p:txBody>
              <a:bodyPr wrap="none" anchor="ctr"/>
              <a:lstStyle/>
              <a:p>
                <a:pPr>
                  <a:defRPr/>
                </a:pPr>
                <a:endParaRPr lang="es-MX" sz="1200" dirty="0">
                  <a:solidFill>
                    <a:prstClr val="white"/>
                  </a:solidFill>
                  <a:ea typeface="Arial Unicode MS" pitchFamily="34" charset="-128"/>
                  <a:cs typeface="Arial Unicode MS" pitchFamily="34" charset="-128"/>
                </a:endParaRPr>
              </a:p>
            </p:txBody>
          </p:sp>
          <p:sp>
            <p:nvSpPr>
              <p:cNvPr id="597020" name="AutoShape 56"/>
              <p:cNvSpPr>
                <a:spLocks noChangeArrowheads="1"/>
              </p:cNvSpPr>
              <p:nvPr/>
            </p:nvSpPr>
            <p:spPr bwMode="auto">
              <a:xfrm>
                <a:off x="666" y="3753"/>
                <a:ext cx="540" cy="87"/>
              </a:xfrm>
              <a:prstGeom prst="roundRect">
                <a:avLst>
                  <a:gd name="adj" fmla="val 16667"/>
                </a:avLst>
              </a:prstGeom>
              <a:grpFill/>
              <a:ln w="9525">
                <a:solidFill>
                  <a:schemeClr val="accent1"/>
                </a:solidFill>
                <a:round/>
                <a:headEnd/>
                <a:tailEnd/>
              </a:ln>
            </p:spPr>
            <p:txBody>
              <a:bodyPr wrap="none" anchor="ctr"/>
              <a:lstStyle/>
              <a:p>
                <a:pPr>
                  <a:defRPr/>
                </a:pPr>
                <a:endParaRPr lang="es-MX" sz="1200" dirty="0">
                  <a:solidFill>
                    <a:prstClr val="white"/>
                  </a:solidFill>
                  <a:ea typeface="Arial Unicode MS" pitchFamily="34" charset="-128"/>
                  <a:cs typeface="Arial Unicode MS" pitchFamily="34" charset="-128"/>
                </a:endParaRPr>
              </a:p>
            </p:txBody>
          </p:sp>
          <p:sp>
            <p:nvSpPr>
              <p:cNvPr id="597021" name="AutoShape 57"/>
              <p:cNvSpPr>
                <a:spLocks noChangeArrowheads="1"/>
              </p:cNvSpPr>
              <p:nvPr/>
            </p:nvSpPr>
            <p:spPr bwMode="auto">
              <a:xfrm>
                <a:off x="666" y="3348"/>
                <a:ext cx="540" cy="405"/>
              </a:xfrm>
              <a:prstGeom prst="triangle">
                <a:avLst>
                  <a:gd name="adj" fmla="val 50000"/>
                </a:avLst>
              </a:prstGeom>
              <a:grpFill/>
              <a:ln w="9525">
                <a:noFill/>
                <a:miter lim="800000"/>
                <a:headEnd/>
                <a:tailEnd/>
              </a:ln>
            </p:spPr>
            <p:txBody>
              <a:bodyPr wrap="none" anchor="ctr"/>
              <a:lstStyle/>
              <a:p>
                <a:pPr>
                  <a:defRPr/>
                </a:pPr>
                <a:endParaRPr lang="es-MX" sz="1200" dirty="0">
                  <a:solidFill>
                    <a:prstClr val="white"/>
                  </a:solidFill>
                  <a:ea typeface="Arial Unicode MS" pitchFamily="34" charset="-128"/>
                  <a:cs typeface="Arial Unicode MS" pitchFamily="34" charset="-128"/>
                </a:endParaRPr>
              </a:p>
            </p:txBody>
          </p:sp>
          <p:sp>
            <p:nvSpPr>
              <p:cNvPr id="222266" name="Oval 58"/>
              <p:cNvSpPr>
                <a:spLocks noChangeArrowheads="1"/>
              </p:cNvSpPr>
              <p:nvPr/>
            </p:nvSpPr>
            <p:spPr bwMode="auto">
              <a:xfrm>
                <a:off x="624" y="1872"/>
                <a:ext cx="624" cy="576"/>
              </a:xfrm>
              <a:prstGeom prst="ellipse">
                <a:avLst/>
              </a:prstGeom>
              <a:solidFill>
                <a:schemeClr val="accent1"/>
              </a:solidFill>
              <a:ln w="9525">
                <a:noFill/>
                <a:round/>
                <a:headEnd/>
                <a:tailEnd/>
              </a:ln>
              <a:effectLst/>
            </p:spPr>
            <p:txBody>
              <a:bodyPr wrap="none" anchor="ctr"/>
              <a:lstStyle/>
              <a:p>
                <a:pPr>
                  <a:defRPr/>
                </a:pPr>
                <a:endParaRPr lang="es-MX" sz="1200" dirty="0">
                  <a:solidFill>
                    <a:srgbClr val="FFFFFF"/>
                  </a:solidFill>
                  <a:ea typeface="Arial Unicode MS" pitchFamily="34" charset="-128"/>
                  <a:cs typeface="Arial Unicode MS" pitchFamily="34" charset="-128"/>
                </a:endParaRPr>
              </a:p>
            </p:txBody>
          </p:sp>
          <p:sp>
            <p:nvSpPr>
              <p:cNvPr id="597023" name="Text Box 59"/>
              <p:cNvSpPr txBox="1">
                <a:spLocks noChangeArrowheads="1"/>
              </p:cNvSpPr>
              <p:nvPr/>
            </p:nvSpPr>
            <p:spPr bwMode="auto">
              <a:xfrm>
                <a:off x="720" y="2065"/>
                <a:ext cx="348" cy="259"/>
              </a:xfrm>
              <a:prstGeom prst="rect">
                <a:avLst/>
              </a:prstGeom>
              <a:grpFill/>
              <a:ln w="9525">
                <a:noFill/>
                <a:miter lim="800000"/>
                <a:headEnd/>
                <a:tailEnd/>
              </a:ln>
            </p:spPr>
            <p:txBody>
              <a:bodyPr wrap="none">
                <a:spAutoFit/>
              </a:bodyPr>
              <a:lstStyle/>
              <a:p>
                <a:pPr>
                  <a:defRPr/>
                </a:pPr>
                <a:r>
                  <a:rPr lang="es-MX" b="1" dirty="0" smtClean="0">
                    <a:ea typeface="Arial Unicode MS" pitchFamily="34" charset="-128"/>
                    <a:cs typeface="Arial Unicode MS" pitchFamily="34" charset="-128"/>
                  </a:rPr>
                  <a:t>OFF</a:t>
                </a:r>
                <a:endParaRPr lang="es-MX" b="1" dirty="0">
                  <a:ea typeface="Arial Unicode MS" pitchFamily="34" charset="-128"/>
                  <a:cs typeface="Arial Unicode MS" pitchFamily="34" charset="-128"/>
                </a:endParaRPr>
              </a:p>
            </p:txBody>
          </p:sp>
        </p:grpSp>
        <p:sp>
          <p:nvSpPr>
            <p:cNvPr id="861206" name="AutoShape 60"/>
            <p:cNvSpPr>
              <a:spLocks noChangeArrowheads="1"/>
            </p:cNvSpPr>
            <p:nvPr/>
          </p:nvSpPr>
          <p:spPr bwMode="auto">
            <a:xfrm flipV="1">
              <a:off x="1371600" y="2997200"/>
              <a:ext cx="228600" cy="2286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CC00"/>
            </a:solidFill>
            <a:ln w="9525">
              <a:solidFill>
                <a:schemeClr val="tx1"/>
              </a:solidFill>
              <a:miter lim="800000"/>
              <a:headEnd/>
              <a:tailEnd/>
            </a:ln>
          </p:spPr>
          <p:txBody>
            <a:bodyPr wrap="none" anchor="ctr"/>
            <a:lstStyle/>
            <a:p>
              <a:endParaRPr lang="es-MX" dirty="0">
                <a:solidFill>
                  <a:prstClr val="white"/>
                </a:solidFill>
              </a:endParaRPr>
            </a:p>
          </p:txBody>
        </p:sp>
        <p:sp>
          <p:nvSpPr>
            <p:cNvPr id="861208" name="Rectangle 62"/>
            <p:cNvSpPr>
              <a:spLocks noChangeArrowheads="1"/>
            </p:cNvSpPr>
            <p:nvPr/>
          </p:nvSpPr>
          <p:spPr bwMode="auto">
            <a:xfrm>
              <a:off x="1812925" y="2646363"/>
              <a:ext cx="893706" cy="294991"/>
            </a:xfrm>
            <a:prstGeom prst="rect">
              <a:avLst/>
            </a:prstGeom>
            <a:noFill/>
            <a:ln w="9525">
              <a:noFill/>
              <a:miter lim="800000"/>
              <a:headEnd/>
              <a:tailEnd/>
            </a:ln>
          </p:spPr>
          <p:txBody>
            <a:bodyPr wrap="none">
              <a:spAutoFit/>
            </a:bodyPr>
            <a:lstStyle/>
            <a:p>
              <a:r>
                <a:rPr lang="es-MX" sz="1200" b="1" dirty="0" smtClean="0">
                  <a:solidFill>
                    <a:srgbClr val="002060"/>
                  </a:solidFill>
                  <a:ea typeface="Arial Unicode MS" pitchFamily="34" charset="-128"/>
                  <a:cs typeface="Arial Unicode MS" pitchFamily="34" charset="-128"/>
                </a:rPr>
                <a:t>Receptor-</a:t>
              </a:r>
              <a:r>
                <a:rPr lang="es-MX" sz="1200" b="1" dirty="0" smtClean="0">
                  <a:solidFill>
                    <a:srgbClr val="002060"/>
                  </a:solidFill>
                  <a:latin typeface="Symbol" pitchFamily="18" charset="2"/>
                  <a:ea typeface="Arial Unicode MS" pitchFamily="34" charset="-128"/>
                  <a:cs typeface="Arial Unicode MS" pitchFamily="34" charset="-128"/>
                </a:rPr>
                <a:t>m</a:t>
              </a:r>
              <a:endParaRPr lang="es-MX" sz="1200" b="1" dirty="0">
                <a:solidFill>
                  <a:srgbClr val="002060"/>
                </a:solidFill>
                <a:ea typeface="Arial Unicode MS" pitchFamily="34" charset="-128"/>
                <a:cs typeface="Arial Unicode MS" pitchFamily="34" charset="-128"/>
              </a:endParaRPr>
            </a:p>
          </p:txBody>
        </p:sp>
        <p:sp>
          <p:nvSpPr>
            <p:cNvPr id="861209" name="Rectangle 63"/>
            <p:cNvSpPr>
              <a:spLocks noChangeArrowheads="1"/>
            </p:cNvSpPr>
            <p:nvPr/>
          </p:nvSpPr>
          <p:spPr bwMode="auto">
            <a:xfrm>
              <a:off x="3336925" y="2844800"/>
              <a:ext cx="893706" cy="294991"/>
            </a:xfrm>
            <a:prstGeom prst="rect">
              <a:avLst/>
            </a:prstGeom>
            <a:noFill/>
            <a:ln w="9525">
              <a:noFill/>
              <a:miter lim="800000"/>
              <a:headEnd/>
              <a:tailEnd/>
            </a:ln>
          </p:spPr>
          <p:txBody>
            <a:bodyPr wrap="none">
              <a:spAutoFit/>
            </a:bodyPr>
            <a:lstStyle/>
            <a:p>
              <a:r>
                <a:rPr lang="es-MX" sz="1200" b="1" dirty="0" smtClean="0">
                  <a:solidFill>
                    <a:srgbClr val="002060"/>
                  </a:solidFill>
                  <a:ea typeface="Arial Unicode MS" pitchFamily="34" charset="-128"/>
                  <a:cs typeface="Arial Unicode MS" pitchFamily="34" charset="-128"/>
                </a:rPr>
                <a:t>Receptor-</a:t>
              </a:r>
              <a:r>
                <a:rPr lang="es-MX" sz="1200" b="1" dirty="0" smtClean="0">
                  <a:solidFill>
                    <a:srgbClr val="002060"/>
                  </a:solidFill>
                  <a:latin typeface="Symbol" pitchFamily="18" charset="2"/>
                  <a:ea typeface="Arial Unicode MS" pitchFamily="34" charset="-128"/>
                  <a:cs typeface="Arial Unicode MS" pitchFamily="34" charset="-128"/>
                </a:rPr>
                <a:t>m</a:t>
              </a:r>
              <a:endParaRPr lang="es-MX" sz="1200" b="1" dirty="0">
                <a:solidFill>
                  <a:srgbClr val="002060"/>
                </a:solidFill>
                <a:ea typeface="Arial Unicode MS" pitchFamily="34" charset="-128"/>
                <a:cs typeface="Arial Unicode MS" pitchFamily="34" charset="-128"/>
              </a:endParaRPr>
            </a:p>
          </p:txBody>
        </p:sp>
      </p:grpSp>
      <p:sp>
        <p:nvSpPr>
          <p:cNvPr id="861210" name="Title 63"/>
          <p:cNvSpPr>
            <a:spLocks noGrp="1"/>
          </p:cNvSpPr>
          <p:nvPr>
            <p:ph type="title"/>
          </p:nvPr>
        </p:nvSpPr>
        <p:spPr/>
        <p:txBody>
          <a:bodyPr>
            <a:normAutofit/>
          </a:bodyPr>
          <a:lstStyle/>
          <a:p>
            <a:r>
              <a:rPr lang="es-MX" sz="3200" dirty="0" smtClean="0"/>
              <a:t>Los Opioides Modulan el Control </a:t>
            </a:r>
            <a:br>
              <a:rPr lang="es-MX" sz="3200" dirty="0" smtClean="0"/>
            </a:br>
            <a:r>
              <a:rPr lang="es-MX" sz="3200" dirty="0" smtClean="0"/>
              <a:t>de las Células “ON” y “OFF”</a:t>
            </a:r>
          </a:p>
        </p:txBody>
      </p:sp>
      <p:sp>
        <p:nvSpPr>
          <p:cNvPr id="67" name="Text Box 39"/>
          <p:cNvSpPr txBox="1">
            <a:spLocks noChangeArrowheads="1"/>
          </p:cNvSpPr>
          <p:nvPr/>
        </p:nvSpPr>
        <p:spPr bwMode="auto">
          <a:xfrm>
            <a:off x="2817813" y="3111511"/>
            <a:ext cx="389850" cy="307777"/>
          </a:xfrm>
          <a:prstGeom prst="rect">
            <a:avLst/>
          </a:prstGeom>
          <a:noFill/>
          <a:ln w="9525">
            <a:noFill/>
            <a:miter lim="800000"/>
            <a:headEnd/>
            <a:tailEnd/>
          </a:ln>
        </p:spPr>
        <p:txBody>
          <a:bodyPr wrap="none">
            <a:spAutoFit/>
          </a:bodyPr>
          <a:lstStyle/>
          <a:p>
            <a:r>
              <a:rPr lang="es-MX" sz="1400" b="1" dirty="0" smtClean="0">
                <a:solidFill>
                  <a:srgbClr val="002060"/>
                </a:solidFill>
                <a:latin typeface="Arial Black" pitchFamily="34" charset="0"/>
                <a:ea typeface="Arial Unicode MS" pitchFamily="34" charset="-128"/>
                <a:cs typeface="Arial Unicode MS" pitchFamily="34" charset="-128"/>
              </a:rPr>
              <a:t>(-)</a:t>
            </a:r>
            <a:endParaRPr lang="es-MX" sz="1400" b="1" dirty="0">
              <a:solidFill>
                <a:srgbClr val="002060"/>
              </a:solidFill>
              <a:latin typeface="Arial Black"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139675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233" name="Rectangle 2"/>
          <p:cNvSpPr>
            <a:spLocks noGrp="1" noChangeArrowheads="1"/>
          </p:cNvSpPr>
          <p:nvPr>
            <p:ph type="title"/>
          </p:nvPr>
        </p:nvSpPr>
        <p:spPr/>
        <p:txBody>
          <a:bodyPr>
            <a:normAutofit fontScale="90000"/>
          </a:bodyPr>
          <a:lstStyle/>
          <a:p>
            <a:r>
              <a:rPr lang="es-MX" dirty="0" smtClean="0"/>
              <a:t>Los Opioides Pueden Inducir Hiperalgesia</a:t>
            </a:r>
          </a:p>
        </p:txBody>
      </p:sp>
      <p:sp>
        <p:nvSpPr>
          <p:cNvPr id="863234" name="Content Placeholder 11"/>
          <p:cNvSpPr>
            <a:spLocks noGrp="1"/>
          </p:cNvSpPr>
          <p:nvPr>
            <p:ph sz="half" idx="1"/>
          </p:nvPr>
        </p:nvSpPr>
        <p:spPr>
          <a:xfrm>
            <a:off x="467544" y="1556792"/>
            <a:ext cx="8064896" cy="4490460"/>
          </a:xfrm>
        </p:spPr>
        <p:txBody>
          <a:bodyPr wrap="square">
            <a:spAutoFit/>
          </a:bodyPr>
          <a:lstStyle/>
          <a:p>
            <a:pPr marL="225425" lvl="1" indent="0">
              <a:spcAft>
                <a:spcPts val="500"/>
              </a:spcAft>
              <a:buNone/>
            </a:pPr>
            <a:r>
              <a:rPr lang="es-MX" sz="2200" b="1" dirty="0" smtClean="0"/>
              <a:t>Hiperalgesia Primaria</a:t>
            </a:r>
          </a:p>
          <a:p>
            <a:pPr marL="628650" lvl="2" indent="-165100">
              <a:spcAft>
                <a:spcPts val="500"/>
              </a:spcAft>
            </a:pPr>
            <a:r>
              <a:rPr lang="es-MX" sz="2200" dirty="0" smtClean="0"/>
              <a:t>Sensibilización de neuronas primarias </a:t>
            </a:r>
            <a:r>
              <a:rPr lang="es-MX" altLang="en-US" sz="2200" dirty="0" smtClean="0">
                <a:sym typeface="Symbol" pitchFamily="18" charset="2"/>
              </a:rPr>
              <a:t> disminuye el umbral al </a:t>
            </a:r>
            <a:r>
              <a:rPr lang="es-MX" sz="2200" dirty="0" smtClean="0"/>
              <a:t>estímulo nocivo en el sitio de la lesión</a:t>
            </a:r>
          </a:p>
          <a:p>
            <a:pPr marL="628650" lvl="2" indent="-165100">
              <a:spcAft>
                <a:spcPts val="500"/>
              </a:spcAft>
            </a:pPr>
            <a:r>
              <a:rPr lang="es-MX" sz="2200" dirty="0" smtClean="0"/>
              <a:t>Puede incluir una respuesta a un estímulo inocuo</a:t>
            </a:r>
          </a:p>
          <a:p>
            <a:pPr marL="628650" lvl="2" indent="-165100">
              <a:spcAft>
                <a:spcPts val="500"/>
              </a:spcAft>
            </a:pPr>
            <a:r>
              <a:rPr lang="es-MX" sz="2200" dirty="0" smtClean="0">
                <a:sym typeface="Symbol" pitchFamily="18" charset="2"/>
              </a:rPr>
              <a:t>Mayor dolor de un estímulo sobre el umbral (</a:t>
            </a:r>
            <a:r>
              <a:rPr lang="es-MX" sz="2200" dirty="0" smtClean="0"/>
              <a:t>supra-umbral)</a:t>
            </a:r>
          </a:p>
          <a:p>
            <a:pPr marL="628650" lvl="2" indent="-165100">
              <a:spcAft>
                <a:spcPts val="1200"/>
              </a:spcAft>
            </a:pPr>
            <a:r>
              <a:rPr lang="es-MX" sz="2200" dirty="0" smtClean="0"/>
              <a:t>Dolor espontáneo</a:t>
            </a:r>
          </a:p>
          <a:p>
            <a:pPr marL="225425" lvl="1" indent="0">
              <a:spcAft>
                <a:spcPts val="500"/>
              </a:spcAft>
              <a:buNone/>
            </a:pPr>
            <a:r>
              <a:rPr lang="es-MX" sz="2200" b="1" dirty="0" smtClean="0"/>
              <a:t>Hiperalgesia Secundaria</a:t>
            </a:r>
          </a:p>
          <a:p>
            <a:pPr marL="628650" lvl="2" indent="-165100">
              <a:spcAft>
                <a:spcPts val="500"/>
              </a:spcAft>
            </a:pPr>
            <a:r>
              <a:rPr lang="es-MX" sz="2200" dirty="0" smtClean="0"/>
              <a:t>Sensibilización de neuronas primarias en áreas circundantes no lesionadas</a:t>
            </a:r>
          </a:p>
          <a:p>
            <a:pPr marL="628650" lvl="2" indent="-165100">
              <a:spcAft>
                <a:spcPts val="500"/>
              </a:spcAft>
            </a:pPr>
            <a:r>
              <a:rPr lang="es-MX" sz="2200" dirty="0" smtClean="0"/>
              <a:t>Puede involucrar sensibilización periférica y central</a:t>
            </a:r>
          </a:p>
        </p:txBody>
      </p:sp>
      <p:sp>
        <p:nvSpPr>
          <p:cNvPr id="5" name="Text Box 16"/>
          <p:cNvSpPr txBox="1">
            <a:spLocks noChangeArrowheads="1"/>
          </p:cNvSpPr>
          <p:nvPr/>
        </p:nvSpPr>
        <p:spPr bwMode="auto">
          <a:xfrm>
            <a:off x="164951" y="6453336"/>
            <a:ext cx="6567289" cy="307777"/>
          </a:xfrm>
          <a:prstGeom prst="rect">
            <a:avLst/>
          </a:prstGeom>
          <a:noFill/>
          <a:ln w="9525">
            <a:noFill/>
            <a:miter lim="800000"/>
            <a:headEnd/>
            <a:tailEnd/>
          </a:ln>
        </p:spPr>
        <p:txBody>
          <a:bodyPr wrap="square" lIns="0" tIns="0" rIns="0" bIns="0" anchor="b">
            <a:spAutoFit/>
          </a:bodyPr>
          <a:lstStyle/>
          <a:p>
            <a:r>
              <a:rPr lang="en-US" sz="1000" dirty="0">
                <a:solidFill>
                  <a:srgbClr val="002060"/>
                </a:solidFill>
                <a:latin typeface="Arial" pitchFamily="34" charset="0"/>
                <a:cs typeface="Arial" pitchFamily="34" charset="0"/>
              </a:rPr>
              <a:t>Raja SN, et al. In: Wall PB, Melzack R, </a:t>
            </a:r>
            <a:r>
              <a:rPr lang="en-US" sz="1000" dirty="0" smtClean="0">
                <a:solidFill>
                  <a:srgbClr val="002060"/>
                </a:solidFill>
                <a:latin typeface="Arial" pitchFamily="34" charset="0"/>
                <a:cs typeface="Arial" pitchFamily="34" charset="0"/>
              </a:rPr>
              <a:t>(eds). </a:t>
            </a:r>
            <a:r>
              <a:rPr lang="en-US" sz="1000" dirty="0">
                <a:solidFill>
                  <a:srgbClr val="002060"/>
                </a:solidFill>
                <a:latin typeface="Arial" pitchFamily="34" charset="0"/>
                <a:cs typeface="Arial" pitchFamily="34" charset="0"/>
              </a:rPr>
              <a:t>Textbook of Pain. 4th ed; </a:t>
            </a:r>
            <a:r>
              <a:rPr lang="en-US" sz="1000" dirty="0" smtClean="0">
                <a:solidFill>
                  <a:srgbClr val="002060"/>
                </a:solidFill>
                <a:latin typeface="Arial" pitchFamily="34" charset="0"/>
                <a:cs typeface="Arial" pitchFamily="34" charset="0"/>
              </a:rPr>
              <a:t>1999:11-57; Woolf </a:t>
            </a:r>
            <a:r>
              <a:rPr lang="en-US" sz="1000" dirty="0">
                <a:solidFill>
                  <a:srgbClr val="002060"/>
                </a:solidFill>
                <a:latin typeface="Arial" pitchFamily="34" charset="0"/>
                <a:cs typeface="Arial" pitchFamily="34" charset="0"/>
              </a:rPr>
              <a:t>CJ. </a:t>
            </a:r>
            <a:r>
              <a:rPr lang="en-US" sz="1000" i="1" dirty="0">
                <a:solidFill>
                  <a:srgbClr val="002060"/>
                </a:solidFill>
                <a:latin typeface="Arial" pitchFamily="34" charset="0"/>
                <a:cs typeface="Arial" pitchFamily="34" charset="0"/>
              </a:rPr>
              <a:t>Drugs. </a:t>
            </a:r>
            <a:r>
              <a:rPr lang="en-US" sz="1000" dirty="0">
                <a:solidFill>
                  <a:srgbClr val="002060"/>
                </a:solidFill>
                <a:latin typeface="Arial" pitchFamily="34" charset="0"/>
                <a:cs typeface="Arial" pitchFamily="34" charset="0"/>
              </a:rPr>
              <a:t>1994;47(suppl 5):</a:t>
            </a:r>
            <a:r>
              <a:rPr lang="en-US" sz="1000" dirty="0" smtClean="0">
                <a:solidFill>
                  <a:srgbClr val="002060"/>
                </a:solidFill>
                <a:latin typeface="Arial" pitchFamily="34" charset="0"/>
                <a:cs typeface="Arial" pitchFamily="34" charset="0"/>
              </a:rPr>
              <a:t>1-9; Dolan </a:t>
            </a:r>
            <a:r>
              <a:rPr lang="en-US" sz="1000" dirty="0">
                <a:solidFill>
                  <a:srgbClr val="002060"/>
                </a:solidFill>
                <a:latin typeface="Arial" pitchFamily="34" charset="0"/>
                <a:cs typeface="Arial" pitchFamily="34" charset="0"/>
              </a:rPr>
              <a:t>S, Nolan AM. </a:t>
            </a:r>
            <a:r>
              <a:rPr lang="en-US" sz="1000" i="1" dirty="0">
                <a:solidFill>
                  <a:srgbClr val="002060"/>
                </a:solidFill>
                <a:latin typeface="Arial" pitchFamily="34" charset="0"/>
                <a:cs typeface="Arial" pitchFamily="34" charset="0"/>
              </a:rPr>
              <a:t>Neuroreport. </a:t>
            </a:r>
            <a:r>
              <a:rPr lang="en-US" sz="1000" dirty="0">
                <a:solidFill>
                  <a:srgbClr val="002060"/>
                </a:solidFill>
                <a:latin typeface="Arial" pitchFamily="34" charset="0"/>
                <a:cs typeface="Arial" pitchFamily="34" charset="0"/>
              </a:rPr>
              <a:t>1999;10(3):</a:t>
            </a:r>
            <a:r>
              <a:rPr lang="en-US" sz="1000" dirty="0" smtClean="0">
                <a:solidFill>
                  <a:srgbClr val="002060"/>
                </a:solidFill>
                <a:latin typeface="Arial" pitchFamily="34" charset="0"/>
                <a:cs typeface="Arial" pitchFamily="34" charset="0"/>
              </a:rPr>
              <a:t>449-452</a:t>
            </a:r>
            <a:endParaRPr lang="en-US" sz="10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3821723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233" name="Rectangle 2"/>
          <p:cNvSpPr>
            <a:spLocks noGrp="1" noChangeArrowheads="1"/>
          </p:cNvSpPr>
          <p:nvPr>
            <p:ph type="title"/>
          </p:nvPr>
        </p:nvSpPr>
        <p:spPr/>
        <p:txBody>
          <a:bodyPr>
            <a:normAutofit fontScale="90000"/>
          </a:bodyPr>
          <a:lstStyle/>
          <a:p>
            <a:r>
              <a:rPr lang="es-MX" noProof="0" dirty="0" smtClean="0"/>
              <a:t>Los Opioides Pueden Inducir Alodinia</a:t>
            </a:r>
          </a:p>
        </p:txBody>
      </p:sp>
      <p:sp>
        <p:nvSpPr>
          <p:cNvPr id="2" name="Content Placeholder 1"/>
          <p:cNvSpPr>
            <a:spLocks noGrp="1"/>
          </p:cNvSpPr>
          <p:nvPr>
            <p:ph sz="half" idx="2"/>
          </p:nvPr>
        </p:nvSpPr>
        <p:spPr>
          <a:xfrm>
            <a:off x="683568" y="1600200"/>
            <a:ext cx="8003232" cy="4525963"/>
          </a:xfrm>
        </p:spPr>
        <p:txBody>
          <a:bodyPr>
            <a:normAutofit/>
          </a:bodyPr>
          <a:lstStyle/>
          <a:p>
            <a:pPr marL="463550" lvl="1" indent="-238125">
              <a:spcAft>
                <a:spcPts val="500"/>
              </a:spcAft>
            </a:pPr>
            <a:r>
              <a:rPr lang="es-MX" sz="2200" noProof="0" dirty="0" smtClean="0"/>
              <a:t>Dolor evocado por un estímulo inocuo</a:t>
            </a:r>
          </a:p>
          <a:p>
            <a:pPr marL="463550" lvl="1" indent="-238125">
              <a:spcAft>
                <a:spcPts val="500"/>
              </a:spcAft>
            </a:pPr>
            <a:r>
              <a:rPr lang="es-MX" sz="2200" noProof="0" dirty="0" smtClean="0"/>
              <a:t>Sensibilización Central  </a:t>
            </a:r>
            <a:r>
              <a:rPr lang="es-MX" altLang="en-US" sz="2200" noProof="0" dirty="0" smtClean="0">
                <a:sym typeface="Symbol" pitchFamily="18" charset="2"/>
              </a:rPr>
              <a:t> </a:t>
            </a:r>
            <a:r>
              <a:rPr lang="es-MX" sz="2200" noProof="0" dirty="0" smtClean="0"/>
              <a:t>dolor producido por fibras A</a:t>
            </a:r>
            <a:r>
              <a:rPr lang="es-MX" altLang="en-US" sz="2200" noProof="0" dirty="0" smtClean="0">
                <a:sym typeface="Symbol" pitchFamily="18" charset="2"/>
              </a:rPr>
              <a:t></a:t>
            </a:r>
            <a:r>
              <a:rPr lang="es-MX" sz="2200" baseline="30000" noProof="0" dirty="0" smtClean="0"/>
              <a:t>2</a:t>
            </a:r>
          </a:p>
          <a:p>
            <a:pPr marL="463550" lvl="1" indent="-238125">
              <a:spcAft>
                <a:spcPts val="500"/>
              </a:spcAft>
            </a:pPr>
            <a:r>
              <a:rPr lang="es-MX" sz="2200" noProof="0" dirty="0" smtClean="0"/>
              <a:t>Posiblemente mediado por receptores NMDA espinales</a:t>
            </a:r>
            <a:r>
              <a:rPr lang="es-MX" sz="2200" baseline="30000" noProof="0" dirty="0" smtClean="0"/>
              <a:t>3</a:t>
            </a:r>
          </a:p>
          <a:p>
            <a:endParaRPr lang="es-MX" sz="2200" noProof="0" dirty="0"/>
          </a:p>
        </p:txBody>
      </p:sp>
      <p:sp>
        <p:nvSpPr>
          <p:cNvPr id="863235" name="Text Box 16"/>
          <p:cNvSpPr txBox="1">
            <a:spLocks noChangeArrowheads="1"/>
          </p:cNvSpPr>
          <p:nvPr/>
        </p:nvSpPr>
        <p:spPr bwMode="auto">
          <a:xfrm>
            <a:off x="164951" y="6453336"/>
            <a:ext cx="6567289" cy="307777"/>
          </a:xfrm>
          <a:prstGeom prst="rect">
            <a:avLst/>
          </a:prstGeom>
          <a:noFill/>
          <a:ln w="9525">
            <a:noFill/>
            <a:miter lim="800000"/>
            <a:headEnd/>
            <a:tailEnd/>
          </a:ln>
        </p:spPr>
        <p:txBody>
          <a:bodyPr wrap="square" lIns="0" tIns="0" rIns="0" bIns="0" anchor="b">
            <a:spAutoFit/>
          </a:bodyPr>
          <a:lstStyle/>
          <a:p>
            <a:r>
              <a:rPr lang="en-US" sz="1000" dirty="0">
                <a:solidFill>
                  <a:srgbClr val="002060"/>
                </a:solidFill>
                <a:latin typeface="Arial" pitchFamily="34" charset="0"/>
                <a:cs typeface="Arial" pitchFamily="34" charset="0"/>
              </a:rPr>
              <a:t>Raja SN, et al. In: Wall PB, Melzack R, </a:t>
            </a:r>
            <a:r>
              <a:rPr lang="en-US" sz="1000" dirty="0" smtClean="0">
                <a:solidFill>
                  <a:srgbClr val="002060"/>
                </a:solidFill>
                <a:latin typeface="Arial" pitchFamily="34" charset="0"/>
                <a:cs typeface="Arial" pitchFamily="34" charset="0"/>
              </a:rPr>
              <a:t>(eds). </a:t>
            </a:r>
            <a:r>
              <a:rPr lang="en-US" sz="1000" dirty="0">
                <a:solidFill>
                  <a:srgbClr val="002060"/>
                </a:solidFill>
                <a:latin typeface="Arial" pitchFamily="34" charset="0"/>
                <a:cs typeface="Arial" pitchFamily="34" charset="0"/>
              </a:rPr>
              <a:t>Textbook of </a:t>
            </a:r>
            <a:r>
              <a:rPr lang="en-US" sz="1000" dirty="0" smtClean="0">
                <a:solidFill>
                  <a:srgbClr val="002060"/>
                </a:solidFill>
                <a:latin typeface="Arial" pitchFamily="34" charset="0"/>
                <a:cs typeface="Arial" pitchFamily="34" charset="0"/>
              </a:rPr>
              <a:t>pain. </a:t>
            </a:r>
            <a:r>
              <a:rPr lang="en-US" sz="1000" dirty="0">
                <a:solidFill>
                  <a:srgbClr val="002060"/>
                </a:solidFill>
                <a:latin typeface="Arial" pitchFamily="34" charset="0"/>
                <a:cs typeface="Arial" pitchFamily="34" charset="0"/>
              </a:rPr>
              <a:t>4th ed; </a:t>
            </a:r>
            <a:r>
              <a:rPr lang="en-US" sz="1000" dirty="0" smtClean="0">
                <a:solidFill>
                  <a:srgbClr val="002060"/>
                </a:solidFill>
                <a:latin typeface="Arial" pitchFamily="34" charset="0"/>
                <a:cs typeface="Arial" pitchFamily="34" charset="0"/>
              </a:rPr>
              <a:t>1999:11-57; 2. Woolf </a:t>
            </a:r>
            <a:r>
              <a:rPr lang="en-US" sz="1000" dirty="0">
                <a:solidFill>
                  <a:srgbClr val="002060"/>
                </a:solidFill>
                <a:latin typeface="Arial" pitchFamily="34" charset="0"/>
                <a:cs typeface="Arial" pitchFamily="34" charset="0"/>
              </a:rPr>
              <a:t>CJ. </a:t>
            </a:r>
            <a:r>
              <a:rPr lang="en-US" sz="1000" i="1" dirty="0">
                <a:solidFill>
                  <a:srgbClr val="002060"/>
                </a:solidFill>
                <a:latin typeface="Arial" pitchFamily="34" charset="0"/>
                <a:cs typeface="Arial" pitchFamily="34" charset="0"/>
              </a:rPr>
              <a:t>Drugs. </a:t>
            </a:r>
            <a:r>
              <a:rPr lang="en-US" sz="1000" dirty="0">
                <a:solidFill>
                  <a:srgbClr val="002060"/>
                </a:solidFill>
                <a:latin typeface="Arial" pitchFamily="34" charset="0"/>
                <a:cs typeface="Arial" pitchFamily="34" charset="0"/>
              </a:rPr>
              <a:t>1994;47(suppl 5):</a:t>
            </a:r>
            <a:r>
              <a:rPr lang="en-US" sz="1000" dirty="0" smtClean="0">
                <a:solidFill>
                  <a:srgbClr val="002060"/>
                </a:solidFill>
                <a:latin typeface="Arial" pitchFamily="34" charset="0"/>
                <a:cs typeface="Arial" pitchFamily="34" charset="0"/>
              </a:rPr>
              <a:t>1-9; 3. Dolan </a:t>
            </a:r>
            <a:r>
              <a:rPr lang="en-US" sz="1000" dirty="0">
                <a:solidFill>
                  <a:srgbClr val="002060"/>
                </a:solidFill>
                <a:latin typeface="Arial" pitchFamily="34" charset="0"/>
                <a:cs typeface="Arial" pitchFamily="34" charset="0"/>
              </a:rPr>
              <a:t>S, Nolan AM. </a:t>
            </a:r>
            <a:r>
              <a:rPr lang="en-US" sz="1000" i="1" dirty="0">
                <a:solidFill>
                  <a:srgbClr val="002060"/>
                </a:solidFill>
                <a:latin typeface="Arial" pitchFamily="34" charset="0"/>
                <a:cs typeface="Arial" pitchFamily="34" charset="0"/>
              </a:rPr>
              <a:t>Neuroreport. </a:t>
            </a:r>
            <a:r>
              <a:rPr lang="en-US" sz="1000" dirty="0">
                <a:solidFill>
                  <a:srgbClr val="002060"/>
                </a:solidFill>
                <a:latin typeface="Arial" pitchFamily="34" charset="0"/>
                <a:cs typeface="Arial" pitchFamily="34" charset="0"/>
              </a:rPr>
              <a:t>1999;10(3):449-452</a:t>
            </a:r>
          </a:p>
        </p:txBody>
      </p:sp>
    </p:spTree>
    <p:extLst>
      <p:ext uri="{BB962C8B-B14F-4D97-AF65-F5344CB8AC3E}">
        <p14:creationId xmlns:p14="http://schemas.microsoft.com/office/powerpoint/2010/main" val="2579274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pPr eaLnBrk="1" hangingPunct="1"/>
            <a:r>
              <a:rPr lang="es-MX" altLang="en-US" noProof="0" dirty="0" smtClean="0"/>
              <a:t>Efectos Adversos de los Opioides</a:t>
            </a:r>
            <a:endParaRPr lang="es-MX" noProof="0" dirty="0" smtClean="0"/>
          </a:p>
        </p:txBody>
      </p:sp>
      <p:graphicFrame>
        <p:nvGraphicFramePr>
          <p:cNvPr id="11" name="Content Placeholder 10"/>
          <p:cNvGraphicFramePr>
            <a:graphicFrameLocks noGrp="1"/>
          </p:cNvGraphicFramePr>
          <p:nvPr>
            <p:ph sz="quarter" idx="1"/>
          </p:nvPr>
        </p:nvGraphicFramePr>
        <p:xfrm>
          <a:off x="395288" y="1773238"/>
          <a:ext cx="8442325" cy="4032249"/>
        </p:xfrm>
        <a:graphic>
          <a:graphicData uri="http://schemas.openxmlformats.org/drawingml/2006/table">
            <a:tbl>
              <a:tblPr firstRow="1" bandRow="1">
                <a:tableStyleId>{5C22544A-7EE6-4342-B048-85BDC9FD1C3A}</a:tableStyleId>
              </a:tblPr>
              <a:tblGrid>
                <a:gridCol w="2011853"/>
                <a:gridCol w="6430472"/>
              </a:tblGrid>
              <a:tr h="648040">
                <a:tc>
                  <a:txBody>
                    <a:bodyPr/>
                    <a:lstStyle/>
                    <a:p>
                      <a:pPr lvl="0" algn="ctr"/>
                      <a:r>
                        <a:rPr lang="es-MX" sz="2400" noProof="0" dirty="0" smtClean="0">
                          <a:effectLst>
                            <a:outerShdw blurRad="38100" dist="38100" dir="2700000" algn="tl">
                              <a:srgbClr val="000000">
                                <a:alpha val="43137"/>
                              </a:srgbClr>
                            </a:outerShdw>
                          </a:effectLst>
                          <a:latin typeface="+mj-lt"/>
                        </a:rPr>
                        <a:t>  </a:t>
                      </a:r>
                      <a:r>
                        <a:rPr lang="es-MX" sz="2400" noProof="0" dirty="0" smtClean="0">
                          <a:effectLst/>
                          <a:latin typeface="+mj-lt"/>
                        </a:rPr>
                        <a:t>Sistema</a:t>
                      </a:r>
                      <a:endParaRPr lang="es-MX" sz="2400" noProof="0" dirty="0">
                        <a:effectLst/>
                        <a:latin typeface="+mj-lt"/>
                      </a:endParaRPr>
                    </a:p>
                  </a:txBody>
                  <a:tcPr marL="91437" marR="91437" marT="45723" marB="45723" anchor="ctr"/>
                </a:tc>
                <a:tc>
                  <a:txBody>
                    <a:bodyPr/>
                    <a:lstStyle/>
                    <a:p>
                      <a:pPr algn="ctr"/>
                      <a:r>
                        <a:rPr lang="es-MX" sz="2400" noProof="0" dirty="0" smtClean="0">
                          <a:effectLst/>
                          <a:latin typeface="+mj-lt"/>
                        </a:rPr>
                        <a:t>Efectos adversos</a:t>
                      </a:r>
                      <a:endParaRPr lang="es-MX" sz="2400" noProof="0" dirty="0">
                        <a:effectLst/>
                        <a:latin typeface="+mj-lt"/>
                      </a:endParaRPr>
                    </a:p>
                  </a:txBody>
                  <a:tcPr marL="91437" marR="91437" marT="45723" marB="45723" anchor="ctr"/>
                </a:tc>
              </a:tr>
              <a:tr h="648040">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es-MX" sz="2000" b="0" i="0" u="none" strike="noStrike" cap="none" normalizeH="0" baseline="0" noProof="0" dirty="0" smtClean="0">
                          <a:ln>
                            <a:noFill/>
                          </a:ln>
                          <a:solidFill>
                            <a:srgbClr val="002060"/>
                          </a:solidFill>
                          <a:effectLst/>
                          <a:latin typeface="+mj-lt"/>
                        </a:rPr>
                        <a:t>Gastrointestinal</a:t>
                      </a:r>
                    </a:p>
                  </a:txBody>
                  <a:tcPr marL="91437" marR="91437" marT="45723" marB="45723" anchor="ctr" horzOverflow="overflow">
                    <a:solidFill>
                      <a:schemeClr val="accent1">
                        <a:lumMod val="20000"/>
                        <a:lumOff val="80000"/>
                      </a:schemeClr>
                    </a:solidFill>
                  </a:tcPr>
                </a:tc>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es-MX" sz="2000" b="0" i="0" u="none" strike="noStrike" cap="none" normalizeH="0" baseline="0" noProof="0" dirty="0" smtClean="0">
                          <a:ln>
                            <a:noFill/>
                          </a:ln>
                          <a:solidFill>
                            <a:srgbClr val="002060"/>
                          </a:solidFill>
                          <a:effectLst/>
                          <a:latin typeface="+mj-lt"/>
                        </a:rPr>
                        <a:t>Náusea, vómito, constipación</a:t>
                      </a:r>
                    </a:p>
                  </a:txBody>
                  <a:tcPr marL="91437" marR="91437" marT="45723" marB="45723" anchor="ctr" horzOverflow="overflow">
                    <a:solidFill>
                      <a:schemeClr val="accent1">
                        <a:lumMod val="20000"/>
                        <a:lumOff val="80000"/>
                      </a:schemeClr>
                    </a:solidFill>
                  </a:tcPr>
                </a:tc>
              </a:tr>
              <a:tr h="792049">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es-MX" sz="2000" b="0" i="0" u="none" strike="noStrike" cap="none" normalizeH="0" baseline="0" noProof="0" dirty="0" smtClean="0">
                          <a:ln>
                            <a:noFill/>
                          </a:ln>
                          <a:solidFill>
                            <a:srgbClr val="002060"/>
                          </a:solidFill>
                          <a:effectLst/>
                          <a:latin typeface="+mj-lt"/>
                        </a:rPr>
                        <a:t>SNC</a:t>
                      </a:r>
                    </a:p>
                  </a:txBody>
                  <a:tcPr marL="91437" marR="91437" marT="45723" marB="45723" anchor="ctr" horzOverflow="overflow">
                    <a:solidFill>
                      <a:schemeClr val="accent1">
                        <a:lumMod val="60000"/>
                        <a:lumOff val="40000"/>
                      </a:schemeClr>
                    </a:solidFill>
                  </a:tcPr>
                </a:tc>
                <a:tc>
                  <a:txBody>
                    <a:bodyPr/>
                    <a:lstStyle/>
                    <a:p>
                      <a:pPr marL="0" marR="0" lvl="0" indent="0" algn="l" defTabSz="914400" rtl="0" eaLnBrk="1" fontAlgn="base" latinLnBrk="0" hangingPunct="1">
                        <a:lnSpc>
                          <a:spcPct val="120000"/>
                        </a:lnSpc>
                        <a:spcBef>
                          <a:spcPts val="0"/>
                        </a:spcBef>
                        <a:spcAft>
                          <a:spcPct val="0"/>
                        </a:spcAft>
                        <a:buClr>
                          <a:schemeClr val="folHlink"/>
                        </a:buClr>
                        <a:buSzPct val="80000"/>
                        <a:buFont typeface="Wingdings" pitchFamily="2" charset="2"/>
                        <a:buNone/>
                        <a:tabLst/>
                      </a:pPr>
                      <a:r>
                        <a:rPr kumimoji="0" lang="es-MX" sz="2000" b="0" i="0" u="none" strike="noStrike" cap="none" normalizeH="0" baseline="0" noProof="0" dirty="0" smtClean="0">
                          <a:ln>
                            <a:noFill/>
                          </a:ln>
                          <a:solidFill>
                            <a:srgbClr val="002060"/>
                          </a:solidFill>
                          <a:effectLst/>
                          <a:latin typeface="+mj-lt"/>
                        </a:rPr>
                        <a:t>Daño cognitivo, sedación, vahído, mareo</a:t>
                      </a:r>
                    </a:p>
                  </a:txBody>
                  <a:tcPr marL="91437" marR="91437" marT="45723" marB="45723" anchor="ctr" horzOverflow="overflow">
                    <a:solidFill>
                      <a:schemeClr val="accent1">
                        <a:lumMod val="60000"/>
                        <a:lumOff val="40000"/>
                      </a:schemeClr>
                    </a:solidFill>
                  </a:tcPr>
                </a:tc>
              </a:tr>
              <a:tr h="648040">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es-MX" sz="2000" b="0" i="0" u="none" strike="noStrike" cap="none" normalizeH="0" baseline="0" noProof="0" dirty="0" smtClean="0">
                          <a:ln>
                            <a:noFill/>
                          </a:ln>
                          <a:solidFill>
                            <a:srgbClr val="002060"/>
                          </a:solidFill>
                          <a:effectLst/>
                          <a:latin typeface="+mj-lt"/>
                        </a:rPr>
                        <a:t>Respiratorio</a:t>
                      </a:r>
                    </a:p>
                  </a:txBody>
                  <a:tcPr marL="91437" marR="91437" marT="45723" marB="45723" anchor="ctr" horzOverflow="overflow">
                    <a:solidFill>
                      <a:schemeClr val="accent1">
                        <a:lumMod val="20000"/>
                        <a:lumOff val="80000"/>
                      </a:schemeClr>
                    </a:solidFill>
                  </a:tcPr>
                </a:tc>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es-MX" sz="2000" b="0" i="0" u="none" strike="noStrike" cap="none" normalizeH="0" baseline="0" noProof="0" dirty="0" smtClean="0">
                          <a:ln>
                            <a:noFill/>
                          </a:ln>
                          <a:solidFill>
                            <a:srgbClr val="002060"/>
                          </a:solidFill>
                          <a:effectLst/>
                          <a:latin typeface="+mj-lt"/>
                        </a:rPr>
                        <a:t>Depresión respiratoria</a:t>
                      </a:r>
                    </a:p>
                  </a:txBody>
                  <a:tcPr marL="91437" marR="91437" marT="45723" marB="45723" anchor="ctr" horzOverflow="overflow">
                    <a:solidFill>
                      <a:schemeClr val="accent1">
                        <a:lumMod val="20000"/>
                        <a:lumOff val="80000"/>
                      </a:schemeClr>
                    </a:solidFill>
                  </a:tcPr>
                </a:tc>
              </a:tr>
              <a:tr h="648040">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es-MX" sz="2000" b="0" i="0" u="none" strike="noStrike" cap="none" normalizeH="0" baseline="0" noProof="0" dirty="0" smtClean="0">
                          <a:ln>
                            <a:noFill/>
                          </a:ln>
                          <a:solidFill>
                            <a:srgbClr val="002060"/>
                          </a:solidFill>
                          <a:effectLst/>
                          <a:latin typeface="+mj-lt"/>
                        </a:rPr>
                        <a:t>Cardiovascular</a:t>
                      </a:r>
                    </a:p>
                  </a:txBody>
                  <a:tcPr marL="91437" marR="91437" marT="45723" marB="45723" anchor="ctr" horzOverflow="overflow">
                    <a:solidFill>
                      <a:srgbClr val="5AA9F5"/>
                    </a:solidFill>
                  </a:tcPr>
                </a:tc>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es-MX" sz="2000" b="0" i="0" u="none" strike="noStrike" cap="none" normalizeH="0" baseline="0" noProof="0" dirty="0" smtClean="0">
                          <a:ln>
                            <a:noFill/>
                          </a:ln>
                          <a:solidFill>
                            <a:srgbClr val="002060"/>
                          </a:solidFill>
                          <a:effectLst/>
                          <a:latin typeface="+mj-lt"/>
                        </a:rPr>
                        <a:t>Hipotensión ortostática, desfallecimiento</a:t>
                      </a:r>
                    </a:p>
                  </a:txBody>
                  <a:tcPr marL="91437" marR="91437" marT="45723" marB="45723" anchor="ctr" horzOverflow="overflow">
                    <a:solidFill>
                      <a:srgbClr val="5AA9F5"/>
                    </a:solidFill>
                  </a:tcPr>
                </a:tc>
              </a:tr>
              <a:tr h="648040">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es-MX" sz="2000" b="0" i="0" u="none" strike="noStrike" cap="none" normalizeH="0" baseline="0" noProof="0" dirty="0" smtClean="0">
                          <a:ln>
                            <a:noFill/>
                          </a:ln>
                          <a:solidFill>
                            <a:srgbClr val="002060"/>
                          </a:solidFill>
                          <a:effectLst/>
                          <a:latin typeface="+mj-lt"/>
                        </a:rPr>
                        <a:t>Otro</a:t>
                      </a:r>
                    </a:p>
                  </a:txBody>
                  <a:tcPr marL="91437" marR="91437" marT="45723" marB="45723" anchor="ctr" horzOverflow="overflow">
                    <a:solidFill>
                      <a:schemeClr val="accent1">
                        <a:lumMod val="20000"/>
                        <a:lumOff val="80000"/>
                      </a:schemeClr>
                    </a:solidFill>
                  </a:tcPr>
                </a:tc>
                <a:tc>
                  <a:txBody>
                    <a:bodyPr/>
                    <a:lstStyle/>
                    <a:p>
                      <a:pPr marL="0" marR="0" lvl="0" indent="0" algn="l" defTabSz="914400" rtl="0" eaLnBrk="1" fontAlgn="base" latinLnBrk="0" hangingPunct="1">
                        <a:lnSpc>
                          <a:spcPct val="120000"/>
                        </a:lnSpc>
                        <a:spcBef>
                          <a:spcPct val="100000"/>
                        </a:spcBef>
                        <a:spcAft>
                          <a:spcPct val="0"/>
                        </a:spcAft>
                        <a:buClr>
                          <a:schemeClr val="folHlink"/>
                        </a:buClr>
                        <a:buSzPct val="80000"/>
                        <a:buFont typeface="Wingdings" pitchFamily="2" charset="2"/>
                        <a:buNone/>
                        <a:tabLst/>
                      </a:pPr>
                      <a:r>
                        <a:rPr kumimoji="0" lang="es-MX" sz="2000" b="0" i="0" u="none" strike="noStrike" cap="none" normalizeH="0" baseline="0" noProof="0" dirty="0" smtClean="0">
                          <a:ln>
                            <a:noFill/>
                          </a:ln>
                          <a:solidFill>
                            <a:srgbClr val="002060"/>
                          </a:solidFill>
                          <a:effectLst/>
                          <a:latin typeface="+mj-lt"/>
                        </a:rPr>
                        <a:t>Urticaria, miosis, sudoración, retención urinaria</a:t>
                      </a:r>
                    </a:p>
                  </a:txBody>
                  <a:tcPr marL="91437" marR="91437" marT="45723" marB="45723" anchor="ctr" horzOverflow="overflow">
                    <a:solidFill>
                      <a:schemeClr val="accent1">
                        <a:lumMod val="20000"/>
                        <a:lumOff val="80000"/>
                      </a:schemeClr>
                    </a:solidFill>
                  </a:tcPr>
                </a:tc>
              </a:tr>
            </a:tbl>
          </a:graphicData>
        </a:graphic>
      </p:graphicFrame>
      <p:sp>
        <p:nvSpPr>
          <p:cNvPr id="152602" name="Text Box 4"/>
          <p:cNvSpPr txBox="1">
            <a:spLocks noChangeArrowheads="1"/>
          </p:cNvSpPr>
          <p:nvPr/>
        </p:nvSpPr>
        <p:spPr bwMode="auto">
          <a:xfrm>
            <a:off x="395288" y="6021388"/>
            <a:ext cx="619283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1440" rIns="0" bIns="0">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fontAlgn="base" hangingPunct="1">
              <a:spcBef>
                <a:spcPct val="0"/>
              </a:spcBef>
              <a:spcAft>
                <a:spcPct val="0"/>
              </a:spcAft>
            </a:pPr>
            <a:r>
              <a:rPr lang="en-US" sz="1200" b="1" dirty="0" smtClean="0">
                <a:solidFill>
                  <a:srgbClr val="002060"/>
                </a:solidFill>
                <a:latin typeface="Calibri" pitchFamily="34" charset="0"/>
              </a:rPr>
              <a:t>SNC= sistema nervioso central</a:t>
            </a:r>
          </a:p>
          <a:p>
            <a:pPr eaLnBrk="1" fontAlgn="base" hangingPunct="1">
              <a:spcBef>
                <a:spcPct val="0"/>
              </a:spcBef>
              <a:spcAft>
                <a:spcPct val="0"/>
              </a:spcAft>
            </a:pPr>
            <a:r>
              <a:rPr lang="en-US" sz="1000" dirty="0" smtClean="0">
                <a:solidFill>
                  <a:srgbClr val="002060"/>
                </a:solidFill>
                <a:latin typeface="Calibri" pitchFamily="34" charset="0"/>
              </a:rPr>
              <a:t>Moreland LW, St Clair EW. </a:t>
            </a:r>
            <a:r>
              <a:rPr lang="en-US" sz="1000" i="1" dirty="0" smtClean="0">
                <a:solidFill>
                  <a:srgbClr val="002060"/>
                </a:solidFill>
                <a:latin typeface="Calibri" pitchFamily="34" charset="0"/>
              </a:rPr>
              <a:t>Rheum Dis Clin North Am</a:t>
            </a:r>
            <a:r>
              <a:rPr lang="en-US" sz="1000" dirty="0" smtClean="0">
                <a:solidFill>
                  <a:srgbClr val="002060"/>
                </a:solidFill>
                <a:latin typeface="Calibri" pitchFamily="34" charset="0"/>
              </a:rPr>
              <a:t> 1999; 25(1):153-91; Yaksh TL, Wallace MS. </a:t>
            </a:r>
          </a:p>
          <a:p>
            <a:pPr eaLnBrk="1" fontAlgn="base" hangingPunct="1">
              <a:spcBef>
                <a:spcPct val="0"/>
              </a:spcBef>
              <a:spcAft>
                <a:spcPct val="0"/>
              </a:spcAft>
            </a:pPr>
            <a:r>
              <a:rPr lang="sv-SE" sz="1000" dirty="0" smtClean="0">
                <a:solidFill>
                  <a:srgbClr val="002060"/>
                </a:solidFill>
                <a:latin typeface="Calibri" pitchFamily="34" charset="0"/>
              </a:rPr>
              <a:t>In</a:t>
            </a:r>
            <a:r>
              <a:rPr lang="sv-SE" sz="1000" i="1" dirty="0" smtClean="0">
                <a:solidFill>
                  <a:srgbClr val="002060"/>
                </a:solidFill>
                <a:latin typeface="Calibri" pitchFamily="34" charset="0"/>
              </a:rPr>
              <a:t>: </a:t>
            </a:r>
            <a:r>
              <a:rPr lang="sv-SE" sz="1000" dirty="0" smtClean="0">
                <a:solidFill>
                  <a:srgbClr val="002060"/>
                </a:solidFill>
                <a:latin typeface="Calibri" pitchFamily="34" charset="0"/>
              </a:rPr>
              <a:t>Brunton L </a:t>
            </a:r>
            <a:r>
              <a:rPr lang="sv-SE" sz="1000" i="1" dirty="0" smtClean="0">
                <a:solidFill>
                  <a:srgbClr val="002060"/>
                </a:solidFill>
                <a:latin typeface="Calibri" pitchFamily="34" charset="0"/>
              </a:rPr>
              <a:t>et al </a:t>
            </a:r>
            <a:r>
              <a:rPr lang="sv-SE" sz="1000" dirty="0" smtClean="0">
                <a:solidFill>
                  <a:srgbClr val="002060"/>
                </a:solidFill>
                <a:latin typeface="Calibri" pitchFamily="34" charset="0"/>
              </a:rPr>
              <a:t>(eds.). </a:t>
            </a:r>
            <a:r>
              <a:rPr lang="en-US" sz="1000" i="1" dirty="0" smtClean="0">
                <a:solidFill>
                  <a:srgbClr val="002060"/>
                </a:solidFill>
                <a:latin typeface="Calibri" pitchFamily="34" charset="0"/>
              </a:rPr>
              <a:t>Goodman and Gilman’s The Pharmacological Basis of Therapeutics</a:t>
            </a:r>
            <a:r>
              <a:rPr lang="en-US" sz="1000" dirty="0" smtClean="0">
                <a:solidFill>
                  <a:srgbClr val="002060"/>
                </a:solidFill>
                <a:latin typeface="Calibri" pitchFamily="34" charset="0"/>
              </a:rPr>
              <a:t>. 12</a:t>
            </a:r>
            <a:r>
              <a:rPr lang="en-US" sz="1000" baseline="30000" dirty="0" smtClean="0">
                <a:solidFill>
                  <a:srgbClr val="002060"/>
                </a:solidFill>
                <a:latin typeface="Calibri" pitchFamily="34" charset="0"/>
              </a:rPr>
              <a:t>th</a:t>
            </a:r>
            <a:r>
              <a:rPr lang="en-US" sz="1000" dirty="0" smtClean="0">
                <a:solidFill>
                  <a:srgbClr val="002060"/>
                </a:solidFill>
                <a:latin typeface="Calibri" pitchFamily="34" charset="0"/>
              </a:rPr>
              <a:t> ed. (online version). McGraw-Hill; New York, NY: 2010.</a:t>
            </a:r>
          </a:p>
        </p:txBody>
      </p:sp>
      <p:sp>
        <p:nvSpPr>
          <p:cNvPr id="152603" name="Slide Number Placeholder 10"/>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D7AC6BFE-1181-4252-B253-4D415030E2D1}" type="slidenum">
              <a:rPr lang="en-CA" smtClean="0">
                <a:solidFill>
                  <a:srgbClr val="000000"/>
                </a:solidFill>
              </a:rPr>
              <a:pPr eaLnBrk="1" hangingPunct="1"/>
              <a:t>38</a:t>
            </a:fld>
            <a:endParaRPr lang="en-CA" dirty="0" smtClean="0">
              <a:solidFill>
                <a:srgbClr val="000000"/>
              </a:solidFill>
            </a:endParaRPr>
          </a:p>
        </p:txBody>
      </p:sp>
    </p:spTree>
    <p:extLst>
      <p:ext uri="{BB962C8B-B14F-4D97-AF65-F5344CB8AC3E}">
        <p14:creationId xmlns:p14="http://schemas.microsoft.com/office/powerpoint/2010/main" val="2490985572"/>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16"/>
          <p:cNvSpPr txBox="1">
            <a:spLocks noChangeArrowheads="1"/>
          </p:cNvSpPr>
          <p:nvPr/>
        </p:nvSpPr>
        <p:spPr bwMode="auto">
          <a:xfrm>
            <a:off x="209036" y="6478685"/>
            <a:ext cx="8528050" cy="338554"/>
          </a:xfrm>
          <a:prstGeom prst="rect">
            <a:avLst/>
          </a:prstGeom>
          <a:noFill/>
          <a:ln w="9525">
            <a:noFill/>
            <a:miter lim="800000"/>
            <a:headEnd/>
            <a:tailEnd/>
          </a:ln>
        </p:spPr>
        <p:txBody>
          <a:bodyPr lIns="0" tIns="0" rIns="0" bIns="0" anchor="b">
            <a:spAutoFit/>
          </a:bodyPr>
          <a:lstStyle/>
          <a:p>
            <a:pPr marL="114300" indent="-114300"/>
            <a:r>
              <a:rPr lang="en-US" sz="1200" b="1" dirty="0" smtClean="0">
                <a:solidFill>
                  <a:srgbClr val="002060"/>
                </a:solidFill>
                <a:cs typeface="Arial" pitchFamily="34" charset="0"/>
              </a:rPr>
              <a:t>Nota: gabapentina y pregabalina son ligandos </a:t>
            </a:r>
            <a:r>
              <a:rPr lang="el-GR" sz="1200" b="1" dirty="0" smtClean="0">
                <a:solidFill>
                  <a:srgbClr val="002060"/>
                </a:solidFill>
                <a:cs typeface="Arial" pitchFamily="34" charset="0"/>
              </a:rPr>
              <a:t>α</a:t>
            </a:r>
            <a:r>
              <a:rPr lang="el-GR" sz="1200" b="1" baseline="-25000" dirty="0" smtClean="0">
                <a:solidFill>
                  <a:srgbClr val="002060"/>
                </a:solidFill>
                <a:cs typeface="Arial" pitchFamily="34" charset="0"/>
              </a:rPr>
              <a:t>2</a:t>
            </a:r>
            <a:r>
              <a:rPr lang="el-GR" sz="1200" b="1" dirty="0" smtClean="0">
                <a:solidFill>
                  <a:srgbClr val="002060"/>
                </a:solidFill>
                <a:cs typeface="Arial" pitchFamily="34" charset="0"/>
              </a:rPr>
              <a:t>δ</a:t>
            </a:r>
            <a:endParaRPr lang="en-US" sz="1200" b="1" dirty="0" smtClean="0">
              <a:solidFill>
                <a:srgbClr val="002060"/>
              </a:solidFill>
              <a:cs typeface="Arial" pitchFamily="34" charset="0"/>
            </a:endParaRPr>
          </a:p>
          <a:p>
            <a:pPr marL="114300" indent="-114300"/>
            <a:r>
              <a:rPr lang="en-US" sz="1000" dirty="0" smtClean="0">
                <a:solidFill>
                  <a:srgbClr val="002060"/>
                </a:solidFill>
                <a:cs typeface="Arial" pitchFamily="34" charset="0"/>
              </a:rPr>
              <a:t>Bauer CS </a:t>
            </a:r>
            <a:r>
              <a:rPr lang="en-US" sz="1000" i="1" dirty="0" smtClean="0">
                <a:solidFill>
                  <a:srgbClr val="002060"/>
                </a:solidFill>
                <a:cs typeface="Arial" pitchFamily="34" charset="0"/>
              </a:rPr>
              <a:t>et al. J Neurosci</a:t>
            </a:r>
            <a:r>
              <a:rPr lang="en-US" sz="1000" dirty="0" smtClean="0">
                <a:solidFill>
                  <a:srgbClr val="002060"/>
                </a:solidFill>
                <a:cs typeface="Arial" pitchFamily="34" charset="0"/>
              </a:rPr>
              <a:t> 2009; 29(13):4076-88.</a:t>
            </a:r>
            <a:endParaRPr lang="en-US" sz="1000" dirty="0">
              <a:solidFill>
                <a:srgbClr val="002060"/>
              </a:solidFill>
              <a:cs typeface="Arial" pitchFamily="34" charset="0"/>
            </a:endParaRPr>
          </a:p>
        </p:txBody>
      </p:sp>
      <p:pic>
        <p:nvPicPr>
          <p:cNvPr id="32" name="Picture 3"/>
          <p:cNvPicPr>
            <a:picLocks noChangeAspect="1" noChangeArrowheads="1"/>
          </p:cNvPicPr>
          <p:nvPr/>
        </p:nvPicPr>
        <p:blipFill>
          <a:blip r:embed="rId3" cstate="print">
            <a:clrChange>
              <a:clrFrom>
                <a:srgbClr val="FEFEFE"/>
              </a:clrFrom>
              <a:clrTo>
                <a:srgbClr val="FEFEFE">
                  <a:alpha val="0"/>
                </a:srgbClr>
              </a:clrTo>
            </a:clrChange>
          </a:blip>
          <a:srcRect l="5475" t="3058" r="6467" b="27351"/>
          <a:stretch>
            <a:fillRect/>
          </a:stretch>
        </p:blipFill>
        <p:spPr bwMode="auto">
          <a:xfrm>
            <a:off x="3155950" y="1868903"/>
            <a:ext cx="4468813" cy="4025900"/>
          </a:xfrm>
          <a:prstGeom prst="rect">
            <a:avLst/>
          </a:prstGeom>
          <a:noFill/>
          <a:ln w="9525">
            <a:noFill/>
            <a:miter lim="800000"/>
            <a:headEnd/>
            <a:tailEnd/>
          </a:ln>
        </p:spPr>
      </p:pic>
      <p:sp>
        <p:nvSpPr>
          <p:cNvPr id="33" name="AutoShape 4"/>
          <p:cNvSpPr>
            <a:spLocks noChangeArrowheads="1"/>
          </p:cNvSpPr>
          <p:nvPr/>
        </p:nvSpPr>
        <p:spPr bwMode="auto">
          <a:xfrm rot="1950959">
            <a:off x="5124450" y="5151437"/>
            <a:ext cx="1647825" cy="1244600"/>
          </a:xfrm>
          <a:prstGeom prst="irregularSeal2">
            <a:avLst/>
          </a:prstGeom>
          <a:solidFill>
            <a:schemeClr val="accent6"/>
          </a:solidFill>
          <a:ln w="9525">
            <a:noFill/>
            <a:miter lim="800000"/>
            <a:headEnd/>
            <a:tailEnd/>
          </a:ln>
        </p:spPr>
        <p:txBody>
          <a:bodyPr wrap="none" anchor="ctr"/>
          <a:lstStyle/>
          <a:p>
            <a:pPr algn="ctr"/>
            <a:endParaRPr lang="en-US" sz="2000" dirty="0">
              <a:solidFill>
                <a:prstClr val="white"/>
              </a:solidFill>
            </a:endParaRPr>
          </a:p>
        </p:txBody>
      </p:sp>
      <p:sp>
        <p:nvSpPr>
          <p:cNvPr id="34" name="Text Box 5"/>
          <p:cNvSpPr txBox="1">
            <a:spLocks noChangeArrowheads="1"/>
          </p:cNvSpPr>
          <p:nvPr/>
        </p:nvSpPr>
        <p:spPr bwMode="auto">
          <a:xfrm>
            <a:off x="6489654" y="6158328"/>
            <a:ext cx="1993494" cy="400110"/>
          </a:xfrm>
          <a:prstGeom prst="rect">
            <a:avLst/>
          </a:prstGeom>
          <a:noFill/>
          <a:ln w="9525">
            <a:noFill/>
            <a:miter lim="800000"/>
            <a:headEnd/>
            <a:tailEnd/>
          </a:ln>
        </p:spPr>
        <p:txBody>
          <a:bodyPr wrap="none">
            <a:spAutoFit/>
          </a:bodyPr>
          <a:lstStyle/>
          <a:p>
            <a:r>
              <a:rPr lang="es-MX" sz="2000" b="1" dirty="0" smtClean="0">
                <a:solidFill>
                  <a:srgbClr val="F78B30"/>
                </a:solidFill>
              </a:rPr>
              <a:t>Lesión del nervio</a:t>
            </a:r>
            <a:endParaRPr lang="es-MX" sz="2000" b="1" dirty="0">
              <a:solidFill>
                <a:srgbClr val="F78B30"/>
              </a:solidFill>
            </a:endParaRPr>
          </a:p>
        </p:txBody>
      </p:sp>
      <p:sp>
        <p:nvSpPr>
          <p:cNvPr id="35" name="Text Box 6"/>
          <p:cNvSpPr txBox="1">
            <a:spLocks noChangeArrowheads="1"/>
          </p:cNvSpPr>
          <p:nvPr/>
        </p:nvSpPr>
        <p:spPr bwMode="auto">
          <a:xfrm>
            <a:off x="7380311" y="4062828"/>
            <a:ext cx="1728193" cy="1138773"/>
          </a:xfrm>
          <a:prstGeom prst="rect">
            <a:avLst/>
          </a:prstGeom>
          <a:noFill/>
          <a:ln w="9525">
            <a:noFill/>
            <a:miter lim="800000"/>
            <a:headEnd/>
            <a:tailEnd/>
          </a:ln>
        </p:spPr>
        <p:txBody>
          <a:bodyPr wrap="square">
            <a:spAutoFit/>
          </a:bodyPr>
          <a:lstStyle/>
          <a:p>
            <a:pPr algn="ctr"/>
            <a:r>
              <a:rPr lang="es-MX" sz="1700" b="1" dirty="0" smtClean="0">
                <a:solidFill>
                  <a:srgbClr val="002060"/>
                </a:solidFill>
              </a:rPr>
              <a:t>La lesión estimula la producción de canal de calcio</a:t>
            </a:r>
            <a:endParaRPr lang="es-MX" sz="1700" b="1" dirty="0">
              <a:solidFill>
                <a:srgbClr val="002060"/>
              </a:solidFill>
            </a:endParaRPr>
          </a:p>
        </p:txBody>
      </p:sp>
      <p:sp>
        <p:nvSpPr>
          <p:cNvPr id="36" name="Oval 7"/>
          <p:cNvSpPr>
            <a:spLocks noChangeArrowheads="1"/>
          </p:cNvSpPr>
          <p:nvPr/>
        </p:nvSpPr>
        <p:spPr bwMode="auto">
          <a:xfrm>
            <a:off x="6213475" y="2792828"/>
            <a:ext cx="1298575" cy="1201738"/>
          </a:xfrm>
          <a:prstGeom prst="ellipse">
            <a:avLst/>
          </a:prstGeom>
          <a:noFill/>
          <a:ln w="38100">
            <a:solidFill>
              <a:srgbClr val="C03932"/>
            </a:solidFill>
            <a:round/>
            <a:headEnd/>
            <a:tailEnd/>
          </a:ln>
          <a:effectLst/>
        </p:spPr>
        <p:txBody>
          <a:bodyPr wrap="none" anchor="ctr"/>
          <a:lstStyle/>
          <a:p>
            <a:endParaRPr lang="es-MX" dirty="0">
              <a:solidFill>
                <a:prstClr val="white"/>
              </a:solidFill>
              <a:cs typeface="Arial" charset="0"/>
            </a:endParaRPr>
          </a:p>
        </p:txBody>
      </p:sp>
      <p:sp>
        <p:nvSpPr>
          <p:cNvPr id="37" name="AutoShape 8"/>
          <p:cNvSpPr>
            <a:spLocks noChangeArrowheads="1"/>
          </p:cNvSpPr>
          <p:nvPr/>
        </p:nvSpPr>
        <p:spPr bwMode="auto">
          <a:xfrm rot="-7766513">
            <a:off x="6346031" y="4171572"/>
            <a:ext cx="460375" cy="674688"/>
          </a:xfrm>
          <a:prstGeom prst="lightningBolt">
            <a:avLst/>
          </a:prstGeom>
          <a:solidFill>
            <a:schemeClr val="accent6"/>
          </a:solidFill>
          <a:ln w="9525">
            <a:noFill/>
            <a:miter lim="800000"/>
            <a:headEnd/>
            <a:tailEnd/>
          </a:ln>
        </p:spPr>
        <p:txBody>
          <a:bodyPr wrap="none" anchor="ctr"/>
          <a:lstStyle/>
          <a:p>
            <a:endParaRPr lang="es-MX" dirty="0">
              <a:solidFill>
                <a:prstClr val="white"/>
              </a:solidFill>
            </a:endParaRPr>
          </a:p>
        </p:txBody>
      </p:sp>
      <p:sp>
        <p:nvSpPr>
          <p:cNvPr id="38" name="Rectangle 9"/>
          <p:cNvSpPr>
            <a:spLocks noChangeArrowheads="1"/>
          </p:cNvSpPr>
          <p:nvPr/>
        </p:nvSpPr>
        <p:spPr bwMode="auto">
          <a:xfrm>
            <a:off x="6222271" y="1772816"/>
            <a:ext cx="2814225" cy="1200329"/>
          </a:xfrm>
          <a:prstGeom prst="rect">
            <a:avLst/>
          </a:prstGeom>
          <a:noFill/>
          <a:ln w="9525">
            <a:noFill/>
            <a:miter lim="800000"/>
            <a:headEnd/>
            <a:tailEnd/>
          </a:ln>
        </p:spPr>
        <p:txBody>
          <a:bodyPr wrap="square">
            <a:spAutoFit/>
          </a:bodyPr>
          <a:lstStyle/>
          <a:p>
            <a:pPr algn="ctr"/>
            <a:r>
              <a:rPr lang="es-MX" b="1" dirty="0" smtClean="0">
                <a:solidFill>
                  <a:srgbClr val="002060"/>
                </a:solidFill>
              </a:rPr>
              <a:t>Canales de calcio transportados a terminales nerviosas en el cuerno dorsal</a:t>
            </a:r>
            <a:endParaRPr lang="es-MX" b="1" dirty="0">
              <a:solidFill>
                <a:srgbClr val="002060"/>
              </a:solidFill>
            </a:endParaRPr>
          </a:p>
        </p:txBody>
      </p:sp>
      <p:sp>
        <p:nvSpPr>
          <p:cNvPr id="39" name="Text Box 11"/>
          <p:cNvSpPr txBox="1">
            <a:spLocks noChangeArrowheads="1"/>
          </p:cNvSpPr>
          <p:nvPr/>
        </p:nvSpPr>
        <p:spPr bwMode="auto">
          <a:xfrm>
            <a:off x="615764" y="1986085"/>
            <a:ext cx="2079823" cy="646331"/>
          </a:xfrm>
          <a:prstGeom prst="rect">
            <a:avLst/>
          </a:prstGeom>
          <a:noFill/>
          <a:ln w="9525">
            <a:noFill/>
            <a:miter lim="800000"/>
            <a:headEnd/>
            <a:tailEnd/>
          </a:ln>
        </p:spPr>
        <p:txBody>
          <a:bodyPr wrap="square">
            <a:spAutoFit/>
          </a:bodyPr>
          <a:lstStyle/>
          <a:p>
            <a:pPr algn="ctr"/>
            <a:r>
              <a:rPr lang="es-MX" b="1" dirty="0" smtClean="0">
                <a:solidFill>
                  <a:srgbClr val="002060"/>
                </a:solidFill>
              </a:rPr>
              <a:t>Mayor número de canales de calcio</a:t>
            </a:r>
            <a:endParaRPr lang="es-MX" b="1" dirty="0">
              <a:solidFill>
                <a:srgbClr val="002060"/>
              </a:solidFill>
            </a:endParaRPr>
          </a:p>
        </p:txBody>
      </p:sp>
      <p:sp>
        <p:nvSpPr>
          <p:cNvPr id="40" name="AutoShape 12"/>
          <p:cNvSpPr>
            <a:spLocks noChangeArrowheads="1"/>
          </p:cNvSpPr>
          <p:nvPr/>
        </p:nvSpPr>
        <p:spPr bwMode="auto">
          <a:xfrm>
            <a:off x="1459619" y="4062828"/>
            <a:ext cx="392113" cy="423863"/>
          </a:xfrm>
          <a:prstGeom prst="downArrow">
            <a:avLst>
              <a:gd name="adj1" fmla="val 50000"/>
              <a:gd name="adj2" fmla="val 27024"/>
            </a:avLst>
          </a:prstGeom>
          <a:solidFill>
            <a:schemeClr val="accent1"/>
          </a:solidFill>
          <a:ln w="9525">
            <a:noFill/>
            <a:miter lim="800000"/>
            <a:headEnd/>
            <a:tailEnd/>
          </a:ln>
        </p:spPr>
        <p:txBody>
          <a:bodyPr wrap="none" anchor="ctr"/>
          <a:lstStyle/>
          <a:p>
            <a:endParaRPr lang="es-MX" dirty="0">
              <a:solidFill>
                <a:prstClr val="white"/>
              </a:solidFill>
            </a:endParaRPr>
          </a:p>
        </p:txBody>
      </p:sp>
      <p:sp>
        <p:nvSpPr>
          <p:cNvPr id="41" name="Text Box 13"/>
          <p:cNvSpPr txBox="1">
            <a:spLocks noChangeArrowheads="1"/>
          </p:cNvSpPr>
          <p:nvPr/>
        </p:nvSpPr>
        <p:spPr bwMode="auto">
          <a:xfrm>
            <a:off x="1009403" y="3364267"/>
            <a:ext cx="1425040" cy="923330"/>
          </a:xfrm>
          <a:prstGeom prst="rect">
            <a:avLst/>
          </a:prstGeom>
          <a:noFill/>
          <a:ln w="9525">
            <a:noFill/>
            <a:miter lim="800000"/>
            <a:headEnd/>
            <a:tailEnd/>
          </a:ln>
        </p:spPr>
        <p:txBody>
          <a:bodyPr wrap="square">
            <a:spAutoFit/>
          </a:bodyPr>
          <a:lstStyle/>
          <a:p>
            <a:pPr algn="ctr"/>
            <a:r>
              <a:rPr lang="es-MX" b="1" dirty="0" smtClean="0">
                <a:solidFill>
                  <a:srgbClr val="002060"/>
                </a:solidFill>
              </a:rPr>
              <a:t>Mayor entrada de calcio</a:t>
            </a:r>
            <a:endParaRPr lang="es-MX" b="1" dirty="0">
              <a:solidFill>
                <a:srgbClr val="002060"/>
              </a:solidFill>
            </a:endParaRPr>
          </a:p>
        </p:txBody>
      </p:sp>
      <p:sp>
        <p:nvSpPr>
          <p:cNvPr id="42" name="AutoShape 14"/>
          <p:cNvSpPr>
            <a:spLocks noChangeArrowheads="1"/>
          </p:cNvSpPr>
          <p:nvPr/>
        </p:nvSpPr>
        <p:spPr bwMode="auto">
          <a:xfrm>
            <a:off x="1459619" y="2837278"/>
            <a:ext cx="392113" cy="423863"/>
          </a:xfrm>
          <a:prstGeom prst="downArrow">
            <a:avLst>
              <a:gd name="adj1" fmla="val 50000"/>
              <a:gd name="adj2" fmla="val 27024"/>
            </a:avLst>
          </a:prstGeom>
          <a:solidFill>
            <a:schemeClr val="accent1"/>
          </a:solidFill>
          <a:ln w="9525">
            <a:noFill/>
            <a:miter lim="800000"/>
            <a:headEnd/>
            <a:tailEnd/>
          </a:ln>
        </p:spPr>
        <p:txBody>
          <a:bodyPr wrap="none" anchor="ctr"/>
          <a:lstStyle/>
          <a:p>
            <a:endParaRPr lang="es-MX" dirty="0">
              <a:solidFill>
                <a:prstClr val="white"/>
              </a:solidFill>
            </a:endParaRPr>
          </a:p>
        </p:txBody>
      </p:sp>
      <p:sp>
        <p:nvSpPr>
          <p:cNvPr id="43" name="Text Box 15"/>
          <p:cNvSpPr txBox="1">
            <a:spLocks noChangeArrowheads="1"/>
          </p:cNvSpPr>
          <p:nvPr/>
        </p:nvSpPr>
        <p:spPr bwMode="auto">
          <a:xfrm>
            <a:off x="323528" y="4567653"/>
            <a:ext cx="2664295" cy="1908215"/>
          </a:xfrm>
          <a:prstGeom prst="rect">
            <a:avLst/>
          </a:prstGeom>
          <a:noFill/>
          <a:ln w="9525">
            <a:noFill/>
            <a:miter lim="800000"/>
            <a:headEnd/>
            <a:tailEnd/>
          </a:ln>
        </p:spPr>
        <p:txBody>
          <a:bodyPr wrap="square">
            <a:spAutoFit/>
          </a:bodyPr>
          <a:lstStyle/>
          <a:p>
            <a:pPr algn="ctr"/>
            <a:r>
              <a:rPr lang="es-MX" b="1" dirty="0" smtClean="0">
                <a:solidFill>
                  <a:srgbClr val="002060"/>
                </a:solidFill>
              </a:rPr>
              <a:t>Mayor excitabilidad</a:t>
            </a:r>
          </a:p>
          <a:p>
            <a:pPr algn="ctr"/>
            <a:r>
              <a:rPr lang="es-MX" b="1" dirty="0" smtClean="0">
                <a:solidFill>
                  <a:srgbClr val="002060"/>
                </a:solidFill>
              </a:rPr>
              <a:t>neuronal</a:t>
            </a:r>
            <a:r>
              <a:rPr lang="es-MX" sz="1000" b="1" dirty="0" smtClean="0">
                <a:solidFill>
                  <a:prstClr val="white"/>
                </a:solidFill>
              </a:rPr>
              <a:t/>
            </a:r>
            <a:br>
              <a:rPr lang="es-MX" sz="1000" b="1" dirty="0" smtClean="0">
                <a:solidFill>
                  <a:prstClr val="white"/>
                </a:solidFill>
              </a:rPr>
            </a:br>
            <a:endParaRPr lang="es-MX" sz="1000" b="1" dirty="0" smtClean="0">
              <a:solidFill>
                <a:prstClr val="white"/>
              </a:solidFill>
            </a:endParaRPr>
          </a:p>
          <a:p>
            <a:pPr algn="ctr"/>
            <a:r>
              <a:rPr lang="es-MX" sz="2400" b="1" i="1" dirty="0" smtClean="0">
                <a:solidFill>
                  <a:srgbClr val="DDBB30"/>
                </a:solidFill>
              </a:rPr>
              <a:t>MAYOR SENSIBILIDAD AL DOLOR</a:t>
            </a:r>
            <a:endParaRPr lang="es-MX" sz="2400" b="1" i="1" dirty="0">
              <a:solidFill>
                <a:srgbClr val="DDBB30"/>
              </a:solidFill>
            </a:endParaRPr>
          </a:p>
        </p:txBody>
      </p:sp>
      <p:sp>
        <p:nvSpPr>
          <p:cNvPr id="44" name="Line 16"/>
          <p:cNvSpPr>
            <a:spLocks noChangeShapeType="1"/>
          </p:cNvSpPr>
          <p:nvPr/>
        </p:nvSpPr>
        <p:spPr bwMode="auto">
          <a:xfrm flipH="1" flipV="1">
            <a:off x="2619375" y="2327691"/>
            <a:ext cx="1333500" cy="579437"/>
          </a:xfrm>
          <a:prstGeom prst="line">
            <a:avLst/>
          </a:prstGeom>
          <a:noFill/>
          <a:ln w="38100">
            <a:solidFill>
              <a:schemeClr val="accent2"/>
            </a:solidFill>
            <a:round/>
            <a:headEnd/>
            <a:tailEnd type="triangle" w="med" len="med"/>
          </a:ln>
        </p:spPr>
        <p:txBody>
          <a:bodyPr/>
          <a:lstStyle/>
          <a:p>
            <a:endParaRPr lang="es-MX" dirty="0">
              <a:solidFill>
                <a:prstClr val="white"/>
              </a:solidFill>
            </a:endParaRPr>
          </a:p>
        </p:txBody>
      </p:sp>
      <p:sp>
        <p:nvSpPr>
          <p:cNvPr id="45" name="Oval 17"/>
          <p:cNvSpPr>
            <a:spLocks noChangeArrowheads="1"/>
          </p:cNvSpPr>
          <p:nvPr/>
        </p:nvSpPr>
        <p:spPr bwMode="auto">
          <a:xfrm>
            <a:off x="3813175" y="2664241"/>
            <a:ext cx="1298575" cy="1201737"/>
          </a:xfrm>
          <a:prstGeom prst="ellipse">
            <a:avLst/>
          </a:prstGeom>
          <a:noFill/>
          <a:ln w="38100">
            <a:solidFill>
              <a:srgbClr val="C03932"/>
            </a:solidFill>
            <a:round/>
            <a:headEnd/>
            <a:tailEnd/>
          </a:ln>
          <a:effectLst/>
        </p:spPr>
        <p:txBody>
          <a:bodyPr wrap="none" anchor="ctr"/>
          <a:lstStyle/>
          <a:p>
            <a:pPr>
              <a:defRPr/>
            </a:pPr>
            <a:endParaRPr lang="es-MX" dirty="0">
              <a:solidFill>
                <a:prstClr val="white"/>
              </a:solidFill>
              <a:cs typeface="Arial" charset="0"/>
            </a:endParaRPr>
          </a:p>
        </p:txBody>
      </p:sp>
      <p:sp>
        <p:nvSpPr>
          <p:cNvPr id="46" name="Line 18"/>
          <p:cNvSpPr>
            <a:spLocks noChangeShapeType="1"/>
          </p:cNvSpPr>
          <p:nvPr/>
        </p:nvSpPr>
        <p:spPr bwMode="auto">
          <a:xfrm>
            <a:off x="7443788" y="3648491"/>
            <a:ext cx="495300" cy="392112"/>
          </a:xfrm>
          <a:prstGeom prst="line">
            <a:avLst/>
          </a:prstGeom>
          <a:noFill/>
          <a:ln w="38100">
            <a:solidFill>
              <a:schemeClr val="accent2"/>
            </a:solidFill>
            <a:round/>
            <a:headEnd/>
            <a:tailEnd type="triangle" w="med" len="med"/>
          </a:ln>
        </p:spPr>
        <p:txBody>
          <a:bodyPr/>
          <a:lstStyle/>
          <a:p>
            <a:endParaRPr lang="es-MX" dirty="0">
              <a:solidFill>
                <a:prstClr val="white"/>
              </a:solidFill>
            </a:endParaRPr>
          </a:p>
        </p:txBody>
      </p:sp>
      <p:sp>
        <p:nvSpPr>
          <p:cNvPr id="47" name="AutoShape 10"/>
          <p:cNvSpPr>
            <a:spLocks noChangeArrowheads="1"/>
          </p:cNvSpPr>
          <p:nvPr/>
        </p:nvSpPr>
        <p:spPr bwMode="auto">
          <a:xfrm rot="-311666">
            <a:off x="5230634" y="2189578"/>
            <a:ext cx="981075" cy="277813"/>
          </a:xfrm>
          <a:prstGeom prst="leftArrow">
            <a:avLst>
              <a:gd name="adj1" fmla="val 50000"/>
              <a:gd name="adj2" fmla="val 88286"/>
            </a:avLst>
          </a:prstGeom>
          <a:solidFill>
            <a:schemeClr val="accent1"/>
          </a:solidFill>
          <a:ln w="9525">
            <a:noFill/>
            <a:miter lim="800000"/>
            <a:headEnd/>
            <a:tailEnd/>
          </a:ln>
        </p:spPr>
        <p:txBody>
          <a:bodyPr wrap="none" anchor="ctr"/>
          <a:lstStyle/>
          <a:p>
            <a:endParaRPr lang="es-MX" dirty="0">
              <a:solidFill>
                <a:prstClr val="white"/>
              </a:solidFill>
            </a:endParaRPr>
          </a:p>
        </p:txBody>
      </p:sp>
      <p:sp>
        <p:nvSpPr>
          <p:cNvPr id="48" name="Text Box 22"/>
          <p:cNvSpPr txBox="1">
            <a:spLocks noChangeArrowheads="1"/>
          </p:cNvSpPr>
          <p:nvPr/>
        </p:nvSpPr>
        <p:spPr bwMode="auto">
          <a:xfrm>
            <a:off x="5427801" y="1902241"/>
            <a:ext cx="820738" cy="762000"/>
          </a:xfrm>
          <a:prstGeom prst="rect">
            <a:avLst/>
          </a:prstGeom>
          <a:noFill/>
          <a:ln w="9525">
            <a:noFill/>
            <a:miter lim="800000"/>
            <a:headEnd/>
            <a:tailEnd/>
          </a:ln>
        </p:spPr>
        <p:txBody>
          <a:bodyPr>
            <a:spAutoFit/>
          </a:bodyPr>
          <a:lstStyle/>
          <a:p>
            <a:pPr algn="ctr"/>
            <a:r>
              <a:rPr lang="es-MX" sz="4400" b="1" dirty="0" smtClean="0">
                <a:solidFill>
                  <a:srgbClr val="C03932"/>
                </a:solidFill>
              </a:rPr>
              <a:t>X</a:t>
            </a:r>
            <a:endParaRPr lang="es-MX" sz="4400" b="1" dirty="0">
              <a:solidFill>
                <a:srgbClr val="C03932"/>
              </a:solidFill>
            </a:endParaRPr>
          </a:p>
        </p:txBody>
      </p:sp>
      <p:sp>
        <p:nvSpPr>
          <p:cNvPr id="49" name="Text Box 22"/>
          <p:cNvSpPr txBox="1">
            <a:spLocks noChangeArrowheads="1"/>
          </p:cNvSpPr>
          <p:nvPr/>
        </p:nvSpPr>
        <p:spPr bwMode="auto">
          <a:xfrm>
            <a:off x="7281069" y="1875277"/>
            <a:ext cx="820738" cy="762000"/>
          </a:xfrm>
          <a:prstGeom prst="rect">
            <a:avLst/>
          </a:prstGeom>
          <a:noFill/>
          <a:ln w="9525">
            <a:noFill/>
            <a:miter lim="800000"/>
            <a:headEnd/>
            <a:tailEnd/>
          </a:ln>
        </p:spPr>
        <p:txBody>
          <a:bodyPr>
            <a:spAutoFit/>
          </a:bodyPr>
          <a:lstStyle/>
          <a:p>
            <a:pPr algn="ctr"/>
            <a:r>
              <a:rPr lang="es-MX" sz="4400" b="1" dirty="0" smtClean="0">
                <a:solidFill>
                  <a:srgbClr val="C03932"/>
                </a:solidFill>
              </a:rPr>
              <a:t>X</a:t>
            </a:r>
            <a:endParaRPr lang="es-MX" sz="4400" b="1" dirty="0">
              <a:solidFill>
                <a:srgbClr val="C03932"/>
              </a:solidFill>
            </a:endParaRPr>
          </a:p>
        </p:txBody>
      </p:sp>
      <p:sp>
        <p:nvSpPr>
          <p:cNvPr id="50" name="Text Box 20"/>
          <p:cNvSpPr txBox="1">
            <a:spLocks noChangeArrowheads="1"/>
          </p:cNvSpPr>
          <p:nvPr/>
        </p:nvSpPr>
        <p:spPr bwMode="auto">
          <a:xfrm>
            <a:off x="3448050" y="1412776"/>
            <a:ext cx="2914650" cy="840230"/>
          </a:xfrm>
          <a:prstGeom prst="rect">
            <a:avLst/>
          </a:prstGeom>
          <a:noFill/>
          <a:ln w="9525">
            <a:noFill/>
            <a:miter lim="800000"/>
            <a:headEnd/>
            <a:tailEnd/>
          </a:ln>
        </p:spPr>
        <p:txBody>
          <a:bodyPr>
            <a:spAutoFit/>
          </a:bodyPr>
          <a:lstStyle/>
          <a:p>
            <a:pPr algn="ctr">
              <a:lnSpc>
                <a:spcPct val="90000"/>
              </a:lnSpc>
            </a:pPr>
            <a:r>
              <a:rPr lang="es-MX" b="1" i="1" dirty="0" smtClean="0">
                <a:solidFill>
                  <a:srgbClr val="8064A2"/>
                </a:solidFill>
              </a:rPr>
              <a:t>La unión de los ligandos </a:t>
            </a:r>
            <a:r>
              <a:rPr lang="es-MX" dirty="0" smtClean="0">
                <a:solidFill>
                  <a:srgbClr val="8064A2"/>
                </a:solidFill>
                <a:latin typeface="Arial Black" pitchFamily="34" charset="0"/>
              </a:rPr>
              <a:t>α</a:t>
            </a:r>
            <a:r>
              <a:rPr lang="es-MX" b="1" baseline="-25000" dirty="0" smtClean="0">
                <a:solidFill>
                  <a:srgbClr val="8064A2"/>
                </a:solidFill>
              </a:rPr>
              <a:t>2</a:t>
            </a:r>
            <a:r>
              <a:rPr lang="es-MX" dirty="0" smtClean="0">
                <a:solidFill>
                  <a:srgbClr val="8064A2"/>
                </a:solidFill>
                <a:latin typeface="Arial Black" pitchFamily="34" charset="0"/>
              </a:rPr>
              <a:t>δ </a:t>
            </a:r>
            <a:r>
              <a:rPr lang="es-MX" b="1" i="1" dirty="0" smtClean="0">
                <a:solidFill>
                  <a:srgbClr val="8064A2"/>
                </a:solidFill>
              </a:rPr>
              <a:t>a </a:t>
            </a:r>
            <a:r>
              <a:rPr lang="es-MX" dirty="0" smtClean="0">
                <a:solidFill>
                  <a:srgbClr val="8064A2"/>
                </a:solidFill>
                <a:latin typeface="Arial Black" pitchFamily="34" charset="0"/>
              </a:rPr>
              <a:t>α</a:t>
            </a:r>
            <a:r>
              <a:rPr lang="es-MX" b="1" baseline="-25000" dirty="0" smtClean="0">
                <a:solidFill>
                  <a:srgbClr val="8064A2"/>
                </a:solidFill>
              </a:rPr>
              <a:t>2</a:t>
            </a:r>
            <a:r>
              <a:rPr lang="es-MX" dirty="0" smtClean="0">
                <a:solidFill>
                  <a:srgbClr val="8064A2"/>
                </a:solidFill>
                <a:latin typeface="Arial Black" pitchFamily="34" charset="0"/>
              </a:rPr>
              <a:t>δ </a:t>
            </a:r>
            <a:r>
              <a:rPr lang="es-MX" b="1" i="1" dirty="0" smtClean="0">
                <a:solidFill>
                  <a:srgbClr val="8064A2"/>
                </a:solidFill>
              </a:rPr>
              <a:t>inhibe el transporte del canal de calcio</a:t>
            </a:r>
            <a:endParaRPr lang="es-MX" b="1" i="1" dirty="0">
              <a:solidFill>
                <a:srgbClr val="8064A2"/>
              </a:solidFill>
            </a:endParaRPr>
          </a:p>
        </p:txBody>
      </p:sp>
      <p:sp>
        <p:nvSpPr>
          <p:cNvPr id="51" name="Text Box 22"/>
          <p:cNvSpPr txBox="1">
            <a:spLocks noChangeArrowheads="1"/>
          </p:cNvSpPr>
          <p:nvPr/>
        </p:nvSpPr>
        <p:spPr bwMode="auto">
          <a:xfrm>
            <a:off x="1245306" y="1946691"/>
            <a:ext cx="820738" cy="762000"/>
          </a:xfrm>
          <a:prstGeom prst="rect">
            <a:avLst/>
          </a:prstGeom>
          <a:noFill/>
          <a:ln w="9525">
            <a:noFill/>
            <a:miter lim="800000"/>
            <a:headEnd/>
            <a:tailEnd/>
          </a:ln>
        </p:spPr>
        <p:txBody>
          <a:bodyPr>
            <a:spAutoFit/>
          </a:bodyPr>
          <a:lstStyle/>
          <a:p>
            <a:pPr algn="ctr"/>
            <a:r>
              <a:rPr lang="es-MX" sz="4400" b="1" dirty="0" smtClean="0">
                <a:solidFill>
                  <a:srgbClr val="C03932"/>
                </a:solidFill>
              </a:rPr>
              <a:t>X</a:t>
            </a:r>
            <a:endParaRPr lang="es-MX" sz="4400" b="1" dirty="0">
              <a:solidFill>
                <a:srgbClr val="C03932"/>
              </a:solidFill>
            </a:endParaRPr>
          </a:p>
        </p:txBody>
      </p:sp>
      <p:sp>
        <p:nvSpPr>
          <p:cNvPr id="52" name="Text Box 22"/>
          <p:cNvSpPr txBox="1">
            <a:spLocks noChangeArrowheads="1"/>
          </p:cNvSpPr>
          <p:nvPr/>
        </p:nvSpPr>
        <p:spPr bwMode="auto">
          <a:xfrm>
            <a:off x="1234015" y="3355887"/>
            <a:ext cx="820738" cy="762000"/>
          </a:xfrm>
          <a:prstGeom prst="rect">
            <a:avLst/>
          </a:prstGeom>
          <a:noFill/>
          <a:ln w="9525">
            <a:noFill/>
            <a:miter lim="800000"/>
            <a:headEnd/>
            <a:tailEnd/>
          </a:ln>
        </p:spPr>
        <p:txBody>
          <a:bodyPr>
            <a:spAutoFit/>
          </a:bodyPr>
          <a:lstStyle/>
          <a:p>
            <a:pPr algn="ctr"/>
            <a:r>
              <a:rPr lang="es-MX" sz="4400" b="1" dirty="0" smtClean="0">
                <a:solidFill>
                  <a:srgbClr val="C03932"/>
                </a:solidFill>
              </a:rPr>
              <a:t>X</a:t>
            </a:r>
            <a:endParaRPr lang="es-MX" sz="4400" b="1" dirty="0">
              <a:solidFill>
                <a:srgbClr val="C03932"/>
              </a:solidFill>
            </a:endParaRPr>
          </a:p>
        </p:txBody>
      </p:sp>
      <p:sp>
        <p:nvSpPr>
          <p:cNvPr id="53" name="Text Box 22"/>
          <p:cNvSpPr txBox="1">
            <a:spLocks noChangeArrowheads="1"/>
          </p:cNvSpPr>
          <p:nvPr/>
        </p:nvSpPr>
        <p:spPr bwMode="auto">
          <a:xfrm>
            <a:off x="1218775" y="4425106"/>
            <a:ext cx="820738" cy="762000"/>
          </a:xfrm>
          <a:prstGeom prst="rect">
            <a:avLst/>
          </a:prstGeom>
          <a:noFill/>
          <a:ln w="9525">
            <a:noFill/>
            <a:miter lim="800000"/>
            <a:headEnd/>
            <a:tailEnd/>
          </a:ln>
        </p:spPr>
        <p:txBody>
          <a:bodyPr>
            <a:spAutoFit/>
          </a:bodyPr>
          <a:lstStyle/>
          <a:p>
            <a:pPr algn="ctr"/>
            <a:r>
              <a:rPr lang="es-MX" sz="4400" b="1" dirty="0" smtClean="0">
                <a:solidFill>
                  <a:srgbClr val="C03932"/>
                </a:solidFill>
              </a:rPr>
              <a:t>X</a:t>
            </a:r>
            <a:endParaRPr lang="es-MX" sz="4400" b="1" dirty="0">
              <a:solidFill>
                <a:srgbClr val="C03932"/>
              </a:solidFill>
            </a:endParaRPr>
          </a:p>
        </p:txBody>
      </p:sp>
      <p:sp>
        <p:nvSpPr>
          <p:cNvPr id="54" name="Text Box 22"/>
          <p:cNvSpPr txBox="1">
            <a:spLocks noChangeArrowheads="1"/>
          </p:cNvSpPr>
          <p:nvPr/>
        </p:nvSpPr>
        <p:spPr bwMode="auto">
          <a:xfrm>
            <a:off x="1211155" y="5337094"/>
            <a:ext cx="820738" cy="762000"/>
          </a:xfrm>
          <a:prstGeom prst="rect">
            <a:avLst/>
          </a:prstGeom>
          <a:noFill/>
          <a:ln w="9525">
            <a:noFill/>
            <a:miter lim="800000"/>
            <a:headEnd/>
            <a:tailEnd/>
          </a:ln>
        </p:spPr>
        <p:txBody>
          <a:bodyPr>
            <a:spAutoFit/>
          </a:bodyPr>
          <a:lstStyle/>
          <a:p>
            <a:pPr algn="ctr"/>
            <a:r>
              <a:rPr lang="es-MX" sz="4400" b="1" dirty="0" smtClean="0">
                <a:solidFill>
                  <a:srgbClr val="C03932"/>
                </a:solidFill>
              </a:rPr>
              <a:t>X</a:t>
            </a:r>
            <a:endParaRPr lang="es-MX" sz="4400" b="1" dirty="0">
              <a:solidFill>
                <a:srgbClr val="C03932"/>
              </a:solidFill>
            </a:endParaRPr>
          </a:p>
        </p:txBody>
      </p:sp>
      <p:sp>
        <p:nvSpPr>
          <p:cNvPr id="55" name="Slide Number Placeholder 3"/>
          <p:cNvSpPr>
            <a:spLocks noGrp="1"/>
          </p:cNvSpPr>
          <p:nvPr>
            <p:ph type="sldNum" sz="quarter" idx="12"/>
          </p:nvPr>
        </p:nvSpPr>
        <p:spPr>
          <a:xfrm>
            <a:off x="6758880" y="6448251"/>
            <a:ext cx="2133600" cy="365125"/>
          </a:xfrm>
        </p:spPr>
        <p:txBody>
          <a:bodyPr/>
          <a:lstStyle/>
          <a:p>
            <a:r>
              <a:rPr lang="en-CA" dirty="0" smtClean="0">
                <a:solidFill>
                  <a:schemeClr val="bg1"/>
                </a:solidFill>
              </a:rPr>
              <a:t/>
            </a:r>
            <a:br>
              <a:rPr lang="en-CA" dirty="0" smtClean="0">
                <a:solidFill>
                  <a:schemeClr val="bg1"/>
                </a:solidFill>
              </a:rPr>
            </a:br>
            <a:fld id="{903B8EED-60FF-4798-B00A-5F8F0039E366}" type="slidenum">
              <a:rPr lang="en-CA" smtClean="0">
                <a:solidFill>
                  <a:schemeClr val="bg1"/>
                </a:solidFill>
              </a:rPr>
              <a:pPr/>
              <a:t>39</a:t>
            </a:fld>
            <a:endParaRPr lang="en-CA" dirty="0">
              <a:solidFill>
                <a:schemeClr val="bg1"/>
              </a:solidFill>
            </a:endParaRPr>
          </a:p>
        </p:txBody>
      </p:sp>
      <p:sp>
        <p:nvSpPr>
          <p:cNvPr id="56" name="Title 1"/>
          <p:cNvSpPr>
            <a:spLocks noGrp="1"/>
          </p:cNvSpPr>
          <p:nvPr>
            <p:ph type="title"/>
          </p:nvPr>
        </p:nvSpPr>
        <p:spPr>
          <a:xfrm>
            <a:off x="457200" y="287910"/>
            <a:ext cx="8229600" cy="1143000"/>
          </a:xfrm>
        </p:spPr>
        <p:txBody>
          <a:bodyPr>
            <a:normAutofit/>
          </a:bodyPr>
          <a:lstStyle/>
          <a:p>
            <a:pPr>
              <a:lnSpc>
                <a:spcPct val="85000"/>
              </a:lnSpc>
            </a:pPr>
            <a:r>
              <a:rPr lang="es-MX" sz="3600" dirty="0" smtClean="0"/>
              <a:t>Rol de los Canales de Calcio Ligados-</a:t>
            </a:r>
            <a:r>
              <a:rPr lang="es-MX" altLang="zh-TW" sz="3600" dirty="0" smtClean="0">
                <a:latin typeface="Symbol" pitchFamily="18" charset="2"/>
                <a:ea typeface="PMingLiU"/>
                <a:cs typeface="PMingLiU"/>
              </a:rPr>
              <a:t>a</a:t>
            </a:r>
            <a:r>
              <a:rPr lang="es-MX" sz="3600" baseline="-25000" dirty="0" smtClean="0"/>
              <a:t>2</a:t>
            </a:r>
            <a:r>
              <a:rPr lang="es-MX" altLang="zh-TW" sz="3600" dirty="0" smtClean="0">
                <a:latin typeface="Symbol" pitchFamily="18" charset="2"/>
                <a:ea typeface="PMingLiU"/>
                <a:cs typeface="PMingLiU"/>
              </a:rPr>
              <a:t>d</a:t>
            </a:r>
            <a:r>
              <a:rPr lang="es-MX" sz="3600" dirty="0" smtClean="0"/>
              <a:t> en el Dolor Neuropático</a:t>
            </a:r>
            <a:endParaRPr lang="es-MX" sz="3600" dirty="0"/>
          </a:p>
        </p:txBody>
      </p:sp>
    </p:spTree>
    <p:extLst>
      <p:ext uri="{BB962C8B-B14F-4D97-AF65-F5344CB8AC3E}">
        <p14:creationId xmlns:p14="http://schemas.microsoft.com/office/powerpoint/2010/main" val="616450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51" grpId="0"/>
      <p:bldP spid="52" grpId="0"/>
      <p:bldP spid="53" grpId="0"/>
      <p:bldP spid="5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MX" noProof="0" dirty="0" smtClean="0"/>
              <a:t>MANEJO</a:t>
            </a:r>
            <a:endParaRPr lang="es-MX" noProof="0" dirty="0"/>
          </a:p>
        </p:txBody>
      </p:sp>
    </p:spTree>
    <p:extLst>
      <p:ext uri="{BB962C8B-B14F-4D97-AF65-F5344CB8AC3E}">
        <p14:creationId xmlns:p14="http://schemas.microsoft.com/office/powerpoint/2010/main" val="2358389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465" name="Rectangle 211"/>
          <p:cNvSpPr>
            <a:spLocks noGrp="1" noChangeArrowheads="1"/>
          </p:cNvSpPr>
          <p:nvPr>
            <p:ph type="title"/>
          </p:nvPr>
        </p:nvSpPr>
        <p:spPr>
          <a:xfrm>
            <a:off x="0" y="274638"/>
            <a:ext cx="9144000" cy="1143000"/>
          </a:xfrm>
        </p:spPr>
        <p:txBody>
          <a:bodyPr>
            <a:noAutofit/>
          </a:bodyPr>
          <a:lstStyle/>
          <a:p>
            <a:pPr eaLnBrk="1" hangingPunct="1"/>
            <a:r>
              <a:rPr lang="es-MX" sz="3200" dirty="0" smtClean="0">
                <a:sym typeface="Symbol" pitchFamily="18" charset="2"/>
              </a:rPr>
              <a:t>Los Inhibidores </a:t>
            </a:r>
            <a:r>
              <a:rPr lang="es-MX" sz="3200" baseline="-25000" dirty="0" smtClean="0"/>
              <a:t>2</a:t>
            </a:r>
            <a:r>
              <a:rPr lang="es-MX" sz="3200" dirty="0" smtClean="0"/>
              <a:t>-</a:t>
            </a:r>
            <a:r>
              <a:rPr lang="es-MX" sz="3200" dirty="0" smtClean="0">
                <a:sym typeface="Symbol" pitchFamily="18" charset="2"/>
              </a:rPr>
              <a:t>  Se Unen a la Subunidad </a:t>
            </a:r>
            <a:r>
              <a:rPr lang="es-MX" sz="3200" dirty="0" smtClean="0"/>
              <a:t> </a:t>
            </a:r>
            <a:r>
              <a:rPr lang="es-MX" sz="3200" dirty="0" smtClean="0">
                <a:sym typeface="Symbol" pitchFamily="18" charset="2"/>
              </a:rPr>
              <a:t></a:t>
            </a:r>
            <a:r>
              <a:rPr lang="es-MX" sz="3200" baseline="-25000" dirty="0" smtClean="0"/>
              <a:t>2</a:t>
            </a:r>
            <a:r>
              <a:rPr lang="es-MX" sz="3200" dirty="0" smtClean="0"/>
              <a:t>-</a:t>
            </a:r>
            <a:r>
              <a:rPr lang="es-MX" sz="3200" dirty="0" smtClean="0">
                <a:sym typeface="Symbol" pitchFamily="18" charset="2"/>
              </a:rPr>
              <a:t></a:t>
            </a:r>
            <a:r>
              <a:rPr lang="es-MX" sz="3200" dirty="0" smtClean="0"/>
              <a:t> de los Canales de Calcio Activados por Voltaje</a:t>
            </a:r>
          </a:p>
        </p:txBody>
      </p:sp>
      <p:grpSp>
        <p:nvGrpSpPr>
          <p:cNvPr id="2" name="Group 210"/>
          <p:cNvGrpSpPr>
            <a:grpSpLocks/>
          </p:cNvGrpSpPr>
          <p:nvPr/>
        </p:nvGrpSpPr>
        <p:grpSpPr bwMode="auto">
          <a:xfrm>
            <a:off x="764294" y="1655465"/>
            <a:ext cx="7160426" cy="4941887"/>
            <a:chOff x="942087" y="1376363"/>
            <a:chExt cx="7158926" cy="4941887"/>
          </a:xfrm>
        </p:grpSpPr>
        <p:grpSp>
          <p:nvGrpSpPr>
            <p:cNvPr id="3" name="Group 2"/>
            <p:cNvGrpSpPr>
              <a:grpSpLocks/>
            </p:cNvGrpSpPr>
            <p:nvPr/>
          </p:nvGrpSpPr>
          <p:grpSpPr bwMode="auto">
            <a:xfrm>
              <a:off x="2522538" y="1444625"/>
              <a:ext cx="5465762" cy="4873625"/>
              <a:chOff x="1453" y="1058"/>
              <a:chExt cx="3443" cy="3070"/>
            </a:xfrm>
          </p:grpSpPr>
          <p:sp>
            <p:nvSpPr>
              <p:cNvPr id="830490" name="Rectangle 3"/>
              <p:cNvSpPr>
                <a:spLocks noChangeArrowheads="1"/>
              </p:cNvSpPr>
              <p:nvPr/>
            </p:nvSpPr>
            <p:spPr bwMode="auto">
              <a:xfrm>
                <a:off x="3776" y="2261"/>
                <a:ext cx="99" cy="564"/>
              </a:xfrm>
              <a:prstGeom prst="rect">
                <a:avLst/>
              </a:prstGeom>
              <a:solidFill>
                <a:schemeClr val="accent6"/>
              </a:solidFill>
              <a:ln w="9525">
                <a:solidFill>
                  <a:schemeClr val="accent1"/>
                </a:solidFill>
                <a:miter lim="800000"/>
                <a:headEnd/>
                <a:tailEnd/>
              </a:ln>
            </p:spPr>
            <p:txBody>
              <a:bodyPr/>
              <a:lstStyle/>
              <a:p>
                <a:endParaRPr lang="es-MX" dirty="0">
                  <a:solidFill>
                    <a:prstClr val="white"/>
                  </a:solidFill>
                </a:endParaRPr>
              </a:p>
            </p:txBody>
          </p:sp>
          <p:sp>
            <p:nvSpPr>
              <p:cNvPr id="830491" name="Oval 4"/>
              <p:cNvSpPr>
                <a:spLocks noChangeArrowheads="1"/>
              </p:cNvSpPr>
              <p:nvPr/>
            </p:nvSpPr>
            <p:spPr bwMode="auto">
              <a:xfrm>
                <a:off x="3774" y="2220"/>
                <a:ext cx="105" cy="54"/>
              </a:xfrm>
              <a:prstGeom prst="ellipse">
                <a:avLst/>
              </a:prstGeom>
              <a:solidFill>
                <a:schemeClr val="accent6"/>
              </a:solidFill>
              <a:ln w="9525">
                <a:solidFill>
                  <a:schemeClr val="accent1"/>
                </a:solidFill>
                <a:miter lim="800000"/>
                <a:headEnd/>
                <a:tailEnd/>
              </a:ln>
            </p:spPr>
            <p:txBody>
              <a:bodyPr/>
              <a:lstStyle/>
              <a:p>
                <a:endParaRPr lang="es-MX" dirty="0">
                  <a:solidFill>
                    <a:prstClr val="white"/>
                  </a:solidFill>
                </a:endParaRPr>
              </a:p>
            </p:txBody>
          </p:sp>
          <p:sp>
            <p:nvSpPr>
              <p:cNvPr id="830492" name="Freeform 5"/>
              <p:cNvSpPr>
                <a:spLocks/>
              </p:cNvSpPr>
              <p:nvPr/>
            </p:nvSpPr>
            <p:spPr bwMode="auto">
              <a:xfrm>
                <a:off x="3781" y="1743"/>
                <a:ext cx="663" cy="498"/>
              </a:xfrm>
              <a:custGeom>
                <a:avLst/>
                <a:gdLst>
                  <a:gd name="T0" fmla="*/ 0 w 2376"/>
                  <a:gd name="T1" fmla="*/ 1 h 1968"/>
                  <a:gd name="T2" fmla="*/ 0 w 2376"/>
                  <a:gd name="T3" fmla="*/ 1 h 1968"/>
                  <a:gd name="T4" fmla="*/ 0 w 2376"/>
                  <a:gd name="T5" fmla="*/ 0 h 1968"/>
                  <a:gd name="T6" fmla="*/ 1 w 2376"/>
                  <a:gd name="T7" fmla="*/ 0 h 1968"/>
                  <a:gd name="T8" fmla="*/ 1 w 2376"/>
                  <a:gd name="T9" fmla="*/ 0 h 1968"/>
                  <a:gd name="T10" fmla="*/ 1 w 2376"/>
                  <a:gd name="T11" fmla="*/ 0 h 1968"/>
                  <a:gd name="T12" fmla="*/ 1 w 2376"/>
                  <a:gd name="T13" fmla="*/ 0 h 1968"/>
                  <a:gd name="T14" fmla="*/ 1 w 2376"/>
                  <a:gd name="T15" fmla="*/ 0 h 1968"/>
                  <a:gd name="T16" fmla="*/ 0 w 2376"/>
                  <a:gd name="T17" fmla="*/ 0 h 19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76"/>
                  <a:gd name="T28" fmla="*/ 0 h 1968"/>
                  <a:gd name="T29" fmla="*/ 2376 w 2376"/>
                  <a:gd name="T30" fmla="*/ 1968 h 19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76" h="1968">
                    <a:moveTo>
                      <a:pt x="144" y="1968"/>
                    </a:moveTo>
                    <a:cubicBezTo>
                      <a:pt x="108" y="1764"/>
                      <a:pt x="72" y="1560"/>
                      <a:pt x="144" y="1392"/>
                    </a:cubicBezTo>
                    <a:cubicBezTo>
                      <a:pt x="216" y="1224"/>
                      <a:pt x="408" y="1008"/>
                      <a:pt x="576" y="960"/>
                    </a:cubicBezTo>
                    <a:cubicBezTo>
                      <a:pt x="744" y="912"/>
                      <a:pt x="960" y="1056"/>
                      <a:pt x="1152" y="1104"/>
                    </a:cubicBezTo>
                    <a:cubicBezTo>
                      <a:pt x="1344" y="1152"/>
                      <a:pt x="1536" y="1272"/>
                      <a:pt x="1728" y="1248"/>
                    </a:cubicBezTo>
                    <a:cubicBezTo>
                      <a:pt x="1920" y="1224"/>
                      <a:pt x="2232" y="1152"/>
                      <a:pt x="2304" y="960"/>
                    </a:cubicBezTo>
                    <a:cubicBezTo>
                      <a:pt x="2376" y="768"/>
                      <a:pt x="2328" y="192"/>
                      <a:pt x="2160" y="96"/>
                    </a:cubicBezTo>
                    <a:cubicBezTo>
                      <a:pt x="1992" y="0"/>
                      <a:pt x="1656" y="288"/>
                      <a:pt x="1296" y="384"/>
                    </a:cubicBezTo>
                    <a:cubicBezTo>
                      <a:pt x="936" y="480"/>
                      <a:pt x="468" y="576"/>
                      <a:pt x="0" y="672"/>
                    </a:cubicBezTo>
                  </a:path>
                </a:pathLst>
              </a:custGeom>
              <a:noFill/>
              <a:ln w="28575" cmpd="sng">
                <a:solidFill>
                  <a:schemeClr val="accent1"/>
                </a:solidFill>
                <a:round/>
                <a:headEnd/>
                <a:tailEnd/>
              </a:ln>
            </p:spPr>
            <p:txBody>
              <a:bodyPr/>
              <a:lstStyle/>
              <a:p>
                <a:endParaRPr lang="es-MX" dirty="0">
                  <a:solidFill>
                    <a:prstClr val="white"/>
                  </a:solidFill>
                </a:endParaRPr>
              </a:p>
            </p:txBody>
          </p:sp>
          <p:sp>
            <p:nvSpPr>
              <p:cNvPr id="830493" name="Freeform 6"/>
              <p:cNvSpPr>
                <a:spLocks/>
              </p:cNvSpPr>
              <p:nvPr/>
            </p:nvSpPr>
            <p:spPr bwMode="auto">
              <a:xfrm>
                <a:off x="2612" y="1058"/>
                <a:ext cx="2059" cy="855"/>
              </a:xfrm>
              <a:custGeom>
                <a:avLst/>
                <a:gdLst>
                  <a:gd name="T0" fmla="*/ 2 w 7392"/>
                  <a:gd name="T1" fmla="*/ 1 h 3384"/>
                  <a:gd name="T2" fmla="*/ 2 w 7392"/>
                  <a:gd name="T3" fmla="*/ 1 h 3384"/>
                  <a:gd name="T4" fmla="*/ 2 w 7392"/>
                  <a:gd name="T5" fmla="*/ 1 h 3384"/>
                  <a:gd name="T6" fmla="*/ 2 w 7392"/>
                  <a:gd name="T7" fmla="*/ 1 h 3384"/>
                  <a:gd name="T8" fmla="*/ 2 w 7392"/>
                  <a:gd name="T9" fmla="*/ 1 h 3384"/>
                  <a:gd name="T10" fmla="*/ 3 w 7392"/>
                  <a:gd name="T11" fmla="*/ 1 h 3384"/>
                  <a:gd name="T12" fmla="*/ 3 w 7392"/>
                  <a:gd name="T13" fmla="*/ 1 h 3384"/>
                  <a:gd name="T14" fmla="*/ 3 w 7392"/>
                  <a:gd name="T15" fmla="*/ 0 h 3384"/>
                  <a:gd name="T16" fmla="*/ 3 w 7392"/>
                  <a:gd name="T17" fmla="*/ 0 h 3384"/>
                  <a:gd name="T18" fmla="*/ 2 w 7392"/>
                  <a:gd name="T19" fmla="*/ 0 h 3384"/>
                  <a:gd name="T20" fmla="*/ 2 w 7392"/>
                  <a:gd name="T21" fmla="*/ 1 h 3384"/>
                  <a:gd name="T22" fmla="*/ 1 w 7392"/>
                  <a:gd name="T23" fmla="*/ 1 h 3384"/>
                  <a:gd name="T24" fmla="*/ 1 w 7392"/>
                  <a:gd name="T25" fmla="*/ 1 h 3384"/>
                  <a:gd name="T26" fmla="*/ 1 w 7392"/>
                  <a:gd name="T27" fmla="*/ 1 h 3384"/>
                  <a:gd name="T28" fmla="*/ 1 w 7392"/>
                  <a:gd name="T29" fmla="*/ 0 h 3384"/>
                  <a:gd name="T30" fmla="*/ 1 w 7392"/>
                  <a:gd name="T31" fmla="*/ 0 h 3384"/>
                  <a:gd name="T32" fmla="*/ 1 w 7392"/>
                  <a:gd name="T33" fmla="*/ 1 h 3384"/>
                  <a:gd name="T34" fmla="*/ 1 w 7392"/>
                  <a:gd name="T35" fmla="*/ 1 h 3384"/>
                  <a:gd name="T36" fmla="*/ 0 w 7392"/>
                  <a:gd name="T37" fmla="*/ 1 h 3384"/>
                  <a:gd name="T38" fmla="*/ 1 w 7392"/>
                  <a:gd name="T39" fmla="*/ 0 h 3384"/>
                  <a:gd name="T40" fmla="*/ 1 w 7392"/>
                  <a:gd name="T41" fmla="*/ 0 h 3384"/>
                  <a:gd name="T42" fmla="*/ 0 w 7392"/>
                  <a:gd name="T43" fmla="*/ 0 h 3384"/>
                  <a:gd name="T44" fmla="*/ 0 w 7392"/>
                  <a:gd name="T45" fmla="*/ 0 h 3384"/>
                  <a:gd name="T46" fmla="*/ 0 w 7392"/>
                  <a:gd name="T47" fmla="*/ 0 h 338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392"/>
                  <a:gd name="T73" fmla="*/ 0 h 3384"/>
                  <a:gd name="T74" fmla="*/ 7392 w 7392"/>
                  <a:gd name="T75" fmla="*/ 3384 h 338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392" h="3384">
                    <a:moveTo>
                      <a:pt x="4056" y="3384"/>
                    </a:moveTo>
                    <a:cubicBezTo>
                      <a:pt x="3936" y="3360"/>
                      <a:pt x="3816" y="3336"/>
                      <a:pt x="3768" y="3240"/>
                    </a:cubicBezTo>
                    <a:cubicBezTo>
                      <a:pt x="3720" y="3144"/>
                      <a:pt x="3696" y="2904"/>
                      <a:pt x="3768" y="2808"/>
                    </a:cubicBezTo>
                    <a:cubicBezTo>
                      <a:pt x="3840" y="2712"/>
                      <a:pt x="4008" y="2712"/>
                      <a:pt x="4200" y="2664"/>
                    </a:cubicBezTo>
                    <a:cubicBezTo>
                      <a:pt x="4392" y="2616"/>
                      <a:pt x="4560" y="2616"/>
                      <a:pt x="4920" y="2520"/>
                    </a:cubicBezTo>
                    <a:cubicBezTo>
                      <a:pt x="5280" y="2424"/>
                      <a:pt x="6000" y="2232"/>
                      <a:pt x="6360" y="2088"/>
                    </a:cubicBezTo>
                    <a:cubicBezTo>
                      <a:pt x="6720" y="1944"/>
                      <a:pt x="6936" y="1872"/>
                      <a:pt x="7080" y="1656"/>
                    </a:cubicBezTo>
                    <a:cubicBezTo>
                      <a:pt x="7224" y="1440"/>
                      <a:pt x="7392" y="1056"/>
                      <a:pt x="7224" y="792"/>
                    </a:cubicBezTo>
                    <a:cubicBezTo>
                      <a:pt x="7056" y="528"/>
                      <a:pt x="6480" y="144"/>
                      <a:pt x="6072" y="72"/>
                    </a:cubicBezTo>
                    <a:cubicBezTo>
                      <a:pt x="5664" y="0"/>
                      <a:pt x="5208" y="96"/>
                      <a:pt x="4776" y="360"/>
                    </a:cubicBezTo>
                    <a:cubicBezTo>
                      <a:pt x="4344" y="624"/>
                      <a:pt x="3744" y="1320"/>
                      <a:pt x="3480" y="1656"/>
                    </a:cubicBezTo>
                    <a:cubicBezTo>
                      <a:pt x="3216" y="1992"/>
                      <a:pt x="3336" y="2232"/>
                      <a:pt x="3192" y="2376"/>
                    </a:cubicBezTo>
                    <a:cubicBezTo>
                      <a:pt x="3048" y="2520"/>
                      <a:pt x="2760" y="2616"/>
                      <a:pt x="2616" y="2520"/>
                    </a:cubicBezTo>
                    <a:cubicBezTo>
                      <a:pt x="2472" y="2424"/>
                      <a:pt x="2280" y="2016"/>
                      <a:pt x="2328" y="1800"/>
                    </a:cubicBezTo>
                    <a:cubicBezTo>
                      <a:pt x="2376" y="1584"/>
                      <a:pt x="2928" y="1320"/>
                      <a:pt x="2904" y="1224"/>
                    </a:cubicBezTo>
                    <a:cubicBezTo>
                      <a:pt x="2880" y="1128"/>
                      <a:pt x="2376" y="1104"/>
                      <a:pt x="2184" y="1224"/>
                    </a:cubicBezTo>
                    <a:cubicBezTo>
                      <a:pt x="1992" y="1344"/>
                      <a:pt x="1872" y="1752"/>
                      <a:pt x="1752" y="1944"/>
                    </a:cubicBezTo>
                    <a:cubicBezTo>
                      <a:pt x="1632" y="2136"/>
                      <a:pt x="1608" y="2352"/>
                      <a:pt x="1464" y="2376"/>
                    </a:cubicBezTo>
                    <a:cubicBezTo>
                      <a:pt x="1320" y="2400"/>
                      <a:pt x="912" y="2280"/>
                      <a:pt x="888" y="2088"/>
                    </a:cubicBezTo>
                    <a:cubicBezTo>
                      <a:pt x="864" y="1896"/>
                      <a:pt x="1200" y="1488"/>
                      <a:pt x="1320" y="1224"/>
                    </a:cubicBezTo>
                    <a:cubicBezTo>
                      <a:pt x="1440" y="960"/>
                      <a:pt x="1752" y="672"/>
                      <a:pt x="1608" y="504"/>
                    </a:cubicBezTo>
                    <a:cubicBezTo>
                      <a:pt x="1464" y="336"/>
                      <a:pt x="720" y="144"/>
                      <a:pt x="456" y="216"/>
                    </a:cubicBezTo>
                    <a:cubicBezTo>
                      <a:pt x="192" y="288"/>
                      <a:pt x="48" y="768"/>
                      <a:pt x="24" y="936"/>
                    </a:cubicBezTo>
                    <a:cubicBezTo>
                      <a:pt x="0" y="1104"/>
                      <a:pt x="156" y="1164"/>
                      <a:pt x="312" y="1224"/>
                    </a:cubicBezTo>
                  </a:path>
                </a:pathLst>
              </a:custGeom>
              <a:noFill/>
              <a:ln w="28575" cmpd="sng">
                <a:solidFill>
                  <a:schemeClr val="accent1"/>
                </a:solidFill>
                <a:round/>
                <a:headEnd/>
                <a:tailEnd/>
              </a:ln>
            </p:spPr>
            <p:txBody>
              <a:bodyPr/>
              <a:lstStyle/>
              <a:p>
                <a:endParaRPr lang="es-MX" dirty="0">
                  <a:solidFill>
                    <a:prstClr val="white"/>
                  </a:solidFill>
                </a:endParaRPr>
              </a:p>
            </p:txBody>
          </p:sp>
          <p:sp>
            <p:nvSpPr>
              <p:cNvPr id="830494" name="Freeform 7"/>
              <p:cNvSpPr>
                <a:spLocks/>
              </p:cNvSpPr>
              <p:nvPr/>
            </p:nvSpPr>
            <p:spPr bwMode="auto">
              <a:xfrm>
                <a:off x="3813" y="2823"/>
                <a:ext cx="167" cy="230"/>
              </a:xfrm>
              <a:custGeom>
                <a:avLst/>
                <a:gdLst>
                  <a:gd name="T0" fmla="*/ 0 w 600"/>
                  <a:gd name="T1" fmla="*/ 0 h 912"/>
                  <a:gd name="T2" fmla="*/ 0 w 600"/>
                  <a:gd name="T3" fmla="*/ 0 h 912"/>
                  <a:gd name="T4" fmla="*/ 0 w 600"/>
                  <a:gd name="T5" fmla="*/ 0 h 912"/>
                  <a:gd name="T6" fmla="*/ 0 w 600"/>
                  <a:gd name="T7" fmla="*/ 0 h 912"/>
                  <a:gd name="T8" fmla="*/ 0 w 600"/>
                  <a:gd name="T9" fmla="*/ 0 h 912"/>
                  <a:gd name="T10" fmla="*/ 0 60000 65536"/>
                  <a:gd name="T11" fmla="*/ 0 60000 65536"/>
                  <a:gd name="T12" fmla="*/ 0 60000 65536"/>
                  <a:gd name="T13" fmla="*/ 0 60000 65536"/>
                  <a:gd name="T14" fmla="*/ 0 60000 65536"/>
                  <a:gd name="T15" fmla="*/ 0 w 600"/>
                  <a:gd name="T16" fmla="*/ 0 h 912"/>
                  <a:gd name="T17" fmla="*/ 600 w 600"/>
                  <a:gd name="T18" fmla="*/ 912 h 912"/>
                </a:gdLst>
                <a:ahLst/>
                <a:cxnLst>
                  <a:cxn ang="T10">
                    <a:pos x="T0" y="T1"/>
                  </a:cxn>
                  <a:cxn ang="T11">
                    <a:pos x="T2" y="T3"/>
                  </a:cxn>
                  <a:cxn ang="T12">
                    <a:pos x="T4" y="T5"/>
                  </a:cxn>
                  <a:cxn ang="T13">
                    <a:pos x="T6" y="T7"/>
                  </a:cxn>
                  <a:cxn ang="T14">
                    <a:pos x="T8" y="T9"/>
                  </a:cxn>
                </a:cxnLst>
                <a:rect l="T15" t="T16" r="T17" b="T18"/>
                <a:pathLst>
                  <a:path w="600" h="912">
                    <a:moveTo>
                      <a:pt x="24" y="0"/>
                    </a:moveTo>
                    <a:cubicBezTo>
                      <a:pt x="12" y="216"/>
                      <a:pt x="0" y="432"/>
                      <a:pt x="24" y="576"/>
                    </a:cubicBezTo>
                    <a:cubicBezTo>
                      <a:pt x="48" y="720"/>
                      <a:pt x="96" y="816"/>
                      <a:pt x="168" y="864"/>
                    </a:cubicBezTo>
                    <a:cubicBezTo>
                      <a:pt x="240" y="912"/>
                      <a:pt x="384" y="864"/>
                      <a:pt x="456" y="864"/>
                    </a:cubicBezTo>
                    <a:cubicBezTo>
                      <a:pt x="528" y="864"/>
                      <a:pt x="564" y="864"/>
                      <a:pt x="600" y="864"/>
                    </a:cubicBezTo>
                  </a:path>
                </a:pathLst>
              </a:custGeom>
              <a:noFill/>
              <a:ln w="28575" cmpd="sng">
                <a:solidFill>
                  <a:schemeClr val="accent1"/>
                </a:solidFill>
                <a:round/>
                <a:headEnd/>
                <a:tailEnd/>
              </a:ln>
            </p:spPr>
            <p:txBody>
              <a:bodyPr/>
              <a:lstStyle/>
              <a:p>
                <a:endParaRPr lang="es-MX" dirty="0">
                  <a:solidFill>
                    <a:prstClr val="white"/>
                  </a:solidFill>
                </a:endParaRPr>
              </a:p>
            </p:txBody>
          </p:sp>
          <p:grpSp>
            <p:nvGrpSpPr>
              <p:cNvPr id="4" name="Group 8"/>
              <p:cNvGrpSpPr>
                <a:grpSpLocks/>
              </p:cNvGrpSpPr>
              <p:nvPr/>
            </p:nvGrpSpPr>
            <p:grpSpPr bwMode="auto">
              <a:xfrm rot="4282780">
                <a:off x="4160" y="1284"/>
                <a:ext cx="95" cy="666"/>
                <a:chOff x="8921" y="1710"/>
                <a:chExt cx="376" cy="2392"/>
              </a:xfrm>
            </p:grpSpPr>
            <p:sp>
              <p:nvSpPr>
                <p:cNvPr id="830681" name="Rectangle 9"/>
                <p:cNvSpPr>
                  <a:spLocks noChangeArrowheads="1"/>
                </p:cNvSpPr>
                <p:nvPr/>
              </p:nvSpPr>
              <p:spPr bwMode="auto">
                <a:xfrm>
                  <a:off x="8928" y="1872"/>
                  <a:ext cx="355" cy="2230"/>
                </a:xfrm>
                <a:prstGeom prst="rect">
                  <a:avLst/>
                </a:prstGeom>
                <a:solidFill>
                  <a:schemeClr val="accent6"/>
                </a:solidFill>
                <a:ln w="9525">
                  <a:solidFill>
                    <a:schemeClr val="accent1"/>
                  </a:solidFill>
                  <a:miter lim="800000"/>
                  <a:headEnd/>
                  <a:tailEnd/>
                </a:ln>
              </p:spPr>
              <p:txBody>
                <a:bodyPr/>
                <a:lstStyle/>
                <a:p>
                  <a:endParaRPr lang="es-MX" dirty="0">
                    <a:solidFill>
                      <a:prstClr val="white"/>
                    </a:solidFill>
                  </a:endParaRPr>
                </a:p>
              </p:txBody>
            </p:sp>
            <p:sp>
              <p:nvSpPr>
                <p:cNvPr id="830682" name="Oval 10"/>
                <p:cNvSpPr>
                  <a:spLocks noChangeArrowheads="1"/>
                </p:cNvSpPr>
                <p:nvPr/>
              </p:nvSpPr>
              <p:spPr bwMode="auto">
                <a:xfrm>
                  <a:off x="8921" y="1710"/>
                  <a:ext cx="376" cy="214"/>
                </a:xfrm>
                <a:prstGeom prst="ellipse">
                  <a:avLst/>
                </a:prstGeom>
                <a:solidFill>
                  <a:schemeClr val="accent6"/>
                </a:solidFill>
                <a:ln w="9525">
                  <a:solidFill>
                    <a:schemeClr val="accent1"/>
                  </a:solidFill>
                  <a:miter lim="800000"/>
                  <a:headEnd/>
                  <a:tailEnd/>
                </a:ln>
              </p:spPr>
              <p:txBody>
                <a:bodyPr/>
                <a:lstStyle/>
                <a:p>
                  <a:endParaRPr lang="es-MX" dirty="0">
                    <a:solidFill>
                      <a:prstClr val="white"/>
                    </a:solidFill>
                  </a:endParaRPr>
                </a:p>
              </p:txBody>
            </p:sp>
          </p:grpSp>
          <p:grpSp>
            <p:nvGrpSpPr>
              <p:cNvPr id="5" name="Group 11"/>
              <p:cNvGrpSpPr>
                <a:grpSpLocks/>
              </p:cNvGrpSpPr>
              <p:nvPr/>
            </p:nvGrpSpPr>
            <p:grpSpPr bwMode="auto">
              <a:xfrm rot="-7666952">
                <a:off x="3695" y="1090"/>
                <a:ext cx="118" cy="538"/>
                <a:chOff x="7049" y="558"/>
                <a:chExt cx="376" cy="2392"/>
              </a:xfrm>
            </p:grpSpPr>
            <p:sp>
              <p:nvSpPr>
                <p:cNvPr id="830679" name="Rectangle 12"/>
                <p:cNvSpPr>
                  <a:spLocks noChangeArrowheads="1"/>
                </p:cNvSpPr>
                <p:nvPr/>
              </p:nvSpPr>
              <p:spPr bwMode="auto">
                <a:xfrm>
                  <a:off x="7056" y="720"/>
                  <a:ext cx="355" cy="2230"/>
                </a:xfrm>
                <a:prstGeom prst="rect">
                  <a:avLst/>
                </a:prstGeom>
                <a:solidFill>
                  <a:schemeClr val="accent6"/>
                </a:solidFill>
                <a:ln w="9525">
                  <a:solidFill>
                    <a:schemeClr val="accent1"/>
                  </a:solidFill>
                  <a:miter lim="800000"/>
                  <a:headEnd/>
                  <a:tailEnd/>
                </a:ln>
              </p:spPr>
              <p:txBody>
                <a:bodyPr/>
                <a:lstStyle/>
                <a:p>
                  <a:endParaRPr lang="es-MX" dirty="0">
                    <a:solidFill>
                      <a:prstClr val="white"/>
                    </a:solidFill>
                  </a:endParaRPr>
                </a:p>
              </p:txBody>
            </p:sp>
            <p:sp>
              <p:nvSpPr>
                <p:cNvPr id="830680" name="Oval 13"/>
                <p:cNvSpPr>
                  <a:spLocks noChangeArrowheads="1"/>
                </p:cNvSpPr>
                <p:nvPr/>
              </p:nvSpPr>
              <p:spPr bwMode="auto">
                <a:xfrm>
                  <a:off x="7049" y="558"/>
                  <a:ext cx="376" cy="214"/>
                </a:xfrm>
                <a:prstGeom prst="ellipse">
                  <a:avLst/>
                </a:prstGeom>
                <a:solidFill>
                  <a:schemeClr val="accent6"/>
                </a:solidFill>
                <a:ln w="9525">
                  <a:solidFill>
                    <a:schemeClr val="accent1"/>
                  </a:solidFill>
                  <a:miter lim="800000"/>
                  <a:headEnd/>
                  <a:tailEnd/>
                </a:ln>
              </p:spPr>
              <p:txBody>
                <a:bodyPr/>
                <a:lstStyle/>
                <a:p>
                  <a:endParaRPr lang="es-MX" dirty="0">
                    <a:solidFill>
                      <a:prstClr val="white"/>
                    </a:solidFill>
                  </a:endParaRPr>
                </a:p>
              </p:txBody>
            </p:sp>
          </p:grpSp>
          <p:sp>
            <p:nvSpPr>
              <p:cNvPr id="830497" name="Oval 14"/>
              <p:cNvSpPr>
                <a:spLocks noChangeArrowheads="1"/>
              </p:cNvSpPr>
              <p:nvPr/>
            </p:nvSpPr>
            <p:spPr bwMode="auto">
              <a:xfrm>
                <a:off x="2992" y="2635"/>
                <a:ext cx="735" cy="281"/>
              </a:xfrm>
              <a:prstGeom prst="ellipse">
                <a:avLst/>
              </a:prstGeom>
              <a:solidFill>
                <a:schemeClr val="accent1"/>
              </a:solidFill>
              <a:ln w="9525">
                <a:solidFill>
                  <a:schemeClr val="accent1"/>
                </a:solidFill>
                <a:round/>
                <a:headEnd/>
                <a:tailEnd/>
              </a:ln>
            </p:spPr>
            <p:txBody>
              <a:bodyPr/>
              <a:lstStyle/>
              <a:p>
                <a:endParaRPr lang="es-MX" dirty="0">
                  <a:solidFill>
                    <a:srgbClr val="0C6FCF"/>
                  </a:solidFill>
                </a:endParaRPr>
              </a:p>
            </p:txBody>
          </p:sp>
          <p:sp>
            <p:nvSpPr>
              <p:cNvPr id="830498" name="Line 15"/>
              <p:cNvSpPr>
                <a:spLocks noChangeShapeType="1"/>
              </p:cNvSpPr>
              <p:nvPr/>
            </p:nvSpPr>
            <p:spPr bwMode="auto">
              <a:xfrm>
                <a:off x="2992" y="2279"/>
                <a:ext cx="0" cy="502"/>
              </a:xfrm>
              <a:prstGeom prst="line">
                <a:avLst/>
              </a:prstGeom>
              <a:noFill/>
              <a:ln w="9525">
                <a:solidFill>
                  <a:schemeClr val="accent1"/>
                </a:solidFill>
                <a:round/>
                <a:headEnd/>
                <a:tailEnd/>
              </a:ln>
            </p:spPr>
            <p:txBody>
              <a:bodyPr/>
              <a:lstStyle/>
              <a:p>
                <a:endParaRPr lang="es-MX" dirty="0">
                  <a:solidFill>
                    <a:prstClr val="white"/>
                  </a:solidFill>
                </a:endParaRPr>
              </a:p>
            </p:txBody>
          </p:sp>
          <p:sp>
            <p:nvSpPr>
              <p:cNvPr id="830499" name="Line 16"/>
              <p:cNvSpPr>
                <a:spLocks noChangeShapeType="1"/>
              </p:cNvSpPr>
              <p:nvPr/>
            </p:nvSpPr>
            <p:spPr bwMode="auto">
              <a:xfrm>
                <a:off x="3727" y="2279"/>
                <a:ext cx="0" cy="502"/>
              </a:xfrm>
              <a:prstGeom prst="line">
                <a:avLst/>
              </a:prstGeom>
              <a:noFill/>
              <a:ln w="9525">
                <a:solidFill>
                  <a:schemeClr val="accent1"/>
                </a:solidFill>
                <a:round/>
                <a:headEnd/>
                <a:tailEnd/>
              </a:ln>
            </p:spPr>
            <p:txBody>
              <a:bodyPr/>
              <a:lstStyle/>
              <a:p>
                <a:endParaRPr lang="es-MX" dirty="0">
                  <a:solidFill>
                    <a:prstClr val="white"/>
                  </a:solidFill>
                </a:endParaRPr>
              </a:p>
            </p:txBody>
          </p:sp>
          <p:sp>
            <p:nvSpPr>
              <p:cNvPr id="830500" name="AutoShape 17"/>
              <p:cNvSpPr>
                <a:spLocks noChangeArrowheads="1"/>
              </p:cNvSpPr>
              <p:nvPr/>
            </p:nvSpPr>
            <p:spPr bwMode="auto">
              <a:xfrm rot="1558667" flipV="1">
                <a:off x="3009" y="2251"/>
                <a:ext cx="447" cy="440"/>
              </a:xfrm>
              <a:prstGeom prst="parallelogram">
                <a:avLst>
                  <a:gd name="adj" fmla="val 52122"/>
                </a:avLst>
              </a:prstGeom>
              <a:noFill/>
              <a:ln w="9525">
                <a:solidFill>
                  <a:schemeClr val="accent1"/>
                </a:solidFill>
                <a:miter lim="800000"/>
                <a:headEnd/>
                <a:tailEnd/>
              </a:ln>
            </p:spPr>
            <p:txBody>
              <a:bodyPr/>
              <a:lstStyle/>
              <a:p>
                <a:endParaRPr lang="es-MX" dirty="0">
                  <a:solidFill>
                    <a:prstClr val="white"/>
                  </a:solidFill>
                </a:endParaRPr>
              </a:p>
            </p:txBody>
          </p:sp>
          <p:sp>
            <p:nvSpPr>
              <p:cNvPr id="830501" name="AutoShape 18"/>
              <p:cNvSpPr>
                <a:spLocks noChangeArrowheads="1"/>
              </p:cNvSpPr>
              <p:nvPr/>
            </p:nvSpPr>
            <p:spPr bwMode="auto">
              <a:xfrm rot="-1558667" flipH="1" flipV="1">
                <a:off x="3300" y="2254"/>
                <a:ext cx="447" cy="439"/>
              </a:xfrm>
              <a:prstGeom prst="parallelogram">
                <a:avLst>
                  <a:gd name="adj" fmla="val 52241"/>
                </a:avLst>
              </a:prstGeom>
              <a:noFill/>
              <a:ln w="9525">
                <a:solidFill>
                  <a:schemeClr val="accent1"/>
                </a:solidFill>
                <a:miter lim="800000"/>
                <a:headEnd/>
                <a:tailEnd/>
              </a:ln>
            </p:spPr>
            <p:txBody>
              <a:bodyPr/>
              <a:lstStyle/>
              <a:p>
                <a:endParaRPr lang="es-MX" dirty="0">
                  <a:solidFill>
                    <a:prstClr val="white"/>
                  </a:solidFill>
                </a:endParaRPr>
              </a:p>
            </p:txBody>
          </p:sp>
          <p:sp>
            <p:nvSpPr>
              <p:cNvPr id="830502" name="Rectangle 19"/>
              <p:cNvSpPr>
                <a:spLocks noChangeArrowheads="1"/>
              </p:cNvSpPr>
              <p:nvPr/>
            </p:nvSpPr>
            <p:spPr bwMode="auto">
              <a:xfrm>
                <a:off x="3251" y="2287"/>
                <a:ext cx="231" cy="482"/>
              </a:xfrm>
              <a:prstGeom prst="rect">
                <a:avLst/>
              </a:prstGeom>
              <a:solidFill>
                <a:schemeClr val="accent1"/>
              </a:solidFill>
              <a:ln w="9525">
                <a:solidFill>
                  <a:schemeClr val="accent1"/>
                </a:solidFill>
                <a:miter lim="800000"/>
                <a:headEnd/>
                <a:tailEnd/>
              </a:ln>
            </p:spPr>
            <p:txBody>
              <a:bodyPr/>
              <a:lstStyle/>
              <a:p>
                <a:endParaRPr lang="es-MX" dirty="0">
                  <a:solidFill>
                    <a:prstClr val="white"/>
                  </a:solidFill>
                </a:endParaRPr>
              </a:p>
            </p:txBody>
          </p:sp>
          <p:sp>
            <p:nvSpPr>
              <p:cNvPr id="830503" name="Oval 20"/>
              <p:cNvSpPr>
                <a:spLocks noChangeArrowheads="1"/>
              </p:cNvSpPr>
              <p:nvPr/>
            </p:nvSpPr>
            <p:spPr bwMode="auto">
              <a:xfrm>
                <a:off x="3253" y="2260"/>
                <a:ext cx="226" cy="51"/>
              </a:xfrm>
              <a:prstGeom prst="ellipse">
                <a:avLst/>
              </a:prstGeom>
              <a:solidFill>
                <a:srgbClr val="000000"/>
              </a:solidFill>
              <a:ln w="9525">
                <a:solidFill>
                  <a:schemeClr val="accent1"/>
                </a:solidFill>
                <a:round/>
                <a:headEnd/>
                <a:tailEnd/>
              </a:ln>
            </p:spPr>
            <p:txBody>
              <a:bodyPr/>
              <a:lstStyle/>
              <a:p>
                <a:endParaRPr lang="es-MX" dirty="0">
                  <a:solidFill>
                    <a:prstClr val="white"/>
                  </a:solidFill>
                </a:endParaRPr>
              </a:p>
            </p:txBody>
          </p:sp>
          <p:sp>
            <p:nvSpPr>
              <p:cNvPr id="830504" name="Oval 21"/>
              <p:cNvSpPr>
                <a:spLocks noChangeArrowheads="1"/>
              </p:cNvSpPr>
              <p:nvPr/>
            </p:nvSpPr>
            <p:spPr bwMode="auto">
              <a:xfrm>
                <a:off x="3253" y="2747"/>
                <a:ext cx="226" cy="51"/>
              </a:xfrm>
              <a:prstGeom prst="ellipse">
                <a:avLst/>
              </a:prstGeom>
              <a:solidFill>
                <a:schemeClr val="accent1"/>
              </a:solidFill>
              <a:ln w="9525">
                <a:solidFill>
                  <a:schemeClr val="accent1"/>
                </a:solidFill>
                <a:round/>
                <a:headEnd/>
                <a:tailEnd/>
              </a:ln>
            </p:spPr>
            <p:txBody>
              <a:bodyPr/>
              <a:lstStyle/>
              <a:p>
                <a:endParaRPr lang="es-MX" dirty="0">
                  <a:solidFill>
                    <a:prstClr val="white"/>
                  </a:solidFill>
                </a:endParaRPr>
              </a:p>
            </p:txBody>
          </p:sp>
          <p:sp>
            <p:nvSpPr>
              <p:cNvPr id="830505" name="Text Box 22"/>
              <p:cNvSpPr txBox="1">
                <a:spLocks noChangeArrowheads="1"/>
              </p:cNvSpPr>
              <p:nvPr/>
            </p:nvSpPr>
            <p:spPr bwMode="auto">
              <a:xfrm>
                <a:off x="3049" y="2227"/>
                <a:ext cx="113" cy="103"/>
              </a:xfrm>
              <a:prstGeom prst="rect">
                <a:avLst/>
              </a:prstGeom>
              <a:noFill/>
              <a:ln w="9525">
                <a:noFill/>
                <a:miter lim="800000"/>
                <a:headEnd/>
                <a:tailEnd/>
              </a:ln>
            </p:spPr>
            <p:txBody>
              <a:bodyPr/>
              <a:lstStyle/>
              <a:p>
                <a:pPr eaLnBrk="0" hangingPunct="0"/>
                <a:r>
                  <a:rPr lang="es-MX" sz="1400" dirty="0" smtClean="0">
                    <a:solidFill>
                      <a:prstClr val="white"/>
                    </a:solidFill>
                  </a:rPr>
                  <a:t>I</a:t>
                </a:r>
                <a:endParaRPr lang="es-MX" sz="1400" dirty="0">
                  <a:solidFill>
                    <a:prstClr val="white"/>
                  </a:solidFill>
                </a:endParaRPr>
              </a:p>
            </p:txBody>
          </p:sp>
          <p:sp>
            <p:nvSpPr>
              <p:cNvPr id="830506" name="Text Box 23"/>
              <p:cNvSpPr txBox="1">
                <a:spLocks noChangeArrowheads="1"/>
              </p:cNvSpPr>
              <p:nvPr/>
            </p:nvSpPr>
            <p:spPr bwMode="auto">
              <a:xfrm>
                <a:off x="3286" y="2112"/>
                <a:ext cx="197" cy="128"/>
              </a:xfrm>
              <a:prstGeom prst="rect">
                <a:avLst/>
              </a:prstGeom>
              <a:noFill/>
              <a:ln w="9525">
                <a:noFill/>
                <a:miter lim="800000"/>
                <a:headEnd/>
                <a:tailEnd/>
              </a:ln>
            </p:spPr>
            <p:txBody>
              <a:bodyPr/>
              <a:lstStyle/>
              <a:p>
                <a:pPr eaLnBrk="0" hangingPunct="0"/>
                <a:r>
                  <a:rPr lang="es-MX" sz="1400" dirty="0" smtClean="0">
                    <a:solidFill>
                      <a:srgbClr val="002060"/>
                    </a:solidFill>
                  </a:rPr>
                  <a:t>II</a:t>
                </a:r>
                <a:endParaRPr lang="es-MX" sz="1400" dirty="0">
                  <a:solidFill>
                    <a:srgbClr val="002060"/>
                  </a:solidFill>
                </a:endParaRPr>
              </a:p>
            </p:txBody>
          </p:sp>
          <p:sp>
            <p:nvSpPr>
              <p:cNvPr id="830507" name="Text Box 24"/>
              <p:cNvSpPr txBox="1">
                <a:spLocks noChangeArrowheads="1"/>
              </p:cNvSpPr>
              <p:nvPr/>
            </p:nvSpPr>
            <p:spPr bwMode="auto">
              <a:xfrm>
                <a:off x="3500" y="2208"/>
                <a:ext cx="218" cy="102"/>
              </a:xfrm>
              <a:prstGeom prst="rect">
                <a:avLst/>
              </a:prstGeom>
              <a:noFill/>
              <a:ln w="9525">
                <a:noFill/>
                <a:miter lim="800000"/>
                <a:headEnd/>
                <a:tailEnd/>
              </a:ln>
            </p:spPr>
            <p:txBody>
              <a:bodyPr/>
              <a:lstStyle/>
              <a:p>
                <a:pPr eaLnBrk="0" hangingPunct="0"/>
                <a:r>
                  <a:rPr lang="es-MX" sz="1400" dirty="0" smtClean="0">
                    <a:solidFill>
                      <a:srgbClr val="002060"/>
                    </a:solidFill>
                  </a:rPr>
                  <a:t>III</a:t>
                </a:r>
                <a:endParaRPr lang="es-MX" sz="1400" dirty="0">
                  <a:solidFill>
                    <a:srgbClr val="002060"/>
                  </a:solidFill>
                </a:endParaRPr>
              </a:p>
            </p:txBody>
          </p:sp>
          <p:sp>
            <p:nvSpPr>
              <p:cNvPr id="830508" name="Oval 25"/>
              <p:cNvSpPr>
                <a:spLocks noChangeArrowheads="1"/>
              </p:cNvSpPr>
              <p:nvPr/>
            </p:nvSpPr>
            <p:spPr bwMode="auto">
              <a:xfrm>
                <a:off x="2992" y="2151"/>
                <a:ext cx="735" cy="281"/>
              </a:xfrm>
              <a:prstGeom prst="ellipse">
                <a:avLst/>
              </a:prstGeom>
              <a:noFill/>
              <a:ln w="9525">
                <a:solidFill>
                  <a:schemeClr val="accent1"/>
                </a:solidFill>
                <a:round/>
                <a:headEnd/>
                <a:tailEnd/>
              </a:ln>
            </p:spPr>
            <p:txBody>
              <a:bodyPr/>
              <a:lstStyle/>
              <a:p>
                <a:endParaRPr lang="es-MX" dirty="0">
                  <a:solidFill>
                    <a:prstClr val="white"/>
                  </a:solidFill>
                </a:endParaRPr>
              </a:p>
            </p:txBody>
          </p:sp>
          <p:sp>
            <p:nvSpPr>
              <p:cNvPr id="830509" name="AutoShape 26"/>
              <p:cNvSpPr>
                <a:spLocks noChangeArrowheads="1"/>
              </p:cNvSpPr>
              <p:nvPr/>
            </p:nvSpPr>
            <p:spPr bwMode="auto">
              <a:xfrm rot="-1558667">
                <a:off x="2995" y="2373"/>
                <a:ext cx="448" cy="439"/>
              </a:xfrm>
              <a:prstGeom prst="parallelogram">
                <a:avLst>
                  <a:gd name="adj" fmla="val 52357"/>
                </a:avLst>
              </a:prstGeom>
              <a:noFill/>
              <a:ln w="9525">
                <a:solidFill>
                  <a:schemeClr val="accent1"/>
                </a:solidFill>
                <a:miter lim="800000"/>
                <a:headEnd/>
                <a:tailEnd/>
              </a:ln>
            </p:spPr>
            <p:txBody>
              <a:bodyPr/>
              <a:lstStyle/>
              <a:p>
                <a:endParaRPr lang="es-MX" dirty="0">
                  <a:solidFill>
                    <a:prstClr val="white"/>
                  </a:solidFill>
                </a:endParaRPr>
              </a:p>
            </p:txBody>
          </p:sp>
          <p:sp>
            <p:nvSpPr>
              <p:cNvPr id="830510" name="AutoShape 27"/>
              <p:cNvSpPr>
                <a:spLocks noChangeArrowheads="1"/>
              </p:cNvSpPr>
              <p:nvPr/>
            </p:nvSpPr>
            <p:spPr bwMode="auto">
              <a:xfrm rot="1558667" flipH="1">
                <a:off x="3310" y="2371"/>
                <a:ext cx="447" cy="440"/>
              </a:xfrm>
              <a:prstGeom prst="parallelogram">
                <a:avLst>
                  <a:gd name="adj" fmla="val 52122"/>
                </a:avLst>
              </a:prstGeom>
              <a:noFill/>
              <a:ln w="9525">
                <a:solidFill>
                  <a:schemeClr val="accent1"/>
                </a:solidFill>
                <a:miter lim="800000"/>
                <a:headEnd/>
                <a:tailEnd/>
              </a:ln>
            </p:spPr>
            <p:txBody>
              <a:bodyPr/>
              <a:lstStyle/>
              <a:p>
                <a:endParaRPr lang="es-MX" dirty="0">
                  <a:solidFill>
                    <a:prstClr val="white"/>
                  </a:solidFill>
                </a:endParaRPr>
              </a:p>
            </p:txBody>
          </p:sp>
          <p:sp>
            <p:nvSpPr>
              <p:cNvPr id="830511" name="Text Box 28"/>
              <p:cNvSpPr txBox="1">
                <a:spLocks noChangeArrowheads="1"/>
              </p:cNvSpPr>
              <p:nvPr/>
            </p:nvSpPr>
            <p:spPr bwMode="auto">
              <a:xfrm>
                <a:off x="3254" y="2366"/>
                <a:ext cx="298" cy="118"/>
              </a:xfrm>
              <a:prstGeom prst="rect">
                <a:avLst/>
              </a:prstGeom>
              <a:noFill/>
              <a:ln w="9525">
                <a:noFill/>
                <a:miter lim="800000"/>
                <a:headEnd/>
                <a:tailEnd/>
              </a:ln>
            </p:spPr>
            <p:txBody>
              <a:bodyPr/>
              <a:lstStyle/>
              <a:p>
                <a:pPr eaLnBrk="0" hangingPunct="0"/>
                <a:r>
                  <a:rPr lang="es-MX" sz="1400" b="1" dirty="0" smtClean="0">
                    <a:solidFill>
                      <a:prstClr val="black"/>
                    </a:solidFill>
                  </a:rPr>
                  <a:t>IV</a:t>
                </a:r>
                <a:endParaRPr lang="es-MX" sz="1400" b="1" dirty="0">
                  <a:solidFill>
                    <a:prstClr val="black"/>
                  </a:solidFill>
                </a:endParaRPr>
              </a:p>
            </p:txBody>
          </p:sp>
          <p:sp>
            <p:nvSpPr>
              <p:cNvPr id="830512" name="Freeform 29"/>
              <p:cNvSpPr>
                <a:spLocks/>
              </p:cNvSpPr>
              <p:nvPr/>
            </p:nvSpPr>
            <p:spPr bwMode="auto">
              <a:xfrm>
                <a:off x="2711" y="2843"/>
                <a:ext cx="451" cy="537"/>
              </a:xfrm>
              <a:custGeom>
                <a:avLst/>
                <a:gdLst>
                  <a:gd name="T0" fmla="*/ 1 w 1616"/>
                  <a:gd name="T1" fmla="*/ 0 h 2123"/>
                  <a:gd name="T2" fmla="*/ 0 w 1616"/>
                  <a:gd name="T3" fmla="*/ 0 h 2123"/>
                  <a:gd name="T4" fmla="*/ 0 w 1616"/>
                  <a:gd name="T5" fmla="*/ 0 h 2123"/>
                  <a:gd name="T6" fmla="*/ 0 w 1616"/>
                  <a:gd name="T7" fmla="*/ 1 h 2123"/>
                  <a:gd name="T8" fmla="*/ 1 w 1616"/>
                  <a:gd name="T9" fmla="*/ 1 h 2123"/>
                  <a:gd name="T10" fmla="*/ 1 w 1616"/>
                  <a:gd name="T11" fmla="*/ 0 h 2123"/>
                  <a:gd name="T12" fmla="*/ 0 60000 65536"/>
                  <a:gd name="T13" fmla="*/ 0 60000 65536"/>
                  <a:gd name="T14" fmla="*/ 0 60000 65536"/>
                  <a:gd name="T15" fmla="*/ 0 60000 65536"/>
                  <a:gd name="T16" fmla="*/ 0 60000 65536"/>
                  <a:gd name="T17" fmla="*/ 0 60000 65536"/>
                  <a:gd name="T18" fmla="*/ 0 w 1616"/>
                  <a:gd name="T19" fmla="*/ 0 h 2123"/>
                  <a:gd name="T20" fmla="*/ 1616 w 1616"/>
                  <a:gd name="T21" fmla="*/ 2123 h 2123"/>
                </a:gdLst>
                <a:ahLst/>
                <a:cxnLst>
                  <a:cxn ang="T12">
                    <a:pos x="T0" y="T1"/>
                  </a:cxn>
                  <a:cxn ang="T13">
                    <a:pos x="T2" y="T3"/>
                  </a:cxn>
                  <a:cxn ang="T14">
                    <a:pos x="T4" y="T5"/>
                  </a:cxn>
                  <a:cxn ang="T15">
                    <a:pos x="T6" y="T7"/>
                  </a:cxn>
                  <a:cxn ang="T16">
                    <a:pos x="T8" y="T9"/>
                  </a:cxn>
                  <a:cxn ang="T17">
                    <a:pos x="T10" y="T11"/>
                  </a:cxn>
                </a:cxnLst>
                <a:rect l="T18" t="T19" r="T20" b="T21"/>
                <a:pathLst>
                  <a:path w="1616" h="2123">
                    <a:moveTo>
                      <a:pt x="1152" y="0"/>
                    </a:moveTo>
                    <a:cubicBezTo>
                      <a:pt x="1020" y="144"/>
                      <a:pt x="888" y="288"/>
                      <a:pt x="720" y="432"/>
                    </a:cubicBezTo>
                    <a:cubicBezTo>
                      <a:pt x="552" y="576"/>
                      <a:pt x="240" y="648"/>
                      <a:pt x="144" y="864"/>
                    </a:cubicBezTo>
                    <a:cubicBezTo>
                      <a:pt x="48" y="1080"/>
                      <a:pt x="0" y="1560"/>
                      <a:pt x="144" y="1728"/>
                    </a:cubicBezTo>
                    <a:cubicBezTo>
                      <a:pt x="288" y="1896"/>
                      <a:pt x="763" y="2123"/>
                      <a:pt x="1008" y="1872"/>
                    </a:cubicBezTo>
                    <a:cubicBezTo>
                      <a:pt x="1253" y="1621"/>
                      <a:pt x="1489" y="565"/>
                      <a:pt x="1616" y="221"/>
                    </a:cubicBezTo>
                  </a:path>
                </a:pathLst>
              </a:custGeom>
              <a:noFill/>
              <a:ln w="28575" cmpd="sng">
                <a:solidFill>
                  <a:schemeClr val="accent1"/>
                </a:solidFill>
                <a:round/>
                <a:headEnd/>
                <a:tailEnd/>
              </a:ln>
            </p:spPr>
            <p:txBody>
              <a:bodyPr/>
              <a:lstStyle/>
              <a:p>
                <a:endParaRPr lang="es-MX" dirty="0">
                  <a:solidFill>
                    <a:prstClr val="white"/>
                  </a:solidFill>
                </a:endParaRPr>
              </a:p>
            </p:txBody>
          </p:sp>
          <p:sp>
            <p:nvSpPr>
              <p:cNvPr id="830513" name="Freeform 30"/>
              <p:cNvSpPr>
                <a:spLocks/>
              </p:cNvSpPr>
              <p:nvPr/>
            </p:nvSpPr>
            <p:spPr bwMode="auto">
              <a:xfrm>
                <a:off x="3026" y="2872"/>
                <a:ext cx="100" cy="547"/>
              </a:xfrm>
              <a:custGeom>
                <a:avLst/>
                <a:gdLst>
                  <a:gd name="T0" fmla="*/ 0 w 360"/>
                  <a:gd name="T1" fmla="*/ 0 h 2164"/>
                  <a:gd name="T2" fmla="*/ 0 w 360"/>
                  <a:gd name="T3" fmla="*/ 0 h 2164"/>
                  <a:gd name="T4" fmla="*/ 0 w 360"/>
                  <a:gd name="T5" fmla="*/ 1 h 2164"/>
                  <a:gd name="T6" fmla="*/ 0 w 360"/>
                  <a:gd name="T7" fmla="*/ 1 h 2164"/>
                  <a:gd name="T8" fmla="*/ 0 60000 65536"/>
                  <a:gd name="T9" fmla="*/ 0 60000 65536"/>
                  <a:gd name="T10" fmla="*/ 0 60000 65536"/>
                  <a:gd name="T11" fmla="*/ 0 60000 65536"/>
                  <a:gd name="T12" fmla="*/ 0 w 360"/>
                  <a:gd name="T13" fmla="*/ 0 h 2164"/>
                  <a:gd name="T14" fmla="*/ 360 w 360"/>
                  <a:gd name="T15" fmla="*/ 2164 h 2164"/>
                </a:gdLst>
                <a:ahLst/>
                <a:cxnLst>
                  <a:cxn ang="T8">
                    <a:pos x="T0" y="T1"/>
                  </a:cxn>
                  <a:cxn ang="T9">
                    <a:pos x="T2" y="T3"/>
                  </a:cxn>
                  <a:cxn ang="T10">
                    <a:pos x="T4" y="T5"/>
                  </a:cxn>
                  <a:cxn ang="T11">
                    <a:pos x="T6" y="T7"/>
                  </a:cxn>
                </a:cxnLst>
                <a:rect l="T12" t="T13" r="T14" b="T15"/>
                <a:pathLst>
                  <a:path w="360" h="2164">
                    <a:moveTo>
                      <a:pt x="168" y="0"/>
                    </a:moveTo>
                    <a:cubicBezTo>
                      <a:pt x="84" y="233"/>
                      <a:pt x="0" y="466"/>
                      <a:pt x="24" y="736"/>
                    </a:cubicBezTo>
                    <a:cubicBezTo>
                      <a:pt x="48" y="1006"/>
                      <a:pt x="264" y="1381"/>
                      <a:pt x="312" y="1619"/>
                    </a:cubicBezTo>
                    <a:cubicBezTo>
                      <a:pt x="360" y="1857"/>
                      <a:pt x="312" y="2051"/>
                      <a:pt x="312" y="2164"/>
                    </a:cubicBezTo>
                  </a:path>
                </a:pathLst>
              </a:custGeom>
              <a:noFill/>
              <a:ln w="28575" cmpd="sng">
                <a:solidFill>
                  <a:schemeClr val="accent1"/>
                </a:solidFill>
                <a:round/>
                <a:headEnd/>
                <a:tailEnd/>
              </a:ln>
            </p:spPr>
            <p:txBody>
              <a:bodyPr/>
              <a:lstStyle/>
              <a:p>
                <a:endParaRPr lang="es-MX" dirty="0">
                  <a:solidFill>
                    <a:prstClr val="white"/>
                  </a:solidFill>
                </a:endParaRPr>
              </a:p>
            </p:txBody>
          </p:sp>
          <p:sp>
            <p:nvSpPr>
              <p:cNvPr id="830514" name="Freeform 31"/>
              <p:cNvSpPr>
                <a:spLocks/>
              </p:cNvSpPr>
              <p:nvPr/>
            </p:nvSpPr>
            <p:spPr bwMode="auto">
              <a:xfrm>
                <a:off x="3427" y="2843"/>
                <a:ext cx="294" cy="516"/>
              </a:xfrm>
              <a:custGeom>
                <a:avLst/>
                <a:gdLst>
                  <a:gd name="T0" fmla="*/ 0 w 1056"/>
                  <a:gd name="T1" fmla="*/ 0 h 2040"/>
                  <a:gd name="T2" fmla="*/ 0 w 1056"/>
                  <a:gd name="T3" fmla="*/ 0 h 2040"/>
                  <a:gd name="T4" fmla="*/ 1 w 1056"/>
                  <a:gd name="T5" fmla="*/ 0 h 2040"/>
                  <a:gd name="T6" fmla="*/ 0 w 1056"/>
                  <a:gd name="T7" fmla="*/ 1 h 2040"/>
                  <a:gd name="T8" fmla="*/ 0 w 1056"/>
                  <a:gd name="T9" fmla="*/ 1 h 2040"/>
                  <a:gd name="T10" fmla="*/ 0 w 1056"/>
                  <a:gd name="T11" fmla="*/ 0 h 2040"/>
                  <a:gd name="T12" fmla="*/ 0 w 1056"/>
                  <a:gd name="T13" fmla="*/ 0 h 2040"/>
                  <a:gd name="T14" fmla="*/ 0 60000 65536"/>
                  <a:gd name="T15" fmla="*/ 0 60000 65536"/>
                  <a:gd name="T16" fmla="*/ 0 60000 65536"/>
                  <a:gd name="T17" fmla="*/ 0 60000 65536"/>
                  <a:gd name="T18" fmla="*/ 0 60000 65536"/>
                  <a:gd name="T19" fmla="*/ 0 60000 65536"/>
                  <a:gd name="T20" fmla="*/ 0 60000 65536"/>
                  <a:gd name="T21" fmla="*/ 0 w 1056"/>
                  <a:gd name="T22" fmla="*/ 0 h 2040"/>
                  <a:gd name="T23" fmla="*/ 1056 w 1056"/>
                  <a:gd name="T24" fmla="*/ 2040 h 20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56" h="2040">
                    <a:moveTo>
                      <a:pt x="888" y="0"/>
                    </a:moveTo>
                    <a:cubicBezTo>
                      <a:pt x="876" y="192"/>
                      <a:pt x="864" y="384"/>
                      <a:pt x="888" y="576"/>
                    </a:cubicBezTo>
                    <a:cubicBezTo>
                      <a:pt x="912" y="768"/>
                      <a:pt x="1056" y="960"/>
                      <a:pt x="1032" y="1152"/>
                    </a:cubicBezTo>
                    <a:cubicBezTo>
                      <a:pt x="1008" y="1344"/>
                      <a:pt x="888" y="1608"/>
                      <a:pt x="744" y="1728"/>
                    </a:cubicBezTo>
                    <a:cubicBezTo>
                      <a:pt x="600" y="1848"/>
                      <a:pt x="288" y="2040"/>
                      <a:pt x="168" y="1872"/>
                    </a:cubicBezTo>
                    <a:cubicBezTo>
                      <a:pt x="48" y="1704"/>
                      <a:pt x="48" y="984"/>
                      <a:pt x="24" y="720"/>
                    </a:cubicBezTo>
                    <a:cubicBezTo>
                      <a:pt x="0" y="456"/>
                      <a:pt x="12" y="372"/>
                      <a:pt x="24" y="288"/>
                    </a:cubicBezTo>
                  </a:path>
                </a:pathLst>
              </a:custGeom>
              <a:noFill/>
              <a:ln w="28575">
                <a:solidFill>
                  <a:schemeClr val="accent1"/>
                </a:solidFill>
                <a:round/>
                <a:headEnd/>
                <a:tailEnd/>
              </a:ln>
            </p:spPr>
            <p:txBody>
              <a:bodyPr/>
              <a:lstStyle/>
              <a:p>
                <a:endParaRPr lang="es-MX" dirty="0">
                  <a:solidFill>
                    <a:prstClr val="white"/>
                  </a:solidFill>
                </a:endParaRPr>
              </a:p>
            </p:txBody>
          </p:sp>
          <p:sp>
            <p:nvSpPr>
              <p:cNvPr id="830515" name="Freeform 32"/>
              <p:cNvSpPr>
                <a:spLocks/>
              </p:cNvSpPr>
              <p:nvPr/>
            </p:nvSpPr>
            <p:spPr bwMode="auto">
              <a:xfrm>
                <a:off x="3273" y="2843"/>
                <a:ext cx="776" cy="1069"/>
              </a:xfrm>
              <a:custGeom>
                <a:avLst/>
                <a:gdLst>
                  <a:gd name="T0" fmla="*/ 0 w 2784"/>
                  <a:gd name="T1" fmla="*/ 0 h 4224"/>
                  <a:gd name="T2" fmla="*/ 0 w 2784"/>
                  <a:gd name="T3" fmla="*/ 1 h 4224"/>
                  <a:gd name="T4" fmla="*/ 0 w 2784"/>
                  <a:gd name="T5" fmla="*/ 1 h 4224"/>
                  <a:gd name="T6" fmla="*/ 0 w 2784"/>
                  <a:gd name="T7" fmla="*/ 1 h 4224"/>
                  <a:gd name="T8" fmla="*/ 1 w 2784"/>
                  <a:gd name="T9" fmla="*/ 1 h 4224"/>
                  <a:gd name="T10" fmla="*/ 1 w 2784"/>
                  <a:gd name="T11" fmla="*/ 1 h 4224"/>
                  <a:gd name="T12" fmla="*/ 1 w 2784"/>
                  <a:gd name="T13" fmla="*/ 0 h 4224"/>
                  <a:gd name="T14" fmla="*/ 1 w 2784"/>
                  <a:gd name="T15" fmla="*/ 0 h 4224"/>
                  <a:gd name="T16" fmla="*/ 0 60000 65536"/>
                  <a:gd name="T17" fmla="*/ 0 60000 65536"/>
                  <a:gd name="T18" fmla="*/ 0 60000 65536"/>
                  <a:gd name="T19" fmla="*/ 0 60000 65536"/>
                  <a:gd name="T20" fmla="*/ 0 60000 65536"/>
                  <a:gd name="T21" fmla="*/ 0 60000 65536"/>
                  <a:gd name="T22" fmla="*/ 0 60000 65536"/>
                  <a:gd name="T23" fmla="*/ 0 60000 65536"/>
                  <a:gd name="T24" fmla="*/ 0 w 2784"/>
                  <a:gd name="T25" fmla="*/ 0 h 4224"/>
                  <a:gd name="T26" fmla="*/ 2784 w 2784"/>
                  <a:gd name="T27" fmla="*/ 4224 h 42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84" h="4224">
                    <a:moveTo>
                      <a:pt x="0" y="288"/>
                    </a:moveTo>
                    <a:cubicBezTo>
                      <a:pt x="60" y="684"/>
                      <a:pt x="120" y="1080"/>
                      <a:pt x="144" y="1440"/>
                    </a:cubicBezTo>
                    <a:cubicBezTo>
                      <a:pt x="168" y="1800"/>
                      <a:pt x="72" y="2088"/>
                      <a:pt x="144" y="2448"/>
                    </a:cubicBezTo>
                    <a:cubicBezTo>
                      <a:pt x="216" y="2808"/>
                      <a:pt x="192" y="3336"/>
                      <a:pt x="576" y="3600"/>
                    </a:cubicBezTo>
                    <a:cubicBezTo>
                      <a:pt x="960" y="3864"/>
                      <a:pt x="2112" y="4224"/>
                      <a:pt x="2448" y="4032"/>
                    </a:cubicBezTo>
                    <a:cubicBezTo>
                      <a:pt x="2784" y="3840"/>
                      <a:pt x="2736" y="3048"/>
                      <a:pt x="2592" y="2448"/>
                    </a:cubicBezTo>
                    <a:cubicBezTo>
                      <a:pt x="2448" y="1848"/>
                      <a:pt x="1776" y="840"/>
                      <a:pt x="1584" y="432"/>
                    </a:cubicBezTo>
                    <a:cubicBezTo>
                      <a:pt x="1392" y="24"/>
                      <a:pt x="1416" y="12"/>
                      <a:pt x="1440" y="0"/>
                    </a:cubicBezTo>
                  </a:path>
                </a:pathLst>
              </a:custGeom>
              <a:noFill/>
              <a:ln w="28575" cap="flat" cmpd="sng">
                <a:solidFill>
                  <a:schemeClr val="accent1"/>
                </a:solidFill>
                <a:prstDash val="solid"/>
                <a:round/>
                <a:headEnd type="none" w="med" len="med"/>
                <a:tailEnd type="none" w="med" len="med"/>
              </a:ln>
            </p:spPr>
            <p:txBody>
              <a:bodyPr/>
              <a:lstStyle/>
              <a:p>
                <a:endParaRPr lang="es-MX" dirty="0">
                  <a:solidFill>
                    <a:prstClr val="white"/>
                  </a:solidFill>
                </a:endParaRPr>
              </a:p>
            </p:txBody>
          </p:sp>
          <p:sp>
            <p:nvSpPr>
              <p:cNvPr id="830516" name="Freeform 33"/>
              <p:cNvSpPr>
                <a:spLocks/>
              </p:cNvSpPr>
              <p:nvPr/>
            </p:nvSpPr>
            <p:spPr bwMode="auto">
              <a:xfrm>
                <a:off x="3153" y="2916"/>
                <a:ext cx="241" cy="692"/>
              </a:xfrm>
              <a:custGeom>
                <a:avLst/>
                <a:gdLst>
                  <a:gd name="T0" fmla="*/ 0 w 864"/>
                  <a:gd name="T1" fmla="*/ 0 h 2736"/>
                  <a:gd name="T2" fmla="*/ 0 w 864"/>
                  <a:gd name="T3" fmla="*/ 0 h 2736"/>
                  <a:gd name="T4" fmla="*/ 0 w 864"/>
                  <a:gd name="T5" fmla="*/ 1 h 2736"/>
                  <a:gd name="T6" fmla="*/ 0 w 864"/>
                  <a:gd name="T7" fmla="*/ 1 h 2736"/>
                  <a:gd name="T8" fmla="*/ 0 60000 65536"/>
                  <a:gd name="T9" fmla="*/ 0 60000 65536"/>
                  <a:gd name="T10" fmla="*/ 0 60000 65536"/>
                  <a:gd name="T11" fmla="*/ 0 60000 65536"/>
                  <a:gd name="T12" fmla="*/ 0 w 864"/>
                  <a:gd name="T13" fmla="*/ 0 h 2736"/>
                  <a:gd name="T14" fmla="*/ 864 w 864"/>
                  <a:gd name="T15" fmla="*/ 2736 h 2736"/>
                </a:gdLst>
                <a:ahLst/>
                <a:cxnLst>
                  <a:cxn ang="T8">
                    <a:pos x="T0" y="T1"/>
                  </a:cxn>
                  <a:cxn ang="T9">
                    <a:pos x="T2" y="T3"/>
                  </a:cxn>
                  <a:cxn ang="T10">
                    <a:pos x="T4" y="T5"/>
                  </a:cxn>
                  <a:cxn ang="T11">
                    <a:pos x="T6" y="T7"/>
                  </a:cxn>
                </a:cxnLst>
                <a:rect l="T12" t="T13" r="T14" b="T15"/>
                <a:pathLst>
                  <a:path w="864" h="2736">
                    <a:moveTo>
                      <a:pt x="720" y="0"/>
                    </a:moveTo>
                    <a:cubicBezTo>
                      <a:pt x="792" y="384"/>
                      <a:pt x="864" y="768"/>
                      <a:pt x="864" y="1152"/>
                    </a:cubicBezTo>
                    <a:cubicBezTo>
                      <a:pt x="864" y="1536"/>
                      <a:pt x="864" y="2040"/>
                      <a:pt x="720" y="2304"/>
                    </a:cubicBezTo>
                    <a:cubicBezTo>
                      <a:pt x="576" y="2568"/>
                      <a:pt x="120" y="2664"/>
                      <a:pt x="0" y="2736"/>
                    </a:cubicBezTo>
                  </a:path>
                </a:pathLst>
              </a:custGeom>
              <a:noFill/>
              <a:ln w="28575" cap="flat" cmpd="sng">
                <a:solidFill>
                  <a:schemeClr val="accent1"/>
                </a:solidFill>
                <a:prstDash val="solid"/>
                <a:round/>
                <a:headEnd type="none" w="med" len="med"/>
                <a:tailEnd type="none" w="med" len="med"/>
              </a:ln>
            </p:spPr>
            <p:txBody>
              <a:bodyPr/>
              <a:lstStyle/>
              <a:p>
                <a:endParaRPr lang="es-MX" dirty="0">
                  <a:solidFill>
                    <a:prstClr val="white"/>
                  </a:solidFill>
                </a:endParaRPr>
              </a:p>
            </p:txBody>
          </p:sp>
          <p:grpSp>
            <p:nvGrpSpPr>
              <p:cNvPr id="6" name="Group 34"/>
              <p:cNvGrpSpPr>
                <a:grpSpLocks/>
              </p:cNvGrpSpPr>
              <p:nvPr/>
            </p:nvGrpSpPr>
            <p:grpSpPr bwMode="auto">
              <a:xfrm>
                <a:off x="3890" y="2250"/>
                <a:ext cx="124" cy="377"/>
                <a:chOff x="8289" y="5184"/>
                <a:chExt cx="446" cy="1489"/>
              </a:xfrm>
            </p:grpSpPr>
            <p:sp>
              <p:nvSpPr>
                <p:cNvPr id="830676" name="Oval 35"/>
                <p:cNvSpPr>
                  <a:spLocks noChangeArrowheads="1"/>
                </p:cNvSpPr>
                <p:nvPr/>
              </p:nvSpPr>
              <p:spPr bwMode="auto">
                <a:xfrm>
                  <a:off x="8352" y="5184"/>
                  <a:ext cx="288" cy="288"/>
                </a:xfrm>
                <a:prstGeom prst="ellipse">
                  <a:avLst/>
                </a:prstGeom>
                <a:solidFill>
                  <a:srgbClr val="969696"/>
                </a:solidFill>
                <a:ln w="19050">
                  <a:solidFill>
                    <a:schemeClr val="accent1"/>
                  </a:solidFill>
                  <a:round/>
                  <a:headEnd/>
                  <a:tailEnd/>
                </a:ln>
              </p:spPr>
              <p:txBody>
                <a:bodyPr/>
                <a:lstStyle/>
                <a:p>
                  <a:endParaRPr lang="es-MX" dirty="0">
                    <a:solidFill>
                      <a:prstClr val="white"/>
                    </a:solidFill>
                  </a:endParaRPr>
                </a:p>
              </p:txBody>
            </p:sp>
            <p:sp>
              <p:nvSpPr>
                <p:cNvPr id="830677" name="Freeform 36"/>
                <p:cNvSpPr>
                  <a:spLocks/>
                </p:cNvSpPr>
                <p:nvPr/>
              </p:nvSpPr>
              <p:spPr bwMode="auto">
                <a:xfrm>
                  <a:off x="8289" y="5479"/>
                  <a:ext cx="158" cy="1194"/>
                </a:xfrm>
                <a:custGeom>
                  <a:avLst/>
                  <a:gdLst>
                    <a:gd name="T0" fmla="*/ 158 w 158"/>
                    <a:gd name="T1" fmla="*/ 0 h 1194"/>
                    <a:gd name="T2" fmla="*/ 123 w 158"/>
                    <a:gd name="T3" fmla="*/ 316 h 1194"/>
                    <a:gd name="T4" fmla="*/ 88 w 158"/>
                    <a:gd name="T5" fmla="*/ 421 h 1194"/>
                    <a:gd name="T6" fmla="*/ 70 w 158"/>
                    <a:gd name="T7" fmla="*/ 474 h 1194"/>
                    <a:gd name="T8" fmla="*/ 158 w 158"/>
                    <a:gd name="T9" fmla="*/ 1071 h 1194"/>
                    <a:gd name="T10" fmla="*/ 140 w 158"/>
                    <a:gd name="T11" fmla="*/ 1194 h 1194"/>
                    <a:gd name="T12" fmla="*/ 0 60000 65536"/>
                    <a:gd name="T13" fmla="*/ 0 60000 65536"/>
                    <a:gd name="T14" fmla="*/ 0 60000 65536"/>
                    <a:gd name="T15" fmla="*/ 0 60000 65536"/>
                    <a:gd name="T16" fmla="*/ 0 60000 65536"/>
                    <a:gd name="T17" fmla="*/ 0 60000 65536"/>
                    <a:gd name="T18" fmla="*/ 0 w 158"/>
                    <a:gd name="T19" fmla="*/ 0 h 1194"/>
                    <a:gd name="T20" fmla="*/ 158 w 158"/>
                    <a:gd name="T21" fmla="*/ 1194 h 1194"/>
                  </a:gdLst>
                  <a:ahLst/>
                  <a:cxnLst>
                    <a:cxn ang="T12">
                      <a:pos x="T0" y="T1"/>
                    </a:cxn>
                    <a:cxn ang="T13">
                      <a:pos x="T2" y="T3"/>
                    </a:cxn>
                    <a:cxn ang="T14">
                      <a:pos x="T4" y="T5"/>
                    </a:cxn>
                    <a:cxn ang="T15">
                      <a:pos x="T6" y="T7"/>
                    </a:cxn>
                    <a:cxn ang="T16">
                      <a:pos x="T8" y="T9"/>
                    </a:cxn>
                    <a:cxn ang="T17">
                      <a:pos x="T10" y="T11"/>
                    </a:cxn>
                  </a:cxnLst>
                  <a:rect l="T18" t="T19" r="T20" b="T21"/>
                  <a:pathLst>
                    <a:path w="158" h="1194">
                      <a:moveTo>
                        <a:pt x="158" y="0"/>
                      </a:moveTo>
                      <a:cubicBezTo>
                        <a:pt x="153" y="63"/>
                        <a:pt x="143" y="234"/>
                        <a:pt x="123" y="316"/>
                      </a:cubicBezTo>
                      <a:cubicBezTo>
                        <a:pt x="114" y="352"/>
                        <a:pt x="100" y="386"/>
                        <a:pt x="88" y="421"/>
                      </a:cubicBezTo>
                      <a:cubicBezTo>
                        <a:pt x="82" y="439"/>
                        <a:pt x="70" y="474"/>
                        <a:pt x="70" y="474"/>
                      </a:cubicBezTo>
                      <a:cubicBezTo>
                        <a:pt x="92" y="1106"/>
                        <a:pt x="0" y="836"/>
                        <a:pt x="158" y="1071"/>
                      </a:cubicBezTo>
                      <a:cubicBezTo>
                        <a:pt x="152" y="1112"/>
                        <a:pt x="140" y="1194"/>
                        <a:pt x="140" y="1194"/>
                      </a:cubicBezTo>
                    </a:path>
                  </a:pathLst>
                </a:custGeom>
                <a:noFill/>
                <a:ln w="19050" cap="flat" cmpd="sng">
                  <a:solidFill>
                    <a:schemeClr val="accent1"/>
                  </a:solidFill>
                  <a:prstDash val="solid"/>
                  <a:round/>
                  <a:headEnd/>
                  <a:tailEnd/>
                </a:ln>
              </p:spPr>
              <p:txBody>
                <a:bodyPr/>
                <a:lstStyle/>
                <a:p>
                  <a:endParaRPr lang="es-MX" dirty="0">
                    <a:solidFill>
                      <a:prstClr val="white"/>
                    </a:solidFill>
                  </a:endParaRPr>
                </a:p>
              </p:txBody>
            </p:sp>
            <p:sp>
              <p:nvSpPr>
                <p:cNvPr id="830678" name="Freeform 37"/>
                <p:cNvSpPr>
                  <a:spLocks/>
                </p:cNvSpPr>
                <p:nvPr/>
              </p:nvSpPr>
              <p:spPr bwMode="auto">
                <a:xfrm>
                  <a:off x="8552" y="5497"/>
                  <a:ext cx="183" cy="930"/>
                </a:xfrm>
                <a:custGeom>
                  <a:avLst/>
                  <a:gdLst>
                    <a:gd name="T0" fmla="*/ 0 w 183"/>
                    <a:gd name="T1" fmla="*/ 0 h 930"/>
                    <a:gd name="T2" fmla="*/ 18 w 183"/>
                    <a:gd name="T3" fmla="*/ 439 h 930"/>
                    <a:gd name="T4" fmla="*/ 35 w 183"/>
                    <a:gd name="T5" fmla="*/ 491 h 930"/>
                    <a:gd name="T6" fmla="*/ 88 w 183"/>
                    <a:gd name="T7" fmla="*/ 509 h 930"/>
                    <a:gd name="T8" fmla="*/ 141 w 183"/>
                    <a:gd name="T9" fmla="*/ 930 h 930"/>
                    <a:gd name="T10" fmla="*/ 0 60000 65536"/>
                    <a:gd name="T11" fmla="*/ 0 60000 65536"/>
                    <a:gd name="T12" fmla="*/ 0 60000 65536"/>
                    <a:gd name="T13" fmla="*/ 0 60000 65536"/>
                    <a:gd name="T14" fmla="*/ 0 60000 65536"/>
                    <a:gd name="T15" fmla="*/ 0 w 183"/>
                    <a:gd name="T16" fmla="*/ 0 h 930"/>
                    <a:gd name="T17" fmla="*/ 183 w 183"/>
                    <a:gd name="T18" fmla="*/ 930 h 930"/>
                  </a:gdLst>
                  <a:ahLst/>
                  <a:cxnLst>
                    <a:cxn ang="T10">
                      <a:pos x="T0" y="T1"/>
                    </a:cxn>
                    <a:cxn ang="T11">
                      <a:pos x="T2" y="T3"/>
                    </a:cxn>
                    <a:cxn ang="T12">
                      <a:pos x="T4" y="T5"/>
                    </a:cxn>
                    <a:cxn ang="T13">
                      <a:pos x="T6" y="T7"/>
                    </a:cxn>
                    <a:cxn ang="T14">
                      <a:pos x="T8" y="T9"/>
                    </a:cxn>
                  </a:cxnLst>
                  <a:rect l="T15" t="T16" r="T17" b="T18"/>
                  <a:pathLst>
                    <a:path w="183" h="930">
                      <a:moveTo>
                        <a:pt x="0" y="0"/>
                      </a:moveTo>
                      <a:cubicBezTo>
                        <a:pt x="6" y="146"/>
                        <a:pt x="8" y="293"/>
                        <a:pt x="18" y="439"/>
                      </a:cubicBezTo>
                      <a:cubicBezTo>
                        <a:pt x="19" y="457"/>
                        <a:pt x="22" y="478"/>
                        <a:pt x="35" y="491"/>
                      </a:cubicBezTo>
                      <a:cubicBezTo>
                        <a:pt x="48" y="504"/>
                        <a:pt x="70" y="503"/>
                        <a:pt x="88" y="509"/>
                      </a:cubicBezTo>
                      <a:cubicBezTo>
                        <a:pt x="183" y="653"/>
                        <a:pt x="141" y="708"/>
                        <a:pt x="141" y="930"/>
                      </a:cubicBezTo>
                    </a:path>
                  </a:pathLst>
                </a:custGeom>
                <a:noFill/>
                <a:ln w="19050" cap="flat" cmpd="sng">
                  <a:solidFill>
                    <a:schemeClr val="accent1"/>
                  </a:solidFill>
                  <a:prstDash val="solid"/>
                  <a:round/>
                  <a:headEnd/>
                  <a:tailEnd/>
                </a:ln>
              </p:spPr>
              <p:txBody>
                <a:bodyPr/>
                <a:lstStyle/>
                <a:p>
                  <a:endParaRPr lang="es-MX" dirty="0">
                    <a:solidFill>
                      <a:prstClr val="white"/>
                    </a:solidFill>
                  </a:endParaRPr>
                </a:p>
              </p:txBody>
            </p:sp>
          </p:grpSp>
          <p:grpSp>
            <p:nvGrpSpPr>
              <p:cNvPr id="7" name="Group 38"/>
              <p:cNvGrpSpPr>
                <a:grpSpLocks/>
              </p:cNvGrpSpPr>
              <p:nvPr/>
            </p:nvGrpSpPr>
            <p:grpSpPr bwMode="auto">
              <a:xfrm>
                <a:off x="4001" y="2257"/>
                <a:ext cx="123" cy="377"/>
                <a:chOff x="8289" y="5184"/>
                <a:chExt cx="446" cy="1489"/>
              </a:xfrm>
            </p:grpSpPr>
            <p:sp>
              <p:nvSpPr>
                <p:cNvPr id="830673" name="Oval 39"/>
                <p:cNvSpPr>
                  <a:spLocks noChangeArrowheads="1"/>
                </p:cNvSpPr>
                <p:nvPr/>
              </p:nvSpPr>
              <p:spPr bwMode="auto">
                <a:xfrm>
                  <a:off x="8352" y="5184"/>
                  <a:ext cx="288" cy="288"/>
                </a:xfrm>
                <a:prstGeom prst="ellipse">
                  <a:avLst/>
                </a:prstGeom>
                <a:solidFill>
                  <a:srgbClr val="969696"/>
                </a:solidFill>
                <a:ln w="19050">
                  <a:solidFill>
                    <a:schemeClr val="accent1"/>
                  </a:solidFill>
                  <a:round/>
                  <a:headEnd/>
                  <a:tailEnd/>
                </a:ln>
              </p:spPr>
              <p:txBody>
                <a:bodyPr/>
                <a:lstStyle/>
                <a:p>
                  <a:endParaRPr lang="es-MX" dirty="0">
                    <a:solidFill>
                      <a:prstClr val="white"/>
                    </a:solidFill>
                  </a:endParaRPr>
                </a:p>
              </p:txBody>
            </p:sp>
            <p:sp>
              <p:nvSpPr>
                <p:cNvPr id="830674" name="Freeform 40"/>
                <p:cNvSpPr>
                  <a:spLocks/>
                </p:cNvSpPr>
                <p:nvPr/>
              </p:nvSpPr>
              <p:spPr bwMode="auto">
                <a:xfrm>
                  <a:off x="8289" y="5479"/>
                  <a:ext cx="158" cy="1194"/>
                </a:xfrm>
                <a:custGeom>
                  <a:avLst/>
                  <a:gdLst>
                    <a:gd name="T0" fmla="*/ 158 w 158"/>
                    <a:gd name="T1" fmla="*/ 0 h 1194"/>
                    <a:gd name="T2" fmla="*/ 123 w 158"/>
                    <a:gd name="T3" fmla="*/ 316 h 1194"/>
                    <a:gd name="T4" fmla="*/ 88 w 158"/>
                    <a:gd name="T5" fmla="*/ 421 h 1194"/>
                    <a:gd name="T6" fmla="*/ 70 w 158"/>
                    <a:gd name="T7" fmla="*/ 474 h 1194"/>
                    <a:gd name="T8" fmla="*/ 158 w 158"/>
                    <a:gd name="T9" fmla="*/ 1071 h 1194"/>
                    <a:gd name="T10" fmla="*/ 140 w 158"/>
                    <a:gd name="T11" fmla="*/ 1194 h 1194"/>
                    <a:gd name="T12" fmla="*/ 0 60000 65536"/>
                    <a:gd name="T13" fmla="*/ 0 60000 65536"/>
                    <a:gd name="T14" fmla="*/ 0 60000 65536"/>
                    <a:gd name="T15" fmla="*/ 0 60000 65536"/>
                    <a:gd name="T16" fmla="*/ 0 60000 65536"/>
                    <a:gd name="T17" fmla="*/ 0 60000 65536"/>
                    <a:gd name="T18" fmla="*/ 0 w 158"/>
                    <a:gd name="T19" fmla="*/ 0 h 1194"/>
                    <a:gd name="T20" fmla="*/ 158 w 158"/>
                    <a:gd name="T21" fmla="*/ 1194 h 1194"/>
                  </a:gdLst>
                  <a:ahLst/>
                  <a:cxnLst>
                    <a:cxn ang="T12">
                      <a:pos x="T0" y="T1"/>
                    </a:cxn>
                    <a:cxn ang="T13">
                      <a:pos x="T2" y="T3"/>
                    </a:cxn>
                    <a:cxn ang="T14">
                      <a:pos x="T4" y="T5"/>
                    </a:cxn>
                    <a:cxn ang="T15">
                      <a:pos x="T6" y="T7"/>
                    </a:cxn>
                    <a:cxn ang="T16">
                      <a:pos x="T8" y="T9"/>
                    </a:cxn>
                    <a:cxn ang="T17">
                      <a:pos x="T10" y="T11"/>
                    </a:cxn>
                  </a:cxnLst>
                  <a:rect l="T18" t="T19" r="T20" b="T21"/>
                  <a:pathLst>
                    <a:path w="158" h="1194">
                      <a:moveTo>
                        <a:pt x="158" y="0"/>
                      </a:moveTo>
                      <a:cubicBezTo>
                        <a:pt x="153" y="63"/>
                        <a:pt x="143" y="234"/>
                        <a:pt x="123" y="316"/>
                      </a:cubicBezTo>
                      <a:cubicBezTo>
                        <a:pt x="114" y="352"/>
                        <a:pt x="100" y="386"/>
                        <a:pt x="88" y="421"/>
                      </a:cubicBezTo>
                      <a:cubicBezTo>
                        <a:pt x="82" y="439"/>
                        <a:pt x="70" y="474"/>
                        <a:pt x="70" y="474"/>
                      </a:cubicBezTo>
                      <a:cubicBezTo>
                        <a:pt x="92" y="1106"/>
                        <a:pt x="0" y="836"/>
                        <a:pt x="158" y="1071"/>
                      </a:cubicBezTo>
                      <a:cubicBezTo>
                        <a:pt x="152" y="1112"/>
                        <a:pt x="140" y="1194"/>
                        <a:pt x="140" y="1194"/>
                      </a:cubicBezTo>
                    </a:path>
                  </a:pathLst>
                </a:custGeom>
                <a:noFill/>
                <a:ln w="19050" cap="flat" cmpd="sng">
                  <a:solidFill>
                    <a:schemeClr val="accent1"/>
                  </a:solidFill>
                  <a:prstDash val="solid"/>
                  <a:round/>
                  <a:headEnd/>
                  <a:tailEnd/>
                </a:ln>
              </p:spPr>
              <p:txBody>
                <a:bodyPr/>
                <a:lstStyle/>
                <a:p>
                  <a:endParaRPr lang="es-MX" dirty="0">
                    <a:solidFill>
                      <a:prstClr val="white"/>
                    </a:solidFill>
                  </a:endParaRPr>
                </a:p>
              </p:txBody>
            </p:sp>
            <p:sp>
              <p:nvSpPr>
                <p:cNvPr id="830675" name="Freeform 41"/>
                <p:cNvSpPr>
                  <a:spLocks/>
                </p:cNvSpPr>
                <p:nvPr/>
              </p:nvSpPr>
              <p:spPr bwMode="auto">
                <a:xfrm>
                  <a:off x="8552" y="5497"/>
                  <a:ext cx="183" cy="930"/>
                </a:xfrm>
                <a:custGeom>
                  <a:avLst/>
                  <a:gdLst>
                    <a:gd name="T0" fmla="*/ 0 w 183"/>
                    <a:gd name="T1" fmla="*/ 0 h 930"/>
                    <a:gd name="T2" fmla="*/ 18 w 183"/>
                    <a:gd name="T3" fmla="*/ 439 h 930"/>
                    <a:gd name="T4" fmla="*/ 35 w 183"/>
                    <a:gd name="T5" fmla="*/ 491 h 930"/>
                    <a:gd name="T6" fmla="*/ 88 w 183"/>
                    <a:gd name="T7" fmla="*/ 509 h 930"/>
                    <a:gd name="T8" fmla="*/ 141 w 183"/>
                    <a:gd name="T9" fmla="*/ 930 h 930"/>
                    <a:gd name="T10" fmla="*/ 0 60000 65536"/>
                    <a:gd name="T11" fmla="*/ 0 60000 65536"/>
                    <a:gd name="T12" fmla="*/ 0 60000 65536"/>
                    <a:gd name="T13" fmla="*/ 0 60000 65536"/>
                    <a:gd name="T14" fmla="*/ 0 60000 65536"/>
                    <a:gd name="T15" fmla="*/ 0 w 183"/>
                    <a:gd name="T16" fmla="*/ 0 h 930"/>
                    <a:gd name="T17" fmla="*/ 183 w 183"/>
                    <a:gd name="T18" fmla="*/ 930 h 930"/>
                  </a:gdLst>
                  <a:ahLst/>
                  <a:cxnLst>
                    <a:cxn ang="T10">
                      <a:pos x="T0" y="T1"/>
                    </a:cxn>
                    <a:cxn ang="T11">
                      <a:pos x="T2" y="T3"/>
                    </a:cxn>
                    <a:cxn ang="T12">
                      <a:pos x="T4" y="T5"/>
                    </a:cxn>
                    <a:cxn ang="T13">
                      <a:pos x="T6" y="T7"/>
                    </a:cxn>
                    <a:cxn ang="T14">
                      <a:pos x="T8" y="T9"/>
                    </a:cxn>
                  </a:cxnLst>
                  <a:rect l="T15" t="T16" r="T17" b="T18"/>
                  <a:pathLst>
                    <a:path w="183" h="930">
                      <a:moveTo>
                        <a:pt x="0" y="0"/>
                      </a:moveTo>
                      <a:cubicBezTo>
                        <a:pt x="6" y="146"/>
                        <a:pt x="8" y="293"/>
                        <a:pt x="18" y="439"/>
                      </a:cubicBezTo>
                      <a:cubicBezTo>
                        <a:pt x="19" y="457"/>
                        <a:pt x="22" y="478"/>
                        <a:pt x="35" y="491"/>
                      </a:cubicBezTo>
                      <a:cubicBezTo>
                        <a:pt x="48" y="504"/>
                        <a:pt x="70" y="503"/>
                        <a:pt x="88" y="509"/>
                      </a:cubicBezTo>
                      <a:cubicBezTo>
                        <a:pt x="183" y="653"/>
                        <a:pt x="141" y="708"/>
                        <a:pt x="141" y="930"/>
                      </a:cubicBezTo>
                    </a:path>
                  </a:pathLst>
                </a:custGeom>
                <a:noFill/>
                <a:ln w="19050" cap="flat" cmpd="sng">
                  <a:solidFill>
                    <a:schemeClr val="accent1"/>
                  </a:solidFill>
                  <a:prstDash val="solid"/>
                  <a:round/>
                  <a:headEnd/>
                  <a:tailEnd/>
                </a:ln>
              </p:spPr>
              <p:txBody>
                <a:bodyPr/>
                <a:lstStyle/>
                <a:p>
                  <a:endParaRPr lang="es-MX" dirty="0">
                    <a:solidFill>
                      <a:prstClr val="white"/>
                    </a:solidFill>
                  </a:endParaRPr>
                </a:p>
              </p:txBody>
            </p:sp>
          </p:grpSp>
          <p:grpSp>
            <p:nvGrpSpPr>
              <p:cNvPr id="8" name="Group 42"/>
              <p:cNvGrpSpPr>
                <a:grpSpLocks/>
              </p:cNvGrpSpPr>
              <p:nvPr/>
            </p:nvGrpSpPr>
            <p:grpSpPr bwMode="auto">
              <a:xfrm>
                <a:off x="4108" y="2257"/>
                <a:ext cx="124" cy="376"/>
                <a:chOff x="8289" y="5184"/>
                <a:chExt cx="446" cy="1489"/>
              </a:xfrm>
            </p:grpSpPr>
            <p:sp>
              <p:nvSpPr>
                <p:cNvPr id="830670" name="Oval 43"/>
                <p:cNvSpPr>
                  <a:spLocks noChangeArrowheads="1"/>
                </p:cNvSpPr>
                <p:nvPr/>
              </p:nvSpPr>
              <p:spPr bwMode="auto">
                <a:xfrm>
                  <a:off x="8352" y="5184"/>
                  <a:ext cx="288" cy="288"/>
                </a:xfrm>
                <a:prstGeom prst="ellipse">
                  <a:avLst/>
                </a:prstGeom>
                <a:solidFill>
                  <a:srgbClr val="969696"/>
                </a:solidFill>
                <a:ln w="19050">
                  <a:solidFill>
                    <a:schemeClr val="accent1"/>
                  </a:solidFill>
                  <a:round/>
                  <a:headEnd/>
                  <a:tailEnd/>
                </a:ln>
              </p:spPr>
              <p:txBody>
                <a:bodyPr/>
                <a:lstStyle/>
                <a:p>
                  <a:endParaRPr lang="es-MX" dirty="0">
                    <a:solidFill>
                      <a:prstClr val="white"/>
                    </a:solidFill>
                  </a:endParaRPr>
                </a:p>
              </p:txBody>
            </p:sp>
            <p:sp>
              <p:nvSpPr>
                <p:cNvPr id="830671" name="Freeform 44"/>
                <p:cNvSpPr>
                  <a:spLocks/>
                </p:cNvSpPr>
                <p:nvPr/>
              </p:nvSpPr>
              <p:spPr bwMode="auto">
                <a:xfrm>
                  <a:off x="8289" y="5479"/>
                  <a:ext cx="158" cy="1194"/>
                </a:xfrm>
                <a:custGeom>
                  <a:avLst/>
                  <a:gdLst>
                    <a:gd name="T0" fmla="*/ 158 w 158"/>
                    <a:gd name="T1" fmla="*/ 0 h 1194"/>
                    <a:gd name="T2" fmla="*/ 123 w 158"/>
                    <a:gd name="T3" fmla="*/ 316 h 1194"/>
                    <a:gd name="T4" fmla="*/ 88 w 158"/>
                    <a:gd name="T5" fmla="*/ 421 h 1194"/>
                    <a:gd name="T6" fmla="*/ 70 w 158"/>
                    <a:gd name="T7" fmla="*/ 474 h 1194"/>
                    <a:gd name="T8" fmla="*/ 158 w 158"/>
                    <a:gd name="T9" fmla="*/ 1071 h 1194"/>
                    <a:gd name="T10" fmla="*/ 140 w 158"/>
                    <a:gd name="T11" fmla="*/ 1194 h 1194"/>
                    <a:gd name="T12" fmla="*/ 0 60000 65536"/>
                    <a:gd name="T13" fmla="*/ 0 60000 65536"/>
                    <a:gd name="T14" fmla="*/ 0 60000 65536"/>
                    <a:gd name="T15" fmla="*/ 0 60000 65536"/>
                    <a:gd name="T16" fmla="*/ 0 60000 65536"/>
                    <a:gd name="T17" fmla="*/ 0 60000 65536"/>
                    <a:gd name="T18" fmla="*/ 0 w 158"/>
                    <a:gd name="T19" fmla="*/ 0 h 1194"/>
                    <a:gd name="T20" fmla="*/ 158 w 158"/>
                    <a:gd name="T21" fmla="*/ 1194 h 1194"/>
                  </a:gdLst>
                  <a:ahLst/>
                  <a:cxnLst>
                    <a:cxn ang="T12">
                      <a:pos x="T0" y="T1"/>
                    </a:cxn>
                    <a:cxn ang="T13">
                      <a:pos x="T2" y="T3"/>
                    </a:cxn>
                    <a:cxn ang="T14">
                      <a:pos x="T4" y="T5"/>
                    </a:cxn>
                    <a:cxn ang="T15">
                      <a:pos x="T6" y="T7"/>
                    </a:cxn>
                    <a:cxn ang="T16">
                      <a:pos x="T8" y="T9"/>
                    </a:cxn>
                    <a:cxn ang="T17">
                      <a:pos x="T10" y="T11"/>
                    </a:cxn>
                  </a:cxnLst>
                  <a:rect l="T18" t="T19" r="T20" b="T21"/>
                  <a:pathLst>
                    <a:path w="158" h="1194">
                      <a:moveTo>
                        <a:pt x="158" y="0"/>
                      </a:moveTo>
                      <a:cubicBezTo>
                        <a:pt x="153" y="63"/>
                        <a:pt x="143" y="234"/>
                        <a:pt x="123" y="316"/>
                      </a:cubicBezTo>
                      <a:cubicBezTo>
                        <a:pt x="114" y="352"/>
                        <a:pt x="100" y="386"/>
                        <a:pt x="88" y="421"/>
                      </a:cubicBezTo>
                      <a:cubicBezTo>
                        <a:pt x="82" y="439"/>
                        <a:pt x="70" y="474"/>
                        <a:pt x="70" y="474"/>
                      </a:cubicBezTo>
                      <a:cubicBezTo>
                        <a:pt x="92" y="1106"/>
                        <a:pt x="0" y="836"/>
                        <a:pt x="158" y="1071"/>
                      </a:cubicBezTo>
                      <a:cubicBezTo>
                        <a:pt x="152" y="1112"/>
                        <a:pt x="140" y="1194"/>
                        <a:pt x="140" y="1194"/>
                      </a:cubicBezTo>
                    </a:path>
                  </a:pathLst>
                </a:custGeom>
                <a:noFill/>
                <a:ln w="19050" cap="flat" cmpd="sng">
                  <a:solidFill>
                    <a:schemeClr val="accent1"/>
                  </a:solidFill>
                  <a:prstDash val="solid"/>
                  <a:round/>
                  <a:headEnd/>
                  <a:tailEnd/>
                </a:ln>
              </p:spPr>
              <p:txBody>
                <a:bodyPr/>
                <a:lstStyle/>
                <a:p>
                  <a:endParaRPr lang="es-MX" dirty="0">
                    <a:solidFill>
                      <a:prstClr val="white"/>
                    </a:solidFill>
                  </a:endParaRPr>
                </a:p>
              </p:txBody>
            </p:sp>
            <p:sp>
              <p:nvSpPr>
                <p:cNvPr id="830672" name="Freeform 45"/>
                <p:cNvSpPr>
                  <a:spLocks/>
                </p:cNvSpPr>
                <p:nvPr/>
              </p:nvSpPr>
              <p:spPr bwMode="auto">
                <a:xfrm>
                  <a:off x="8552" y="5497"/>
                  <a:ext cx="183" cy="930"/>
                </a:xfrm>
                <a:custGeom>
                  <a:avLst/>
                  <a:gdLst>
                    <a:gd name="T0" fmla="*/ 0 w 183"/>
                    <a:gd name="T1" fmla="*/ 0 h 930"/>
                    <a:gd name="T2" fmla="*/ 18 w 183"/>
                    <a:gd name="T3" fmla="*/ 439 h 930"/>
                    <a:gd name="T4" fmla="*/ 35 w 183"/>
                    <a:gd name="T5" fmla="*/ 491 h 930"/>
                    <a:gd name="T6" fmla="*/ 88 w 183"/>
                    <a:gd name="T7" fmla="*/ 509 h 930"/>
                    <a:gd name="T8" fmla="*/ 141 w 183"/>
                    <a:gd name="T9" fmla="*/ 930 h 930"/>
                    <a:gd name="T10" fmla="*/ 0 60000 65536"/>
                    <a:gd name="T11" fmla="*/ 0 60000 65536"/>
                    <a:gd name="T12" fmla="*/ 0 60000 65536"/>
                    <a:gd name="T13" fmla="*/ 0 60000 65536"/>
                    <a:gd name="T14" fmla="*/ 0 60000 65536"/>
                    <a:gd name="T15" fmla="*/ 0 w 183"/>
                    <a:gd name="T16" fmla="*/ 0 h 930"/>
                    <a:gd name="T17" fmla="*/ 183 w 183"/>
                    <a:gd name="T18" fmla="*/ 930 h 930"/>
                  </a:gdLst>
                  <a:ahLst/>
                  <a:cxnLst>
                    <a:cxn ang="T10">
                      <a:pos x="T0" y="T1"/>
                    </a:cxn>
                    <a:cxn ang="T11">
                      <a:pos x="T2" y="T3"/>
                    </a:cxn>
                    <a:cxn ang="T12">
                      <a:pos x="T4" y="T5"/>
                    </a:cxn>
                    <a:cxn ang="T13">
                      <a:pos x="T6" y="T7"/>
                    </a:cxn>
                    <a:cxn ang="T14">
                      <a:pos x="T8" y="T9"/>
                    </a:cxn>
                  </a:cxnLst>
                  <a:rect l="T15" t="T16" r="T17" b="T18"/>
                  <a:pathLst>
                    <a:path w="183" h="930">
                      <a:moveTo>
                        <a:pt x="0" y="0"/>
                      </a:moveTo>
                      <a:cubicBezTo>
                        <a:pt x="6" y="146"/>
                        <a:pt x="8" y="293"/>
                        <a:pt x="18" y="439"/>
                      </a:cubicBezTo>
                      <a:cubicBezTo>
                        <a:pt x="19" y="457"/>
                        <a:pt x="22" y="478"/>
                        <a:pt x="35" y="491"/>
                      </a:cubicBezTo>
                      <a:cubicBezTo>
                        <a:pt x="48" y="504"/>
                        <a:pt x="70" y="503"/>
                        <a:pt x="88" y="509"/>
                      </a:cubicBezTo>
                      <a:cubicBezTo>
                        <a:pt x="183" y="653"/>
                        <a:pt x="141" y="708"/>
                        <a:pt x="141" y="930"/>
                      </a:cubicBezTo>
                    </a:path>
                  </a:pathLst>
                </a:custGeom>
                <a:noFill/>
                <a:ln w="19050" cap="flat" cmpd="sng">
                  <a:solidFill>
                    <a:schemeClr val="accent1"/>
                  </a:solidFill>
                  <a:prstDash val="solid"/>
                  <a:round/>
                  <a:headEnd/>
                  <a:tailEnd/>
                </a:ln>
              </p:spPr>
              <p:txBody>
                <a:bodyPr/>
                <a:lstStyle/>
                <a:p>
                  <a:endParaRPr lang="es-MX" dirty="0">
                    <a:solidFill>
                      <a:prstClr val="white"/>
                    </a:solidFill>
                  </a:endParaRPr>
                </a:p>
              </p:txBody>
            </p:sp>
          </p:grpSp>
          <p:grpSp>
            <p:nvGrpSpPr>
              <p:cNvPr id="9" name="Group 46"/>
              <p:cNvGrpSpPr>
                <a:grpSpLocks/>
              </p:cNvGrpSpPr>
              <p:nvPr/>
            </p:nvGrpSpPr>
            <p:grpSpPr bwMode="auto">
              <a:xfrm>
                <a:off x="4220" y="2256"/>
                <a:ext cx="125" cy="376"/>
                <a:chOff x="8289" y="5184"/>
                <a:chExt cx="446" cy="1489"/>
              </a:xfrm>
            </p:grpSpPr>
            <p:sp>
              <p:nvSpPr>
                <p:cNvPr id="830667" name="Oval 47"/>
                <p:cNvSpPr>
                  <a:spLocks noChangeArrowheads="1"/>
                </p:cNvSpPr>
                <p:nvPr/>
              </p:nvSpPr>
              <p:spPr bwMode="auto">
                <a:xfrm>
                  <a:off x="8352" y="5184"/>
                  <a:ext cx="288" cy="288"/>
                </a:xfrm>
                <a:prstGeom prst="ellipse">
                  <a:avLst/>
                </a:prstGeom>
                <a:solidFill>
                  <a:srgbClr val="969696"/>
                </a:solidFill>
                <a:ln w="19050">
                  <a:solidFill>
                    <a:schemeClr val="accent1"/>
                  </a:solidFill>
                  <a:round/>
                  <a:headEnd/>
                  <a:tailEnd/>
                </a:ln>
              </p:spPr>
              <p:txBody>
                <a:bodyPr/>
                <a:lstStyle/>
                <a:p>
                  <a:endParaRPr lang="es-MX" dirty="0">
                    <a:solidFill>
                      <a:prstClr val="white"/>
                    </a:solidFill>
                  </a:endParaRPr>
                </a:p>
              </p:txBody>
            </p:sp>
            <p:sp>
              <p:nvSpPr>
                <p:cNvPr id="830668" name="Freeform 48"/>
                <p:cNvSpPr>
                  <a:spLocks/>
                </p:cNvSpPr>
                <p:nvPr/>
              </p:nvSpPr>
              <p:spPr bwMode="auto">
                <a:xfrm>
                  <a:off x="8289" y="5479"/>
                  <a:ext cx="158" cy="1194"/>
                </a:xfrm>
                <a:custGeom>
                  <a:avLst/>
                  <a:gdLst>
                    <a:gd name="T0" fmla="*/ 158 w 158"/>
                    <a:gd name="T1" fmla="*/ 0 h 1194"/>
                    <a:gd name="T2" fmla="*/ 123 w 158"/>
                    <a:gd name="T3" fmla="*/ 316 h 1194"/>
                    <a:gd name="T4" fmla="*/ 88 w 158"/>
                    <a:gd name="T5" fmla="*/ 421 h 1194"/>
                    <a:gd name="T6" fmla="*/ 70 w 158"/>
                    <a:gd name="T7" fmla="*/ 474 h 1194"/>
                    <a:gd name="T8" fmla="*/ 158 w 158"/>
                    <a:gd name="T9" fmla="*/ 1071 h 1194"/>
                    <a:gd name="T10" fmla="*/ 140 w 158"/>
                    <a:gd name="T11" fmla="*/ 1194 h 1194"/>
                    <a:gd name="T12" fmla="*/ 0 60000 65536"/>
                    <a:gd name="T13" fmla="*/ 0 60000 65536"/>
                    <a:gd name="T14" fmla="*/ 0 60000 65536"/>
                    <a:gd name="T15" fmla="*/ 0 60000 65536"/>
                    <a:gd name="T16" fmla="*/ 0 60000 65536"/>
                    <a:gd name="T17" fmla="*/ 0 60000 65536"/>
                    <a:gd name="T18" fmla="*/ 0 w 158"/>
                    <a:gd name="T19" fmla="*/ 0 h 1194"/>
                    <a:gd name="T20" fmla="*/ 158 w 158"/>
                    <a:gd name="T21" fmla="*/ 1194 h 1194"/>
                  </a:gdLst>
                  <a:ahLst/>
                  <a:cxnLst>
                    <a:cxn ang="T12">
                      <a:pos x="T0" y="T1"/>
                    </a:cxn>
                    <a:cxn ang="T13">
                      <a:pos x="T2" y="T3"/>
                    </a:cxn>
                    <a:cxn ang="T14">
                      <a:pos x="T4" y="T5"/>
                    </a:cxn>
                    <a:cxn ang="T15">
                      <a:pos x="T6" y="T7"/>
                    </a:cxn>
                    <a:cxn ang="T16">
                      <a:pos x="T8" y="T9"/>
                    </a:cxn>
                    <a:cxn ang="T17">
                      <a:pos x="T10" y="T11"/>
                    </a:cxn>
                  </a:cxnLst>
                  <a:rect l="T18" t="T19" r="T20" b="T21"/>
                  <a:pathLst>
                    <a:path w="158" h="1194">
                      <a:moveTo>
                        <a:pt x="158" y="0"/>
                      </a:moveTo>
                      <a:cubicBezTo>
                        <a:pt x="153" y="63"/>
                        <a:pt x="143" y="234"/>
                        <a:pt x="123" y="316"/>
                      </a:cubicBezTo>
                      <a:cubicBezTo>
                        <a:pt x="114" y="352"/>
                        <a:pt x="100" y="386"/>
                        <a:pt x="88" y="421"/>
                      </a:cubicBezTo>
                      <a:cubicBezTo>
                        <a:pt x="82" y="439"/>
                        <a:pt x="70" y="474"/>
                        <a:pt x="70" y="474"/>
                      </a:cubicBezTo>
                      <a:cubicBezTo>
                        <a:pt x="92" y="1106"/>
                        <a:pt x="0" y="836"/>
                        <a:pt x="158" y="1071"/>
                      </a:cubicBezTo>
                      <a:cubicBezTo>
                        <a:pt x="152" y="1112"/>
                        <a:pt x="140" y="1194"/>
                        <a:pt x="140" y="1194"/>
                      </a:cubicBezTo>
                    </a:path>
                  </a:pathLst>
                </a:custGeom>
                <a:noFill/>
                <a:ln w="19050" cap="flat" cmpd="sng">
                  <a:solidFill>
                    <a:schemeClr val="accent1"/>
                  </a:solidFill>
                  <a:prstDash val="solid"/>
                  <a:round/>
                  <a:headEnd/>
                  <a:tailEnd/>
                </a:ln>
              </p:spPr>
              <p:txBody>
                <a:bodyPr/>
                <a:lstStyle/>
                <a:p>
                  <a:endParaRPr lang="es-MX" dirty="0">
                    <a:solidFill>
                      <a:prstClr val="white"/>
                    </a:solidFill>
                  </a:endParaRPr>
                </a:p>
              </p:txBody>
            </p:sp>
            <p:sp>
              <p:nvSpPr>
                <p:cNvPr id="830669" name="Freeform 49"/>
                <p:cNvSpPr>
                  <a:spLocks/>
                </p:cNvSpPr>
                <p:nvPr/>
              </p:nvSpPr>
              <p:spPr bwMode="auto">
                <a:xfrm>
                  <a:off x="8552" y="5497"/>
                  <a:ext cx="183" cy="930"/>
                </a:xfrm>
                <a:custGeom>
                  <a:avLst/>
                  <a:gdLst>
                    <a:gd name="T0" fmla="*/ 0 w 183"/>
                    <a:gd name="T1" fmla="*/ 0 h 930"/>
                    <a:gd name="T2" fmla="*/ 18 w 183"/>
                    <a:gd name="T3" fmla="*/ 439 h 930"/>
                    <a:gd name="T4" fmla="*/ 35 w 183"/>
                    <a:gd name="T5" fmla="*/ 491 h 930"/>
                    <a:gd name="T6" fmla="*/ 88 w 183"/>
                    <a:gd name="T7" fmla="*/ 509 h 930"/>
                    <a:gd name="T8" fmla="*/ 141 w 183"/>
                    <a:gd name="T9" fmla="*/ 930 h 930"/>
                    <a:gd name="T10" fmla="*/ 0 60000 65536"/>
                    <a:gd name="T11" fmla="*/ 0 60000 65536"/>
                    <a:gd name="T12" fmla="*/ 0 60000 65536"/>
                    <a:gd name="T13" fmla="*/ 0 60000 65536"/>
                    <a:gd name="T14" fmla="*/ 0 60000 65536"/>
                    <a:gd name="T15" fmla="*/ 0 w 183"/>
                    <a:gd name="T16" fmla="*/ 0 h 930"/>
                    <a:gd name="T17" fmla="*/ 183 w 183"/>
                    <a:gd name="T18" fmla="*/ 930 h 930"/>
                  </a:gdLst>
                  <a:ahLst/>
                  <a:cxnLst>
                    <a:cxn ang="T10">
                      <a:pos x="T0" y="T1"/>
                    </a:cxn>
                    <a:cxn ang="T11">
                      <a:pos x="T2" y="T3"/>
                    </a:cxn>
                    <a:cxn ang="T12">
                      <a:pos x="T4" y="T5"/>
                    </a:cxn>
                    <a:cxn ang="T13">
                      <a:pos x="T6" y="T7"/>
                    </a:cxn>
                    <a:cxn ang="T14">
                      <a:pos x="T8" y="T9"/>
                    </a:cxn>
                  </a:cxnLst>
                  <a:rect l="T15" t="T16" r="T17" b="T18"/>
                  <a:pathLst>
                    <a:path w="183" h="930">
                      <a:moveTo>
                        <a:pt x="0" y="0"/>
                      </a:moveTo>
                      <a:cubicBezTo>
                        <a:pt x="6" y="146"/>
                        <a:pt x="8" y="293"/>
                        <a:pt x="18" y="439"/>
                      </a:cubicBezTo>
                      <a:cubicBezTo>
                        <a:pt x="19" y="457"/>
                        <a:pt x="22" y="478"/>
                        <a:pt x="35" y="491"/>
                      </a:cubicBezTo>
                      <a:cubicBezTo>
                        <a:pt x="48" y="504"/>
                        <a:pt x="70" y="503"/>
                        <a:pt x="88" y="509"/>
                      </a:cubicBezTo>
                      <a:cubicBezTo>
                        <a:pt x="183" y="653"/>
                        <a:pt x="141" y="708"/>
                        <a:pt x="141" y="930"/>
                      </a:cubicBezTo>
                    </a:path>
                  </a:pathLst>
                </a:custGeom>
                <a:noFill/>
                <a:ln w="19050" cap="flat" cmpd="sng">
                  <a:solidFill>
                    <a:schemeClr val="accent1"/>
                  </a:solidFill>
                  <a:prstDash val="solid"/>
                  <a:round/>
                  <a:headEnd/>
                  <a:tailEnd/>
                </a:ln>
              </p:spPr>
              <p:txBody>
                <a:bodyPr/>
                <a:lstStyle/>
                <a:p>
                  <a:endParaRPr lang="es-MX" dirty="0">
                    <a:solidFill>
                      <a:prstClr val="white"/>
                    </a:solidFill>
                  </a:endParaRPr>
                </a:p>
              </p:txBody>
            </p:sp>
          </p:grpSp>
          <p:grpSp>
            <p:nvGrpSpPr>
              <p:cNvPr id="10" name="Group 50"/>
              <p:cNvGrpSpPr>
                <a:grpSpLocks/>
              </p:cNvGrpSpPr>
              <p:nvPr/>
            </p:nvGrpSpPr>
            <p:grpSpPr bwMode="auto">
              <a:xfrm>
                <a:off x="4323" y="2256"/>
                <a:ext cx="124" cy="376"/>
                <a:chOff x="8289" y="5184"/>
                <a:chExt cx="446" cy="1489"/>
              </a:xfrm>
            </p:grpSpPr>
            <p:sp>
              <p:nvSpPr>
                <p:cNvPr id="830664" name="Oval 51"/>
                <p:cNvSpPr>
                  <a:spLocks noChangeArrowheads="1"/>
                </p:cNvSpPr>
                <p:nvPr/>
              </p:nvSpPr>
              <p:spPr bwMode="auto">
                <a:xfrm>
                  <a:off x="8352" y="5184"/>
                  <a:ext cx="288" cy="288"/>
                </a:xfrm>
                <a:prstGeom prst="ellipse">
                  <a:avLst/>
                </a:prstGeom>
                <a:solidFill>
                  <a:srgbClr val="969696"/>
                </a:solidFill>
                <a:ln w="19050">
                  <a:solidFill>
                    <a:schemeClr val="accent1"/>
                  </a:solidFill>
                  <a:round/>
                  <a:headEnd/>
                  <a:tailEnd/>
                </a:ln>
              </p:spPr>
              <p:txBody>
                <a:bodyPr/>
                <a:lstStyle/>
                <a:p>
                  <a:endParaRPr lang="es-MX" dirty="0">
                    <a:solidFill>
                      <a:prstClr val="white"/>
                    </a:solidFill>
                  </a:endParaRPr>
                </a:p>
              </p:txBody>
            </p:sp>
            <p:sp>
              <p:nvSpPr>
                <p:cNvPr id="830665" name="Freeform 52"/>
                <p:cNvSpPr>
                  <a:spLocks/>
                </p:cNvSpPr>
                <p:nvPr/>
              </p:nvSpPr>
              <p:spPr bwMode="auto">
                <a:xfrm>
                  <a:off x="8289" y="5479"/>
                  <a:ext cx="158" cy="1194"/>
                </a:xfrm>
                <a:custGeom>
                  <a:avLst/>
                  <a:gdLst>
                    <a:gd name="T0" fmla="*/ 158 w 158"/>
                    <a:gd name="T1" fmla="*/ 0 h 1194"/>
                    <a:gd name="T2" fmla="*/ 123 w 158"/>
                    <a:gd name="T3" fmla="*/ 316 h 1194"/>
                    <a:gd name="T4" fmla="*/ 88 w 158"/>
                    <a:gd name="T5" fmla="*/ 421 h 1194"/>
                    <a:gd name="T6" fmla="*/ 70 w 158"/>
                    <a:gd name="T7" fmla="*/ 474 h 1194"/>
                    <a:gd name="T8" fmla="*/ 158 w 158"/>
                    <a:gd name="T9" fmla="*/ 1071 h 1194"/>
                    <a:gd name="T10" fmla="*/ 140 w 158"/>
                    <a:gd name="T11" fmla="*/ 1194 h 1194"/>
                    <a:gd name="T12" fmla="*/ 0 60000 65536"/>
                    <a:gd name="T13" fmla="*/ 0 60000 65536"/>
                    <a:gd name="T14" fmla="*/ 0 60000 65536"/>
                    <a:gd name="T15" fmla="*/ 0 60000 65536"/>
                    <a:gd name="T16" fmla="*/ 0 60000 65536"/>
                    <a:gd name="T17" fmla="*/ 0 60000 65536"/>
                    <a:gd name="T18" fmla="*/ 0 w 158"/>
                    <a:gd name="T19" fmla="*/ 0 h 1194"/>
                    <a:gd name="T20" fmla="*/ 158 w 158"/>
                    <a:gd name="T21" fmla="*/ 1194 h 1194"/>
                  </a:gdLst>
                  <a:ahLst/>
                  <a:cxnLst>
                    <a:cxn ang="T12">
                      <a:pos x="T0" y="T1"/>
                    </a:cxn>
                    <a:cxn ang="T13">
                      <a:pos x="T2" y="T3"/>
                    </a:cxn>
                    <a:cxn ang="T14">
                      <a:pos x="T4" y="T5"/>
                    </a:cxn>
                    <a:cxn ang="T15">
                      <a:pos x="T6" y="T7"/>
                    </a:cxn>
                    <a:cxn ang="T16">
                      <a:pos x="T8" y="T9"/>
                    </a:cxn>
                    <a:cxn ang="T17">
                      <a:pos x="T10" y="T11"/>
                    </a:cxn>
                  </a:cxnLst>
                  <a:rect l="T18" t="T19" r="T20" b="T21"/>
                  <a:pathLst>
                    <a:path w="158" h="1194">
                      <a:moveTo>
                        <a:pt x="158" y="0"/>
                      </a:moveTo>
                      <a:cubicBezTo>
                        <a:pt x="153" y="63"/>
                        <a:pt x="143" y="234"/>
                        <a:pt x="123" y="316"/>
                      </a:cubicBezTo>
                      <a:cubicBezTo>
                        <a:pt x="114" y="352"/>
                        <a:pt x="100" y="386"/>
                        <a:pt x="88" y="421"/>
                      </a:cubicBezTo>
                      <a:cubicBezTo>
                        <a:pt x="82" y="439"/>
                        <a:pt x="70" y="474"/>
                        <a:pt x="70" y="474"/>
                      </a:cubicBezTo>
                      <a:cubicBezTo>
                        <a:pt x="92" y="1106"/>
                        <a:pt x="0" y="836"/>
                        <a:pt x="158" y="1071"/>
                      </a:cubicBezTo>
                      <a:cubicBezTo>
                        <a:pt x="152" y="1112"/>
                        <a:pt x="140" y="1194"/>
                        <a:pt x="140" y="1194"/>
                      </a:cubicBezTo>
                    </a:path>
                  </a:pathLst>
                </a:custGeom>
                <a:noFill/>
                <a:ln w="19050" cap="flat" cmpd="sng">
                  <a:solidFill>
                    <a:schemeClr val="accent1"/>
                  </a:solidFill>
                  <a:prstDash val="solid"/>
                  <a:round/>
                  <a:headEnd/>
                  <a:tailEnd/>
                </a:ln>
              </p:spPr>
              <p:txBody>
                <a:bodyPr/>
                <a:lstStyle/>
                <a:p>
                  <a:endParaRPr lang="es-MX" dirty="0">
                    <a:solidFill>
                      <a:prstClr val="white"/>
                    </a:solidFill>
                  </a:endParaRPr>
                </a:p>
              </p:txBody>
            </p:sp>
            <p:sp>
              <p:nvSpPr>
                <p:cNvPr id="830666" name="Freeform 53"/>
                <p:cNvSpPr>
                  <a:spLocks/>
                </p:cNvSpPr>
                <p:nvPr/>
              </p:nvSpPr>
              <p:spPr bwMode="auto">
                <a:xfrm>
                  <a:off x="8552" y="5497"/>
                  <a:ext cx="183" cy="930"/>
                </a:xfrm>
                <a:custGeom>
                  <a:avLst/>
                  <a:gdLst>
                    <a:gd name="T0" fmla="*/ 0 w 183"/>
                    <a:gd name="T1" fmla="*/ 0 h 930"/>
                    <a:gd name="T2" fmla="*/ 18 w 183"/>
                    <a:gd name="T3" fmla="*/ 439 h 930"/>
                    <a:gd name="T4" fmla="*/ 35 w 183"/>
                    <a:gd name="T5" fmla="*/ 491 h 930"/>
                    <a:gd name="T6" fmla="*/ 88 w 183"/>
                    <a:gd name="T7" fmla="*/ 509 h 930"/>
                    <a:gd name="T8" fmla="*/ 141 w 183"/>
                    <a:gd name="T9" fmla="*/ 930 h 930"/>
                    <a:gd name="T10" fmla="*/ 0 60000 65536"/>
                    <a:gd name="T11" fmla="*/ 0 60000 65536"/>
                    <a:gd name="T12" fmla="*/ 0 60000 65536"/>
                    <a:gd name="T13" fmla="*/ 0 60000 65536"/>
                    <a:gd name="T14" fmla="*/ 0 60000 65536"/>
                    <a:gd name="T15" fmla="*/ 0 w 183"/>
                    <a:gd name="T16" fmla="*/ 0 h 930"/>
                    <a:gd name="T17" fmla="*/ 183 w 183"/>
                    <a:gd name="T18" fmla="*/ 930 h 930"/>
                  </a:gdLst>
                  <a:ahLst/>
                  <a:cxnLst>
                    <a:cxn ang="T10">
                      <a:pos x="T0" y="T1"/>
                    </a:cxn>
                    <a:cxn ang="T11">
                      <a:pos x="T2" y="T3"/>
                    </a:cxn>
                    <a:cxn ang="T12">
                      <a:pos x="T4" y="T5"/>
                    </a:cxn>
                    <a:cxn ang="T13">
                      <a:pos x="T6" y="T7"/>
                    </a:cxn>
                    <a:cxn ang="T14">
                      <a:pos x="T8" y="T9"/>
                    </a:cxn>
                  </a:cxnLst>
                  <a:rect l="T15" t="T16" r="T17" b="T18"/>
                  <a:pathLst>
                    <a:path w="183" h="930">
                      <a:moveTo>
                        <a:pt x="0" y="0"/>
                      </a:moveTo>
                      <a:cubicBezTo>
                        <a:pt x="6" y="146"/>
                        <a:pt x="8" y="293"/>
                        <a:pt x="18" y="439"/>
                      </a:cubicBezTo>
                      <a:cubicBezTo>
                        <a:pt x="19" y="457"/>
                        <a:pt x="22" y="478"/>
                        <a:pt x="35" y="491"/>
                      </a:cubicBezTo>
                      <a:cubicBezTo>
                        <a:pt x="48" y="504"/>
                        <a:pt x="70" y="503"/>
                        <a:pt x="88" y="509"/>
                      </a:cubicBezTo>
                      <a:cubicBezTo>
                        <a:pt x="183" y="653"/>
                        <a:pt x="141" y="708"/>
                        <a:pt x="141" y="930"/>
                      </a:cubicBezTo>
                    </a:path>
                  </a:pathLst>
                </a:custGeom>
                <a:noFill/>
                <a:ln w="19050" cap="flat" cmpd="sng">
                  <a:solidFill>
                    <a:schemeClr val="accent1"/>
                  </a:solidFill>
                  <a:prstDash val="solid"/>
                  <a:round/>
                  <a:headEnd/>
                  <a:tailEnd/>
                </a:ln>
              </p:spPr>
              <p:txBody>
                <a:bodyPr/>
                <a:lstStyle/>
                <a:p>
                  <a:endParaRPr lang="es-MX" dirty="0">
                    <a:solidFill>
                      <a:prstClr val="white"/>
                    </a:solidFill>
                  </a:endParaRPr>
                </a:p>
              </p:txBody>
            </p:sp>
          </p:grpSp>
          <p:grpSp>
            <p:nvGrpSpPr>
              <p:cNvPr id="11" name="Group 54"/>
              <p:cNvGrpSpPr>
                <a:grpSpLocks/>
              </p:cNvGrpSpPr>
              <p:nvPr/>
            </p:nvGrpSpPr>
            <p:grpSpPr bwMode="auto">
              <a:xfrm>
                <a:off x="4445" y="2259"/>
                <a:ext cx="125" cy="377"/>
                <a:chOff x="8289" y="5184"/>
                <a:chExt cx="446" cy="1489"/>
              </a:xfrm>
            </p:grpSpPr>
            <p:sp>
              <p:nvSpPr>
                <p:cNvPr id="830661" name="Oval 55"/>
                <p:cNvSpPr>
                  <a:spLocks noChangeArrowheads="1"/>
                </p:cNvSpPr>
                <p:nvPr/>
              </p:nvSpPr>
              <p:spPr bwMode="auto">
                <a:xfrm>
                  <a:off x="8352" y="5184"/>
                  <a:ext cx="288" cy="288"/>
                </a:xfrm>
                <a:prstGeom prst="ellipse">
                  <a:avLst/>
                </a:prstGeom>
                <a:solidFill>
                  <a:srgbClr val="969696"/>
                </a:solidFill>
                <a:ln w="19050">
                  <a:solidFill>
                    <a:schemeClr val="accent1"/>
                  </a:solidFill>
                  <a:round/>
                  <a:headEnd/>
                  <a:tailEnd/>
                </a:ln>
              </p:spPr>
              <p:txBody>
                <a:bodyPr/>
                <a:lstStyle/>
                <a:p>
                  <a:endParaRPr lang="es-MX" dirty="0">
                    <a:solidFill>
                      <a:prstClr val="white"/>
                    </a:solidFill>
                  </a:endParaRPr>
                </a:p>
              </p:txBody>
            </p:sp>
            <p:sp>
              <p:nvSpPr>
                <p:cNvPr id="830662" name="Freeform 56"/>
                <p:cNvSpPr>
                  <a:spLocks/>
                </p:cNvSpPr>
                <p:nvPr/>
              </p:nvSpPr>
              <p:spPr bwMode="auto">
                <a:xfrm>
                  <a:off x="8289" y="5479"/>
                  <a:ext cx="158" cy="1194"/>
                </a:xfrm>
                <a:custGeom>
                  <a:avLst/>
                  <a:gdLst>
                    <a:gd name="T0" fmla="*/ 158 w 158"/>
                    <a:gd name="T1" fmla="*/ 0 h 1194"/>
                    <a:gd name="T2" fmla="*/ 123 w 158"/>
                    <a:gd name="T3" fmla="*/ 316 h 1194"/>
                    <a:gd name="T4" fmla="*/ 88 w 158"/>
                    <a:gd name="T5" fmla="*/ 421 h 1194"/>
                    <a:gd name="T6" fmla="*/ 70 w 158"/>
                    <a:gd name="T7" fmla="*/ 474 h 1194"/>
                    <a:gd name="T8" fmla="*/ 158 w 158"/>
                    <a:gd name="T9" fmla="*/ 1071 h 1194"/>
                    <a:gd name="T10" fmla="*/ 140 w 158"/>
                    <a:gd name="T11" fmla="*/ 1194 h 1194"/>
                    <a:gd name="T12" fmla="*/ 0 60000 65536"/>
                    <a:gd name="T13" fmla="*/ 0 60000 65536"/>
                    <a:gd name="T14" fmla="*/ 0 60000 65536"/>
                    <a:gd name="T15" fmla="*/ 0 60000 65536"/>
                    <a:gd name="T16" fmla="*/ 0 60000 65536"/>
                    <a:gd name="T17" fmla="*/ 0 60000 65536"/>
                    <a:gd name="T18" fmla="*/ 0 w 158"/>
                    <a:gd name="T19" fmla="*/ 0 h 1194"/>
                    <a:gd name="T20" fmla="*/ 158 w 158"/>
                    <a:gd name="T21" fmla="*/ 1194 h 1194"/>
                  </a:gdLst>
                  <a:ahLst/>
                  <a:cxnLst>
                    <a:cxn ang="T12">
                      <a:pos x="T0" y="T1"/>
                    </a:cxn>
                    <a:cxn ang="T13">
                      <a:pos x="T2" y="T3"/>
                    </a:cxn>
                    <a:cxn ang="T14">
                      <a:pos x="T4" y="T5"/>
                    </a:cxn>
                    <a:cxn ang="T15">
                      <a:pos x="T6" y="T7"/>
                    </a:cxn>
                    <a:cxn ang="T16">
                      <a:pos x="T8" y="T9"/>
                    </a:cxn>
                    <a:cxn ang="T17">
                      <a:pos x="T10" y="T11"/>
                    </a:cxn>
                  </a:cxnLst>
                  <a:rect l="T18" t="T19" r="T20" b="T21"/>
                  <a:pathLst>
                    <a:path w="158" h="1194">
                      <a:moveTo>
                        <a:pt x="158" y="0"/>
                      </a:moveTo>
                      <a:cubicBezTo>
                        <a:pt x="153" y="63"/>
                        <a:pt x="143" y="234"/>
                        <a:pt x="123" y="316"/>
                      </a:cubicBezTo>
                      <a:cubicBezTo>
                        <a:pt x="114" y="352"/>
                        <a:pt x="100" y="386"/>
                        <a:pt x="88" y="421"/>
                      </a:cubicBezTo>
                      <a:cubicBezTo>
                        <a:pt x="82" y="439"/>
                        <a:pt x="70" y="474"/>
                        <a:pt x="70" y="474"/>
                      </a:cubicBezTo>
                      <a:cubicBezTo>
                        <a:pt x="92" y="1106"/>
                        <a:pt x="0" y="836"/>
                        <a:pt x="158" y="1071"/>
                      </a:cubicBezTo>
                      <a:cubicBezTo>
                        <a:pt x="152" y="1112"/>
                        <a:pt x="140" y="1194"/>
                        <a:pt x="140" y="1194"/>
                      </a:cubicBezTo>
                    </a:path>
                  </a:pathLst>
                </a:custGeom>
                <a:noFill/>
                <a:ln w="19050" cap="flat" cmpd="sng">
                  <a:solidFill>
                    <a:schemeClr val="accent1"/>
                  </a:solidFill>
                  <a:prstDash val="solid"/>
                  <a:round/>
                  <a:headEnd/>
                  <a:tailEnd/>
                </a:ln>
              </p:spPr>
              <p:txBody>
                <a:bodyPr/>
                <a:lstStyle/>
                <a:p>
                  <a:endParaRPr lang="es-MX" dirty="0">
                    <a:solidFill>
                      <a:prstClr val="white"/>
                    </a:solidFill>
                  </a:endParaRPr>
                </a:p>
              </p:txBody>
            </p:sp>
            <p:sp>
              <p:nvSpPr>
                <p:cNvPr id="830663" name="Freeform 57"/>
                <p:cNvSpPr>
                  <a:spLocks/>
                </p:cNvSpPr>
                <p:nvPr/>
              </p:nvSpPr>
              <p:spPr bwMode="auto">
                <a:xfrm>
                  <a:off x="8552" y="5497"/>
                  <a:ext cx="183" cy="930"/>
                </a:xfrm>
                <a:custGeom>
                  <a:avLst/>
                  <a:gdLst>
                    <a:gd name="T0" fmla="*/ 0 w 183"/>
                    <a:gd name="T1" fmla="*/ 0 h 930"/>
                    <a:gd name="T2" fmla="*/ 18 w 183"/>
                    <a:gd name="T3" fmla="*/ 439 h 930"/>
                    <a:gd name="T4" fmla="*/ 35 w 183"/>
                    <a:gd name="T5" fmla="*/ 491 h 930"/>
                    <a:gd name="T6" fmla="*/ 88 w 183"/>
                    <a:gd name="T7" fmla="*/ 509 h 930"/>
                    <a:gd name="T8" fmla="*/ 141 w 183"/>
                    <a:gd name="T9" fmla="*/ 930 h 930"/>
                    <a:gd name="T10" fmla="*/ 0 60000 65536"/>
                    <a:gd name="T11" fmla="*/ 0 60000 65536"/>
                    <a:gd name="T12" fmla="*/ 0 60000 65536"/>
                    <a:gd name="T13" fmla="*/ 0 60000 65536"/>
                    <a:gd name="T14" fmla="*/ 0 60000 65536"/>
                    <a:gd name="T15" fmla="*/ 0 w 183"/>
                    <a:gd name="T16" fmla="*/ 0 h 930"/>
                    <a:gd name="T17" fmla="*/ 183 w 183"/>
                    <a:gd name="T18" fmla="*/ 930 h 930"/>
                  </a:gdLst>
                  <a:ahLst/>
                  <a:cxnLst>
                    <a:cxn ang="T10">
                      <a:pos x="T0" y="T1"/>
                    </a:cxn>
                    <a:cxn ang="T11">
                      <a:pos x="T2" y="T3"/>
                    </a:cxn>
                    <a:cxn ang="T12">
                      <a:pos x="T4" y="T5"/>
                    </a:cxn>
                    <a:cxn ang="T13">
                      <a:pos x="T6" y="T7"/>
                    </a:cxn>
                    <a:cxn ang="T14">
                      <a:pos x="T8" y="T9"/>
                    </a:cxn>
                  </a:cxnLst>
                  <a:rect l="T15" t="T16" r="T17" b="T18"/>
                  <a:pathLst>
                    <a:path w="183" h="930">
                      <a:moveTo>
                        <a:pt x="0" y="0"/>
                      </a:moveTo>
                      <a:cubicBezTo>
                        <a:pt x="6" y="146"/>
                        <a:pt x="8" y="293"/>
                        <a:pt x="18" y="439"/>
                      </a:cubicBezTo>
                      <a:cubicBezTo>
                        <a:pt x="19" y="457"/>
                        <a:pt x="22" y="478"/>
                        <a:pt x="35" y="491"/>
                      </a:cubicBezTo>
                      <a:cubicBezTo>
                        <a:pt x="48" y="504"/>
                        <a:pt x="70" y="503"/>
                        <a:pt x="88" y="509"/>
                      </a:cubicBezTo>
                      <a:cubicBezTo>
                        <a:pt x="183" y="653"/>
                        <a:pt x="141" y="708"/>
                        <a:pt x="141" y="930"/>
                      </a:cubicBezTo>
                    </a:path>
                  </a:pathLst>
                </a:custGeom>
                <a:noFill/>
                <a:ln w="19050" cap="flat" cmpd="sng">
                  <a:solidFill>
                    <a:schemeClr val="accent1"/>
                  </a:solidFill>
                  <a:prstDash val="solid"/>
                  <a:round/>
                  <a:headEnd/>
                  <a:tailEnd/>
                </a:ln>
              </p:spPr>
              <p:txBody>
                <a:bodyPr/>
                <a:lstStyle/>
                <a:p>
                  <a:endParaRPr lang="es-MX" dirty="0">
                    <a:solidFill>
                      <a:prstClr val="white"/>
                    </a:solidFill>
                  </a:endParaRPr>
                </a:p>
              </p:txBody>
            </p:sp>
          </p:grpSp>
          <p:grpSp>
            <p:nvGrpSpPr>
              <p:cNvPr id="12" name="Group 58"/>
              <p:cNvGrpSpPr>
                <a:grpSpLocks/>
              </p:cNvGrpSpPr>
              <p:nvPr/>
            </p:nvGrpSpPr>
            <p:grpSpPr bwMode="auto">
              <a:xfrm>
                <a:off x="4567" y="2263"/>
                <a:ext cx="125" cy="376"/>
                <a:chOff x="8289" y="5184"/>
                <a:chExt cx="446" cy="1489"/>
              </a:xfrm>
            </p:grpSpPr>
            <p:sp>
              <p:nvSpPr>
                <p:cNvPr id="830658" name="Oval 59"/>
                <p:cNvSpPr>
                  <a:spLocks noChangeArrowheads="1"/>
                </p:cNvSpPr>
                <p:nvPr/>
              </p:nvSpPr>
              <p:spPr bwMode="auto">
                <a:xfrm>
                  <a:off x="8352" y="5184"/>
                  <a:ext cx="288" cy="288"/>
                </a:xfrm>
                <a:prstGeom prst="ellipse">
                  <a:avLst/>
                </a:prstGeom>
                <a:solidFill>
                  <a:srgbClr val="969696"/>
                </a:solidFill>
                <a:ln w="19050">
                  <a:solidFill>
                    <a:schemeClr val="accent1"/>
                  </a:solidFill>
                  <a:round/>
                  <a:headEnd/>
                  <a:tailEnd/>
                </a:ln>
              </p:spPr>
              <p:txBody>
                <a:bodyPr/>
                <a:lstStyle/>
                <a:p>
                  <a:endParaRPr lang="es-MX" dirty="0">
                    <a:solidFill>
                      <a:prstClr val="white"/>
                    </a:solidFill>
                  </a:endParaRPr>
                </a:p>
              </p:txBody>
            </p:sp>
            <p:sp>
              <p:nvSpPr>
                <p:cNvPr id="830659" name="Freeform 60"/>
                <p:cNvSpPr>
                  <a:spLocks/>
                </p:cNvSpPr>
                <p:nvPr/>
              </p:nvSpPr>
              <p:spPr bwMode="auto">
                <a:xfrm>
                  <a:off x="8289" y="5479"/>
                  <a:ext cx="158" cy="1194"/>
                </a:xfrm>
                <a:custGeom>
                  <a:avLst/>
                  <a:gdLst>
                    <a:gd name="T0" fmla="*/ 158 w 158"/>
                    <a:gd name="T1" fmla="*/ 0 h 1194"/>
                    <a:gd name="T2" fmla="*/ 123 w 158"/>
                    <a:gd name="T3" fmla="*/ 316 h 1194"/>
                    <a:gd name="T4" fmla="*/ 88 w 158"/>
                    <a:gd name="T5" fmla="*/ 421 h 1194"/>
                    <a:gd name="T6" fmla="*/ 70 w 158"/>
                    <a:gd name="T7" fmla="*/ 474 h 1194"/>
                    <a:gd name="T8" fmla="*/ 158 w 158"/>
                    <a:gd name="T9" fmla="*/ 1071 h 1194"/>
                    <a:gd name="T10" fmla="*/ 140 w 158"/>
                    <a:gd name="T11" fmla="*/ 1194 h 1194"/>
                    <a:gd name="T12" fmla="*/ 0 60000 65536"/>
                    <a:gd name="T13" fmla="*/ 0 60000 65536"/>
                    <a:gd name="T14" fmla="*/ 0 60000 65536"/>
                    <a:gd name="T15" fmla="*/ 0 60000 65536"/>
                    <a:gd name="T16" fmla="*/ 0 60000 65536"/>
                    <a:gd name="T17" fmla="*/ 0 60000 65536"/>
                    <a:gd name="T18" fmla="*/ 0 w 158"/>
                    <a:gd name="T19" fmla="*/ 0 h 1194"/>
                    <a:gd name="T20" fmla="*/ 158 w 158"/>
                    <a:gd name="T21" fmla="*/ 1194 h 1194"/>
                  </a:gdLst>
                  <a:ahLst/>
                  <a:cxnLst>
                    <a:cxn ang="T12">
                      <a:pos x="T0" y="T1"/>
                    </a:cxn>
                    <a:cxn ang="T13">
                      <a:pos x="T2" y="T3"/>
                    </a:cxn>
                    <a:cxn ang="T14">
                      <a:pos x="T4" y="T5"/>
                    </a:cxn>
                    <a:cxn ang="T15">
                      <a:pos x="T6" y="T7"/>
                    </a:cxn>
                    <a:cxn ang="T16">
                      <a:pos x="T8" y="T9"/>
                    </a:cxn>
                    <a:cxn ang="T17">
                      <a:pos x="T10" y="T11"/>
                    </a:cxn>
                  </a:cxnLst>
                  <a:rect l="T18" t="T19" r="T20" b="T21"/>
                  <a:pathLst>
                    <a:path w="158" h="1194">
                      <a:moveTo>
                        <a:pt x="158" y="0"/>
                      </a:moveTo>
                      <a:cubicBezTo>
                        <a:pt x="153" y="63"/>
                        <a:pt x="143" y="234"/>
                        <a:pt x="123" y="316"/>
                      </a:cubicBezTo>
                      <a:cubicBezTo>
                        <a:pt x="114" y="352"/>
                        <a:pt x="100" y="386"/>
                        <a:pt x="88" y="421"/>
                      </a:cubicBezTo>
                      <a:cubicBezTo>
                        <a:pt x="82" y="439"/>
                        <a:pt x="70" y="474"/>
                        <a:pt x="70" y="474"/>
                      </a:cubicBezTo>
                      <a:cubicBezTo>
                        <a:pt x="92" y="1106"/>
                        <a:pt x="0" y="836"/>
                        <a:pt x="158" y="1071"/>
                      </a:cubicBezTo>
                      <a:cubicBezTo>
                        <a:pt x="152" y="1112"/>
                        <a:pt x="140" y="1194"/>
                        <a:pt x="140" y="1194"/>
                      </a:cubicBezTo>
                    </a:path>
                  </a:pathLst>
                </a:custGeom>
                <a:noFill/>
                <a:ln w="19050" cap="flat" cmpd="sng">
                  <a:solidFill>
                    <a:schemeClr val="accent1"/>
                  </a:solidFill>
                  <a:prstDash val="solid"/>
                  <a:round/>
                  <a:headEnd/>
                  <a:tailEnd/>
                </a:ln>
              </p:spPr>
              <p:txBody>
                <a:bodyPr/>
                <a:lstStyle/>
                <a:p>
                  <a:endParaRPr lang="es-MX" dirty="0">
                    <a:solidFill>
                      <a:prstClr val="white"/>
                    </a:solidFill>
                  </a:endParaRPr>
                </a:p>
              </p:txBody>
            </p:sp>
            <p:sp>
              <p:nvSpPr>
                <p:cNvPr id="830660" name="Freeform 61"/>
                <p:cNvSpPr>
                  <a:spLocks/>
                </p:cNvSpPr>
                <p:nvPr/>
              </p:nvSpPr>
              <p:spPr bwMode="auto">
                <a:xfrm>
                  <a:off x="8552" y="5497"/>
                  <a:ext cx="183" cy="930"/>
                </a:xfrm>
                <a:custGeom>
                  <a:avLst/>
                  <a:gdLst>
                    <a:gd name="T0" fmla="*/ 0 w 183"/>
                    <a:gd name="T1" fmla="*/ 0 h 930"/>
                    <a:gd name="T2" fmla="*/ 18 w 183"/>
                    <a:gd name="T3" fmla="*/ 439 h 930"/>
                    <a:gd name="T4" fmla="*/ 35 w 183"/>
                    <a:gd name="T5" fmla="*/ 491 h 930"/>
                    <a:gd name="T6" fmla="*/ 88 w 183"/>
                    <a:gd name="T7" fmla="*/ 509 h 930"/>
                    <a:gd name="T8" fmla="*/ 141 w 183"/>
                    <a:gd name="T9" fmla="*/ 930 h 930"/>
                    <a:gd name="T10" fmla="*/ 0 60000 65536"/>
                    <a:gd name="T11" fmla="*/ 0 60000 65536"/>
                    <a:gd name="T12" fmla="*/ 0 60000 65536"/>
                    <a:gd name="T13" fmla="*/ 0 60000 65536"/>
                    <a:gd name="T14" fmla="*/ 0 60000 65536"/>
                    <a:gd name="T15" fmla="*/ 0 w 183"/>
                    <a:gd name="T16" fmla="*/ 0 h 930"/>
                    <a:gd name="T17" fmla="*/ 183 w 183"/>
                    <a:gd name="T18" fmla="*/ 930 h 930"/>
                  </a:gdLst>
                  <a:ahLst/>
                  <a:cxnLst>
                    <a:cxn ang="T10">
                      <a:pos x="T0" y="T1"/>
                    </a:cxn>
                    <a:cxn ang="T11">
                      <a:pos x="T2" y="T3"/>
                    </a:cxn>
                    <a:cxn ang="T12">
                      <a:pos x="T4" y="T5"/>
                    </a:cxn>
                    <a:cxn ang="T13">
                      <a:pos x="T6" y="T7"/>
                    </a:cxn>
                    <a:cxn ang="T14">
                      <a:pos x="T8" y="T9"/>
                    </a:cxn>
                  </a:cxnLst>
                  <a:rect l="T15" t="T16" r="T17" b="T18"/>
                  <a:pathLst>
                    <a:path w="183" h="930">
                      <a:moveTo>
                        <a:pt x="0" y="0"/>
                      </a:moveTo>
                      <a:cubicBezTo>
                        <a:pt x="6" y="146"/>
                        <a:pt x="8" y="293"/>
                        <a:pt x="18" y="439"/>
                      </a:cubicBezTo>
                      <a:cubicBezTo>
                        <a:pt x="19" y="457"/>
                        <a:pt x="22" y="478"/>
                        <a:pt x="35" y="491"/>
                      </a:cubicBezTo>
                      <a:cubicBezTo>
                        <a:pt x="48" y="504"/>
                        <a:pt x="70" y="503"/>
                        <a:pt x="88" y="509"/>
                      </a:cubicBezTo>
                      <a:cubicBezTo>
                        <a:pt x="183" y="653"/>
                        <a:pt x="141" y="708"/>
                        <a:pt x="141" y="930"/>
                      </a:cubicBezTo>
                    </a:path>
                  </a:pathLst>
                </a:custGeom>
                <a:noFill/>
                <a:ln w="19050" cap="flat" cmpd="sng">
                  <a:solidFill>
                    <a:schemeClr val="accent1"/>
                  </a:solidFill>
                  <a:prstDash val="solid"/>
                  <a:round/>
                  <a:headEnd/>
                  <a:tailEnd/>
                </a:ln>
              </p:spPr>
              <p:txBody>
                <a:bodyPr/>
                <a:lstStyle/>
                <a:p>
                  <a:endParaRPr lang="es-MX" dirty="0">
                    <a:solidFill>
                      <a:prstClr val="white"/>
                    </a:solidFill>
                  </a:endParaRPr>
                </a:p>
              </p:txBody>
            </p:sp>
          </p:grpSp>
          <p:grpSp>
            <p:nvGrpSpPr>
              <p:cNvPr id="13" name="Group 62"/>
              <p:cNvGrpSpPr>
                <a:grpSpLocks/>
              </p:cNvGrpSpPr>
              <p:nvPr/>
            </p:nvGrpSpPr>
            <p:grpSpPr bwMode="auto">
              <a:xfrm>
                <a:off x="4690" y="2257"/>
                <a:ext cx="124" cy="377"/>
                <a:chOff x="8289" y="5184"/>
                <a:chExt cx="446" cy="1489"/>
              </a:xfrm>
            </p:grpSpPr>
            <p:sp>
              <p:nvSpPr>
                <p:cNvPr id="830655" name="Oval 63"/>
                <p:cNvSpPr>
                  <a:spLocks noChangeArrowheads="1"/>
                </p:cNvSpPr>
                <p:nvPr/>
              </p:nvSpPr>
              <p:spPr bwMode="auto">
                <a:xfrm>
                  <a:off x="8352" y="5184"/>
                  <a:ext cx="288" cy="288"/>
                </a:xfrm>
                <a:prstGeom prst="ellipse">
                  <a:avLst/>
                </a:prstGeom>
                <a:solidFill>
                  <a:srgbClr val="969696"/>
                </a:solidFill>
                <a:ln w="19050">
                  <a:solidFill>
                    <a:schemeClr val="accent1"/>
                  </a:solidFill>
                  <a:round/>
                  <a:headEnd/>
                  <a:tailEnd/>
                </a:ln>
              </p:spPr>
              <p:txBody>
                <a:bodyPr/>
                <a:lstStyle/>
                <a:p>
                  <a:endParaRPr lang="es-MX" dirty="0">
                    <a:solidFill>
                      <a:prstClr val="white"/>
                    </a:solidFill>
                  </a:endParaRPr>
                </a:p>
              </p:txBody>
            </p:sp>
            <p:sp>
              <p:nvSpPr>
                <p:cNvPr id="830656" name="Freeform 64"/>
                <p:cNvSpPr>
                  <a:spLocks/>
                </p:cNvSpPr>
                <p:nvPr/>
              </p:nvSpPr>
              <p:spPr bwMode="auto">
                <a:xfrm>
                  <a:off x="8289" y="5479"/>
                  <a:ext cx="158" cy="1194"/>
                </a:xfrm>
                <a:custGeom>
                  <a:avLst/>
                  <a:gdLst>
                    <a:gd name="T0" fmla="*/ 158 w 158"/>
                    <a:gd name="T1" fmla="*/ 0 h 1194"/>
                    <a:gd name="T2" fmla="*/ 123 w 158"/>
                    <a:gd name="T3" fmla="*/ 316 h 1194"/>
                    <a:gd name="T4" fmla="*/ 88 w 158"/>
                    <a:gd name="T5" fmla="*/ 421 h 1194"/>
                    <a:gd name="T6" fmla="*/ 70 w 158"/>
                    <a:gd name="T7" fmla="*/ 474 h 1194"/>
                    <a:gd name="T8" fmla="*/ 158 w 158"/>
                    <a:gd name="T9" fmla="*/ 1071 h 1194"/>
                    <a:gd name="T10" fmla="*/ 140 w 158"/>
                    <a:gd name="T11" fmla="*/ 1194 h 1194"/>
                    <a:gd name="T12" fmla="*/ 0 60000 65536"/>
                    <a:gd name="T13" fmla="*/ 0 60000 65536"/>
                    <a:gd name="T14" fmla="*/ 0 60000 65536"/>
                    <a:gd name="T15" fmla="*/ 0 60000 65536"/>
                    <a:gd name="T16" fmla="*/ 0 60000 65536"/>
                    <a:gd name="T17" fmla="*/ 0 60000 65536"/>
                    <a:gd name="T18" fmla="*/ 0 w 158"/>
                    <a:gd name="T19" fmla="*/ 0 h 1194"/>
                    <a:gd name="T20" fmla="*/ 158 w 158"/>
                    <a:gd name="T21" fmla="*/ 1194 h 1194"/>
                  </a:gdLst>
                  <a:ahLst/>
                  <a:cxnLst>
                    <a:cxn ang="T12">
                      <a:pos x="T0" y="T1"/>
                    </a:cxn>
                    <a:cxn ang="T13">
                      <a:pos x="T2" y="T3"/>
                    </a:cxn>
                    <a:cxn ang="T14">
                      <a:pos x="T4" y="T5"/>
                    </a:cxn>
                    <a:cxn ang="T15">
                      <a:pos x="T6" y="T7"/>
                    </a:cxn>
                    <a:cxn ang="T16">
                      <a:pos x="T8" y="T9"/>
                    </a:cxn>
                    <a:cxn ang="T17">
                      <a:pos x="T10" y="T11"/>
                    </a:cxn>
                  </a:cxnLst>
                  <a:rect l="T18" t="T19" r="T20" b="T21"/>
                  <a:pathLst>
                    <a:path w="158" h="1194">
                      <a:moveTo>
                        <a:pt x="158" y="0"/>
                      </a:moveTo>
                      <a:cubicBezTo>
                        <a:pt x="153" y="63"/>
                        <a:pt x="143" y="234"/>
                        <a:pt x="123" y="316"/>
                      </a:cubicBezTo>
                      <a:cubicBezTo>
                        <a:pt x="114" y="352"/>
                        <a:pt x="100" y="386"/>
                        <a:pt x="88" y="421"/>
                      </a:cubicBezTo>
                      <a:cubicBezTo>
                        <a:pt x="82" y="439"/>
                        <a:pt x="70" y="474"/>
                        <a:pt x="70" y="474"/>
                      </a:cubicBezTo>
                      <a:cubicBezTo>
                        <a:pt x="92" y="1106"/>
                        <a:pt x="0" y="836"/>
                        <a:pt x="158" y="1071"/>
                      </a:cubicBezTo>
                      <a:cubicBezTo>
                        <a:pt x="152" y="1112"/>
                        <a:pt x="140" y="1194"/>
                        <a:pt x="140" y="1194"/>
                      </a:cubicBezTo>
                    </a:path>
                  </a:pathLst>
                </a:custGeom>
                <a:noFill/>
                <a:ln w="19050" cap="flat" cmpd="sng">
                  <a:solidFill>
                    <a:schemeClr val="accent1"/>
                  </a:solidFill>
                  <a:prstDash val="solid"/>
                  <a:round/>
                  <a:headEnd/>
                  <a:tailEnd/>
                </a:ln>
              </p:spPr>
              <p:txBody>
                <a:bodyPr/>
                <a:lstStyle/>
                <a:p>
                  <a:endParaRPr lang="es-MX" dirty="0">
                    <a:solidFill>
                      <a:prstClr val="white"/>
                    </a:solidFill>
                  </a:endParaRPr>
                </a:p>
              </p:txBody>
            </p:sp>
            <p:sp>
              <p:nvSpPr>
                <p:cNvPr id="830657" name="Freeform 65"/>
                <p:cNvSpPr>
                  <a:spLocks/>
                </p:cNvSpPr>
                <p:nvPr/>
              </p:nvSpPr>
              <p:spPr bwMode="auto">
                <a:xfrm>
                  <a:off x="8552" y="5497"/>
                  <a:ext cx="183" cy="930"/>
                </a:xfrm>
                <a:custGeom>
                  <a:avLst/>
                  <a:gdLst>
                    <a:gd name="T0" fmla="*/ 0 w 183"/>
                    <a:gd name="T1" fmla="*/ 0 h 930"/>
                    <a:gd name="T2" fmla="*/ 18 w 183"/>
                    <a:gd name="T3" fmla="*/ 439 h 930"/>
                    <a:gd name="T4" fmla="*/ 35 w 183"/>
                    <a:gd name="T5" fmla="*/ 491 h 930"/>
                    <a:gd name="T6" fmla="*/ 88 w 183"/>
                    <a:gd name="T7" fmla="*/ 509 h 930"/>
                    <a:gd name="T8" fmla="*/ 141 w 183"/>
                    <a:gd name="T9" fmla="*/ 930 h 930"/>
                    <a:gd name="T10" fmla="*/ 0 60000 65536"/>
                    <a:gd name="T11" fmla="*/ 0 60000 65536"/>
                    <a:gd name="T12" fmla="*/ 0 60000 65536"/>
                    <a:gd name="T13" fmla="*/ 0 60000 65536"/>
                    <a:gd name="T14" fmla="*/ 0 60000 65536"/>
                    <a:gd name="T15" fmla="*/ 0 w 183"/>
                    <a:gd name="T16" fmla="*/ 0 h 930"/>
                    <a:gd name="T17" fmla="*/ 183 w 183"/>
                    <a:gd name="T18" fmla="*/ 930 h 930"/>
                  </a:gdLst>
                  <a:ahLst/>
                  <a:cxnLst>
                    <a:cxn ang="T10">
                      <a:pos x="T0" y="T1"/>
                    </a:cxn>
                    <a:cxn ang="T11">
                      <a:pos x="T2" y="T3"/>
                    </a:cxn>
                    <a:cxn ang="T12">
                      <a:pos x="T4" y="T5"/>
                    </a:cxn>
                    <a:cxn ang="T13">
                      <a:pos x="T6" y="T7"/>
                    </a:cxn>
                    <a:cxn ang="T14">
                      <a:pos x="T8" y="T9"/>
                    </a:cxn>
                  </a:cxnLst>
                  <a:rect l="T15" t="T16" r="T17" b="T18"/>
                  <a:pathLst>
                    <a:path w="183" h="930">
                      <a:moveTo>
                        <a:pt x="0" y="0"/>
                      </a:moveTo>
                      <a:cubicBezTo>
                        <a:pt x="6" y="146"/>
                        <a:pt x="8" y="293"/>
                        <a:pt x="18" y="439"/>
                      </a:cubicBezTo>
                      <a:cubicBezTo>
                        <a:pt x="19" y="457"/>
                        <a:pt x="22" y="478"/>
                        <a:pt x="35" y="491"/>
                      </a:cubicBezTo>
                      <a:cubicBezTo>
                        <a:pt x="48" y="504"/>
                        <a:pt x="70" y="503"/>
                        <a:pt x="88" y="509"/>
                      </a:cubicBezTo>
                      <a:cubicBezTo>
                        <a:pt x="183" y="653"/>
                        <a:pt x="141" y="708"/>
                        <a:pt x="141" y="930"/>
                      </a:cubicBezTo>
                    </a:path>
                  </a:pathLst>
                </a:custGeom>
                <a:noFill/>
                <a:ln w="19050" cap="flat" cmpd="sng">
                  <a:solidFill>
                    <a:schemeClr val="accent1"/>
                  </a:solidFill>
                  <a:prstDash val="solid"/>
                  <a:round/>
                  <a:headEnd/>
                  <a:tailEnd/>
                </a:ln>
              </p:spPr>
              <p:txBody>
                <a:bodyPr/>
                <a:lstStyle/>
                <a:p>
                  <a:endParaRPr lang="es-MX" dirty="0">
                    <a:solidFill>
                      <a:prstClr val="white"/>
                    </a:solidFill>
                  </a:endParaRPr>
                </a:p>
              </p:txBody>
            </p:sp>
          </p:grpSp>
          <p:grpSp>
            <p:nvGrpSpPr>
              <p:cNvPr id="14" name="Group 66"/>
              <p:cNvGrpSpPr>
                <a:grpSpLocks/>
              </p:cNvGrpSpPr>
              <p:nvPr/>
            </p:nvGrpSpPr>
            <p:grpSpPr bwMode="auto">
              <a:xfrm>
                <a:off x="1770" y="2254"/>
                <a:ext cx="124" cy="377"/>
                <a:chOff x="8289" y="5184"/>
                <a:chExt cx="446" cy="1489"/>
              </a:xfrm>
            </p:grpSpPr>
            <p:sp>
              <p:nvSpPr>
                <p:cNvPr id="830652" name="Oval 67"/>
                <p:cNvSpPr>
                  <a:spLocks noChangeArrowheads="1"/>
                </p:cNvSpPr>
                <p:nvPr/>
              </p:nvSpPr>
              <p:spPr bwMode="auto">
                <a:xfrm>
                  <a:off x="8352" y="5184"/>
                  <a:ext cx="288" cy="288"/>
                </a:xfrm>
                <a:prstGeom prst="ellipse">
                  <a:avLst/>
                </a:prstGeom>
                <a:solidFill>
                  <a:srgbClr val="969696"/>
                </a:solidFill>
                <a:ln w="19050">
                  <a:solidFill>
                    <a:schemeClr val="accent1"/>
                  </a:solidFill>
                  <a:round/>
                  <a:headEnd/>
                  <a:tailEnd/>
                </a:ln>
              </p:spPr>
              <p:txBody>
                <a:bodyPr/>
                <a:lstStyle/>
                <a:p>
                  <a:endParaRPr lang="es-MX" dirty="0">
                    <a:solidFill>
                      <a:prstClr val="white"/>
                    </a:solidFill>
                  </a:endParaRPr>
                </a:p>
              </p:txBody>
            </p:sp>
            <p:sp>
              <p:nvSpPr>
                <p:cNvPr id="830653" name="Freeform 68"/>
                <p:cNvSpPr>
                  <a:spLocks/>
                </p:cNvSpPr>
                <p:nvPr/>
              </p:nvSpPr>
              <p:spPr bwMode="auto">
                <a:xfrm>
                  <a:off x="8289" y="5479"/>
                  <a:ext cx="158" cy="1194"/>
                </a:xfrm>
                <a:custGeom>
                  <a:avLst/>
                  <a:gdLst>
                    <a:gd name="T0" fmla="*/ 158 w 158"/>
                    <a:gd name="T1" fmla="*/ 0 h 1194"/>
                    <a:gd name="T2" fmla="*/ 123 w 158"/>
                    <a:gd name="T3" fmla="*/ 316 h 1194"/>
                    <a:gd name="T4" fmla="*/ 88 w 158"/>
                    <a:gd name="T5" fmla="*/ 421 h 1194"/>
                    <a:gd name="T6" fmla="*/ 70 w 158"/>
                    <a:gd name="T7" fmla="*/ 474 h 1194"/>
                    <a:gd name="T8" fmla="*/ 158 w 158"/>
                    <a:gd name="T9" fmla="*/ 1071 h 1194"/>
                    <a:gd name="T10" fmla="*/ 140 w 158"/>
                    <a:gd name="T11" fmla="*/ 1194 h 1194"/>
                    <a:gd name="T12" fmla="*/ 0 60000 65536"/>
                    <a:gd name="T13" fmla="*/ 0 60000 65536"/>
                    <a:gd name="T14" fmla="*/ 0 60000 65536"/>
                    <a:gd name="T15" fmla="*/ 0 60000 65536"/>
                    <a:gd name="T16" fmla="*/ 0 60000 65536"/>
                    <a:gd name="T17" fmla="*/ 0 60000 65536"/>
                    <a:gd name="T18" fmla="*/ 0 w 158"/>
                    <a:gd name="T19" fmla="*/ 0 h 1194"/>
                    <a:gd name="T20" fmla="*/ 158 w 158"/>
                    <a:gd name="T21" fmla="*/ 1194 h 1194"/>
                  </a:gdLst>
                  <a:ahLst/>
                  <a:cxnLst>
                    <a:cxn ang="T12">
                      <a:pos x="T0" y="T1"/>
                    </a:cxn>
                    <a:cxn ang="T13">
                      <a:pos x="T2" y="T3"/>
                    </a:cxn>
                    <a:cxn ang="T14">
                      <a:pos x="T4" y="T5"/>
                    </a:cxn>
                    <a:cxn ang="T15">
                      <a:pos x="T6" y="T7"/>
                    </a:cxn>
                    <a:cxn ang="T16">
                      <a:pos x="T8" y="T9"/>
                    </a:cxn>
                    <a:cxn ang="T17">
                      <a:pos x="T10" y="T11"/>
                    </a:cxn>
                  </a:cxnLst>
                  <a:rect l="T18" t="T19" r="T20" b="T21"/>
                  <a:pathLst>
                    <a:path w="158" h="1194">
                      <a:moveTo>
                        <a:pt x="158" y="0"/>
                      </a:moveTo>
                      <a:cubicBezTo>
                        <a:pt x="153" y="63"/>
                        <a:pt x="143" y="234"/>
                        <a:pt x="123" y="316"/>
                      </a:cubicBezTo>
                      <a:cubicBezTo>
                        <a:pt x="114" y="352"/>
                        <a:pt x="100" y="386"/>
                        <a:pt x="88" y="421"/>
                      </a:cubicBezTo>
                      <a:cubicBezTo>
                        <a:pt x="82" y="439"/>
                        <a:pt x="70" y="474"/>
                        <a:pt x="70" y="474"/>
                      </a:cubicBezTo>
                      <a:cubicBezTo>
                        <a:pt x="92" y="1106"/>
                        <a:pt x="0" y="836"/>
                        <a:pt x="158" y="1071"/>
                      </a:cubicBezTo>
                      <a:cubicBezTo>
                        <a:pt x="152" y="1112"/>
                        <a:pt x="140" y="1194"/>
                        <a:pt x="140" y="1194"/>
                      </a:cubicBezTo>
                    </a:path>
                  </a:pathLst>
                </a:custGeom>
                <a:noFill/>
                <a:ln w="19050" cap="flat" cmpd="sng">
                  <a:solidFill>
                    <a:schemeClr val="accent1"/>
                  </a:solidFill>
                  <a:prstDash val="solid"/>
                  <a:round/>
                  <a:headEnd/>
                  <a:tailEnd/>
                </a:ln>
              </p:spPr>
              <p:txBody>
                <a:bodyPr/>
                <a:lstStyle/>
                <a:p>
                  <a:endParaRPr lang="es-MX" dirty="0">
                    <a:solidFill>
                      <a:prstClr val="white"/>
                    </a:solidFill>
                  </a:endParaRPr>
                </a:p>
              </p:txBody>
            </p:sp>
            <p:sp>
              <p:nvSpPr>
                <p:cNvPr id="830654" name="Freeform 69"/>
                <p:cNvSpPr>
                  <a:spLocks/>
                </p:cNvSpPr>
                <p:nvPr/>
              </p:nvSpPr>
              <p:spPr bwMode="auto">
                <a:xfrm>
                  <a:off x="8552" y="5497"/>
                  <a:ext cx="183" cy="930"/>
                </a:xfrm>
                <a:custGeom>
                  <a:avLst/>
                  <a:gdLst>
                    <a:gd name="T0" fmla="*/ 0 w 183"/>
                    <a:gd name="T1" fmla="*/ 0 h 930"/>
                    <a:gd name="T2" fmla="*/ 18 w 183"/>
                    <a:gd name="T3" fmla="*/ 439 h 930"/>
                    <a:gd name="T4" fmla="*/ 35 w 183"/>
                    <a:gd name="T5" fmla="*/ 491 h 930"/>
                    <a:gd name="T6" fmla="*/ 88 w 183"/>
                    <a:gd name="T7" fmla="*/ 509 h 930"/>
                    <a:gd name="T8" fmla="*/ 141 w 183"/>
                    <a:gd name="T9" fmla="*/ 930 h 930"/>
                    <a:gd name="T10" fmla="*/ 0 60000 65536"/>
                    <a:gd name="T11" fmla="*/ 0 60000 65536"/>
                    <a:gd name="T12" fmla="*/ 0 60000 65536"/>
                    <a:gd name="T13" fmla="*/ 0 60000 65536"/>
                    <a:gd name="T14" fmla="*/ 0 60000 65536"/>
                    <a:gd name="T15" fmla="*/ 0 w 183"/>
                    <a:gd name="T16" fmla="*/ 0 h 930"/>
                    <a:gd name="T17" fmla="*/ 183 w 183"/>
                    <a:gd name="T18" fmla="*/ 930 h 930"/>
                  </a:gdLst>
                  <a:ahLst/>
                  <a:cxnLst>
                    <a:cxn ang="T10">
                      <a:pos x="T0" y="T1"/>
                    </a:cxn>
                    <a:cxn ang="T11">
                      <a:pos x="T2" y="T3"/>
                    </a:cxn>
                    <a:cxn ang="T12">
                      <a:pos x="T4" y="T5"/>
                    </a:cxn>
                    <a:cxn ang="T13">
                      <a:pos x="T6" y="T7"/>
                    </a:cxn>
                    <a:cxn ang="T14">
                      <a:pos x="T8" y="T9"/>
                    </a:cxn>
                  </a:cxnLst>
                  <a:rect l="T15" t="T16" r="T17" b="T18"/>
                  <a:pathLst>
                    <a:path w="183" h="930">
                      <a:moveTo>
                        <a:pt x="0" y="0"/>
                      </a:moveTo>
                      <a:cubicBezTo>
                        <a:pt x="6" y="146"/>
                        <a:pt x="8" y="293"/>
                        <a:pt x="18" y="439"/>
                      </a:cubicBezTo>
                      <a:cubicBezTo>
                        <a:pt x="19" y="457"/>
                        <a:pt x="22" y="478"/>
                        <a:pt x="35" y="491"/>
                      </a:cubicBezTo>
                      <a:cubicBezTo>
                        <a:pt x="48" y="504"/>
                        <a:pt x="70" y="503"/>
                        <a:pt x="88" y="509"/>
                      </a:cubicBezTo>
                      <a:cubicBezTo>
                        <a:pt x="183" y="653"/>
                        <a:pt x="141" y="708"/>
                        <a:pt x="141" y="930"/>
                      </a:cubicBezTo>
                    </a:path>
                  </a:pathLst>
                </a:custGeom>
                <a:noFill/>
                <a:ln w="19050" cap="flat" cmpd="sng">
                  <a:solidFill>
                    <a:schemeClr val="accent1"/>
                  </a:solidFill>
                  <a:prstDash val="solid"/>
                  <a:round/>
                  <a:headEnd/>
                  <a:tailEnd/>
                </a:ln>
              </p:spPr>
              <p:txBody>
                <a:bodyPr/>
                <a:lstStyle/>
                <a:p>
                  <a:endParaRPr lang="es-MX" dirty="0">
                    <a:solidFill>
                      <a:prstClr val="white"/>
                    </a:solidFill>
                  </a:endParaRPr>
                </a:p>
              </p:txBody>
            </p:sp>
          </p:grpSp>
          <p:grpSp>
            <p:nvGrpSpPr>
              <p:cNvPr id="15" name="Group 70"/>
              <p:cNvGrpSpPr>
                <a:grpSpLocks/>
              </p:cNvGrpSpPr>
              <p:nvPr/>
            </p:nvGrpSpPr>
            <p:grpSpPr bwMode="auto">
              <a:xfrm>
                <a:off x="1881" y="2261"/>
                <a:ext cx="124" cy="377"/>
                <a:chOff x="8289" y="5184"/>
                <a:chExt cx="446" cy="1489"/>
              </a:xfrm>
            </p:grpSpPr>
            <p:sp>
              <p:nvSpPr>
                <p:cNvPr id="830649" name="Oval 71"/>
                <p:cNvSpPr>
                  <a:spLocks noChangeArrowheads="1"/>
                </p:cNvSpPr>
                <p:nvPr/>
              </p:nvSpPr>
              <p:spPr bwMode="auto">
                <a:xfrm>
                  <a:off x="8352" y="5184"/>
                  <a:ext cx="288" cy="288"/>
                </a:xfrm>
                <a:prstGeom prst="ellipse">
                  <a:avLst/>
                </a:prstGeom>
                <a:solidFill>
                  <a:srgbClr val="969696"/>
                </a:solidFill>
                <a:ln w="19050">
                  <a:solidFill>
                    <a:schemeClr val="accent1"/>
                  </a:solidFill>
                  <a:round/>
                  <a:headEnd/>
                  <a:tailEnd/>
                </a:ln>
              </p:spPr>
              <p:txBody>
                <a:bodyPr/>
                <a:lstStyle/>
                <a:p>
                  <a:endParaRPr lang="es-MX" dirty="0">
                    <a:solidFill>
                      <a:prstClr val="white"/>
                    </a:solidFill>
                  </a:endParaRPr>
                </a:p>
              </p:txBody>
            </p:sp>
            <p:sp>
              <p:nvSpPr>
                <p:cNvPr id="830650" name="Freeform 72"/>
                <p:cNvSpPr>
                  <a:spLocks/>
                </p:cNvSpPr>
                <p:nvPr/>
              </p:nvSpPr>
              <p:spPr bwMode="auto">
                <a:xfrm>
                  <a:off x="8289" y="5479"/>
                  <a:ext cx="158" cy="1194"/>
                </a:xfrm>
                <a:custGeom>
                  <a:avLst/>
                  <a:gdLst>
                    <a:gd name="T0" fmla="*/ 158 w 158"/>
                    <a:gd name="T1" fmla="*/ 0 h 1194"/>
                    <a:gd name="T2" fmla="*/ 123 w 158"/>
                    <a:gd name="T3" fmla="*/ 316 h 1194"/>
                    <a:gd name="T4" fmla="*/ 88 w 158"/>
                    <a:gd name="T5" fmla="*/ 421 h 1194"/>
                    <a:gd name="T6" fmla="*/ 70 w 158"/>
                    <a:gd name="T7" fmla="*/ 474 h 1194"/>
                    <a:gd name="T8" fmla="*/ 158 w 158"/>
                    <a:gd name="T9" fmla="*/ 1071 h 1194"/>
                    <a:gd name="T10" fmla="*/ 140 w 158"/>
                    <a:gd name="T11" fmla="*/ 1194 h 1194"/>
                    <a:gd name="T12" fmla="*/ 0 60000 65536"/>
                    <a:gd name="T13" fmla="*/ 0 60000 65536"/>
                    <a:gd name="T14" fmla="*/ 0 60000 65536"/>
                    <a:gd name="T15" fmla="*/ 0 60000 65536"/>
                    <a:gd name="T16" fmla="*/ 0 60000 65536"/>
                    <a:gd name="T17" fmla="*/ 0 60000 65536"/>
                    <a:gd name="T18" fmla="*/ 0 w 158"/>
                    <a:gd name="T19" fmla="*/ 0 h 1194"/>
                    <a:gd name="T20" fmla="*/ 158 w 158"/>
                    <a:gd name="T21" fmla="*/ 1194 h 1194"/>
                  </a:gdLst>
                  <a:ahLst/>
                  <a:cxnLst>
                    <a:cxn ang="T12">
                      <a:pos x="T0" y="T1"/>
                    </a:cxn>
                    <a:cxn ang="T13">
                      <a:pos x="T2" y="T3"/>
                    </a:cxn>
                    <a:cxn ang="T14">
                      <a:pos x="T4" y="T5"/>
                    </a:cxn>
                    <a:cxn ang="T15">
                      <a:pos x="T6" y="T7"/>
                    </a:cxn>
                    <a:cxn ang="T16">
                      <a:pos x="T8" y="T9"/>
                    </a:cxn>
                    <a:cxn ang="T17">
                      <a:pos x="T10" y="T11"/>
                    </a:cxn>
                  </a:cxnLst>
                  <a:rect l="T18" t="T19" r="T20" b="T21"/>
                  <a:pathLst>
                    <a:path w="158" h="1194">
                      <a:moveTo>
                        <a:pt x="158" y="0"/>
                      </a:moveTo>
                      <a:cubicBezTo>
                        <a:pt x="153" y="63"/>
                        <a:pt x="143" y="234"/>
                        <a:pt x="123" y="316"/>
                      </a:cubicBezTo>
                      <a:cubicBezTo>
                        <a:pt x="114" y="352"/>
                        <a:pt x="100" y="386"/>
                        <a:pt x="88" y="421"/>
                      </a:cubicBezTo>
                      <a:cubicBezTo>
                        <a:pt x="82" y="439"/>
                        <a:pt x="70" y="474"/>
                        <a:pt x="70" y="474"/>
                      </a:cubicBezTo>
                      <a:cubicBezTo>
                        <a:pt x="92" y="1106"/>
                        <a:pt x="0" y="836"/>
                        <a:pt x="158" y="1071"/>
                      </a:cubicBezTo>
                      <a:cubicBezTo>
                        <a:pt x="152" y="1112"/>
                        <a:pt x="140" y="1194"/>
                        <a:pt x="140" y="1194"/>
                      </a:cubicBezTo>
                    </a:path>
                  </a:pathLst>
                </a:custGeom>
                <a:noFill/>
                <a:ln w="19050" cap="flat" cmpd="sng">
                  <a:solidFill>
                    <a:schemeClr val="accent1"/>
                  </a:solidFill>
                  <a:prstDash val="solid"/>
                  <a:round/>
                  <a:headEnd/>
                  <a:tailEnd/>
                </a:ln>
              </p:spPr>
              <p:txBody>
                <a:bodyPr/>
                <a:lstStyle/>
                <a:p>
                  <a:endParaRPr lang="es-MX" dirty="0">
                    <a:solidFill>
                      <a:prstClr val="white"/>
                    </a:solidFill>
                  </a:endParaRPr>
                </a:p>
              </p:txBody>
            </p:sp>
            <p:sp>
              <p:nvSpPr>
                <p:cNvPr id="830651" name="Freeform 73"/>
                <p:cNvSpPr>
                  <a:spLocks/>
                </p:cNvSpPr>
                <p:nvPr/>
              </p:nvSpPr>
              <p:spPr bwMode="auto">
                <a:xfrm>
                  <a:off x="8552" y="5497"/>
                  <a:ext cx="183" cy="930"/>
                </a:xfrm>
                <a:custGeom>
                  <a:avLst/>
                  <a:gdLst>
                    <a:gd name="T0" fmla="*/ 0 w 183"/>
                    <a:gd name="T1" fmla="*/ 0 h 930"/>
                    <a:gd name="T2" fmla="*/ 18 w 183"/>
                    <a:gd name="T3" fmla="*/ 439 h 930"/>
                    <a:gd name="T4" fmla="*/ 35 w 183"/>
                    <a:gd name="T5" fmla="*/ 491 h 930"/>
                    <a:gd name="T6" fmla="*/ 88 w 183"/>
                    <a:gd name="T7" fmla="*/ 509 h 930"/>
                    <a:gd name="T8" fmla="*/ 141 w 183"/>
                    <a:gd name="T9" fmla="*/ 930 h 930"/>
                    <a:gd name="T10" fmla="*/ 0 60000 65536"/>
                    <a:gd name="T11" fmla="*/ 0 60000 65536"/>
                    <a:gd name="T12" fmla="*/ 0 60000 65536"/>
                    <a:gd name="T13" fmla="*/ 0 60000 65536"/>
                    <a:gd name="T14" fmla="*/ 0 60000 65536"/>
                    <a:gd name="T15" fmla="*/ 0 w 183"/>
                    <a:gd name="T16" fmla="*/ 0 h 930"/>
                    <a:gd name="T17" fmla="*/ 183 w 183"/>
                    <a:gd name="T18" fmla="*/ 930 h 930"/>
                  </a:gdLst>
                  <a:ahLst/>
                  <a:cxnLst>
                    <a:cxn ang="T10">
                      <a:pos x="T0" y="T1"/>
                    </a:cxn>
                    <a:cxn ang="T11">
                      <a:pos x="T2" y="T3"/>
                    </a:cxn>
                    <a:cxn ang="T12">
                      <a:pos x="T4" y="T5"/>
                    </a:cxn>
                    <a:cxn ang="T13">
                      <a:pos x="T6" y="T7"/>
                    </a:cxn>
                    <a:cxn ang="T14">
                      <a:pos x="T8" y="T9"/>
                    </a:cxn>
                  </a:cxnLst>
                  <a:rect l="T15" t="T16" r="T17" b="T18"/>
                  <a:pathLst>
                    <a:path w="183" h="930">
                      <a:moveTo>
                        <a:pt x="0" y="0"/>
                      </a:moveTo>
                      <a:cubicBezTo>
                        <a:pt x="6" y="146"/>
                        <a:pt x="8" y="293"/>
                        <a:pt x="18" y="439"/>
                      </a:cubicBezTo>
                      <a:cubicBezTo>
                        <a:pt x="19" y="457"/>
                        <a:pt x="22" y="478"/>
                        <a:pt x="35" y="491"/>
                      </a:cubicBezTo>
                      <a:cubicBezTo>
                        <a:pt x="48" y="504"/>
                        <a:pt x="70" y="503"/>
                        <a:pt x="88" y="509"/>
                      </a:cubicBezTo>
                      <a:cubicBezTo>
                        <a:pt x="183" y="653"/>
                        <a:pt x="141" y="708"/>
                        <a:pt x="141" y="930"/>
                      </a:cubicBezTo>
                    </a:path>
                  </a:pathLst>
                </a:custGeom>
                <a:noFill/>
                <a:ln w="19050" cap="flat" cmpd="sng">
                  <a:solidFill>
                    <a:schemeClr val="accent1"/>
                  </a:solidFill>
                  <a:prstDash val="solid"/>
                  <a:round/>
                  <a:headEnd/>
                  <a:tailEnd/>
                </a:ln>
              </p:spPr>
              <p:txBody>
                <a:bodyPr/>
                <a:lstStyle/>
                <a:p>
                  <a:endParaRPr lang="es-MX" dirty="0">
                    <a:solidFill>
                      <a:prstClr val="white"/>
                    </a:solidFill>
                  </a:endParaRPr>
                </a:p>
              </p:txBody>
            </p:sp>
          </p:grpSp>
          <p:grpSp>
            <p:nvGrpSpPr>
              <p:cNvPr id="16" name="Group 74"/>
              <p:cNvGrpSpPr>
                <a:grpSpLocks/>
              </p:cNvGrpSpPr>
              <p:nvPr/>
            </p:nvGrpSpPr>
            <p:grpSpPr bwMode="auto">
              <a:xfrm>
                <a:off x="1989" y="2261"/>
                <a:ext cx="124" cy="376"/>
                <a:chOff x="8289" y="5184"/>
                <a:chExt cx="446" cy="1489"/>
              </a:xfrm>
            </p:grpSpPr>
            <p:sp>
              <p:nvSpPr>
                <p:cNvPr id="830646" name="Oval 75"/>
                <p:cNvSpPr>
                  <a:spLocks noChangeArrowheads="1"/>
                </p:cNvSpPr>
                <p:nvPr/>
              </p:nvSpPr>
              <p:spPr bwMode="auto">
                <a:xfrm>
                  <a:off x="8352" y="5184"/>
                  <a:ext cx="288" cy="288"/>
                </a:xfrm>
                <a:prstGeom prst="ellipse">
                  <a:avLst/>
                </a:prstGeom>
                <a:solidFill>
                  <a:srgbClr val="969696"/>
                </a:solidFill>
                <a:ln w="19050">
                  <a:solidFill>
                    <a:schemeClr val="accent1"/>
                  </a:solidFill>
                  <a:round/>
                  <a:headEnd/>
                  <a:tailEnd/>
                </a:ln>
              </p:spPr>
              <p:txBody>
                <a:bodyPr/>
                <a:lstStyle/>
                <a:p>
                  <a:endParaRPr lang="es-MX" dirty="0">
                    <a:solidFill>
                      <a:prstClr val="white"/>
                    </a:solidFill>
                  </a:endParaRPr>
                </a:p>
              </p:txBody>
            </p:sp>
            <p:sp>
              <p:nvSpPr>
                <p:cNvPr id="830647" name="Freeform 76"/>
                <p:cNvSpPr>
                  <a:spLocks/>
                </p:cNvSpPr>
                <p:nvPr/>
              </p:nvSpPr>
              <p:spPr bwMode="auto">
                <a:xfrm>
                  <a:off x="8289" y="5479"/>
                  <a:ext cx="158" cy="1194"/>
                </a:xfrm>
                <a:custGeom>
                  <a:avLst/>
                  <a:gdLst>
                    <a:gd name="T0" fmla="*/ 158 w 158"/>
                    <a:gd name="T1" fmla="*/ 0 h 1194"/>
                    <a:gd name="T2" fmla="*/ 123 w 158"/>
                    <a:gd name="T3" fmla="*/ 316 h 1194"/>
                    <a:gd name="T4" fmla="*/ 88 w 158"/>
                    <a:gd name="T5" fmla="*/ 421 h 1194"/>
                    <a:gd name="T6" fmla="*/ 70 w 158"/>
                    <a:gd name="T7" fmla="*/ 474 h 1194"/>
                    <a:gd name="T8" fmla="*/ 158 w 158"/>
                    <a:gd name="T9" fmla="*/ 1071 h 1194"/>
                    <a:gd name="T10" fmla="*/ 140 w 158"/>
                    <a:gd name="T11" fmla="*/ 1194 h 1194"/>
                    <a:gd name="T12" fmla="*/ 0 60000 65536"/>
                    <a:gd name="T13" fmla="*/ 0 60000 65536"/>
                    <a:gd name="T14" fmla="*/ 0 60000 65536"/>
                    <a:gd name="T15" fmla="*/ 0 60000 65536"/>
                    <a:gd name="T16" fmla="*/ 0 60000 65536"/>
                    <a:gd name="T17" fmla="*/ 0 60000 65536"/>
                    <a:gd name="T18" fmla="*/ 0 w 158"/>
                    <a:gd name="T19" fmla="*/ 0 h 1194"/>
                    <a:gd name="T20" fmla="*/ 158 w 158"/>
                    <a:gd name="T21" fmla="*/ 1194 h 1194"/>
                  </a:gdLst>
                  <a:ahLst/>
                  <a:cxnLst>
                    <a:cxn ang="T12">
                      <a:pos x="T0" y="T1"/>
                    </a:cxn>
                    <a:cxn ang="T13">
                      <a:pos x="T2" y="T3"/>
                    </a:cxn>
                    <a:cxn ang="T14">
                      <a:pos x="T4" y="T5"/>
                    </a:cxn>
                    <a:cxn ang="T15">
                      <a:pos x="T6" y="T7"/>
                    </a:cxn>
                    <a:cxn ang="T16">
                      <a:pos x="T8" y="T9"/>
                    </a:cxn>
                    <a:cxn ang="T17">
                      <a:pos x="T10" y="T11"/>
                    </a:cxn>
                  </a:cxnLst>
                  <a:rect l="T18" t="T19" r="T20" b="T21"/>
                  <a:pathLst>
                    <a:path w="158" h="1194">
                      <a:moveTo>
                        <a:pt x="158" y="0"/>
                      </a:moveTo>
                      <a:cubicBezTo>
                        <a:pt x="153" y="63"/>
                        <a:pt x="143" y="234"/>
                        <a:pt x="123" y="316"/>
                      </a:cubicBezTo>
                      <a:cubicBezTo>
                        <a:pt x="114" y="352"/>
                        <a:pt x="100" y="386"/>
                        <a:pt x="88" y="421"/>
                      </a:cubicBezTo>
                      <a:cubicBezTo>
                        <a:pt x="82" y="439"/>
                        <a:pt x="70" y="474"/>
                        <a:pt x="70" y="474"/>
                      </a:cubicBezTo>
                      <a:cubicBezTo>
                        <a:pt x="92" y="1106"/>
                        <a:pt x="0" y="836"/>
                        <a:pt x="158" y="1071"/>
                      </a:cubicBezTo>
                      <a:cubicBezTo>
                        <a:pt x="152" y="1112"/>
                        <a:pt x="140" y="1194"/>
                        <a:pt x="140" y="1194"/>
                      </a:cubicBezTo>
                    </a:path>
                  </a:pathLst>
                </a:custGeom>
                <a:noFill/>
                <a:ln w="19050" cap="flat" cmpd="sng">
                  <a:solidFill>
                    <a:schemeClr val="accent1"/>
                  </a:solidFill>
                  <a:prstDash val="solid"/>
                  <a:round/>
                  <a:headEnd/>
                  <a:tailEnd/>
                </a:ln>
              </p:spPr>
              <p:txBody>
                <a:bodyPr/>
                <a:lstStyle/>
                <a:p>
                  <a:endParaRPr lang="es-MX" dirty="0">
                    <a:solidFill>
                      <a:prstClr val="white"/>
                    </a:solidFill>
                  </a:endParaRPr>
                </a:p>
              </p:txBody>
            </p:sp>
            <p:sp>
              <p:nvSpPr>
                <p:cNvPr id="830648" name="Freeform 77"/>
                <p:cNvSpPr>
                  <a:spLocks/>
                </p:cNvSpPr>
                <p:nvPr/>
              </p:nvSpPr>
              <p:spPr bwMode="auto">
                <a:xfrm>
                  <a:off x="8552" y="5497"/>
                  <a:ext cx="183" cy="930"/>
                </a:xfrm>
                <a:custGeom>
                  <a:avLst/>
                  <a:gdLst>
                    <a:gd name="T0" fmla="*/ 0 w 183"/>
                    <a:gd name="T1" fmla="*/ 0 h 930"/>
                    <a:gd name="T2" fmla="*/ 18 w 183"/>
                    <a:gd name="T3" fmla="*/ 439 h 930"/>
                    <a:gd name="T4" fmla="*/ 35 w 183"/>
                    <a:gd name="T5" fmla="*/ 491 h 930"/>
                    <a:gd name="T6" fmla="*/ 88 w 183"/>
                    <a:gd name="T7" fmla="*/ 509 h 930"/>
                    <a:gd name="T8" fmla="*/ 141 w 183"/>
                    <a:gd name="T9" fmla="*/ 930 h 930"/>
                    <a:gd name="T10" fmla="*/ 0 60000 65536"/>
                    <a:gd name="T11" fmla="*/ 0 60000 65536"/>
                    <a:gd name="T12" fmla="*/ 0 60000 65536"/>
                    <a:gd name="T13" fmla="*/ 0 60000 65536"/>
                    <a:gd name="T14" fmla="*/ 0 60000 65536"/>
                    <a:gd name="T15" fmla="*/ 0 w 183"/>
                    <a:gd name="T16" fmla="*/ 0 h 930"/>
                    <a:gd name="T17" fmla="*/ 183 w 183"/>
                    <a:gd name="T18" fmla="*/ 930 h 930"/>
                  </a:gdLst>
                  <a:ahLst/>
                  <a:cxnLst>
                    <a:cxn ang="T10">
                      <a:pos x="T0" y="T1"/>
                    </a:cxn>
                    <a:cxn ang="T11">
                      <a:pos x="T2" y="T3"/>
                    </a:cxn>
                    <a:cxn ang="T12">
                      <a:pos x="T4" y="T5"/>
                    </a:cxn>
                    <a:cxn ang="T13">
                      <a:pos x="T6" y="T7"/>
                    </a:cxn>
                    <a:cxn ang="T14">
                      <a:pos x="T8" y="T9"/>
                    </a:cxn>
                  </a:cxnLst>
                  <a:rect l="T15" t="T16" r="T17" b="T18"/>
                  <a:pathLst>
                    <a:path w="183" h="930">
                      <a:moveTo>
                        <a:pt x="0" y="0"/>
                      </a:moveTo>
                      <a:cubicBezTo>
                        <a:pt x="6" y="146"/>
                        <a:pt x="8" y="293"/>
                        <a:pt x="18" y="439"/>
                      </a:cubicBezTo>
                      <a:cubicBezTo>
                        <a:pt x="19" y="457"/>
                        <a:pt x="22" y="478"/>
                        <a:pt x="35" y="491"/>
                      </a:cubicBezTo>
                      <a:cubicBezTo>
                        <a:pt x="48" y="504"/>
                        <a:pt x="70" y="503"/>
                        <a:pt x="88" y="509"/>
                      </a:cubicBezTo>
                      <a:cubicBezTo>
                        <a:pt x="183" y="653"/>
                        <a:pt x="141" y="708"/>
                        <a:pt x="141" y="930"/>
                      </a:cubicBezTo>
                    </a:path>
                  </a:pathLst>
                </a:custGeom>
                <a:noFill/>
                <a:ln w="19050" cap="flat" cmpd="sng">
                  <a:solidFill>
                    <a:schemeClr val="accent1"/>
                  </a:solidFill>
                  <a:prstDash val="solid"/>
                  <a:round/>
                  <a:headEnd/>
                  <a:tailEnd/>
                </a:ln>
              </p:spPr>
              <p:txBody>
                <a:bodyPr/>
                <a:lstStyle/>
                <a:p>
                  <a:endParaRPr lang="es-MX" dirty="0">
                    <a:solidFill>
                      <a:prstClr val="white"/>
                    </a:solidFill>
                  </a:endParaRPr>
                </a:p>
              </p:txBody>
            </p:sp>
          </p:grpSp>
          <p:grpSp>
            <p:nvGrpSpPr>
              <p:cNvPr id="17" name="Group 78"/>
              <p:cNvGrpSpPr>
                <a:grpSpLocks/>
              </p:cNvGrpSpPr>
              <p:nvPr/>
            </p:nvGrpSpPr>
            <p:grpSpPr bwMode="auto">
              <a:xfrm>
                <a:off x="2101" y="2260"/>
                <a:ext cx="125" cy="376"/>
                <a:chOff x="8289" y="5184"/>
                <a:chExt cx="446" cy="1489"/>
              </a:xfrm>
            </p:grpSpPr>
            <p:sp>
              <p:nvSpPr>
                <p:cNvPr id="830643" name="Oval 79"/>
                <p:cNvSpPr>
                  <a:spLocks noChangeArrowheads="1"/>
                </p:cNvSpPr>
                <p:nvPr/>
              </p:nvSpPr>
              <p:spPr bwMode="auto">
                <a:xfrm>
                  <a:off x="8352" y="5184"/>
                  <a:ext cx="288" cy="288"/>
                </a:xfrm>
                <a:prstGeom prst="ellipse">
                  <a:avLst/>
                </a:prstGeom>
                <a:solidFill>
                  <a:srgbClr val="969696"/>
                </a:solidFill>
                <a:ln w="19050">
                  <a:solidFill>
                    <a:schemeClr val="accent1"/>
                  </a:solidFill>
                  <a:round/>
                  <a:headEnd/>
                  <a:tailEnd/>
                </a:ln>
              </p:spPr>
              <p:txBody>
                <a:bodyPr/>
                <a:lstStyle/>
                <a:p>
                  <a:endParaRPr lang="es-MX" dirty="0">
                    <a:solidFill>
                      <a:prstClr val="white"/>
                    </a:solidFill>
                  </a:endParaRPr>
                </a:p>
              </p:txBody>
            </p:sp>
            <p:sp>
              <p:nvSpPr>
                <p:cNvPr id="830644" name="Freeform 80"/>
                <p:cNvSpPr>
                  <a:spLocks/>
                </p:cNvSpPr>
                <p:nvPr/>
              </p:nvSpPr>
              <p:spPr bwMode="auto">
                <a:xfrm>
                  <a:off x="8289" y="5479"/>
                  <a:ext cx="158" cy="1194"/>
                </a:xfrm>
                <a:custGeom>
                  <a:avLst/>
                  <a:gdLst>
                    <a:gd name="T0" fmla="*/ 158 w 158"/>
                    <a:gd name="T1" fmla="*/ 0 h 1194"/>
                    <a:gd name="T2" fmla="*/ 123 w 158"/>
                    <a:gd name="T3" fmla="*/ 316 h 1194"/>
                    <a:gd name="T4" fmla="*/ 88 w 158"/>
                    <a:gd name="T5" fmla="*/ 421 h 1194"/>
                    <a:gd name="T6" fmla="*/ 70 w 158"/>
                    <a:gd name="T7" fmla="*/ 474 h 1194"/>
                    <a:gd name="T8" fmla="*/ 158 w 158"/>
                    <a:gd name="T9" fmla="*/ 1071 h 1194"/>
                    <a:gd name="T10" fmla="*/ 140 w 158"/>
                    <a:gd name="T11" fmla="*/ 1194 h 1194"/>
                    <a:gd name="T12" fmla="*/ 0 60000 65536"/>
                    <a:gd name="T13" fmla="*/ 0 60000 65536"/>
                    <a:gd name="T14" fmla="*/ 0 60000 65536"/>
                    <a:gd name="T15" fmla="*/ 0 60000 65536"/>
                    <a:gd name="T16" fmla="*/ 0 60000 65536"/>
                    <a:gd name="T17" fmla="*/ 0 60000 65536"/>
                    <a:gd name="T18" fmla="*/ 0 w 158"/>
                    <a:gd name="T19" fmla="*/ 0 h 1194"/>
                    <a:gd name="T20" fmla="*/ 158 w 158"/>
                    <a:gd name="T21" fmla="*/ 1194 h 1194"/>
                  </a:gdLst>
                  <a:ahLst/>
                  <a:cxnLst>
                    <a:cxn ang="T12">
                      <a:pos x="T0" y="T1"/>
                    </a:cxn>
                    <a:cxn ang="T13">
                      <a:pos x="T2" y="T3"/>
                    </a:cxn>
                    <a:cxn ang="T14">
                      <a:pos x="T4" y="T5"/>
                    </a:cxn>
                    <a:cxn ang="T15">
                      <a:pos x="T6" y="T7"/>
                    </a:cxn>
                    <a:cxn ang="T16">
                      <a:pos x="T8" y="T9"/>
                    </a:cxn>
                    <a:cxn ang="T17">
                      <a:pos x="T10" y="T11"/>
                    </a:cxn>
                  </a:cxnLst>
                  <a:rect l="T18" t="T19" r="T20" b="T21"/>
                  <a:pathLst>
                    <a:path w="158" h="1194">
                      <a:moveTo>
                        <a:pt x="158" y="0"/>
                      </a:moveTo>
                      <a:cubicBezTo>
                        <a:pt x="153" y="63"/>
                        <a:pt x="143" y="234"/>
                        <a:pt x="123" y="316"/>
                      </a:cubicBezTo>
                      <a:cubicBezTo>
                        <a:pt x="114" y="352"/>
                        <a:pt x="100" y="386"/>
                        <a:pt x="88" y="421"/>
                      </a:cubicBezTo>
                      <a:cubicBezTo>
                        <a:pt x="82" y="439"/>
                        <a:pt x="70" y="474"/>
                        <a:pt x="70" y="474"/>
                      </a:cubicBezTo>
                      <a:cubicBezTo>
                        <a:pt x="92" y="1106"/>
                        <a:pt x="0" y="836"/>
                        <a:pt x="158" y="1071"/>
                      </a:cubicBezTo>
                      <a:cubicBezTo>
                        <a:pt x="152" y="1112"/>
                        <a:pt x="140" y="1194"/>
                        <a:pt x="140" y="1194"/>
                      </a:cubicBezTo>
                    </a:path>
                  </a:pathLst>
                </a:custGeom>
                <a:noFill/>
                <a:ln w="19050" cap="flat" cmpd="sng">
                  <a:solidFill>
                    <a:schemeClr val="accent1"/>
                  </a:solidFill>
                  <a:prstDash val="solid"/>
                  <a:round/>
                  <a:headEnd/>
                  <a:tailEnd/>
                </a:ln>
              </p:spPr>
              <p:txBody>
                <a:bodyPr/>
                <a:lstStyle/>
                <a:p>
                  <a:endParaRPr lang="es-MX" dirty="0">
                    <a:solidFill>
                      <a:prstClr val="white"/>
                    </a:solidFill>
                  </a:endParaRPr>
                </a:p>
              </p:txBody>
            </p:sp>
            <p:sp>
              <p:nvSpPr>
                <p:cNvPr id="830645" name="Freeform 81"/>
                <p:cNvSpPr>
                  <a:spLocks/>
                </p:cNvSpPr>
                <p:nvPr/>
              </p:nvSpPr>
              <p:spPr bwMode="auto">
                <a:xfrm>
                  <a:off x="8552" y="5497"/>
                  <a:ext cx="183" cy="930"/>
                </a:xfrm>
                <a:custGeom>
                  <a:avLst/>
                  <a:gdLst>
                    <a:gd name="T0" fmla="*/ 0 w 183"/>
                    <a:gd name="T1" fmla="*/ 0 h 930"/>
                    <a:gd name="T2" fmla="*/ 18 w 183"/>
                    <a:gd name="T3" fmla="*/ 439 h 930"/>
                    <a:gd name="T4" fmla="*/ 35 w 183"/>
                    <a:gd name="T5" fmla="*/ 491 h 930"/>
                    <a:gd name="T6" fmla="*/ 88 w 183"/>
                    <a:gd name="T7" fmla="*/ 509 h 930"/>
                    <a:gd name="T8" fmla="*/ 141 w 183"/>
                    <a:gd name="T9" fmla="*/ 930 h 930"/>
                    <a:gd name="T10" fmla="*/ 0 60000 65536"/>
                    <a:gd name="T11" fmla="*/ 0 60000 65536"/>
                    <a:gd name="T12" fmla="*/ 0 60000 65536"/>
                    <a:gd name="T13" fmla="*/ 0 60000 65536"/>
                    <a:gd name="T14" fmla="*/ 0 60000 65536"/>
                    <a:gd name="T15" fmla="*/ 0 w 183"/>
                    <a:gd name="T16" fmla="*/ 0 h 930"/>
                    <a:gd name="T17" fmla="*/ 183 w 183"/>
                    <a:gd name="T18" fmla="*/ 930 h 930"/>
                  </a:gdLst>
                  <a:ahLst/>
                  <a:cxnLst>
                    <a:cxn ang="T10">
                      <a:pos x="T0" y="T1"/>
                    </a:cxn>
                    <a:cxn ang="T11">
                      <a:pos x="T2" y="T3"/>
                    </a:cxn>
                    <a:cxn ang="T12">
                      <a:pos x="T4" y="T5"/>
                    </a:cxn>
                    <a:cxn ang="T13">
                      <a:pos x="T6" y="T7"/>
                    </a:cxn>
                    <a:cxn ang="T14">
                      <a:pos x="T8" y="T9"/>
                    </a:cxn>
                  </a:cxnLst>
                  <a:rect l="T15" t="T16" r="T17" b="T18"/>
                  <a:pathLst>
                    <a:path w="183" h="930">
                      <a:moveTo>
                        <a:pt x="0" y="0"/>
                      </a:moveTo>
                      <a:cubicBezTo>
                        <a:pt x="6" y="146"/>
                        <a:pt x="8" y="293"/>
                        <a:pt x="18" y="439"/>
                      </a:cubicBezTo>
                      <a:cubicBezTo>
                        <a:pt x="19" y="457"/>
                        <a:pt x="22" y="478"/>
                        <a:pt x="35" y="491"/>
                      </a:cubicBezTo>
                      <a:cubicBezTo>
                        <a:pt x="48" y="504"/>
                        <a:pt x="70" y="503"/>
                        <a:pt x="88" y="509"/>
                      </a:cubicBezTo>
                      <a:cubicBezTo>
                        <a:pt x="183" y="653"/>
                        <a:pt x="141" y="708"/>
                        <a:pt x="141" y="930"/>
                      </a:cubicBezTo>
                    </a:path>
                  </a:pathLst>
                </a:custGeom>
                <a:noFill/>
                <a:ln w="19050" cap="flat" cmpd="sng">
                  <a:solidFill>
                    <a:schemeClr val="accent1"/>
                  </a:solidFill>
                  <a:prstDash val="solid"/>
                  <a:round/>
                  <a:headEnd/>
                  <a:tailEnd/>
                </a:ln>
              </p:spPr>
              <p:txBody>
                <a:bodyPr/>
                <a:lstStyle/>
                <a:p>
                  <a:endParaRPr lang="es-MX" dirty="0">
                    <a:solidFill>
                      <a:prstClr val="white"/>
                    </a:solidFill>
                  </a:endParaRPr>
                </a:p>
              </p:txBody>
            </p:sp>
          </p:grpSp>
          <p:grpSp>
            <p:nvGrpSpPr>
              <p:cNvPr id="18" name="Group 82"/>
              <p:cNvGrpSpPr>
                <a:grpSpLocks/>
              </p:cNvGrpSpPr>
              <p:nvPr/>
            </p:nvGrpSpPr>
            <p:grpSpPr bwMode="auto">
              <a:xfrm>
                <a:off x="2203" y="2260"/>
                <a:ext cx="124" cy="376"/>
                <a:chOff x="8289" y="5184"/>
                <a:chExt cx="446" cy="1489"/>
              </a:xfrm>
            </p:grpSpPr>
            <p:sp>
              <p:nvSpPr>
                <p:cNvPr id="830640" name="Oval 83"/>
                <p:cNvSpPr>
                  <a:spLocks noChangeArrowheads="1"/>
                </p:cNvSpPr>
                <p:nvPr/>
              </p:nvSpPr>
              <p:spPr bwMode="auto">
                <a:xfrm>
                  <a:off x="8352" y="5184"/>
                  <a:ext cx="288" cy="288"/>
                </a:xfrm>
                <a:prstGeom prst="ellipse">
                  <a:avLst/>
                </a:prstGeom>
                <a:solidFill>
                  <a:srgbClr val="969696"/>
                </a:solidFill>
                <a:ln w="19050">
                  <a:solidFill>
                    <a:schemeClr val="accent1"/>
                  </a:solidFill>
                  <a:round/>
                  <a:headEnd/>
                  <a:tailEnd/>
                </a:ln>
              </p:spPr>
              <p:txBody>
                <a:bodyPr/>
                <a:lstStyle/>
                <a:p>
                  <a:endParaRPr lang="es-MX" dirty="0">
                    <a:solidFill>
                      <a:prstClr val="white"/>
                    </a:solidFill>
                  </a:endParaRPr>
                </a:p>
              </p:txBody>
            </p:sp>
            <p:sp>
              <p:nvSpPr>
                <p:cNvPr id="830641" name="Freeform 84"/>
                <p:cNvSpPr>
                  <a:spLocks/>
                </p:cNvSpPr>
                <p:nvPr/>
              </p:nvSpPr>
              <p:spPr bwMode="auto">
                <a:xfrm>
                  <a:off x="8289" y="5479"/>
                  <a:ext cx="158" cy="1194"/>
                </a:xfrm>
                <a:custGeom>
                  <a:avLst/>
                  <a:gdLst>
                    <a:gd name="T0" fmla="*/ 158 w 158"/>
                    <a:gd name="T1" fmla="*/ 0 h 1194"/>
                    <a:gd name="T2" fmla="*/ 123 w 158"/>
                    <a:gd name="T3" fmla="*/ 316 h 1194"/>
                    <a:gd name="T4" fmla="*/ 88 w 158"/>
                    <a:gd name="T5" fmla="*/ 421 h 1194"/>
                    <a:gd name="T6" fmla="*/ 70 w 158"/>
                    <a:gd name="T7" fmla="*/ 474 h 1194"/>
                    <a:gd name="T8" fmla="*/ 158 w 158"/>
                    <a:gd name="T9" fmla="*/ 1071 h 1194"/>
                    <a:gd name="T10" fmla="*/ 140 w 158"/>
                    <a:gd name="T11" fmla="*/ 1194 h 1194"/>
                    <a:gd name="T12" fmla="*/ 0 60000 65536"/>
                    <a:gd name="T13" fmla="*/ 0 60000 65536"/>
                    <a:gd name="T14" fmla="*/ 0 60000 65536"/>
                    <a:gd name="T15" fmla="*/ 0 60000 65536"/>
                    <a:gd name="T16" fmla="*/ 0 60000 65536"/>
                    <a:gd name="T17" fmla="*/ 0 60000 65536"/>
                    <a:gd name="T18" fmla="*/ 0 w 158"/>
                    <a:gd name="T19" fmla="*/ 0 h 1194"/>
                    <a:gd name="T20" fmla="*/ 158 w 158"/>
                    <a:gd name="T21" fmla="*/ 1194 h 1194"/>
                  </a:gdLst>
                  <a:ahLst/>
                  <a:cxnLst>
                    <a:cxn ang="T12">
                      <a:pos x="T0" y="T1"/>
                    </a:cxn>
                    <a:cxn ang="T13">
                      <a:pos x="T2" y="T3"/>
                    </a:cxn>
                    <a:cxn ang="T14">
                      <a:pos x="T4" y="T5"/>
                    </a:cxn>
                    <a:cxn ang="T15">
                      <a:pos x="T6" y="T7"/>
                    </a:cxn>
                    <a:cxn ang="T16">
                      <a:pos x="T8" y="T9"/>
                    </a:cxn>
                    <a:cxn ang="T17">
                      <a:pos x="T10" y="T11"/>
                    </a:cxn>
                  </a:cxnLst>
                  <a:rect l="T18" t="T19" r="T20" b="T21"/>
                  <a:pathLst>
                    <a:path w="158" h="1194">
                      <a:moveTo>
                        <a:pt x="158" y="0"/>
                      </a:moveTo>
                      <a:cubicBezTo>
                        <a:pt x="153" y="63"/>
                        <a:pt x="143" y="234"/>
                        <a:pt x="123" y="316"/>
                      </a:cubicBezTo>
                      <a:cubicBezTo>
                        <a:pt x="114" y="352"/>
                        <a:pt x="100" y="386"/>
                        <a:pt x="88" y="421"/>
                      </a:cubicBezTo>
                      <a:cubicBezTo>
                        <a:pt x="82" y="439"/>
                        <a:pt x="70" y="474"/>
                        <a:pt x="70" y="474"/>
                      </a:cubicBezTo>
                      <a:cubicBezTo>
                        <a:pt x="92" y="1106"/>
                        <a:pt x="0" y="836"/>
                        <a:pt x="158" y="1071"/>
                      </a:cubicBezTo>
                      <a:cubicBezTo>
                        <a:pt x="152" y="1112"/>
                        <a:pt x="140" y="1194"/>
                        <a:pt x="140" y="1194"/>
                      </a:cubicBezTo>
                    </a:path>
                  </a:pathLst>
                </a:custGeom>
                <a:noFill/>
                <a:ln w="19050" cap="flat" cmpd="sng">
                  <a:solidFill>
                    <a:schemeClr val="accent1"/>
                  </a:solidFill>
                  <a:prstDash val="solid"/>
                  <a:round/>
                  <a:headEnd/>
                  <a:tailEnd/>
                </a:ln>
              </p:spPr>
              <p:txBody>
                <a:bodyPr/>
                <a:lstStyle/>
                <a:p>
                  <a:endParaRPr lang="es-MX" dirty="0">
                    <a:solidFill>
                      <a:prstClr val="white"/>
                    </a:solidFill>
                  </a:endParaRPr>
                </a:p>
              </p:txBody>
            </p:sp>
            <p:sp>
              <p:nvSpPr>
                <p:cNvPr id="830642" name="Freeform 85"/>
                <p:cNvSpPr>
                  <a:spLocks/>
                </p:cNvSpPr>
                <p:nvPr/>
              </p:nvSpPr>
              <p:spPr bwMode="auto">
                <a:xfrm>
                  <a:off x="8552" y="5497"/>
                  <a:ext cx="183" cy="930"/>
                </a:xfrm>
                <a:custGeom>
                  <a:avLst/>
                  <a:gdLst>
                    <a:gd name="T0" fmla="*/ 0 w 183"/>
                    <a:gd name="T1" fmla="*/ 0 h 930"/>
                    <a:gd name="T2" fmla="*/ 18 w 183"/>
                    <a:gd name="T3" fmla="*/ 439 h 930"/>
                    <a:gd name="T4" fmla="*/ 35 w 183"/>
                    <a:gd name="T5" fmla="*/ 491 h 930"/>
                    <a:gd name="T6" fmla="*/ 88 w 183"/>
                    <a:gd name="T7" fmla="*/ 509 h 930"/>
                    <a:gd name="T8" fmla="*/ 141 w 183"/>
                    <a:gd name="T9" fmla="*/ 930 h 930"/>
                    <a:gd name="T10" fmla="*/ 0 60000 65536"/>
                    <a:gd name="T11" fmla="*/ 0 60000 65536"/>
                    <a:gd name="T12" fmla="*/ 0 60000 65536"/>
                    <a:gd name="T13" fmla="*/ 0 60000 65536"/>
                    <a:gd name="T14" fmla="*/ 0 60000 65536"/>
                    <a:gd name="T15" fmla="*/ 0 w 183"/>
                    <a:gd name="T16" fmla="*/ 0 h 930"/>
                    <a:gd name="T17" fmla="*/ 183 w 183"/>
                    <a:gd name="T18" fmla="*/ 930 h 930"/>
                  </a:gdLst>
                  <a:ahLst/>
                  <a:cxnLst>
                    <a:cxn ang="T10">
                      <a:pos x="T0" y="T1"/>
                    </a:cxn>
                    <a:cxn ang="T11">
                      <a:pos x="T2" y="T3"/>
                    </a:cxn>
                    <a:cxn ang="T12">
                      <a:pos x="T4" y="T5"/>
                    </a:cxn>
                    <a:cxn ang="T13">
                      <a:pos x="T6" y="T7"/>
                    </a:cxn>
                    <a:cxn ang="T14">
                      <a:pos x="T8" y="T9"/>
                    </a:cxn>
                  </a:cxnLst>
                  <a:rect l="T15" t="T16" r="T17" b="T18"/>
                  <a:pathLst>
                    <a:path w="183" h="930">
                      <a:moveTo>
                        <a:pt x="0" y="0"/>
                      </a:moveTo>
                      <a:cubicBezTo>
                        <a:pt x="6" y="146"/>
                        <a:pt x="8" y="293"/>
                        <a:pt x="18" y="439"/>
                      </a:cubicBezTo>
                      <a:cubicBezTo>
                        <a:pt x="19" y="457"/>
                        <a:pt x="22" y="478"/>
                        <a:pt x="35" y="491"/>
                      </a:cubicBezTo>
                      <a:cubicBezTo>
                        <a:pt x="48" y="504"/>
                        <a:pt x="70" y="503"/>
                        <a:pt x="88" y="509"/>
                      </a:cubicBezTo>
                      <a:cubicBezTo>
                        <a:pt x="183" y="653"/>
                        <a:pt x="141" y="708"/>
                        <a:pt x="141" y="930"/>
                      </a:cubicBezTo>
                    </a:path>
                  </a:pathLst>
                </a:custGeom>
                <a:noFill/>
                <a:ln w="19050" cap="flat" cmpd="sng">
                  <a:solidFill>
                    <a:schemeClr val="accent1"/>
                  </a:solidFill>
                  <a:prstDash val="solid"/>
                  <a:round/>
                  <a:headEnd/>
                  <a:tailEnd/>
                </a:ln>
              </p:spPr>
              <p:txBody>
                <a:bodyPr/>
                <a:lstStyle/>
                <a:p>
                  <a:endParaRPr lang="es-MX" dirty="0">
                    <a:solidFill>
                      <a:prstClr val="white"/>
                    </a:solidFill>
                  </a:endParaRPr>
                </a:p>
              </p:txBody>
            </p:sp>
          </p:grpSp>
          <p:grpSp>
            <p:nvGrpSpPr>
              <p:cNvPr id="19" name="Group 86"/>
              <p:cNvGrpSpPr>
                <a:grpSpLocks/>
              </p:cNvGrpSpPr>
              <p:nvPr/>
            </p:nvGrpSpPr>
            <p:grpSpPr bwMode="auto">
              <a:xfrm>
                <a:off x="2325" y="2263"/>
                <a:ext cx="125" cy="377"/>
                <a:chOff x="8289" y="5184"/>
                <a:chExt cx="446" cy="1489"/>
              </a:xfrm>
            </p:grpSpPr>
            <p:sp>
              <p:nvSpPr>
                <p:cNvPr id="830637" name="Oval 87"/>
                <p:cNvSpPr>
                  <a:spLocks noChangeArrowheads="1"/>
                </p:cNvSpPr>
                <p:nvPr/>
              </p:nvSpPr>
              <p:spPr bwMode="auto">
                <a:xfrm>
                  <a:off x="8352" y="5184"/>
                  <a:ext cx="288" cy="288"/>
                </a:xfrm>
                <a:prstGeom prst="ellipse">
                  <a:avLst/>
                </a:prstGeom>
                <a:solidFill>
                  <a:srgbClr val="969696"/>
                </a:solidFill>
                <a:ln w="19050">
                  <a:solidFill>
                    <a:schemeClr val="accent1"/>
                  </a:solidFill>
                  <a:round/>
                  <a:headEnd/>
                  <a:tailEnd/>
                </a:ln>
              </p:spPr>
              <p:txBody>
                <a:bodyPr/>
                <a:lstStyle/>
                <a:p>
                  <a:endParaRPr lang="es-MX" dirty="0">
                    <a:solidFill>
                      <a:prstClr val="white"/>
                    </a:solidFill>
                  </a:endParaRPr>
                </a:p>
              </p:txBody>
            </p:sp>
            <p:sp>
              <p:nvSpPr>
                <p:cNvPr id="830638" name="Freeform 88"/>
                <p:cNvSpPr>
                  <a:spLocks/>
                </p:cNvSpPr>
                <p:nvPr/>
              </p:nvSpPr>
              <p:spPr bwMode="auto">
                <a:xfrm>
                  <a:off x="8289" y="5479"/>
                  <a:ext cx="158" cy="1194"/>
                </a:xfrm>
                <a:custGeom>
                  <a:avLst/>
                  <a:gdLst>
                    <a:gd name="T0" fmla="*/ 158 w 158"/>
                    <a:gd name="T1" fmla="*/ 0 h 1194"/>
                    <a:gd name="T2" fmla="*/ 123 w 158"/>
                    <a:gd name="T3" fmla="*/ 316 h 1194"/>
                    <a:gd name="T4" fmla="*/ 88 w 158"/>
                    <a:gd name="T5" fmla="*/ 421 h 1194"/>
                    <a:gd name="T6" fmla="*/ 70 w 158"/>
                    <a:gd name="T7" fmla="*/ 474 h 1194"/>
                    <a:gd name="T8" fmla="*/ 158 w 158"/>
                    <a:gd name="T9" fmla="*/ 1071 h 1194"/>
                    <a:gd name="T10" fmla="*/ 140 w 158"/>
                    <a:gd name="T11" fmla="*/ 1194 h 1194"/>
                    <a:gd name="T12" fmla="*/ 0 60000 65536"/>
                    <a:gd name="T13" fmla="*/ 0 60000 65536"/>
                    <a:gd name="T14" fmla="*/ 0 60000 65536"/>
                    <a:gd name="T15" fmla="*/ 0 60000 65536"/>
                    <a:gd name="T16" fmla="*/ 0 60000 65536"/>
                    <a:gd name="T17" fmla="*/ 0 60000 65536"/>
                    <a:gd name="T18" fmla="*/ 0 w 158"/>
                    <a:gd name="T19" fmla="*/ 0 h 1194"/>
                    <a:gd name="T20" fmla="*/ 158 w 158"/>
                    <a:gd name="T21" fmla="*/ 1194 h 1194"/>
                  </a:gdLst>
                  <a:ahLst/>
                  <a:cxnLst>
                    <a:cxn ang="T12">
                      <a:pos x="T0" y="T1"/>
                    </a:cxn>
                    <a:cxn ang="T13">
                      <a:pos x="T2" y="T3"/>
                    </a:cxn>
                    <a:cxn ang="T14">
                      <a:pos x="T4" y="T5"/>
                    </a:cxn>
                    <a:cxn ang="T15">
                      <a:pos x="T6" y="T7"/>
                    </a:cxn>
                    <a:cxn ang="T16">
                      <a:pos x="T8" y="T9"/>
                    </a:cxn>
                    <a:cxn ang="T17">
                      <a:pos x="T10" y="T11"/>
                    </a:cxn>
                  </a:cxnLst>
                  <a:rect l="T18" t="T19" r="T20" b="T21"/>
                  <a:pathLst>
                    <a:path w="158" h="1194">
                      <a:moveTo>
                        <a:pt x="158" y="0"/>
                      </a:moveTo>
                      <a:cubicBezTo>
                        <a:pt x="153" y="63"/>
                        <a:pt x="143" y="234"/>
                        <a:pt x="123" y="316"/>
                      </a:cubicBezTo>
                      <a:cubicBezTo>
                        <a:pt x="114" y="352"/>
                        <a:pt x="100" y="386"/>
                        <a:pt x="88" y="421"/>
                      </a:cubicBezTo>
                      <a:cubicBezTo>
                        <a:pt x="82" y="439"/>
                        <a:pt x="70" y="474"/>
                        <a:pt x="70" y="474"/>
                      </a:cubicBezTo>
                      <a:cubicBezTo>
                        <a:pt x="92" y="1106"/>
                        <a:pt x="0" y="836"/>
                        <a:pt x="158" y="1071"/>
                      </a:cubicBezTo>
                      <a:cubicBezTo>
                        <a:pt x="152" y="1112"/>
                        <a:pt x="140" y="1194"/>
                        <a:pt x="140" y="1194"/>
                      </a:cubicBezTo>
                    </a:path>
                  </a:pathLst>
                </a:custGeom>
                <a:noFill/>
                <a:ln w="19050" cap="flat" cmpd="sng">
                  <a:solidFill>
                    <a:schemeClr val="accent1"/>
                  </a:solidFill>
                  <a:prstDash val="solid"/>
                  <a:round/>
                  <a:headEnd/>
                  <a:tailEnd/>
                </a:ln>
              </p:spPr>
              <p:txBody>
                <a:bodyPr/>
                <a:lstStyle/>
                <a:p>
                  <a:endParaRPr lang="es-MX" dirty="0">
                    <a:solidFill>
                      <a:prstClr val="white"/>
                    </a:solidFill>
                  </a:endParaRPr>
                </a:p>
              </p:txBody>
            </p:sp>
            <p:sp>
              <p:nvSpPr>
                <p:cNvPr id="830639" name="Freeform 89"/>
                <p:cNvSpPr>
                  <a:spLocks/>
                </p:cNvSpPr>
                <p:nvPr/>
              </p:nvSpPr>
              <p:spPr bwMode="auto">
                <a:xfrm>
                  <a:off x="8552" y="5497"/>
                  <a:ext cx="183" cy="930"/>
                </a:xfrm>
                <a:custGeom>
                  <a:avLst/>
                  <a:gdLst>
                    <a:gd name="T0" fmla="*/ 0 w 183"/>
                    <a:gd name="T1" fmla="*/ 0 h 930"/>
                    <a:gd name="T2" fmla="*/ 18 w 183"/>
                    <a:gd name="T3" fmla="*/ 439 h 930"/>
                    <a:gd name="T4" fmla="*/ 35 w 183"/>
                    <a:gd name="T5" fmla="*/ 491 h 930"/>
                    <a:gd name="T6" fmla="*/ 88 w 183"/>
                    <a:gd name="T7" fmla="*/ 509 h 930"/>
                    <a:gd name="T8" fmla="*/ 141 w 183"/>
                    <a:gd name="T9" fmla="*/ 930 h 930"/>
                    <a:gd name="T10" fmla="*/ 0 60000 65536"/>
                    <a:gd name="T11" fmla="*/ 0 60000 65536"/>
                    <a:gd name="T12" fmla="*/ 0 60000 65536"/>
                    <a:gd name="T13" fmla="*/ 0 60000 65536"/>
                    <a:gd name="T14" fmla="*/ 0 60000 65536"/>
                    <a:gd name="T15" fmla="*/ 0 w 183"/>
                    <a:gd name="T16" fmla="*/ 0 h 930"/>
                    <a:gd name="T17" fmla="*/ 183 w 183"/>
                    <a:gd name="T18" fmla="*/ 930 h 930"/>
                  </a:gdLst>
                  <a:ahLst/>
                  <a:cxnLst>
                    <a:cxn ang="T10">
                      <a:pos x="T0" y="T1"/>
                    </a:cxn>
                    <a:cxn ang="T11">
                      <a:pos x="T2" y="T3"/>
                    </a:cxn>
                    <a:cxn ang="T12">
                      <a:pos x="T4" y="T5"/>
                    </a:cxn>
                    <a:cxn ang="T13">
                      <a:pos x="T6" y="T7"/>
                    </a:cxn>
                    <a:cxn ang="T14">
                      <a:pos x="T8" y="T9"/>
                    </a:cxn>
                  </a:cxnLst>
                  <a:rect l="T15" t="T16" r="T17" b="T18"/>
                  <a:pathLst>
                    <a:path w="183" h="930">
                      <a:moveTo>
                        <a:pt x="0" y="0"/>
                      </a:moveTo>
                      <a:cubicBezTo>
                        <a:pt x="6" y="146"/>
                        <a:pt x="8" y="293"/>
                        <a:pt x="18" y="439"/>
                      </a:cubicBezTo>
                      <a:cubicBezTo>
                        <a:pt x="19" y="457"/>
                        <a:pt x="22" y="478"/>
                        <a:pt x="35" y="491"/>
                      </a:cubicBezTo>
                      <a:cubicBezTo>
                        <a:pt x="48" y="504"/>
                        <a:pt x="70" y="503"/>
                        <a:pt x="88" y="509"/>
                      </a:cubicBezTo>
                      <a:cubicBezTo>
                        <a:pt x="183" y="653"/>
                        <a:pt x="141" y="708"/>
                        <a:pt x="141" y="930"/>
                      </a:cubicBezTo>
                    </a:path>
                  </a:pathLst>
                </a:custGeom>
                <a:noFill/>
                <a:ln w="19050" cap="flat" cmpd="sng">
                  <a:solidFill>
                    <a:schemeClr val="accent1"/>
                  </a:solidFill>
                  <a:prstDash val="solid"/>
                  <a:round/>
                  <a:headEnd/>
                  <a:tailEnd/>
                </a:ln>
              </p:spPr>
              <p:txBody>
                <a:bodyPr/>
                <a:lstStyle/>
                <a:p>
                  <a:endParaRPr lang="es-MX" dirty="0">
                    <a:solidFill>
                      <a:prstClr val="white"/>
                    </a:solidFill>
                  </a:endParaRPr>
                </a:p>
              </p:txBody>
            </p:sp>
          </p:grpSp>
          <p:grpSp>
            <p:nvGrpSpPr>
              <p:cNvPr id="20" name="Group 90"/>
              <p:cNvGrpSpPr>
                <a:grpSpLocks/>
              </p:cNvGrpSpPr>
              <p:nvPr/>
            </p:nvGrpSpPr>
            <p:grpSpPr bwMode="auto">
              <a:xfrm flipV="1">
                <a:off x="3944" y="2444"/>
                <a:ext cx="924" cy="389"/>
                <a:chOff x="8357" y="5238"/>
                <a:chExt cx="3317" cy="1539"/>
              </a:xfrm>
            </p:grpSpPr>
            <p:grpSp>
              <p:nvGrpSpPr>
                <p:cNvPr id="21" name="Group 91"/>
                <p:cNvGrpSpPr>
                  <a:grpSpLocks/>
                </p:cNvGrpSpPr>
                <p:nvPr/>
              </p:nvGrpSpPr>
              <p:grpSpPr bwMode="auto">
                <a:xfrm>
                  <a:off x="8357" y="5238"/>
                  <a:ext cx="446" cy="1489"/>
                  <a:chOff x="8289" y="5184"/>
                  <a:chExt cx="446" cy="1489"/>
                </a:xfrm>
              </p:grpSpPr>
              <p:sp>
                <p:nvSpPr>
                  <p:cNvPr id="830634" name="Oval 92"/>
                  <p:cNvSpPr>
                    <a:spLocks noChangeArrowheads="1"/>
                  </p:cNvSpPr>
                  <p:nvPr/>
                </p:nvSpPr>
                <p:spPr bwMode="auto">
                  <a:xfrm>
                    <a:off x="8352" y="5184"/>
                    <a:ext cx="288" cy="288"/>
                  </a:xfrm>
                  <a:prstGeom prst="ellipse">
                    <a:avLst/>
                  </a:prstGeom>
                  <a:solidFill>
                    <a:srgbClr val="969696"/>
                  </a:solidFill>
                  <a:ln w="19050">
                    <a:solidFill>
                      <a:schemeClr val="accent1"/>
                    </a:solidFill>
                    <a:round/>
                    <a:headEnd/>
                    <a:tailEnd/>
                  </a:ln>
                </p:spPr>
                <p:txBody>
                  <a:bodyPr/>
                  <a:lstStyle/>
                  <a:p>
                    <a:endParaRPr lang="es-MX" dirty="0">
                      <a:solidFill>
                        <a:prstClr val="white"/>
                      </a:solidFill>
                    </a:endParaRPr>
                  </a:p>
                </p:txBody>
              </p:sp>
              <p:sp>
                <p:nvSpPr>
                  <p:cNvPr id="830635" name="Freeform 93"/>
                  <p:cNvSpPr>
                    <a:spLocks/>
                  </p:cNvSpPr>
                  <p:nvPr/>
                </p:nvSpPr>
                <p:spPr bwMode="auto">
                  <a:xfrm>
                    <a:off x="8289" y="5479"/>
                    <a:ext cx="158" cy="1194"/>
                  </a:xfrm>
                  <a:custGeom>
                    <a:avLst/>
                    <a:gdLst>
                      <a:gd name="T0" fmla="*/ 158 w 158"/>
                      <a:gd name="T1" fmla="*/ 0 h 1194"/>
                      <a:gd name="T2" fmla="*/ 123 w 158"/>
                      <a:gd name="T3" fmla="*/ 316 h 1194"/>
                      <a:gd name="T4" fmla="*/ 88 w 158"/>
                      <a:gd name="T5" fmla="*/ 421 h 1194"/>
                      <a:gd name="T6" fmla="*/ 70 w 158"/>
                      <a:gd name="T7" fmla="*/ 474 h 1194"/>
                      <a:gd name="T8" fmla="*/ 158 w 158"/>
                      <a:gd name="T9" fmla="*/ 1071 h 1194"/>
                      <a:gd name="T10" fmla="*/ 140 w 158"/>
                      <a:gd name="T11" fmla="*/ 1194 h 1194"/>
                      <a:gd name="T12" fmla="*/ 0 60000 65536"/>
                      <a:gd name="T13" fmla="*/ 0 60000 65536"/>
                      <a:gd name="T14" fmla="*/ 0 60000 65536"/>
                      <a:gd name="T15" fmla="*/ 0 60000 65536"/>
                      <a:gd name="T16" fmla="*/ 0 60000 65536"/>
                      <a:gd name="T17" fmla="*/ 0 60000 65536"/>
                      <a:gd name="T18" fmla="*/ 0 w 158"/>
                      <a:gd name="T19" fmla="*/ 0 h 1194"/>
                      <a:gd name="T20" fmla="*/ 158 w 158"/>
                      <a:gd name="T21" fmla="*/ 1194 h 1194"/>
                    </a:gdLst>
                    <a:ahLst/>
                    <a:cxnLst>
                      <a:cxn ang="T12">
                        <a:pos x="T0" y="T1"/>
                      </a:cxn>
                      <a:cxn ang="T13">
                        <a:pos x="T2" y="T3"/>
                      </a:cxn>
                      <a:cxn ang="T14">
                        <a:pos x="T4" y="T5"/>
                      </a:cxn>
                      <a:cxn ang="T15">
                        <a:pos x="T6" y="T7"/>
                      </a:cxn>
                      <a:cxn ang="T16">
                        <a:pos x="T8" y="T9"/>
                      </a:cxn>
                      <a:cxn ang="T17">
                        <a:pos x="T10" y="T11"/>
                      </a:cxn>
                    </a:cxnLst>
                    <a:rect l="T18" t="T19" r="T20" b="T21"/>
                    <a:pathLst>
                      <a:path w="158" h="1194">
                        <a:moveTo>
                          <a:pt x="158" y="0"/>
                        </a:moveTo>
                        <a:cubicBezTo>
                          <a:pt x="153" y="63"/>
                          <a:pt x="143" y="234"/>
                          <a:pt x="123" y="316"/>
                        </a:cubicBezTo>
                        <a:cubicBezTo>
                          <a:pt x="114" y="352"/>
                          <a:pt x="100" y="386"/>
                          <a:pt x="88" y="421"/>
                        </a:cubicBezTo>
                        <a:cubicBezTo>
                          <a:pt x="82" y="439"/>
                          <a:pt x="70" y="474"/>
                          <a:pt x="70" y="474"/>
                        </a:cubicBezTo>
                        <a:cubicBezTo>
                          <a:pt x="92" y="1106"/>
                          <a:pt x="0" y="836"/>
                          <a:pt x="158" y="1071"/>
                        </a:cubicBezTo>
                        <a:cubicBezTo>
                          <a:pt x="152" y="1112"/>
                          <a:pt x="140" y="1194"/>
                          <a:pt x="140" y="1194"/>
                        </a:cubicBezTo>
                      </a:path>
                    </a:pathLst>
                  </a:custGeom>
                  <a:noFill/>
                  <a:ln w="19050" cap="flat" cmpd="sng">
                    <a:solidFill>
                      <a:schemeClr val="accent1"/>
                    </a:solidFill>
                    <a:prstDash val="solid"/>
                    <a:round/>
                    <a:headEnd/>
                    <a:tailEnd/>
                  </a:ln>
                </p:spPr>
                <p:txBody>
                  <a:bodyPr/>
                  <a:lstStyle/>
                  <a:p>
                    <a:endParaRPr lang="es-MX" dirty="0">
                      <a:solidFill>
                        <a:prstClr val="white"/>
                      </a:solidFill>
                    </a:endParaRPr>
                  </a:p>
                </p:txBody>
              </p:sp>
              <p:sp>
                <p:nvSpPr>
                  <p:cNvPr id="830636" name="Freeform 94"/>
                  <p:cNvSpPr>
                    <a:spLocks/>
                  </p:cNvSpPr>
                  <p:nvPr/>
                </p:nvSpPr>
                <p:spPr bwMode="auto">
                  <a:xfrm>
                    <a:off x="8552" y="5497"/>
                    <a:ext cx="183" cy="930"/>
                  </a:xfrm>
                  <a:custGeom>
                    <a:avLst/>
                    <a:gdLst>
                      <a:gd name="T0" fmla="*/ 0 w 183"/>
                      <a:gd name="T1" fmla="*/ 0 h 930"/>
                      <a:gd name="T2" fmla="*/ 18 w 183"/>
                      <a:gd name="T3" fmla="*/ 439 h 930"/>
                      <a:gd name="T4" fmla="*/ 35 w 183"/>
                      <a:gd name="T5" fmla="*/ 491 h 930"/>
                      <a:gd name="T6" fmla="*/ 88 w 183"/>
                      <a:gd name="T7" fmla="*/ 509 h 930"/>
                      <a:gd name="T8" fmla="*/ 141 w 183"/>
                      <a:gd name="T9" fmla="*/ 930 h 930"/>
                      <a:gd name="T10" fmla="*/ 0 60000 65536"/>
                      <a:gd name="T11" fmla="*/ 0 60000 65536"/>
                      <a:gd name="T12" fmla="*/ 0 60000 65536"/>
                      <a:gd name="T13" fmla="*/ 0 60000 65536"/>
                      <a:gd name="T14" fmla="*/ 0 60000 65536"/>
                      <a:gd name="T15" fmla="*/ 0 w 183"/>
                      <a:gd name="T16" fmla="*/ 0 h 930"/>
                      <a:gd name="T17" fmla="*/ 183 w 183"/>
                      <a:gd name="T18" fmla="*/ 930 h 930"/>
                    </a:gdLst>
                    <a:ahLst/>
                    <a:cxnLst>
                      <a:cxn ang="T10">
                        <a:pos x="T0" y="T1"/>
                      </a:cxn>
                      <a:cxn ang="T11">
                        <a:pos x="T2" y="T3"/>
                      </a:cxn>
                      <a:cxn ang="T12">
                        <a:pos x="T4" y="T5"/>
                      </a:cxn>
                      <a:cxn ang="T13">
                        <a:pos x="T6" y="T7"/>
                      </a:cxn>
                      <a:cxn ang="T14">
                        <a:pos x="T8" y="T9"/>
                      </a:cxn>
                    </a:cxnLst>
                    <a:rect l="T15" t="T16" r="T17" b="T18"/>
                    <a:pathLst>
                      <a:path w="183" h="930">
                        <a:moveTo>
                          <a:pt x="0" y="0"/>
                        </a:moveTo>
                        <a:cubicBezTo>
                          <a:pt x="6" y="146"/>
                          <a:pt x="8" y="293"/>
                          <a:pt x="18" y="439"/>
                        </a:cubicBezTo>
                        <a:cubicBezTo>
                          <a:pt x="19" y="457"/>
                          <a:pt x="22" y="478"/>
                          <a:pt x="35" y="491"/>
                        </a:cubicBezTo>
                        <a:cubicBezTo>
                          <a:pt x="48" y="504"/>
                          <a:pt x="70" y="503"/>
                          <a:pt x="88" y="509"/>
                        </a:cubicBezTo>
                        <a:cubicBezTo>
                          <a:pt x="183" y="653"/>
                          <a:pt x="141" y="708"/>
                          <a:pt x="141" y="930"/>
                        </a:cubicBezTo>
                      </a:path>
                    </a:pathLst>
                  </a:custGeom>
                  <a:noFill/>
                  <a:ln w="19050" cap="flat" cmpd="sng">
                    <a:solidFill>
                      <a:schemeClr val="accent1"/>
                    </a:solidFill>
                    <a:prstDash val="solid"/>
                    <a:round/>
                    <a:headEnd/>
                    <a:tailEnd/>
                  </a:ln>
                </p:spPr>
                <p:txBody>
                  <a:bodyPr/>
                  <a:lstStyle/>
                  <a:p>
                    <a:endParaRPr lang="es-MX" dirty="0">
                      <a:solidFill>
                        <a:prstClr val="white"/>
                      </a:solidFill>
                    </a:endParaRPr>
                  </a:p>
                </p:txBody>
              </p:sp>
            </p:grpSp>
            <p:grpSp>
              <p:nvGrpSpPr>
                <p:cNvPr id="22" name="Group 95"/>
                <p:cNvGrpSpPr>
                  <a:grpSpLocks/>
                </p:cNvGrpSpPr>
                <p:nvPr/>
              </p:nvGrpSpPr>
              <p:grpSpPr bwMode="auto">
                <a:xfrm>
                  <a:off x="8755" y="5267"/>
                  <a:ext cx="446" cy="1489"/>
                  <a:chOff x="8289" y="5184"/>
                  <a:chExt cx="446" cy="1489"/>
                </a:xfrm>
              </p:grpSpPr>
              <p:sp>
                <p:nvSpPr>
                  <p:cNvPr id="830631" name="Oval 96"/>
                  <p:cNvSpPr>
                    <a:spLocks noChangeArrowheads="1"/>
                  </p:cNvSpPr>
                  <p:nvPr/>
                </p:nvSpPr>
                <p:spPr bwMode="auto">
                  <a:xfrm>
                    <a:off x="8352" y="5184"/>
                    <a:ext cx="288" cy="288"/>
                  </a:xfrm>
                  <a:prstGeom prst="ellipse">
                    <a:avLst/>
                  </a:prstGeom>
                  <a:solidFill>
                    <a:srgbClr val="969696"/>
                  </a:solidFill>
                  <a:ln w="19050">
                    <a:solidFill>
                      <a:schemeClr val="accent1"/>
                    </a:solidFill>
                    <a:round/>
                    <a:headEnd/>
                    <a:tailEnd/>
                  </a:ln>
                </p:spPr>
                <p:txBody>
                  <a:bodyPr/>
                  <a:lstStyle/>
                  <a:p>
                    <a:endParaRPr lang="es-MX" dirty="0">
                      <a:solidFill>
                        <a:prstClr val="white"/>
                      </a:solidFill>
                    </a:endParaRPr>
                  </a:p>
                </p:txBody>
              </p:sp>
              <p:sp>
                <p:nvSpPr>
                  <p:cNvPr id="830632" name="Freeform 97"/>
                  <p:cNvSpPr>
                    <a:spLocks/>
                  </p:cNvSpPr>
                  <p:nvPr/>
                </p:nvSpPr>
                <p:spPr bwMode="auto">
                  <a:xfrm>
                    <a:off x="8289" y="5479"/>
                    <a:ext cx="158" cy="1194"/>
                  </a:xfrm>
                  <a:custGeom>
                    <a:avLst/>
                    <a:gdLst>
                      <a:gd name="T0" fmla="*/ 158 w 158"/>
                      <a:gd name="T1" fmla="*/ 0 h 1194"/>
                      <a:gd name="T2" fmla="*/ 123 w 158"/>
                      <a:gd name="T3" fmla="*/ 316 h 1194"/>
                      <a:gd name="T4" fmla="*/ 88 w 158"/>
                      <a:gd name="T5" fmla="*/ 421 h 1194"/>
                      <a:gd name="T6" fmla="*/ 70 w 158"/>
                      <a:gd name="T7" fmla="*/ 474 h 1194"/>
                      <a:gd name="T8" fmla="*/ 158 w 158"/>
                      <a:gd name="T9" fmla="*/ 1071 h 1194"/>
                      <a:gd name="T10" fmla="*/ 140 w 158"/>
                      <a:gd name="T11" fmla="*/ 1194 h 1194"/>
                      <a:gd name="T12" fmla="*/ 0 60000 65536"/>
                      <a:gd name="T13" fmla="*/ 0 60000 65536"/>
                      <a:gd name="T14" fmla="*/ 0 60000 65536"/>
                      <a:gd name="T15" fmla="*/ 0 60000 65536"/>
                      <a:gd name="T16" fmla="*/ 0 60000 65536"/>
                      <a:gd name="T17" fmla="*/ 0 60000 65536"/>
                      <a:gd name="T18" fmla="*/ 0 w 158"/>
                      <a:gd name="T19" fmla="*/ 0 h 1194"/>
                      <a:gd name="T20" fmla="*/ 158 w 158"/>
                      <a:gd name="T21" fmla="*/ 1194 h 1194"/>
                    </a:gdLst>
                    <a:ahLst/>
                    <a:cxnLst>
                      <a:cxn ang="T12">
                        <a:pos x="T0" y="T1"/>
                      </a:cxn>
                      <a:cxn ang="T13">
                        <a:pos x="T2" y="T3"/>
                      </a:cxn>
                      <a:cxn ang="T14">
                        <a:pos x="T4" y="T5"/>
                      </a:cxn>
                      <a:cxn ang="T15">
                        <a:pos x="T6" y="T7"/>
                      </a:cxn>
                      <a:cxn ang="T16">
                        <a:pos x="T8" y="T9"/>
                      </a:cxn>
                      <a:cxn ang="T17">
                        <a:pos x="T10" y="T11"/>
                      </a:cxn>
                    </a:cxnLst>
                    <a:rect l="T18" t="T19" r="T20" b="T21"/>
                    <a:pathLst>
                      <a:path w="158" h="1194">
                        <a:moveTo>
                          <a:pt x="158" y="0"/>
                        </a:moveTo>
                        <a:cubicBezTo>
                          <a:pt x="153" y="63"/>
                          <a:pt x="143" y="234"/>
                          <a:pt x="123" y="316"/>
                        </a:cubicBezTo>
                        <a:cubicBezTo>
                          <a:pt x="114" y="352"/>
                          <a:pt x="100" y="386"/>
                          <a:pt x="88" y="421"/>
                        </a:cubicBezTo>
                        <a:cubicBezTo>
                          <a:pt x="82" y="439"/>
                          <a:pt x="70" y="474"/>
                          <a:pt x="70" y="474"/>
                        </a:cubicBezTo>
                        <a:cubicBezTo>
                          <a:pt x="92" y="1106"/>
                          <a:pt x="0" y="836"/>
                          <a:pt x="158" y="1071"/>
                        </a:cubicBezTo>
                        <a:cubicBezTo>
                          <a:pt x="152" y="1112"/>
                          <a:pt x="140" y="1194"/>
                          <a:pt x="140" y="1194"/>
                        </a:cubicBezTo>
                      </a:path>
                    </a:pathLst>
                  </a:custGeom>
                  <a:noFill/>
                  <a:ln w="19050" cap="flat" cmpd="sng">
                    <a:solidFill>
                      <a:schemeClr val="accent1"/>
                    </a:solidFill>
                    <a:prstDash val="solid"/>
                    <a:round/>
                    <a:headEnd/>
                    <a:tailEnd/>
                  </a:ln>
                </p:spPr>
                <p:txBody>
                  <a:bodyPr/>
                  <a:lstStyle/>
                  <a:p>
                    <a:endParaRPr lang="es-MX" dirty="0">
                      <a:solidFill>
                        <a:prstClr val="white"/>
                      </a:solidFill>
                    </a:endParaRPr>
                  </a:p>
                </p:txBody>
              </p:sp>
              <p:sp>
                <p:nvSpPr>
                  <p:cNvPr id="830633" name="Freeform 98"/>
                  <p:cNvSpPr>
                    <a:spLocks/>
                  </p:cNvSpPr>
                  <p:nvPr/>
                </p:nvSpPr>
                <p:spPr bwMode="auto">
                  <a:xfrm>
                    <a:off x="8552" y="5497"/>
                    <a:ext cx="183" cy="930"/>
                  </a:xfrm>
                  <a:custGeom>
                    <a:avLst/>
                    <a:gdLst>
                      <a:gd name="T0" fmla="*/ 0 w 183"/>
                      <a:gd name="T1" fmla="*/ 0 h 930"/>
                      <a:gd name="T2" fmla="*/ 18 w 183"/>
                      <a:gd name="T3" fmla="*/ 439 h 930"/>
                      <a:gd name="T4" fmla="*/ 35 w 183"/>
                      <a:gd name="T5" fmla="*/ 491 h 930"/>
                      <a:gd name="T6" fmla="*/ 88 w 183"/>
                      <a:gd name="T7" fmla="*/ 509 h 930"/>
                      <a:gd name="T8" fmla="*/ 141 w 183"/>
                      <a:gd name="T9" fmla="*/ 930 h 930"/>
                      <a:gd name="T10" fmla="*/ 0 60000 65536"/>
                      <a:gd name="T11" fmla="*/ 0 60000 65536"/>
                      <a:gd name="T12" fmla="*/ 0 60000 65536"/>
                      <a:gd name="T13" fmla="*/ 0 60000 65536"/>
                      <a:gd name="T14" fmla="*/ 0 60000 65536"/>
                      <a:gd name="T15" fmla="*/ 0 w 183"/>
                      <a:gd name="T16" fmla="*/ 0 h 930"/>
                      <a:gd name="T17" fmla="*/ 183 w 183"/>
                      <a:gd name="T18" fmla="*/ 930 h 930"/>
                    </a:gdLst>
                    <a:ahLst/>
                    <a:cxnLst>
                      <a:cxn ang="T10">
                        <a:pos x="T0" y="T1"/>
                      </a:cxn>
                      <a:cxn ang="T11">
                        <a:pos x="T2" y="T3"/>
                      </a:cxn>
                      <a:cxn ang="T12">
                        <a:pos x="T4" y="T5"/>
                      </a:cxn>
                      <a:cxn ang="T13">
                        <a:pos x="T6" y="T7"/>
                      </a:cxn>
                      <a:cxn ang="T14">
                        <a:pos x="T8" y="T9"/>
                      </a:cxn>
                    </a:cxnLst>
                    <a:rect l="T15" t="T16" r="T17" b="T18"/>
                    <a:pathLst>
                      <a:path w="183" h="930">
                        <a:moveTo>
                          <a:pt x="0" y="0"/>
                        </a:moveTo>
                        <a:cubicBezTo>
                          <a:pt x="6" y="146"/>
                          <a:pt x="8" y="293"/>
                          <a:pt x="18" y="439"/>
                        </a:cubicBezTo>
                        <a:cubicBezTo>
                          <a:pt x="19" y="457"/>
                          <a:pt x="22" y="478"/>
                          <a:pt x="35" y="491"/>
                        </a:cubicBezTo>
                        <a:cubicBezTo>
                          <a:pt x="48" y="504"/>
                          <a:pt x="70" y="503"/>
                          <a:pt x="88" y="509"/>
                        </a:cubicBezTo>
                        <a:cubicBezTo>
                          <a:pt x="183" y="653"/>
                          <a:pt x="141" y="708"/>
                          <a:pt x="141" y="930"/>
                        </a:cubicBezTo>
                      </a:path>
                    </a:pathLst>
                  </a:custGeom>
                  <a:noFill/>
                  <a:ln w="19050" cap="flat" cmpd="sng">
                    <a:solidFill>
                      <a:schemeClr val="accent1"/>
                    </a:solidFill>
                    <a:prstDash val="solid"/>
                    <a:round/>
                    <a:headEnd/>
                    <a:tailEnd/>
                  </a:ln>
                </p:spPr>
                <p:txBody>
                  <a:bodyPr/>
                  <a:lstStyle/>
                  <a:p>
                    <a:endParaRPr lang="es-MX" dirty="0">
                      <a:solidFill>
                        <a:prstClr val="white"/>
                      </a:solidFill>
                    </a:endParaRPr>
                  </a:p>
                </p:txBody>
              </p:sp>
            </p:grpSp>
            <p:grpSp>
              <p:nvGrpSpPr>
                <p:cNvPr id="23" name="Group 99"/>
                <p:cNvGrpSpPr>
                  <a:grpSpLocks/>
                </p:cNvGrpSpPr>
                <p:nvPr/>
              </p:nvGrpSpPr>
              <p:grpSpPr bwMode="auto">
                <a:xfrm>
                  <a:off x="9141" y="5264"/>
                  <a:ext cx="446" cy="1489"/>
                  <a:chOff x="8289" y="5184"/>
                  <a:chExt cx="446" cy="1489"/>
                </a:xfrm>
              </p:grpSpPr>
              <p:sp>
                <p:nvSpPr>
                  <p:cNvPr id="830628" name="Oval 100"/>
                  <p:cNvSpPr>
                    <a:spLocks noChangeArrowheads="1"/>
                  </p:cNvSpPr>
                  <p:nvPr/>
                </p:nvSpPr>
                <p:spPr bwMode="auto">
                  <a:xfrm>
                    <a:off x="8352" y="5184"/>
                    <a:ext cx="288" cy="288"/>
                  </a:xfrm>
                  <a:prstGeom prst="ellipse">
                    <a:avLst/>
                  </a:prstGeom>
                  <a:solidFill>
                    <a:srgbClr val="969696"/>
                  </a:solidFill>
                  <a:ln w="19050">
                    <a:solidFill>
                      <a:schemeClr val="accent1"/>
                    </a:solidFill>
                    <a:round/>
                    <a:headEnd/>
                    <a:tailEnd/>
                  </a:ln>
                </p:spPr>
                <p:txBody>
                  <a:bodyPr/>
                  <a:lstStyle/>
                  <a:p>
                    <a:endParaRPr lang="es-MX" dirty="0">
                      <a:solidFill>
                        <a:prstClr val="white"/>
                      </a:solidFill>
                    </a:endParaRPr>
                  </a:p>
                </p:txBody>
              </p:sp>
              <p:sp>
                <p:nvSpPr>
                  <p:cNvPr id="830629" name="Freeform 101"/>
                  <p:cNvSpPr>
                    <a:spLocks/>
                  </p:cNvSpPr>
                  <p:nvPr/>
                </p:nvSpPr>
                <p:spPr bwMode="auto">
                  <a:xfrm>
                    <a:off x="8289" y="5479"/>
                    <a:ext cx="158" cy="1194"/>
                  </a:xfrm>
                  <a:custGeom>
                    <a:avLst/>
                    <a:gdLst>
                      <a:gd name="T0" fmla="*/ 158 w 158"/>
                      <a:gd name="T1" fmla="*/ 0 h 1194"/>
                      <a:gd name="T2" fmla="*/ 123 w 158"/>
                      <a:gd name="T3" fmla="*/ 316 h 1194"/>
                      <a:gd name="T4" fmla="*/ 88 w 158"/>
                      <a:gd name="T5" fmla="*/ 421 h 1194"/>
                      <a:gd name="T6" fmla="*/ 70 w 158"/>
                      <a:gd name="T7" fmla="*/ 474 h 1194"/>
                      <a:gd name="T8" fmla="*/ 158 w 158"/>
                      <a:gd name="T9" fmla="*/ 1071 h 1194"/>
                      <a:gd name="T10" fmla="*/ 140 w 158"/>
                      <a:gd name="T11" fmla="*/ 1194 h 1194"/>
                      <a:gd name="T12" fmla="*/ 0 60000 65536"/>
                      <a:gd name="T13" fmla="*/ 0 60000 65536"/>
                      <a:gd name="T14" fmla="*/ 0 60000 65536"/>
                      <a:gd name="T15" fmla="*/ 0 60000 65536"/>
                      <a:gd name="T16" fmla="*/ 0 60000 65536"/>
                      <a:gd name="T17" fmla="*/ 0 60000 65536"/>
                      <a:gd name="T18" fmla="*/ 0 w 158"/>
                      <a:gd name="T19" fmla="*/ 0 h 1194"/>
                      <a:gd name="T20" fmla="*/ 158 w 158"/>
                      <a:gd name="T21" fmla="*/ 1194 h 1194"/>
                    </a:gdLst>
                    <a:ahLst/>
                    <a:cxnLst>
                      <a:cxn ang="T12">
                        <a:pos x="T0" y="T1"/>
                      </a:cxn>
                      <a:cxn ang="T13">
                        <a:pos x="T2" y="T3"/>
                      </a:cxn>
                      <a:cxn ang="T14">
                        <a:pos x="T4" y="T5"/>
                      </a:cxn>
                      <a:cxn ang="T15">
                        <a:pos x="T6" y="T7"/>
                      </a:cxn>
                      <a:cxn ang="T16">
                        <a:pos x="T8" y="T9"/>
                      </a:cxn>
                      <a:cxn ang="T17">
                        <a:pos x="T10" y="T11"/>
                      </a:cxn>
                    </a:cxnLst>
                    <a:rect l="T18" t="T19" r="T20" b="T21"/>
                    <a:pathLst>
                      <a:path w="158" h="1194">
                        <a:moveTo>
                          <a:pt x="158" y="0"/>
                        </a:moveTo>
                        <a:cubicBezTo>
                          <a:pt x="153" y="63"/>
                          <a:pt x="143" y="234"/>
                          <a:pt x="123" y="316"/>
                        </a:cubicBezTo>
                        <a:cubicBezTo>
                          <a:pt x="114" y="352"/>
                          <a:pt x="100" y="386"/>
                          <a:pt x="88" y="421"/>
                        </a:cubicBezTo>
                        <a:cubicBezTo>
                          <a:pt x="82" y="439"/>
                          <a:pt x="70" y="474"/>
                          <a:pt x="70" y="474"/>
                        </a:cubicBezTo>
                        <a:cubicBezTo>
                          <a:pt x="92" y="1106"/>
                          <a:pt x="0" y="836"/>
                          <a:pt x="158" y="1071"/>
                        </a:cubicBezTo>
                        <a:cubicBezTo>
                          <a:pt x="152" y="1112"/>
                          <a:pt x="140" y="1194"/>
                          <a:pt x="140" y="1194"/>
                        </a:cubicBezTo>
                      </a:path>
                    </a:pathLst>
                  </a:custGeom>
                  <a:noFill/>
                  <a:ln w="19050" cap="flat" cmpd="sng">
                    <a:solidFill>
                      <a:schemeClr val="accent1"/>
                    </a:solidFill>
                    <a:prstDash val="solid"/>
                    <a:round/>
                    <a:headEnd/>
                    <a:tailEnd/>
                  </a:ln>
                </p:spPr>
                <p:txBody>
                  <a:bodyPr/>
                  <a:lstStyle/>
                  <a:p>
                    <a:endParaRPr lang="es-MX" dirty="0">
                      <a:solidFill>
                        <a:prstClr val="white"/>
                      </a:solidFill>
                    </a:endParaRPr>
                  </a:p>
                </p:txBody>
              </p:sp>
              <p:sp>
                <p:nvSpPr>
                  <p:cNvPr id="830630" name="Freeform 102"/>
                  <p:cNvSpPr>
                    <a:spLocks/>
                  </p:cNvSpPr>
                  <p:nvPr/>
                </p:nvSpPr>
                <p:spPr bwMode="auto">
                  <a:xfrm>
                    <a:off x="8552" y="5497"/>
                    <a:ext cx="183" cy="930"/>
                  </a:xfrm>
                  <a:custGeom>
                    <a:avLst/>
                    <a:gdLst>
                      <a:gd name="T0" fmla="*/ 0 w 183"/>
                      <a:gd name="T1" fmla="*/ 0 h 930"/>
                      <a:gd name="T2" fmla="*/ 18 w 183"/>
                      <a:gd name="T3" fmla="*/ 439 h 930"/>
                      <a:gd name="T4" fmla="*/ 35 w 183"/>
                      <a:gd name="T5" fmla="*/ 491 h 930"/>
                      <a:gd name="T6" fmla="*/ 88 w 183"/>
                      <a:gd name="T7" fmla="*/ 509 h 930"/>
                      <a:gd name="T8" fmla="*/ 141 w 183"/>
                      <a:gd name="T9" fmla="*/ 930 h 930"/>
                      <a:gd name="T10" fmla="*/ 0 60000 65536"/>
                      <a:gd name="T11" fmla="*/ 0 60000 65536"/>
                      <a:gd name="T12" fmla="*/ 0 60000 65536"/>
                      <a:gd name="T13" fmla="*/ 0 60000 65536"/>
                      <a:gd name="T14" fmla="*/ 0 60000 65536"/>
                      <a:gd name="T15" fmla="*/ 0 w 183"/>
                      <a:gd name="T16" fmla="*/ 0 h 930"/>
                      <a:gd name="T17" fmla="*/ 183 w 183"/>
                      <a:gd name="T18" fmla="*/ 930 h 930"/>
                    </a:gdLst>
                    <a:ahLst/>
                    <a:cxnLst>
                      <a:cxn ang="T10">
                        <a:pos x="T0" y="T1"/>
                      </a:cxn>
                      <a:cxn ang="T11">
                        <a:pos x="T2" y="T3"/>
                      </a:cxn>
                      <a:cxn ang="T12">
                        <a:pos x="T4" y="T5"/>
                      </a:cxn>
                      <a:cxn ang="T13">
                        <a:pos x="T6" y="T7"/>
                      </a:cxn>
                      <a:cxn ang="T14">
                        <a:pos x="T8" y="T9"/>
                      </a:cxn>
                    </a:cxnLst>
                    <a:rect l="T15" t="T16" r="T17" b="T18"/>
                    <a:pathLst>
                      <a:path w="183" h="930">
                        <a:moveTo>
                          <a:pt x="0" y="0"/>
                        </a:moveTo>
                        <a:cubicBezTo>
                          <a:pt x="6" y="146"/>
                          <a:pt x="8" y="293"/>
                          <a:pt x="18" y="439"/>
                        </a:cubicBezTo>
                        <a:cubicBezTo>
                          <a:pt x="19" y="457"/>
                          <a:pt x="22" y="478"/>
                          <a:pt x="35" y="491"/>
                        </a:cubicBezTo>
                        <a:cubicBezTo>
                          <a:pt x="48" y="504"/>
                          <a:pt x="70" y="503"/>
                          <a:pt x="88" y="509"/>
                        </a:cubicBezTo>
                        <a:cubicBezTo>
                          <a:pt x="183" y="653"/>
                          <a:pt x="141" y="708"/>
                          <a:pt x="141" y="930"/>
                        </a:cubicBezTo>
                      </a:path>
                    </a:pathLst>
                  </a:custGeom>
                  <a:noFill/>
                  <a:ln w="19050" cap="flat" cmpd="sng">
                    <a:solidFill>
                      <a:schemeClr val="accent1"/>
                    </a:solidFill>
                    <a:prstDash val="solid"/>
                    <a:round/>
                    <a:headEnd/>
                    <a:tailEnd/>
                  </a:ln>
                </p:spPr>
                <p:txBody>
                  <a:bodyPr/>
                  <a:lstStyle/>
                  <a:p>
                    <a:endParaRPr lang="es-MX" dirty="0">
                      <a:solidFill>
                        <a:prstClr val="white"/>
                      </a:solidFill>
                    </a:endParaRPr>
                  </a:p>
                </p:txBody>
              </p:sp>
            </p:grpSp>
            <p:grpSp>
              <p:nvGrpSpPr>
                <p:cNvPr id="24" name="Group 103"/>
                <p:cNvGrpSpPr>
                  <a:grpSpLocks/>
                </p:cNvGrpSpPr>
                <p:nvPr/>
              </p:nvGrpSpPr>
              <p:grpSpPr bwMode="auto">
                <a:xfrm>
                  <a:off x="9545" y="5260"/>
                  <a:ext cx="446" cy="1489"/>
                  <a:chOff x="8289" y="5184"/>
                  <a:chExt cx="446" cy="1489"/>
                </a:xfrm>
              </p:grpSpPr>
              <p:sp>
                <p:nvSpPr>
                  <p:cNvPr id="830625" name="Oval 104"/>
                  <p:cNvSpPr>
                    <a:spLocks noChangeArrowheads="1"/>
                  </p:cNvSpPr>
                  <p:nvPr/>
                </p:nvSpPr>
                <p:spPr bwMode="auto">
                  <a:xfrm>
                    <a:off x="8352" y="5184"/>
                    <a:ext cx="288" cy="288"/>
                  </a:xfrm>
                  <a:prstGeom prst="ellipse">
                    <a:avLst/>
                  </a:prstGeom>
                  <a:solidFill>
                    <a:srgbClr val="969696"/>
                  </a:solidFill>
                  <a:ln w="19050">
                    <a:solidFill>
                      <a:schemeClr val="accent1"/>
                    </a:solidFill>
                    <a:round/>
                    <a:headEnd/>
                    <a:tailEnd/>
                  </a:ln>
                </p:spPr>
                <p:txBody>
                  <a:bodyPr/>
                  <a:lstStyle/>
                  <a:p>
                    <a:endParaRPr lang="es-MX" dirty="0">
                      <a:solidFill>
                        <a:prstClr val="white"/>
                      </a:solidFill>
                    </a:endParaRPr>
                  </a:p>
                </p:txBody>
              </p:sp>
              <p:sp>
                <p:nvSpPr>
                  <p:cNvPr id="830626" name="Freeform 105"/>
                  <p:cNvSpPr>
                    <a:spLocks/>
                  </p:cNvSpPr>
                  <p:nvPr/>
                </p:nvSpPr>
                <p:spPr bwMode="auto">
                  <a:xfrm>
                    <a:off x="8289" y="5479"/>
                    <a:ext cx="158" cy="1194"/>
                  </a:xfrm>
                  <a:custGeom>
                    <a:avLst/>
                    <a:gdLst>
                      <a:gd name="T0" fmla="*/ 158 w 158"/>
                      <a:gd name="T1" fmla="*/ 0 h 1194"/>
                      <a:gd name="T2" fmla="*/ 123 w 158"/>
                      <a:gd name="T3" fmla="*/ 316 h 1194"/>
                      <a:gd name="T4" fmla="*/ 88 w 158"/>
                      <a:gd name="T5" fmla="*/ 421 h 1194"/>
                      <a:gd name="T6" fmla="*/ 70 w 158"/>
                      <a:gd name="T7" fmla="*/ 474 h 1194"/>
                      <a:gd name="T8" fmla="*/ 158 w 158"/>
                      <a:gd name="T9" fmla="*/ 1071 h 1194"/>
                      <a:gd name="T10" fmla="*/ 140 w 158"/>
                      <a:gd name="T11" fmla="*/ 1194 h 1194"/>
                      <a:gd name="T12" fmla="*/ 0 60000 65536"/>
                      <a:gd name="T13" fmla="*/ 0 60000 65536"/>
                      <a:gd name="T14" fmla="*/ 0 60000 65536"/>
                      <a:gd name="T15" fmla="*/ 0 60000 65536"/>
                      <a:gd name="T16" fmla="*/ 0 60000 65536"/>
                      <a:gd name="T17" fmla="*/ 0 60000 65536"/>
                      <a:gd name="T18" fmla="*/ 0 w 158"/>
                      <a:gd name="T19" fmla="*/ 0 h 1194"/>
                      <a:gd name="T20" fmla="*/ 158 w 158"/>
                      <a:gd name="T21" fmla="*/ 1194 h 1194"/>
                    </a:gdLst>
                    <a:ahLst/>
                    <a:cxnLst>
                      <a:cxn ang="T12">
                        <a:pos x="T0" y="T1"/>
                      </a:cxn>
                      <a:cxn ang="T13">
                        <a:pos x="T2" y="T3"/>
                      </a:cxn>
                      <a:cxn ang="T14">
                        <a:pos x="T4" y="T5"/>
                      </a:cxn>
                      <a:cxn ang="T15">
                        <a:pos x="T6" y="T7"/>
                      </a:cxn>
                      <a:cxn ang="T16">
                        <a:pos x="T8" y="T9"/>
                      </a:cxn>
                      <a:cxn ang="T17">
                        <a:pos x="T10" y="T11"/>
                      </a:cxn>
                    </a:cxnLst>
                    <a:rect l="T18" t="T19" r="T20" b="T21"/>
                    <a:pathLst>
                      <a:path w="158" h="1194">
                        <a:moveTo>
                          <a:pt x="158" y="0"/>
                        </a:moveTo>
                        <a:cubicBezTo>
                          <a:pt x="153" y="63"/>
                          <a:pt x="143" y="234"/>
                          <a:pt x="123" y="316"/>
                        </a:cubicBezTo>
                        <a:cubicBezTo>
                          <a:pt x="114" y="352"/>
                          <a:pt x="100" y="386"/>
                          <a:pt x="88" y="421"/>
                        </a:cubicBezTo>
                        <a:cubicBezTo>
                          <a:pt x="82" y="439"/>
                          <a:pt x="70" y="474"/>
                          <a:pt x="70" y="474"/>
                        </a:cubicBezTo>
                        <a:cubicBezTo>
                          <a:pt x="92" y="1106"/>
                          <a:pt x="0" y="836"/>
                          <a:pt x="158" y="1071"/>
                        </a:cubicBezTo>
                        <a:cubicBezTo>
                          <a:pt x="152" y="1112"/>
                          <a:pt x="140" y="1194"/>
                          <a:pt x="140" y="1194"/>
                        </a:cubicBezTo>
                      </a:path>
                    </a:pathLst>
                  </a:custGeom>
                  <a:noFill/>
                  <a:ln w="19050" cap="flat" cmpd="sng">
                    <a:solidFill>
                      <a:schemeClr val="accent1"/>
                    </a:solidFill>
                    <a:prstDash val="solid"/>
                    <a:round/>
                    <a:headEnd/>
                    <a:tailEnd/>
                  </a:ln>
                </p:spPr>
                <p:txBody>
                  <a:bodyPr/>
                  <a:lstStyle/>
                  <a:p>
                    <a:endParaRPr lang="es-MX" dirty="0">
                      <a:solidFill>
                        <a:prstClr val="white"/>
                      </a:solidFill>
                    </a:endParaRPr>
                  </a:p>
                </p:txBody>
              </p:sp>
              <p:sp>
                <p:nvSpPr>
                  <p:cNvPr id="830627" name="Freeform 106"/>
                  <p:cNvSpPr>
                    <a:spLocks/>
                  </p:cNvSpPr>
                  <p:nvPr/>
                </p:nvSpPr>
                <p:spPr bwMode="auto">
                  <a:xfrm>
                    <a:off x="8552" y="5497"/>
                    <a:ext cx="183" cy="930"/>
                  </a:xfrm>
                  <a:custGeom>
                    <a:avLst/>
                    <a:gdLst>
                      <a:gd name="T0" fmla="*/ 0 w 183"/>
                      <a:gd name="T1" fmla="*/ 0 h 930"/>
                      <a:gd name="T2" fmla="*/ 18 w 183"/>
                      <a:gd name="T3" fmla="*/ 439 h 930"/>
                      <a:gd name="T4" fmla="*/ 35 w 183"/>
                      <a:gd name="T5" fmla="*/ 491 h 930"/>
                      <a:gd name="T6" fmla="*/ 88 w 183"/>
                      <a:gd name="T7" fmla="*/ 509 h 930"/>
                      <a:gd name="T8" fmla="*/ 141 w 183"/>
                      <a:gd name="T9" fmla="*/ 930 h 930"/>
                      <a:gd name="T10" fmla="*/ 0 60000 65536"/>
                      <a:gd name="T11" fmla="*/ 0 60000 65536"/>
                      <a:gd name="T12" fmla="*/ 0 60000 65536"/>
                      <a:gd name="T13" fmla="*/ 0 60000 65536"/>
                      <a:gd name="T14" fmla="*/ 0 60000 65536"/>
                      <a:gd name="T15" fmla="*/ 0 w 183"/>
                      <a:gd name="T16" fmla="*/ 0 h 930"/>
                      <a:gd name="T17" fmla="*/ 183 w 183"/>
                      <a:gd name="T18" fmla="*/ 930 h 930"/>
                    </a:gdLst>
                    <a:ahLst/>
                    <a:cxnLst>
                      <a:cxn ang="T10">
                        <a:pos x="T0" y="T1"/>
                      </a:cxn>
                      <a:cxn ang="T11">
                        <a:pos x="T2" y="T3"/>
                      </a:cxn>
                      <a:cxn ang="T12">
                        <a:pos x="T4" y="T5"/>
                      </a:cxn>
                      <a:cxn ang="T13">
                        <a:pos x="T6" y="T7"/>
                      </a:cxn>
                      <a:cxn ang="T14">
                        <a:pos x="T8" y="T9"/>
                      </a:cxn>
                    </a:cxnLst>
                    <a:rect l="T15" t="T16" r="T17" b="T18"/>
                    <a:pathLst>
                      <a:path w="183" h="930">
                        <a:moveTo>
                          <a:pt x="0" y="0"/>
                        </a:moveTo>
                        <a:cubicBezTo>
                          <a:pt x="6" y="146"/>
                          <a:pt x="8" y="293"/>
                          <a:pt x="18" y="439"/>
                        </a:cubicBezTo>
                        <a:cubicBezTo>
                          <a:pt x="19" y="457"/>
                          <a:pt x="22" y="478"/>
                          <a:pt x="35" y="491"/>
                        </a:cubicBezTo>
                        <a:cubicBezTo>
                          <a:pt x="48" y="504"/>
                          <a:pt x="70" y="503"/>
                          <a:pt x="88" y="509"/>
                        </a:cubicBezTo>
                        <a:cubicBezTo>
                          <a:pt x="183" y="653"/>
                          <a:pt x="141" y="708"/>
                          <a:pt x="141" y="930"/>
                        </a:cubicBezTo>
                      </a:path>
                    </a:pathLst>
                  </a:custGeom>
                  <a:noFill/>
                  <a:ln w="19050" cap="flat" cmpd="sng">
                    <a:solidFill>
                      <a:schemeClr val="accent1"/>
                    </a:solidFill>
                    <a:prstDash val="solid"/>
                    <a:round/>
                    <a:headEnd/>
                    <a:tailEnd/>
                  </a:ln>
                </p:spPr>
                <p:txBody>
                  <a:bodyPr/>
                  <a:lstStyle/>
                  <a:p>
                    <a:endParaRPr lang="es-MX" dirty="0">
                      <a:solidFill>
                        <a:prstClr val="white"/>
                      </a:solidFill>
                    </a:endParaRPr>
                  </a:p>
                </p:txBody>
              </p:sp>
            </p:grpSp>
            <p:grpSp>
              <p:nvGrpSpPr>
                <p:cNvPr id="25" name="Group 107"/>
                <p:cNvGrpSpPr>
                  <a:grpSpLocks/>
                </p:cNvGrpSpPr>
                <p:nvPr/>
              </p:nvGrpSpPr>
              <p:grpSpPr bwMode="auto">
                <a:xfrm>
                  <a:off x="9911" y="5260"/>
                  <a:ext cx="446" cy="1489"/>
                  <a:chOff x="8289" y="5184"/>
                  <a:chExt cx="446" cy="1489"/>
                </a:xfrm>
              </p:grpSpPr>
              <p:sp>
                <p:nvSpPr>
                  <p:cNvPr id="830622" name="Oval 108"/>
                  <p:cNvSpPr>
                    <a:spLocks noChangeArrowheads="1"/>
                  </p:cNvSpPr>
                  <p:nvPr/>
                </p:nvSpPr>
                <p:spPr bwMode="auto">
                  <a:xfrm>
                    <a:off x="8352" y="5184"/>
                    <a:ext cx="288" cy="288"/>
                  </a:xfrm>
                  <a:prstGeom prst="ellipse">
                    <a:avLst/>
                  </a:prstGeom>
                  <a:solidFill>
                    <a:srgbClr val="969696"/>
                  </a:solidFill>
                  <a:ln w="19050">
                    <a:solidFill>
                      <a:schemeClr val="accent1"/>
                    </a:solidFill>
                    <a:round/>
                    <a:headEnd/>
                    <a:tailEnd/>
                  </a:ln>
                </p:spPr>
                <p:txBody>
                  <a:bodyPr/>
                  <a:lstStyle/>
                  <a:p>
                    <a:endParaRPr lang="es-MX" dirty="0">
                      <a:solidFill>
                        <a:prstClr val="white"/>
                      </a:solidFill>
                    </a:endParaRPr>
                  </a:p>
                </p:txBody>
              </p:sp>
              <p:sp>
                <p:nvSpPr>
                  <p:cNvPr id="830623" name="Freeform 109"/>
                  <p:cNvSpPr>
                    <a:spLocks/>
                  </p:cNvSpPr>
                  <p:nvPr/>
                </p:nvSpPr>
                <p:spPr bwMode="auto">
                  <a:xfrm>
                    <a:off x="8289" y="5479"/>
                    <a:ext cx="158" cy="1194"/>
                  </a:xfrm>
                  <a:custGeom>
                    <a:avLst/>
                    <a:gdLst>
                      <a:gd name="T0" fmla="*/ 158 w 158"/>
                      <a:gd name="T1" fmla="*/ 0 h 1194"/>
                      <a:gd name="T2" fmla="*/ 123 w 158"/>
                      <a:gd name="T3" fmla="*/ 316 h 1194"/>
                      <a:gd name="T4" fmla="*/ 88 w 158"/>
                      <a:gd name="T5" fmla="*/ 421 h 1194"/>
                      <a:gd name="T6" fmla="*/ 70 w 158"/>
                      <a:gd name="T7" fmla="*/ 474 h 1194"/>
                      <a:gd name="T8" fmla="*/ 158 w 158"/>
                      <a:gd name="T9" fmla="*/ 1071 h 1194"/>
                      <a:gd name="T10" fmla="*/ 140 w 158"/>
                      <a:gd name="T11" fmla="*/ 1194 h 1194"/>
                      <a:gd name="T12" fmla="*/ 0 60000 65536"/>
                      <a:gd name="T13" fmla="*/ 0 60000 65536"/>
                      <a:gd name="T14" fmla="*/ 0 60000 65536"/>
                      <a:gd name="T15" fmla="*/ 0 60000 65536"/>
                      <a:gd name="T16" fmla="*/ 0 60000 65536"/>
                      <a:gd name="T17" fmla="*/ 0 60000 65536"/>
                      <a:gd name="T18" fmla="*/ 0 w 158"/>
                      <a:gd name="T19" fmla="*/ 0 h 1194"/>
                      <a:gd name="T20" fmla="*/ 158 w 158"/>
                      <a:gd name="T21" fmla="*/ 1194 h 1194"/>
                    </a:gdLst>
                    <a:ahLst/>
                    <a:cxnLst>
                      <a:cxn ang="T12">
                        <a:pos x="T0" y="T1"/>
                      </a:cxn>
                      <a:cxn ang="T13">
                        <a:pos x="T2" y="T3"/>
                      </a:cxn>
                      <a:cxn ang="T14">
                        <a:pos x="T4" y="T5"/>
                      </a:cxn>
                      <a:cxn ang="T15">
                        <a:pos x="T6" y="T7"/>
                      </a:cxn>
                      <a:cxn ang="T16">
                        <a:pos x="T8" y="T9"/>
                      </a:cxn>
                      <a:cxn ang="T17">
                        <a:pos x="T10" y="T11"/>
                      </a:cxn>
                    </a:cxnLst>
                    <a:rect l="T18" t="T19" r="T20" b="T21"/>
                    <a:pathLst>
                      <a:path w="158" h="1194">
                        <a:moveTo>
                          <a:pt x="158" y="0"/>
                        </a:moveTo>
                        <a:cubicBezTo>
                          <a:pt x="153" y="63"/>
                          <a:pt x="143" y="234"/>
                          <a:pt x="123" y="316"/>
                        </a:cubicBezTo>
                        <a:cubicBezTo>
                          <a:pt x="114" y="352"/>
                          <a:pt x="100" y="386"/>
                          <a:pt x="88" y="421"/>
                        </a:cubicBezTo>
                        <a:cubicBezTo>
                          <a:pt x="82" y="439"/>
                          <a:pt x="70" y="474"/>
                          <a:pt x="70" y="474"/>
                        </a:cubicBezTo>
                        <a:cubicBezTo>
                          <a:pt x="92" y="1106"/>
                          <a:pt x="0" y="836"/>
                          <a:pt x="158" y="1071"/>
                        </a:cubicBezTo>
                        <a:cubicBezTo>
                          <a:pt x="152" y="1112"/>
                          <a:pt x="140" y="1194"/>
                          <a:pt x="140" y="1194"/>
                        </a:cubicBezTo>
                      </a:path>
                    </a:pathLst>
                  </a:custGeom>
                  <a:noFill/>
                  <a:ln w="19050" cap="flat" cmpd="sng">
                    <a:solidFill>
                      <a:schemeClr val="accent1"/>
                    </a:solidFill>
                    <a:prstDash val="solid"/>
                    <a:round/>
                    <a:headEnd/>
                    <a:tailEnd/>
                  </a:ln>
                </p:spPr>
                <p:txBody>
                  <a:bodyPr/>
                  <a:lstStyle/>
                  <a:p>
                    <a:endParaRPr lang="es-MX" dirty="0">
                      <a:solidFill>
                        <a:prstClr val="white"/>
                      </a:solidFill>
                    </a:endParaRPr>
                  </a:p>
                </p:txBody>
              </p:sp>
              <p:sp>
                <p:nvSpPr>
                  <p:cNvPr id="830624" name="Freeform 110"/>
                  <p:cNvSpPr>
                    <a:spLocks/>
                  </p:cNvSpPr>
                  <p:nvPr/>
                </p:nvSpPr>
                <p:spPr bwMode="auto">
                  <a:xfrm>
                    <a:off x="8552" y="5497"/>
                    <a:ext cx="183" cy="930"/>
                  </a:xfrm>
                  <a:custGeom>
                    <a:avLst/>
                    <a:gdLst>
                      <a:gd name="T0" fmla="*/ 0 w 183"/>
                      <a:gd name="T1" fmla="*/ 0 h 930"/>
                      <a:gd name="T2" fmla="*/ 18 w 183"/>
                      <a:gd name="T3" fmla="*/ 439 h 930"/>
                      <a:gd name="T4" fmla="*/ 35 w 183"/>
                      <a:gd name="T5" fmla="*/ 491 h 930"/>
                      <a:gd name="T6" fmla="*/ 88 w 183"/>
                      <a:gd name="T7" fmla="*/ 509 h 930"/>
                      <a:gd name="T8" fmla="*/ 141 w 183"/>
                      <a:gd name="T9" fmla="*/ 930 h 930"/>
                      <a:gd name="T10" fmla="*/ 0 60000 65536"/>
                      <a:gd name="T11" fmla="*/ 0 60000 65536"/>
                      <a:gd name="T12" fmla="*/ 0 60000 65536"/>
                      <a:gd name="T13" fmla="*/ 0 60000 65536"/>
                      <a:gd name="T14" fmla="*/ 0 60000 65536"/>
                      <a:gd name="T15" fmla="*/ 0 w 183"/>
                      <a:gd name="T16" fmla="*/ 0 h 930"/>
                      <a:gd name="T17" fmla="*/ 183 w 183"/>
                      <a:gd name="T18" fmla="*/ 930 h 930"/>
                    </a:gdLst>
                    <a:ahLst/>
                    <a:cxnLst>
                      <a:cxn ang="T10">
                        <a:pos x="T0" y="T1"/>
                      </a:cxn>
                      <a:cxn ang="T11">
                        <a:pos x="T2" y="T3"/>
                      </a:cxn>
                      <a:cxn ang="T12">
                        <a:pos x="T4" y="T5"/>
                      </a:cxn>
                      <a:cxn ang="T13">
                        <a:pos x="T6" y="T7"/>
                      </a:cxn>
                      <a:cxn ang="T14">
                        <a:pos x="T8" y="T9"/>
                      </a:cxn>
                    </a:cxnLst>
                    <a:rect l="T15" t="T16" r="T17" b="T18"/>
                    <a:pathLst>
                      <a:path w="183" h="930">
                        <a:moveTo>
                          <a:pt x="0" y="0"/>
                        </a:moveTo>
                        <a:cubicBezTo>
                          <a:pt x="6" y="146"/>
                          <a:pt x="8" y="293"/>
                          <a:pt x="18" y="439"/>
                        </a:cubicBezTo>
                        <a:cubicBezTo>
                          <a:pt x="19" y="457"/>
                          <a:pt x="22" y="478"/>
                          <a:pt x="35" y="491"/>
                        </a:cubicBezTo>
                        <a:cubicBezTo>
                          <a:pt x="48" y="504"/>
                          <a:pt x="70" y="503"/>
                          <a:pt x="88" y="509"/>
                        </a:cubicBezTo>
                        <a:cubicBezTo>
                          <a:pt x="183" y="653"/>
                          <a:pt x="141" y="708"/>
                          <a:pt x="141" y="930"/>
                        </a:cubicBezTo>
                      </a:path>
                    </a:pathLst>
                  </a:custGeom>
                  <a:noFill/>
                  <a:ln w="19050" cap="flat" cmpd="sng">
                    <a:solidFill>
                      <a:schemeClr val="accent1"/>
                    </a:solidFill>
                    <a:prstDash val="solid"/>
                    <a:round/>
                    <a:headEnd/>
                    <a:tailEnd/>
                  </a:ln>
                </p:spPr>
                <p:txBody>
                  <a:bodyPr/>
                  <a:lstStyle/>
                  <a:p>
                    <a:endParaRPr lang="es-MX" dirty="0">
                      <a:solidFill>
                        <a:prstClr val="white"/>
                      </a:solidFill>
                    </a:endParaRPr>
                  </a:p>
                </p:txBody>
              </p:sp>
            </p:grpSp>
            <p:grpSp>
              <p:nvGrpSpPr>
                <p:cNvPr id="26" name="Group 111"/>
                <p:cNvGrpSpPr>
                  <a:grpSpLocks/>
                </p:cNvGrpSpPr>
                <p:nvPr/>
              </p:nvGrpSpPr>
              <p:grpSpPr bwMode="auto">
                <a:xfrm>
                  <a:off x="10350" y="5274"/>
                  <a:ext cx="446" cy="1489"/>
                  <a:chOff x="8289" y="5184"/>
                  <a:chExt cx="446" cy="1489"/>
                </a:xfrm>
              </p:grpSpPr>
              <p:sp>
                <p:nvSpPr>
                  <p:cNvPr id="830619" name="Oval 112"/>
                  <p:cNvSpPr>
                    <a:spLocks noChangeArrowheads="1"/>
                  </p:cNvSpPr>
                  <p:nvPr/>
                </p:nvSpPr>
                <p:spPr bwMode="auto">
                  <a:xfrm>
                    <a:off x="8352" y="5184"/>
                    <a:ext cx="288" cy="288"/>
                  </a:xfrm>
                  <a:prstGeom prst="ellipse">
                    <a:avLst/>
                  </a:prstGeom>
                  <a:solidFill>
                    <a:srgbClr val="969696"/>
                  </a:solidFill>
                  <a:ln w="19050">
                    <a:solidFill>
                      <a:schemeClr val="accent1"/>
                    </a:solidFill>
                    <a:round/>
                    <a:headEnd/>
                    <a:tailEnd/>
                  </a:ln>
                </p:spPr>
                <p:txBody>
                  <a:bodyPr/>
                  <a:lstStyle/>
                  <a:p>
                    <a:endParaRPr lang="es-MX" dirty="0">
                      <a:solidFill>
                        <a:prstClr val="white"/>
                      </a:solidFill>
                    </a:endParaRPr>
                  </a:p>
                </p:txBody>
              </p:sp>
              <p:sp>
                <p:nvSpPr>
                  <p:cNvPr id="830620" name="Freeform 113"/>
                  <p:cNvSpPr>
                    <a:spLocks/>
                  </p:cNvSpPr>
                  <p:nvPr/>
                </p:nvSpPr>
                <p:spPr bwMode="auto">
                  <a:xfrm>
                    <a:off x="8289" y="5479"/>
                    <a:ext cx="158" cy="1194"/>
                  </a:xfrm>
                  <a:custGeom>
                    <a:avLst/>
                    <a:gdLst>
                      <a:gd name="T0" fmla="*/ 158 w 158"/>
                      <a:gd name="T1" fmla="*/ 0 h 1194"/>
                      <a:gd name="T2" fmla="*/ 123 w 158"/>
                      <a:gd name="T3" fmla="*/ 316 h 1194"/>
                      <a:gd name="T4" fmla="*/ 88 w 158"/>
                      <a:gd name="T5" fmla="*/ 421 h 1194"/>
                      <a:gd name="T6" fmla="*/ 70 w 158"/>
                      <a:gd name="T7" fmla="*/ 474 h 1194"/>
                      <a:gd name="T8" fmla="*/ 158 w 158"/>
                      <a:gd name="T9" fmla="*/ 1071 h 1194"/>
                      <a:gd name="T10" fmla="*/ 140 w 158"/>
                      <a:gd name="T11" fmla="*/ 1194 h 1194"/>
                      <a:gd name="T12" fmla="*/ 0 60000 65536"/>
                      <a:gd name="T13" fmla="*/ 0 60000 65536"/>
                      <a:gd name="T14" fmla="*/ 0 60000 65536"/>
                      <a:gd name="T15" fmla="*/ 0 60000 65536"/>
                      <a:gd name="T16" fmla="*/ 0 60000 65536"/>
                      <a:gd name="T17" fmla="*/ 0 60000 65536"/>
                      <a:gd name="T18" fmla="*/ 0 w 158"/>
                      <a:gd name="T19" fmla="*/ 0 h 1194"/>
                      <a:gd name="T20" fmla="*/ 158 w 158"/>
                      <a:gd name="T21" fmla="*/ 1194 h 1194"/>
                    </a:gdLst>
                    <a:ahLst/>
                    <a:cxnLst>
                      <a:cxn ang="T12">
                        <a:pos x="T0" y="T1"/>
                      </a:cxn>
                      <a:cxn ang="T13">
                        <a:pos x="T2" y="T3"/>
                      </a:cxn>
                      <a:cxn ang="T14">
                        <a:pos x="T4" y="T5"/>
                      </a:cxn>
                      <a:cxn ang="T15">
                        <a:pos x="T6" y="T7"/>
                      </a:cxn>
                      <a:cxn ang="T16">
                        <a:pos x="T8" y="T9"/>
                      </a:cxn>
                      <a:cxn ang="T17">
                        <a:pos x="T10" y="T11"/>
                      </a:cxn>
                    </a:cxnLst>
                    <a:rect l="T18" t="T19" r="T20" b="T21"/>
                    <a:pathLst>
                      <a:path w="158" h="1194">
                        <a:moveTo>
                          <a:pt x="158" y="0"/>
                        </a:moveTo>
                        <a:cubicBezTo>
                          <a:pt x="153" y="63"/>
                          <a:pt x="143" y="234"/>
                          <a:pt x="123" y="316"/>
                        </a:cubicBezTo>
                        <a:cubicBezTo>
                          <a:pt x="114" y="352"/>
                          <a:pt x="100" y="386"/>
                          <a:pt x="88" y="421"/>
                        </a:cubicBezTo>
                        <a:cubicBezTo>
                          <a:pt x="82" y="439"/>
                          <a:pt x="70" y="474"/>
                          <a:pt x="70" y="474"/>
                        </a:cubicBezTo>
                        <a:cubicBezTo>
                          <a:pt x="92" y="1106"/>
                          <a:pt x="0" y="836"/>
                          <a:pt x="158" y="1071"/>
                        </a:cubicBezTo>
                        <a:cubicBezTo>
                          <a:pt x="152" y="1112"/>
                          <a:pt x="140" y="1194"/>
                          <a:pt x="140" y="1194"/>
                        </a:cubicBezTo>
                      </a:path>
                    </a:pathLst>
                  </a:custGeom>
                  <a:noFill/>
                  <a:ln w="19050" cap="flat" cmpd="sng">
                    <a:solidFill>
                      <a:schemeClr val="accent1"/>
                    </a:solidFill>
                    <a:prstDash val="solid"/>
                    <a:round/>
                    <a:headEnd/>
                    <a:tailEnd/>
                  </a:ln>
                </p:spPr>
                <p:txBody>
                  <a:bodyPr/>
                  <a:lstStyle/>
                  <a:p>
                    <a:endParaRPr lang="es-MX" dirty="0">
                      <a:solidFill>
                        <a:prstClr val="white"/>
                      </a:solidFill>
                    </a:endParaRPr>
                  </a:p>
                </p:txBody>
              </p:sp>
              <p:sp>
                <p:nvSpPr>
                  <p:cNvPr id="830621" name="Freeform 114"/>
                  <p:cNvSpPr>
                    <a:spLocks/>
                  </p:cNvSpPr>
                  <p:nvPr/>
                </p:nvSpPr>
                <p:spPr bwMode="auto">
                  <a:xfrm>
                    <a:off x="8552" y="5497"/>
                    <a:ext cx="183" cy="930"/>
                  </a:xfrm>
                  <a:custGeom>
                    <a:avLst/>
                    <a:gdLst>
                      <a:gd name="T0" fmla="*/ 0 w 183"/>
                      <a:gd name="T1" fmla="*/ 0 h 930"/>
                      <a:gd name="T2" fmla="*/ 18 w 183"/>
                      <a:gd name="T3" fmla="*/ 439 h 930"/>
                      <a:gd name="T4" fmla="*/ 35 w 183"/>
                      <a:gd name="T5" fmla="*/ 491 h 930"/>
                      <a:gd name="T6" fmla="*/ 88 w 183"/>
                      <a:gd name="T7" fmla="*/ 509 h 930"/>
                      <a:gd name="T8" fmla="*/ 141 w 183"/>
                      <a:gd name="T9" fmla="*/ 930 h 930"/>
                      <a:gd name="T10" fmla="*/ 0 60000 65536"/>
                      <a:gd name="T11" fmla="*/ 0 60000 65536"/>
                      <a:gd name="T12" fmla="*/ 0 60000 65536"/>
                      <a:gd name="T13" fmla="*/ 0 60000 65536"/>
                      <a:gd name="T14" fmla="*/ 0 60000 65536"/>
                      <a:gd name="T15" fmla="*/ 0 w 183"/>
                      <a:gd name="T16" fmla="*/ 0 h 930"/>
                      <a:gd name="T17" fmla="*/ 183 w 183"/>
                      <a:gd name="T18" fmla="*/ 930 h 930"/>
                    </a:gdLst>
                    <a:ahLst/>
                    <a:cxnLst>
                      <a:cxn ang="T10">
                        <a:pos x="T0" y="T1"/>
                      </a:cxn>
                      <a:cxn ang="T11">
                        <a:pos x="T2" y="T3"/>
                      </a:cxn>
                      <a:cxn ang="T12">
                        <a:pos x="T4" y="T5"/>
                      </a:cxn>
                      <a:cxn ang="T13">
                        <a:pos x="T6" y="T7"/>
                      </a:cxn>
                      <a:cxn ang="T14">
                        <a:pos x="T8" y="T9"/>
                      </a:cxn>
                    </a:cxnLst>
                    <a:rect l="T15" t="T16" r="T17" b="T18"/>
                    <a:pathLst>
                      <a:path w="183" h="930">
                        <a:moveTo>
                          <a:pt x="0" y="0"/>
                        </a:moveTo>
                        <a:cubicBezTo>
                          <a:pt x="6" y="146"/>
                          <a:pt x="8" y="293"/>
                          <a:pt x="18" y="439"/>
                        </a:cubicBezTo>
                        <a:cubicBezTo>
                          <a:pt x="19" y="457"/>
                          <a:pt x="22" y="478"/>
                          <a:pt x="35" y="491"/>
                        </a:cubicBezTo>
                        <a:cubicBezTo>
                          <a:pt x="48" y="504"/>
                          <a:pt x="70" y="503"/>
                          <a:pt x="88" y="509"/>
                        </a:cubicBezTo>
                        <a:cubicBezTo>
                          <a:pt x="183" y="653"/>
                          <a:pt x="141" y="708"/>
                          <a:pt x="141" y="930"/>
                        </a:cubicBezTo>
                      </a:path>
                    </a:pathLst>
                  </a:custGeom>
                  <a:noFill/>
                  <a:ln w="19050" cap="flat" cmpd="sng">
                    <a:solidFill>
                      <a:schemeClr val="accent1"/>
                    </a:solidFill>
                    <a:prstDash val="solid"/>
                    <a:round/>
                    <a:headEnd/>
                    <a:tailEnd/>
                  </a:ln>
                </p:spPr>
                <p:txBody>
                  <a:bodyPr/>
                  <a:lstStyle/>
                  <a:p>
                    <a:endParaRPr lang="es-MX" dirty="0">
                      <a:solidFill>
                        <a:prstClr val="white"/>
                      </a:solidFill>
                    </a:endParaRPr>
                  </a:p>
                </p:txBody>
              </p:sp>
            </p:grpSp>
            <p:grpSp>
              <p:nvGrpSpPr>
                <p:cNvPr id="27" name="Group 115"/>
                <p:cNvGrpSpPr>
                  <a:grpSpLocks/>
                </p:cNvGrpSpPr>
                <p:nvPr/>
              </p:nvGrpSpPr>
              <p:grpSpPr bwMode="auto">
                <a:xfrm>
                  <a:off x="10789" y="5288"/>
                  <a:ext cx="446" cy="1489"/>
                  <a:chOff x="8289" y="5184"/>
                  <a:chExt cx="446" cy="1489"/>
                </a:xfrm>
              </p:grpSpPr>
              <p:sp>
                <p:nvSpPr>
                  <p:cNvPr id="830616" name="Oval 116"/>
                  <p:cNvSpPr>
                    <a:spLocks noChangeArrowheads="1"/>
                  </p:cNvSpPr>
                  <p:nvPr/>
                </p:nvSpPr>
                <p:spPr bwMode="auto">
                  <a:xfrm>
                    <a:off x="8352" y="5184"/>
                    <a:ext cx="288" cy="288"/>
                  </a:xfrm>
                  <a:prstGeom prst="ellipse">
                    <a:avLst/>
                  </a:prstGeom>
                  <a:solidFill>
                    <a:srgbClr val="969696"/>
                  </a:solidFill>
                  <a:ln w="19050">
                    <a:solidFill>
                      <a:schemeClr val="accent1"/>
                    </a:solidFill>
                    <a:round/>
                    <a:headEnd/>
                    <a:tailEnd/>
                  </a:ln>
                </p:spPr>
                <p:txBody>
                  <a:bodyPr/>
                  <a:lstStyle/>
                  <a:p>
                    <a:endParaRPr lang="es-MX" dirty="0">
                      <a:solidFill>
                        <a:prstClr val="white"/>
                      </a:solidFill>
                    </a:endParaRPr>
                  </a:p>
                </p:txBody>
              </p:sp>
              <p:sp>
                <p:nvSpPr>
                  <p:cNvPr id="830617" name="Freeform 117"/>
                  <p:cNvSpPr>
                    <a:spLocks/>
                  </p:cNvSpPr>
                  <p:nvPr/>
                </p:nvSpPr>
                <p:spPr bwMode="auto">
                  <a:xfrm>
                    <a:off x="8289" y="5479"/>
                    <a:ext cx="158" cy="1194"/>
                  </a:xfrm>
                  <a:custGeom>
                    <a:avLst/>
                    <a:gdLst>
                      <a:gd name="T0" fmla="*/ 158 w 158"/>
                      <a:gd name="T1" fmla="*/ 0 h 1194"/>
                      <a:gd name="T2" fmla="*/ 123 w 158"/>
                      <a:gd name="T3" fmla="*/ 316 h 1194"/>
                      <a:gd name="T4" fmla="*/ 88 w 158"/>
                      <a:gd name="T5" fmla="*/ 421 h 1194"/>
                      <a:gd name="T6" fmla="*/ 70 w 158"/>
                      <a:gd name="T7" fmla="*/ 474 h 1194"/>
                      <a:gd name="T8" fmla="*/ 158 w 158"/>
                      <a:gd name="T9" fmla="*/ 1071 h 1194"/>
                      <a:gd name="T10" fmla="*/ 140 w 158"/>
                      <a:gd name="T11" fmla="*/ 1194 h 1194"/>
                      <a:gd name="T12" fmla="*/ 0 60000 65536"/>
                      <a:gd name="T13" fmla="*/ 0 60000 65536"/>
                      <a:gd name="T14" fmla="*/ 0 60000 65536"/>
                      <a:gd name="T15" fmla="*/ 0 60000 65536"/>
                      <a:gd name="T16" fmla="*/ 0 60000 65536"/>
                      <a:gd name="T17" fmla="*/ 0 60000 65536"/>
                      <a:gd name="T18" fmla="*/ 0 w 158"/>
                      <a:gd name="T19" fmla="*/ 0 h 1194"/>
                      <a:gd name="T20" fmla="*/ 158 w 158"/>
                      <a:gd name="T21" fmla="*/ 1194 h 1194"/>
                    </a:gdLst>
                    <a:ahLst/>
                    <a:cxnLst>
                      <a:cxn ang="T12">
                        <a:pos x="T0" y="T1"/>
                      </a:cxn>
                      <a:cxn ang="T13">
                        <a:pos x="T2" y="T3"/>
                      </a:cxn>
                      <a:cxn ang="T14">
                        <a:pos x="T4" y="T5"/>
                      </a:cxn>
                      <a:cxn ang="T15">
                        <a:pos x="T6" y="T7"/>
                      </a:cxn>
                      <a:cxn ang="T16">
                        <a:pos x="T8" y="T9"/>
                      </a:cxn>
                      <a:cxn ang="T17">
                        <a:pos x="T10" y="T11"/>
                      </a:cxn>
                    </a:cxnLst>
                    <a:rect l="T18" t="T19" r="T20" b="T21"/>
                    <a:pathLst>
                      <a:path w="158" h="1194">
                        <a:moveTo>
                          <a:pt x="158" y="0"/>
                        </a:moveTo>
                        <a:cubicBezTo>
                          <a:pt x="153" y="63"/>
                          <a:pt x="143" y="234"/>
                          <a:pt x="123" y="316"/>
                        </a:cubicBezTo>
                        <a:cubicBezTo>
                          <a:pt x="114" y="352"/>
                          <a:pt x="100" y="386"/>
                          <a:pt x="88" y="421"/>
                        </a:cubicBezTo>
                        <a:cubicBezTo>
                          <a:pt x="82" y="439"/>
                          <a:pt x="70" y="474"/>
                          <a:pt x="70" y="474"/>
                        </a:cubicBezTo>
                        <a:cubicBezTo>
                          <a:pt x="92" y="1106"/>
                          <a:pt x="0" y="836"/>
                          <a:pt x="158" y="1071"/>
                        </a:cubicBezTo>
                        <a:cubicBezTo>
                          <a:pt x="152" y="1112"/>
                          <a:pt x="140" y="1194"/>
                          <a:pt x="140" y="1194"/>
                        </a:cubicBezTo>
                      </a:path>
                    </a:pathLst>
                  </a:custGeom>
                  <a:noFill/>
                  <a:ln w="19050" cap="flat" cmpd="sng">
                    <a:solidFill>
                      <a:schemeClr val="accent1"/>
                    </a:solidFill>
                    <a:prstDash val="solid"/>
                    <a:round/>
                    <a:headEnd/>
                    <a:tailEnd/>
                  </a:ln>
                </p:spPr>
                <p:txBody>
                  <a:bodyPr/>
                  <a:lstStyle/>
                  <a:p>
                    <a:endParaRPr lang="es-MX" dirty="0">
                      <a:solidFill>
                        <a:prstClr val="white"/>
                      </a:solidFill>
                    </a:endParaRPr>
                  </a:p>
                </p:txBody>
              </p:sp>
              <p:sp>
                <p:nvSpPr>
                  <p:cNvPr id="830618" name="Freeform 118"/>
                  <p:cNvSpPr>
                    <a:spLocks/>
                  </p:cNvSpPr>
                  <p:nvPr/>
                </p:nvSpPr>
                <p:spPr bwMode="auto">
                  <a:xfrm>
                    <a:off x="8552" y="5497"/>
                    <a:ext cx="183" cy="930"/>
                  </a:xfrm>
                  <a:custGeom>
                    <a:avLst/>
                    <a:gdLst>
                      <a:gd name="T0" fmla="*/ 0 w 183"/>
                      <a:gd name="T1" fmla="*/ 0 h 930"/>
                      <a:gd name="T2" fmla="*/ 18 w 183"/>
                      <a:gd name="T3" fmla="*/ 439 h 930"/>
                      <a:gd name="T4" fmla="*/ 35 w 183"/>
                      <a:gd name="T5" fmla="*/ 491 h 930"/>
                      <a:gd name="T6" fmla="*/ 88 w 183"/>
                      <a:gd name="T7" fmla="*/ 509 h 930"/>
                      <a:gd name="T8" fmla="*/ 141 w 183"/>
                      <a:gd name="T9" fmla="*/ 930 h 930"/>
                      <a:gd name="T10" fmla="*/ 0 60000 65536"/>
                      <a:gd name="T11" fmla="*/ 0 60000 65536"/>
                      <a:gd name="T12" fmla="*/ 0 60000 65536"/>
                      <a:gd name="T13" fmla="*/ 0 60000 65536"/>
                      <a:gd name="T14" fmla="*/ 0 60000 65536"/>
                      <a:gd name="T15" fmla="*/ 0 w 183"/>
                      <a:gd name="T16" fmla="*/ 0 h 930"/>
                      <a:gd name="T17" fmla="*/ 183 w 183"/>
                      <a:gd name="T18" fmla="*/ 930 h 930"/>
                    </a:gdLst>
                    <a:ahLst/>
                    <a:cxnLst>
                      <a:cxn ang="T10">
                        <a:pos x="T0" y="T1"/>
                      </a:cxn>
                      <a:cxn ang="T11">
                        <a:pos x="T2" y="T3"/>
                      </a:cxn>
                      <a:cxn ang="T12">
                        <a:pos x="T4" y="T5"/>
                      </a:cxn>
                      <a:cxn ang="T13">
                        <a:pos x="T6" y="T7"/>
                      </a:cxn>
                      <a:cxn ang="T14">
                        <a:pos x="T8" y="T9"/>
                      </a:cxn>
                    </a:cxnLst>
                    <a:rect l="T15" t="T16" r="T17" b="T18"/>
                    <a:pathLst>
                      <a:path w="183" h="930">
                        <a:moveTo>
                          <a:pt x="0" y="0"/>
                        </a:moveTo>
                        <a:cubicBezTo>
                          <a:pt x="6" y="146"/>
                          <a:pt x="8" y="293"/>
                          <a:pt x="18" y="439"/>
                        </a:cubicBezTo>
                        <a:cubicBezTo>
                          <a:pt x="19" y="457"/>
                          <a:pt x="22" y="478"/>
                          <a:pt x="35" y="491"/>
                        </a:cubicBezTo>
                        <a:cubicBezTo>
                          <a:pt x="48" y="504"/>
                          <a:pt x="70" y="503"/>
                          <a:pt x="88" y="509"/>
                        </a:cubicBezTo>
                        <a:cubicBezTo>
                          <a:pt x="183" y="653"/>
                          <a:pt x="141" y="708"/>
                          <a:pt x="141" y="930"/>
                        </a:cubicBezTo>
                      </a:path>
                    </a:pathLst>
                  </a:custGeom>
                  <a:noFill/>
                  <a:ln w="19050" cap="flat" cmpd="sng">
                    <a:solidFill>
                      <a:schemeClr val="accent1"/>
                    </a:solidFill>
                    <a:prstDash val="solid"/>
                    <a:round/>
                    <a:headEnd/>
                    <a:tailEnd/>
                  </a:ln>
                </p:spPr>
                <p:txBody>
                  <a:bodyPr/>
                  <a:lstStyle/>
                  <a:p>
                    <a:endParaRPr lang="es-MX" dirty="0">
                      <a:solidFill>
                        <a:prstClr val="white"/>
                      </a:solidFill>
                    </a:endParaRPr>
                  </a:p>
                </p:txBody>
              </p:sp>
            </p:grpSp>
            <p:grpSp>
              <p:nvGrpSpPr>
                <p:cNvPr id="28" name="Group 119"/>
                <p:cNvGrpSpPr>
                  <a:grpSpLocks/>
                </p:cNvGrpSpPr>
                <p:nvPr/>
              </p:nvGrpSpPr>
              <p:grpSpPr bwMode="auto">
                <a:xfrm>
                  <a:off x="11228" y="5267"/>
                  <a:ext cx="446" cy="1489"/>
                  <a:chOff x="8289" y="5184"/>
                  <a:chExt cx="446" cy="1489"/>
                </a:xfrm>
              </p:grpSpPr>
              <p:sp>
                <p:nvSpPr>
                  <p:cNvPr id="830613" name="Oval 120"/>
                  <p:cNvSpPr>
                    <a:spLocks noChangeArrowheads="1"/>
                  </p:cNvSpPr>
                  <p:nvPr/>
                </p:nvSpPr>
                <p:spPr bwMode="auto">
                  <a:xfrm>
                    <a:off x="8352" y="5184"/>
                    <a:ext cx="288" cy="288"/>
                  </a:xfrm>
                  <a:prstGeom prst="ellipse">
                    <a:avLst/>
                  </a:prstGeom>
                  <a:solidFill>
                    <a:srgbClr val="969696"/>
                  </a:solidFill>
                  <a:ln w="19050">
                    <a:solidFill>
                      <a:schemeClr val="accent1"/>
                    </a:solidFill>
                    <a:round/>
                    <a:headEnd/>
                    <a:tailEnd/>
                  </a:ln>
                </p:spPr>
                <p:txBody>
                  <a:bodyPr/>
                  <a:lstStyle/>
                  <a:p>
                    <a:endParaRPr lang="es-MX" dirty="0">
                      <a:solidFill>
                        <a:prstClr val="white"/>
                      </a:solidFill>
                    </a:endParaRPr>
                  </a:p>
                </p:txBody>
              </p:sp>
              <p:sp>
                <p:nvSpPr>
                  <p:cNvPr id="830614" name="Freeform 121"/>
                  <p:cNvSpPr>
                    <a:spLocks/>
                  </p:cNvSpPr>
                  <p:nvPr/>
                </p:nvSpPr>
                <p:spPr bwMode="auto">
                  <a:xfrm>
                    <a:off x="8289" y="5479"/>
                    <a:ext cx="158" cy="1194"/>
                  </a:xfrm>
                  <a:custGeom>
                    <a:avLst/>
                    <a:gdLst>
                      <a:gd name="T0" fmla="*/ 158 w 158"/>
                      <a:gd name="T1" fmla="*/ 0 h 1194"/>
                      <a:gd name="T2" fmla="*/ 123 w 158"/>
                      <a:gd name="T3" fmla="*/ 316 h 1194"/>
                      <a:gd name="T4" fmla="*/ 88 w 158"/>
                      <a:gd name="T5" fmla="*/ 421 h 1194"/>
                      <a:gd name="T6" fmla="*/ 70 w 158"/>
                      <a:gd name="T7" fmla="*/ 474 h 1194"/>
                      <a:gd name="T8" fmla="*/ 158 w 158"/>
                      <a:gd name="T9" fmla="*/ 1071 h 1194"/>
                      <a:gd name="T10" fmla="*/ 140 w 158"/>
                      <a:gd name="T11" fmla="*/ 1194 h 1194"/>
                      <a:gd name="T12" fmla="*/ 0 60000 65536"/>
                      <a:gd name="T13" fmla="*/ 0 60000 65536"/>
                      <a:gd name="T14" fmla="*/ 0 60000 65536"/>
                      <a:gd name="T15" fmla="*/ 0 60000 65536"/>
                      <a:gd name="T16" fmla="*/ 0 60000 65536"/>
                      <a:gd name="T17" fmla="*/ 0 60000 65536"/>
                      <a:gd name="T18" fmla="*/ 0 w 158"/>
                      <a:gd name="T19" fmla="*/ 0 h 1194"/>
                      <a:gd name="T20" fmla="*/ 158 w 158"/>
                      <a:gd name="T21" fmla="*/ 1194 h 1194"/>
                    </a:gdLst>
                    <a:ahLst/>
                    <a:cxnLst>
                      <a:cxn ang="T12">
                        <a:pos x="T0" y="T1"/>
                      </a:cxn>
                      <a:cxn ang="T13">
                        <a:pos x="T2" y="T3"/>
                      </a:cxn>
                      <a:cxn ang="T14">
                        <a:pos x="T4" y="T5"/>
                      </a:cxn>
                      <a:cxn ang="T15">
                        <a:pos x="T6" y="T7"/>
                      </a:cxn>
                      <a:cxn ang="T16">
                        <a:pos x="T8" y="T9"/>
                      </a:cxn>
                      <a:cxn ang="T17">
                        <a:pos x="T10" y="T11"/>
                      </a:cxn>
                    </a:cxnLst>
                    <a:rect l="T18" t="T19" r="T20" b="T21"/>
                    <a:pathLst>
                      <a:path w="158" h="1194">
                        <a:moveTo>
                          <a:pt x="158" y="0"/>
                        </a:moveTo>
                        <a:cubicBezTo>
                          <a:pt x="153" y="63"/>
                          <a:pt x="143" y="234"/>
                          <a:pt x="123" y="316"/>
                        </a:cubicBezTo>
                        <a:cubicBezTo>
                          <a:pt x="114" y="352"/>
                          <a:pt x="100" y="386"/>
                          <a:pt x="88" y="421"/>
                        </a:cubicBezTo>
                        <a:cubicBezTo>
                          <a:pt x="82" y="439"/>
                          <a:pt x="70" y="474"/>
                          <a:pt x="70" y="474"/>
                        </a:cubicBezTo>
                        <a:cubicBezTo>
                          <a:pt x="92" y="1106"/>
                          <a:pt x="0" y="836"/>
                          <a:pt x="158" y="1071"/>
                        </a:cubicBezTo>
                        <a:cubicBezTo>
                          <a:pt x="152" y="1112"/>
                          <a:pt x="140" y="1194"/>
                          <a:pt x="140" y="1194"/>
                        </a:cubicBezTo>
                      </a:path>
                    </a:pathLst>
                  </a:custGeom>
                  <a:noFill/>
                  <a:ln w="19050" cap="flat" cmpd="sng">
                    <a:solidFill>
                      <a:schemeClr val="accent1"/>
                    </a:solidFill>
                    <a:prstDash val="solid"/>
                    <a:round/>
                    <a:headEnd/>
                    <a:tailEnd/>
                  </a:ln>
                </p:spPr>
                <p:txBody>
                  <a:bodyPr/>
                  <a:lstStyle/>
                  <a:p>
                    <a:endParaRPr lang="es-MX" dirty="0">
                      <a:solidFill>
                        <a:prstClr val="white"/>
                      </a:solidFill>
                    </a:endParaRPr>
                  </a:p>
                </p:txBody>
              </p:sp>
              <p:sp>
                <p:nvSpPr>
                  <p:cNvPr id="830615" name="Freeform 122"/>
                  <p:cNvSpPr>
                    <a:spLocks/>
                  </p:cNvSpPr>
                  <p:nvPr/>
                </p:nvSpPr>
                <p:spPr bwMode="auto">
                  <a:xfrm>
                    <a:off x="8552" y="5497"/>
                    <a:ext cx="183" cy="930"/>
                  </a:xfrm>
                  <a:custGeom>
                    <a:avLst/>
                    <a:gdLst>
                      <a:gd name="T0" fmla="*/ 0 w 183"/>
                      <a:gd name="T1" fmla="*/ 0 h 930"/>
                      <a:gd name="T2" fmla="*/ 18 w 183"/>
                      <a:gd name="T3" fmla="*/ 439 h 930"/>
                      <a:gd name="T4" fmla="*/ 35 w 183"/>
                      <a:gd name="T5" fmla="*/ 491 h 930"/>
                      <a:gd name="T6" fmla="*/ 88 w 183"/>
                      <a:gd name="T7" fmla="*/ 509 h 930"/>
                      <a:gd name="T8" fmla="*/ 141 w 183"/>
                      <a:gd name="T9" fmla="*/ 930 h 930"/>
                      <a:gd name="T10" fmla="*/ 0 60000 65536"/>
                      <a:gd name="T11" fmla="*/ 0 60000 65536"/>
                      <a:gd name="T12" fmla="*/ 0 60000 65536"/>
                      <a:gd name="T13" fmla="*/ 0 60000 65536"/>
                      <a:gd name="T14" fmla="*/ 0 60000 65536"/>
                      <a:gd name="T15" fmla="*/ 0 w 183"/>
                      <a:gd name="T16" fmla="*/ 0 h 930"/>
                      <a:gd name="T17" fmla="*/ 183 w 183"/>
                      <a:gd name="T18" fmla="*/ 930 h 930"/>
                    </a:gdLst>
                    <a:ahLst/>
                    <a:cxnLst>
                      <a:cxn ang="T10">
                        <a:pos x="T0" y="T1"/>
                      </a:cxn>
                      <a:cxn ang="T11">
                        <a:pos x="T2" y="T3"/>
                      </a:cxn>
                      <a:cxn ang="T12">
                        <a:pos x="T4" y="T5"/>
                      </a:cxn>
                      <a:cxn ang="T13">
                        <a:pos x="T6" y="T7"/>
                      </a:cxn>
                      <a:cxn ang="T14">
                        <a:pos x="T8" y="T9"/>
                      </a:cxn>
                    </a:cxnLst>
                    <a:rect l="T15" t="T16" r="T17" b="T18"/>
                    <a:pathLst>
                      <a:path w="183" h="930">
                        <a:moveTo>
                          <a:pt x="0" y="0"/>
                        </a:moveTo>
                        <a:cubicBezTo>
                          <a:pt x="6" y="146"/>
                          <a:pt x="8" y="293"/>
                          <a:pt x="18" y="439"/>
                        </a:cubicBezTo>
                        <a:cubicBezTo>
                          <a:pt x="19" y="457"/>
                          <a:pt x="22" y="478"/>
                          <a:pt x="35" y="491"/>
                        </a:cubicBezTo>
                        <a:cubicBezTo>
                          <a:pt x="48" y="504"/>
                          <a:pt x="70" y="503"/>
                          <a:pt x="88" y="509"/>
                        </a:cubicBezTo>
                        <a:cubicBezTo>
                          <a:pt x="183" y="653"/>
                          <a:pt x="141" y="708"/>
                          <a:pt x="141" y="930"/>
                        </a:cubicBezTo>
                      </a:path>
                    </a:pathLst>
                  </a:custGeom>
                  <a:noFill/>
                  <a:ln w="19050" cap="flat" cmpd="sng">
                    <a:solidFill>
                      <a:schemeClr val="accent1"/>
                    </a:solidFill>
                    <a:prstDash val="solid"/>
                    <a:round/>
                    <a:headEnd/>
                    <a:tailEnd/>
                  </a:ln>
                </p:spPr>
                <p:txBody>
                  <a:bodyPr/>
                  <a:lstStyle/>
                  <a:p>
                    <a:endParaRPr lang="es-MX" dirty="0">
                      <a:solidFill>
                        <a:prstClr val="white"/>
                      </a:solidFill>
                    </a:endParaRPr>
                  </a:p>
                </p:txBody>
              </p:sp>
            </p:grpSp>
          </p:grpSp>
          <p:grpSp>
            <p:nvGrpSpPr>
              <p:cNvPr id="29" name="Group 123"/>
              <p:cNvGrpSpPr>
                <a:grpSpLocks/>
              </p:cNvGrpSpPr>
              <p:nvPr/>
            </p:nvGrpSpPr>
            <p:grpSpPr bwMode="auto">
              <a:xfrm>
                <a:off x="1725" y="2449"/>
                <a:ext cx="680" cy="386"/>
                <a:chOff x="348" y="5787"/>
                <a:chExt cx="2439" cy="1525"/>
              </a:xfrm>
            </p:grpSpPr>
            <p:grpSp>
              <p:nvGrpSpPr>
                <p:cNvPr id="30" name="Group 124"/>
                <p:cNvGrpSpPr>
                  <a:grpSpLocks/>
                </p:cNvGrpSpPr>
                <p:nvPr/>
              </p:nvGrpSpPr>
              <p:grpSpPr bwMode="auto">
                <a:xfrm flipV="1">
                  <a:off x="348" y="5823"/>
                  <a:ext cx="446" cy="1489"/>
                  <a:chOff x="8289" y="5184"/>
                  <a:chExt cx="446" cy="1489"/>
                </a:xfrm>
              </p:grpSpPr>
              <p:sp>
                <p:nvSpPr>
                  <p:cNvPr id="830602" name="Oval 125"/>
                  <p:cNvSpPr>
                    <a:spLocks noChangeArrowheads="1"/>
                  </p:cNvSpPr>
                  <p:nvPr/>
                </p:nvSpPr>
                <p:spPr bwMode="auto">
                  <a:xfrm>
                    <a:off x="8352" y="5184"/>
                    <a:ext cx="288" cy="288"/>
                  </a:xfrm>
                  <a:prstGeom prst="ellipse">
                    <a:avLst/>
                  </a:prstGeom>
                  <a:solidFill>
                    <a:srgbClr val="969696"/>
                  </a:solidFill>
                  <a:ln w="19050">
                    <a:solidFill>
                      <a:schemeClr val="accent1"/>
                    </a:solidFill>
                    <a:round/>
                    <a:headEnd/>
                    <a:tailEnd/>
                  </a:ln>
                </p:spPr>
                <p:txBody>
                  <a:bodyPr/>
                  <a:lstStyle/>
                  <a:p>
                    <a:endParaRPr lang="es-MX" dirty="0">
                      <a:solidFill>
                        <a:prstClr val="white"/>
                      </a:solidFill>
                    </a:endParaRPr>
                  </a:p>
                </p:txBody>
              </p:sp>
              <p:sp>
                <p:nvSpPr>
                  <p:cNvPr id="830603" name="Freeform 126"/>
                  <p:cNvSpPr>
                    <a:spLocks/>
                  </p:cNvSpPr>
                  <p:nvPr/>
                </p:nvSpPr>
                <p:spPr bwMode="auto">
                  <a:xfrm>
                    <a:off x="8289" y="5479"/>
                    <a:ext cx="158" cy="1194"/>
                  </a:xfrm>
                  <a:custGeom>
                    <a:avLst/>
                    <a:gdLst>
                      <a:gd name="T0" fmla="*/ 158 w 158"/>
                      <a:gd name="T1" fmla="*/ 0 h 1194"/>
                      <a:gd name="T2" fmla="*/ 123 w 158"/>
                      <a:gd name="T3" fmla="*/ 316 h 1194"/>
                      <a:gd name="T4" fmla="*/ 88 w 158"/>
                      <a:gd name="T5" fmla="*/ 421 h 1194"/>
                      <a:gd name="T6" fmla="*/ 70 w 158"/>
                      <a:gd name="T7" fmla="*/ 474 h 1194"/>
                      <a:gd name="T8" fmla="*/ 158 w 158"/>
                      <a:gd name="T9" fmla="*/ 1071 h 1194"/>
                      <a:gd name="T10" fmla="*/ 140 w 158"/>
                      <a:gd name="T11" fmla="*/ 1194 h 1194"/>
                      <a:gd name="T12" fmla="*/ 0 60000 65536"/>
                      <a:gd name="T13" fmla="*/ 0 60000 65536"/>
                      <a:gd name="T14" fmla="*/ 0 60000 65536"/>
                      <a:gd name="T15" fmla="*/ 0 60000 65536"/>
                      <a:gd name="T16" fmla="*/ 0 60000 65536"/>
                      <a:gd name="T17" fmla="*/ 0 60000 65536"/>
                      <a:gd name="T18" fmla="*/ 0 w 158"/>
                      <a:gd name="T19" fmla="*/ 0 h 1194"/>
                      <a:gd name="T20" fmla="*/ 158 w 158"/>
                      <a:gd name="T21" fmla="*/ 1194 h 1194"/>
                    </a:gdLst>
                    <a:ahLst/>
                    <a:cxnLst>
                      <a:cxn ang="T12">
                        <a:pos x="T0" y="T1"/>
                      </a:cxn>
                      <a:cxn ang="T13">
                        <a:pos x="T2" y="T3"/>
                      </a:cxn>
                      <a:cxn ang="T14">
                        <a:pos x="T4" y="T5"/>
                      </a:cxn>
                      <a:cxn ang="T15">
                        <a:pos x="T6" y="T7"/>
                      </a:cxn>
                      <a:cxn ang="T16">
                        <a:pos x="T8" y="T9"/>
                      </a:cxn>
                      <a:cxn ang="T17">
                        <a:pos x="T10" y="T11"/>
                      </a:cxn>
                    </a:cxnLst>
                    <a:rect l="T18" t="T19" r="T20" b="T21"/>
                    <a:pathLst>
                      <a:path w="158" h="1194">
                        <a:moveTo>
                          <a:pt x="158" y="0"/>
                        </a:moveTo>
                        <a:cubicBezTo>
                          <a:pt x="153" y="63"/>
                          <a:pt x="143" y="234"/>
                          <a:pt x="123" y="316"/>
                        </a:cubicBezTo>
                        <a:cubicBezTo>
                          <a:pt x="114" y="352"/>
                          <a:pt x="100" y="386"/>
                          <a:pt x="88" y="421"/>
                        </a:cubicBezTo>
                        <a:cubicBezTo>
                          <a:pt x="82" y="439"/>
                          <a:pt x="70" y="474"/>
                          <a:pt x="70" y="474"/>
                        </a:cubicBezTo>
                        <a:cubicBezTo>
                          <a:pt x="92" y="1106"/>
                          <a:pt x="0" y="836"/>
                          <a:pt x="158" y="1071"/>
                        </a:cubicBezTo>
                        <a:cubicBezTo>
                          <a:pt x="152" y="1112"/>
                          <a:pt x="140" y="1194"/>
                          <a:pt x="140" y="1194"/>
                        </a:cubicBezTo>
                      </a:path>
                    </a:pathLst>
                  </a:custGeom>
                  <a:noFill/>
                  <a:ln w="19050" cap="flat" cmpd="sng">
                    <a:solidFill>
                      <a:schemeClr val="accent1"/>
                    </a:solidFill>
                    <a:prstDash val="solid"/>
                    <a:round/>
                    <a:headEnd/>
                    <a:tailEnd/>
                  </a:ln>
                </p:spPr>
                <p:txBody>
                  <a:bodyPr/>
                  <a:lstStyle/>
                  <a:p>
                    <a:endParaRPr lang="es-MX" dirty="0">
                      <a:solidFill>
                        <a:prstClr val="white"/>
                      </a:solidFill>
                    </a:endParaRPr>
                  </a:p>
                </p:txBody>
              </p:sp>
              <p:sp>
                <p:nvSpPr>
                  <p:cNvPr id="830604" name="Freeform 127"/>
                  <p:cNvSpPr>
                    <a:spLocks/>
                  </p:cNvSpPr>
                  <p:nvPr/>
                </p:nvSpPr>
                <p:spPr bwMode="auto">
                  <a:xfrm>
                    <a:off x="8552" y="5497"/>
                    <a:ext cx="183" cy="930"/>
                  </a:xfrm>
                  <a:custGeom>
                    <a:avLst/>
                    <a:gdLst>
                      <a:gd name="T0" fmla="*/ 0 w 183"/>
                      <a:gd name="T1" fmla="*/ 0 h 930"/>
                      <a:gd name="T2" fmla="*/ 18 w 183"/>
                      <a:gd name="T3" fmla="*/ 439 h 930"/>
                      <a:gd name="T4" fmla="*/ 35 w 183"/>
                      <a:gd name="T5" fmla="*/ 491 h 930"/>
                      <a:gd name="T6" fmla="*/ 88 w 183"/>
                      <a:gd name="T7" fmla="*/ 509 h 930"/>
                      <a:gd name="T8" fmla="*/ 141 w 183"/>
                      <a:gd name="T9" fmla="*/ 930 h 930"/>
                      <a:gd name="T10" fmla="*/ 0 60000 65536"/>
                      <a:gd name="T11" fmla="*/ 0 60000 65536"/>
                      <a:gd name="T12" fmla="*/ 0 60000 65536"/>
                      <a:gd name="T13" fmla="*/ 0 60000 65536"/>
                      <a:gd name="T14" fmla="*/ 0 60000 65536"/>
                      <a:gd name="T15" fmla="*/ 0 w 183"/>
                      <a:gd name="T16" fmla="*/ 0 h 930"/>
                      <a:gd name="T17" fmla="*/ 183 w 183"/>
                      <a:gd name="T18" fmla="*/ 930 h 930"/>
                    </a:gdLst>
                    <a:ahLst/>
                    <a:cxnLst>
                      <a:cxn ang="T10">
                        <a:pos x="T0" y="T1"/>
                      </a:cxn>
                      <a:cxn ang="T11">
                        <a:pos x="T2" y="T3"/>
                      </a:cxn>
                      <a:cxn ang="T12">
                        <a:pos x="T4" y="T5"/>
                      </a:cxn>
                      <a:cxn ang="T13">
                        <a:pos x="T6" y="T7"/>
                      </a:cxn>
                      <a:cxn ang="T14">
                        <a:pos x="T8" y="T9"/>
                      </a:cxn>
                    </a:cxnLst>
                    <a:rect l="T15" t="T16" r="T17" b="T18"/>
                    <a:pathLst>
                      <a:path w="183" h="930">
                        <a:moveTo>
                          <a:pt x="0" y="0"/>
                        </a:moveTo>
                        <a:cubicBezTo>
                          <a:pt x="6" y="146"/>
                          <a:pt x="8" y="293"/>
                          <a:pt x="18" y="439"/>
                        </a:cubicBezTo>
                        <a:cubicBezTo>
                          <a:pt x="19" y="457"/>
                          <a:pt x="22" y="478"/>
                          <a:pt x="35" y="491"/>
                        </a:cubicBezTo>
                        <a:cubicBezTo>
                          <a:pt x="48" y="504"/>
                          <a:pt x="70" y="503"/>
                          <a:pt x="88" y="509"/>
                        </a:cubicBezTo>
                        <a:cubicBezTo>
                          <a:pt x="183" y="653"/>
                          <a:pt x="141" y="708"/>
                          <a:pt x="141" y="930"/>
                        </a:cubicBezTo>
                      </a:path>
                    </a:pathLst>
                  </a:custGeom>
                  <a:noFill/>
                  <a:ln w="19050" cap="flat" cmpd="sng">
                    <a:solidFill>
                      <a:schemeClr val="accent1"/>
                    </a:solidFill>
                    <a:prstDash val="solid"/>
                    <a:round/>
                    <a:headEnd/>
                    <a:tailEnd/>
                  </a:ln>
                </p:spPr>
                <p:txBody>
                  <a:bodyPr/>
                  <a:lstStyle/>
                  <a:p>
                    <a:endParaRPr lang="es-MX" dirty="0">
                      <a:solidFill>
                        <a:prstClr val="white"/>
                      </a:solidFill>
                    </a:endParaRPr>
                  </a:p>
                </p:txBody>
              </p:sp>
            </p:grpSp>
            <p:grpSp>
              <p:nvGrpSpPr>
                <p:cNvPr id="31" name="Group 128"/>
                <p:cNvGrpSpPr>
                  <a:grpSpLocks/>
                </p:cNvGrpSpPr>
                <p:nvPr/>
              </p:nvGrpSpPr>
              <p:grpSpPr bwMode="auto">
                <a:xfrm flipV="1">
                  <a:off x="746" y="5794"/>
                  <a:ext cx="446" cy="1489"/>
                  <a:chOff x="8289" y="5184"/>
                  <a:chExt cx="446" cy="1489"/>
                </a:xfrm>
              </p:grpSpPr>
              <p:sp>
                <p:nvSpPr>
                  <p:cNvPr id="830599" name="Oval 129"/>
                  <p:cNvSpPr>
                    <a:spLocks noChangeArrowheads="1"/>
                  </p:cNvSpPr>
                  <p:nvPr/>
                </p:nvSpPr>
                <p:spPr bwMode="auto">
                  <a:xfrm>
                    <a:off x="8352" y="5184"/>
                    <a:ext cx="288" cy="288"/>
                  </a:xfrm>
                  <a:prstGeom prst="ellipse">
                    <a:avLst/>
                  </a:prstGeom>
                  <a:solidFill>
                    <a:srgbClr val="969696"/>
                  </a:solidFill>
                  <a:ln w="19050">
                    <a:solidFill>
                      <a:schemeClr val="accent1"/>
                    </a:solidFill>
                    <a:round/>
                    <a:headEnd/>
                    <a:tailEnd/>
                  </a:ln>
                </p:spPr>
                <p:txBody>
                  <a:bodyPr/>
                  <a:lstStyle/>
                  <a:p>
                    <a:endParaRPr lang="es-MX" dirty="0">
                      <a:solidFill>
                        <a:prstClr val="white"/>
                      </a:solidFill>
                    </a:endParaRPr>
                  </a:p>
                </p:txBody>
              </p:sp>
              <p:sp>
                <p:nvSpPr>
                  <p:cNvPr id="830600" name="Freeform 130"/>
                  <p:cNvSpPr>
                    <a:spLocks/>
                  </p:cNvSpPr>
                  <p:nvPr/>
                </p:nvSpPr>
                <p:spPr bwMode="auto">
                  <a:xfrm>
                    <a:off x="8289" y="5479"/>
                    <a:ext cx="158" cy="1194"/>
                  </a:xfrm>
                  <a:custGeom>
                    <a:avLst/>
                    <a:gdLst>
                      <a:gd name="T0" fmla="*/ 158 w 158"/>
                      <a:gd name="T1" fmla="*/ 0 h 1194"/>
                      <a:gd name="T2" fmla="*/ 123 w 158"/>
                      <a:gd name="T3" fmla="*/ 316 h 1194"/>
                      <a:gd name="T4" fmla="*/ 88 w 158"/>
                      <a:gd name="T5" fmla="*/ 421 h 1194"/>
                      <a:gd name="T6" fmla="*/ 70 w 158"/>
                      <a:gd name="T7" fmla="*/ 474 h 1194"/>
                      <a:gd name="T8" fmla="*/ 158 w 158"/>
                      <a:gd name="T9" fmla="*/ 1071 h 1194"/>
                      <a:gd name="T10" fmla="*/ 140 w 158"/>
                      <a:gd name="T11" fmla="*/ 1194 h 1194"/>
                      <a:gd name="T12" fmla="*/ 0 60000 65536"/>
                      <a:gd name="T13" fmla="*/ 0 60000 65536"/>
                      <a:gd name="T14" fmla="*/ 0 60000 65536"/>
                      <a:gd name="T15" fmla="*/ 0 60000 65536"/>
                      <a:gd name="T16" fmla="*/ 0 60000 65536"/>
                      <a:gd name="T17" fmla="*/ 0 60000 65536"/>
                      <a:gd name="T18" fmla="*/ 0 w 158"/>
                      <a:gd name="T19" fmla="*/ 0 h 1194"/>
                      <a:gd name="T20" fmla="*/ 158 w 158"/>
                      <a:gd name="T21" fmla="*/ 1194 h 1194"/>
                    </a:gdLst>
                    <a:ahLst/>
                    <a:cxnLst>
                      <a:cxn ang="T12">
                        <a:pos x="T0" y="T1"/>
                      </a:cxn>
                      <a:cxn ang="T13">
                        <a:pos x="T2" y="T3"/>
                      </a:cxn>
                      <a:cxn ang="T14">
                        <a:pos x="T4" y="T5"/>
                      </a:cxn>
                      <a:cxn ang="T15">
                        <a:pos x="T6" y="T7"/>
                      </a:cxn>
                      <a:cxn ang="T16">
                        <a:pos x="T8" y="T9"/>
                      </a:cxn>
                      <a:cxn ang="T17">
                        <a:pos x="T10" y="T11"/>
                      </a:cxn>
                    </a:cxnLst>
                    <a:rect l="T18" t="T19" r="T20" b="T21"/>
                    <a:pathLst>
                      <a:path w="158" h="1194">
                        <a:moveTo>
                          <a:pt x="158" y="0"/>
                        </a:moveTo>
                        <a:cubicBezTo>
                          <a:pt x="153" y="63"/>
                          <a:pt x="143" y="234"/>
                          <a:pt x="123" y="316"/>
                        </a:cubicBezTo>
                        <a:cubicBezTo>
                          <a:pt x="114" y="352"/>
                          <a:pt x="100" y="386"/>
                          <a:pt x="88" y="421"/>
                        </a:cubicBezTo>
                        <a:cubicBezTo>
                          <a:pt x="82" y="439"/>
                          <a:pt x="70" y="474"/>
                          <a:pt x="70" y="474"/>
                        </a:cubicBezTo>
                        <a:cubicBezTo>
                          <a:pt x="92" y="1106"/>
                          <a:pt x="0" y="836"/>
                          <a:pt x="158" y="1071"/>
                        </a:cubicBezTo>
                        <a:cubicBezTo>
                          <a:pt x="152" y="1112"/>
                          <a:pt x="140" y="1194"/>
                          <a:pt x="140" y="1194"/>
                        </a:cubicBezTo>
                      </a:path>
                    </a:pathLst>
                  </a:custGeom>
                  <a:noFill/>
                  <a:ln w="19050" cap="flat" cmpd="sng">
                    <a:solidFill>
                      <a:schemeClr val="accent1"/>
                    </a:solidFill>
                    <a:prstDash val="solid"/>
                    <a:round/>
                    <a:headEnd/>
                    <a:tailEnd/>
                  </a:ln>
                </p:spPr>
                <p:txBody>
                  <a:bodyPr/>
                  <a:lstStyle/>
                  <a:p>
                    <a:endParaRPr lang="es-MX" dirty="0">
                      <a:solidFill>
                        <a:prstClr val="white"/>
                      </a:solidFill>
                    </a:endParaRPr>
                  </a:p>
                </p:txBody>
              </p:sp>
              <p:sp>
                <p:nvSpPr>
                  <p:cNvPr id="830601" name="Freeform 131"/>
                  <p:cNvSpPr>
                    <a:spLocks/>
                  </p:cNvSpPr>
                  <p:nvPr/>
                </p:nvSpPr>
                <p:spPr bwMode="auto">
                  <a:xfrm>
                    <a:off x="8552" y="5497"/>
                    <a:ext cx="183" cy="930"/>
                  </a:xfrm>
                  <a:custGeom>
                    <a:avLst/>
                    <a:gdLst>
                      <a:gd name="T0" fmla="*/ 0 w 183"/>
                      <a:gd name="T1" fmla="*/ 0 h 930"/>
                      <a:gd name="T2" fmla="*/ 18 w 183"/>
                      <a:gd name="T3" fmla="*/ 439 h 930"/>
                      <a:gd name="T4" fmla="*/ 35 w 183"/>
                      <a:gd name="T5" fmla="*/ 491 h 930"/>
                      <a:gd name="T6" fmla="*/ 88 w 183"/>
                      <a:gd name="T7" fmla="*/ 509 h 930"/>
                      <a:gd name="T8" fmla="*/ 141 w 183"/>
                      <a:gd name="T9" fmla="*/ 930 h 930"/>
                      <a:gd name="T10" fmla="*/ 0 60000 65536"/>
                      <a:gd name="T11" fmla="*/ 0 60000 65536"/>
                      <a:gd name="T12" fmla="*/ 0 60000 65536"/>
                      <a:gd name="T13" fmla="*/ 0 60000 65536"/>
                      <a:gd name="T14" fmla="*/ 0 60000 65536"/>
                      <a:gd name="T15" fmla="*/ 0 w 183"/>
                      <a:gd name="T16" fmla="*/ 0 h 930"/>
                      <a:gd name="T17" fmla="*/ 183 w 183"/>
                      <a:gd name="T18" fmla="*/ 930 h 930"/>
                    </a:gdLst>
                    <a:ahLst/>
                    <a:cxnLst>
                      <a:cxn ang="T10">
                        <a:pos x="T0" y="T1"/>
                      </a:cxn>
                      <a:cxn ang="T11">
                        <a:pos x="T2" y="T3"/>
                      </a:cxn>
                      <a:cxn ang="T12">
                        <a:pos x="T4" y="T5"/>
                      </a:cxn>
                      <a:cxn ang="T13">
                        <a:pos x="T6" y="T7"/>
                      </a:cxn>
                      <a:cxn ang="T14">
                        <a:pos x="T8" y="T9"/>
                      </a:cxn>
                    </a:cxnLst>
                    <a:rect l="T15" t="T16" r="T17" b="T18"/>
                    <a:pathLst>
                      <a:path w="183" h="930">
                        <a:moveTo>
                          <a:pt x="0" y="0"/>
                        </a:moveTo>
                        <a:cubicBezTo>
                          <a:pt x="6" y="146"/>
                          <a:pt x="8" y="293"/>
                          <a:pt x="18" y="439"/>
                        </a:cubicBezTo>
                        <a:cubicBezTo>
                          <a:pt x="19" y="457"/>
                          <a:pt x="22" y="478"/>
                          <a:pt x="35" y="491"/>
                        </a:cubicBezTo>
                        <a:cubicBezTo>
                          <a:pt x="48" y="504"/>
                          <a:pt x="70" y="503"/>
                          <a:pt x="88" y="509"/>
                        </a:cubicBezTo>
                        <a:cubicBezTo>
                          <a:pt x="183" y="653"/>
                          <a:pt x="141" y="708"/>
                          <a:pt x="141" y="930"/>
                        </a:cubicBezTo>
                      </a:path>
                    </a:pathLst>
                  </a:custGeom>
                  <a:noFill/>
                  <a:ln w="19050" cap="flat" cmpd="sng">
                    <a:solidFill>
                      <a:schemeClr val="accent1"/>
                    </a:solidFill>
                    <a:prstDash val="solid"/>
                    <a:round/>
                    <a:headEnd/>
                    <a:tailEnd/>
                  </a:ln>
                </p:spPr>
                <p:txBody>
                  <a:bodyPr/>
                  <a:lstStyle/>
                  <a:p>
                    <a:endParaRPr lang="es-MX" dirty="0">
                      <a:solidFill>
                        <a:prstClr val="white"/>
                      </a:solidFill>
                    </a:endParaRPr>
                  </a:p>
                </p:txBody>
              </p:sp>
            </p:grpSp>
            <p:grpSp>
              <p:nvGrpSpPr>
                <p:cNvPr id="830605" name="Group 132"/>
                <p:cNvGrpSpPr>
                  <a:grpSpLocks/>
                </p:cNvGrpSpPr>
                <p:nvPr/>
              </p:nvGrpSpPr>
              <p:grpSpPr bwMode="auto">
                <a:xfrm flipV="1">
                  <a:off x="1132" y="5797"/>
                  <a:ext cx="446" cy="1489"/>
                  <a:chOff x="8289" y="5184"/>
                  <a:chExt cx="446" cy="1489"/>
                </a:xfrm>
              </p:grpSpPr>
              <p:sp>
                <p:nvSpPr>
                  <p:cNvPr id="830596" name="Oval 133"/>
                  <p:cNvSpPr>
                    <a:spLocks noChangeArrowheads="1"/>
                  </p:cNvSpPr>
                  <p:nvPr/>
                </p:nvSpPr>
                <p:spPr bwMode="auto">
                  <a:xfrm>
                    <a:off x="8352" y="5184"/>
                    <a:ext cx="288" cy="288"/>
                  </a:xfrm>
                  <a:prstGeom prst="ellipse">
                    <a:avLst/>
                  </a:prstGeom>
                  <a:solidFill>
                    <a:srgbClr val="969696"/>
                  </a:solidFill>
                  <a:ln w="19050">
                    <a:solidFill>
                      <a:schemeClr val="accent1"/>
                    </a:solidFill>
                    <a:round/>
                    <a:headEnd/>
                    <a:tailEnd/>
                  </a:ln>
                </p:spPr>
                <p:txBody>
                  <a:bodyPr/>
                  <a:lstStyle/>
                  <a:p>
                    <a:endParaRPr lang="es-MX" dirty="0">
                      <a:solidFill>
                        <a:prstClr val="white"/>
                      </a:solidFill>
                    </a:endParaRPr>
                  </a:p>
                </p:txBody>
              </p:sp>
              <p:sp>
                <p:nvSpPr>
                  <p:cNvPr id="830597" name="Freeform 134"/>
                  <p:cNvSpPr>
                    <a:spLocks/>
                  </p:cNvSpPr>
                  <p:nvPr/>
                </p:nvSpPr>
                <p:spPr bwMode="auto">
                  <a:xfrm>
                    <a:off x="8289" y="5479"/>
                    <a:ext cx="158" cy="1194"/>
                  </a:xfrm>
                  <a:custGeom>
                    <a:avLst/>
                    <a:gdLst>
                      <a:gd name="T0" fmla="*/ 158 w 158"/>
                      <a:gd name="T1" fmla="*/ 0 h 1194"/>
                      <a:gd name="T2" fmla="*/ 123 w 158"/>
                      <a:gd name="T3" fmla="*/ 316 h 1194"/>
                      <a:gd name="T4" fmla="*/ 88 w 158"/>
                      <a:gd name="T5" fmla="*/ 421 h 1194"/>
                      <a:gd name="T6" fmla="*/ 70 w 158"/>
                      <a:gd name="T7" fmla="*/ 474 h 1194"/>
                      <a:gd name="T8" fmla="*/ 158 w 158"/>
                      <a:gd name="T9" fmla="*/ 1071 h 1194"/>
                      <a:gd name="T10" fmla="*/ 140 w 158"/>
                      <a:gd name="T11" fmla="*/ 1194 h 1194"/>
                      <a:gd name="T12" fmla="*/ 0 60000 65536"/>
                      <a:gd name="T13" fmla="*/ 0 60000 65536"/>
                      <a:gd name="T14" fmla="*/ 0 60000 65536"/>
                      <a:gd name="T15" fmla="*/ 0 60000 65536"/>
                      <a:gd name="T16" fmla="*/ 0 60000 65536"/>
                      <a:gd name="T17" fmla="*/ 0 60000 65536"/>
                      <a:gd name="T18" fmla="*/ 0 w 158"/>
                      <a:gd name="T19" fmla="*/ 0 h 1194"/>
                      <a:gd name="T20" fmla="*/ 158 w 158"/>
                      <a:gd name="T21" fmla="*/ 1194 h 1194"/>
                    </a:gdLst>
                    <a:ahLst/>
                    <a:cxnLst>
                      <a:cxn ang="T12">
                        <a:pos x="T0" y="T1"/>
                      </a:cxn>
                      <a:cxn ang="T13">
                        <a:pos x="T2" y="T3"/>
                      </a:cxn>
                      <a:cxn ang="T14">
                        <a:pos x="T4" y="T5"/>
                      </a:cxn>
                      <a:cxn ang="T15">
                        <a:pos x="T6" y="T7"/>
                      </a:cxn>
                      <a:cxn ang="T16">
                        <a:pos x="T8" y="T9"/>
                      </a:cxn>
                      <a:cxn ang="T17">
                        <a:pos x="T10" y="T11"/>
                      </a:cxn>
                    </a:cxnLst>
                    <a:rect l="T18" t="T19" r="T20" b="T21"/>
                    <a:pathLst>
                      <a:path w="158" h="1194">
                        <a:moveTo>
                          <a:pt x="158" y="0"/>
                        </a:moveTo>
                        <a:cubicBezTo>
                          <a:pt x="153" y="63"/>
                          <a:pt x="143" y="234"/>
                          <a:pt x="123" y="316"/>
                        </a:cubicBezTo>
                        <a:cubicBezTo>
                          <a:pt x="114" y="352"/>
                          <a:pt x="100" y="386"/>
                          <a:pt x="88" y="421"/>
                        </a:cubicBezTo>
                        <a:cubicBezTo>
                          <a:pt x="82" y="439"/>
                          <a:pt x="70" y="474"/>
                          <a:pt x="70" y="474"/>
                        </a:cubicBezTo>
                        <a:cubicBezTo>
                          <a:pt x="92" y="1106"/>
                          <a:pt x="0" y="836"/>
                          <a:pt x="158" y="1071"/>
                        </a:cubicBezTo>
                        <a:cubicBezTo>
                          <a:pt x="152" y="1112"/>
                          <a:pt x="140" y="1194"/>
                          <a:pt x="140" y="1194"/>
                        </a:cubicBezTo>
                      </a:path>
                    </a:pathLst>
                  </a:custGeom>
                  <a:noFill/>
                  <a:ln w="19050" cap="flat" cmpd="sng">
                    <a:solidFill>
                      <a:schemeClr val="accent1"/>
                    </a:solidFill>
                    <a:prstDash val="solid"/>
                    <a:round/>
                    <a:headEnd/>
                    <a:tailEnd/>
                  </a:ln>
                </p:spPr>
                <p:txBody>
                  <a:bodyPr/>
                  <a:lstStyle/>
                  <a:p>
                    <a:endParaRPr lang="es-MX" dirty="0">
                      <a:solidFill>
                        <a:prstClr val="white"/>
                      </a:solidFill>
                    </a:endParaRPr>
                  </a:p>
                </p:txBody>
              </p:sp>
              <p:sp>
                <p:nvSpPr>
                  <p:cNvPr id="830598" name="Freeform 135"/>
                  <p:cNvSpPr>
                    <a:spLocks/>
                  </p:cNvSpPr>
                  <p:nvPr/>
                </p:nvSpPr>
                <p:spPr bwMode="auto">
                  <a:xfrm>
                    <a:off x="8552" y="5497"/>
                    <a:ext cx="183" cy="930"/>
                  </a:xfrm>
                  <a:custGeom>
                    <a:avLst/>
                    <a:gdLst>
                      <a:gd name="T0" fmla="*/ 0 w 183"/>
                      <a:gd name="T1" fmla="*/ 0 h 930"/>
                      <a:gd name="T2" fmla="*/ 18 w 183"/>
                      <a:gd name="T3" fmla="*/ 439 h 930"/>
                      <a:gd name="T4" fmla="*/ 35 w 183"/>
                      <a:gd name="T5" fmla="*/ 491 h 930"/>
                      <a:gd name="T6" fmla="*/ 88 w 183"/>
                      <a:gd name="T7" fmla="*/ 509 h 930"/>
                      <a:gd name="T8" fmla="*/ 141 w 183"/>
                      <a:gd name="T9" fmla="*/ 930 h 930"/>
                      <a:gd name="T10" fmla="*/ 0 60000 65536"/>
                      <a:gd name="T11" fmla="*/ 0 60000 65536"/>
                      <a:gd name="T12" fmla="*/ 0 60000 65536"/>
                      <a:gd name="T13" fmla="*/ 0 60000 65536"/>
                      <a:gd name="T14" fmla="*/ 0 60000 65536"/>
                      <a:gd name="T15" fmla="*/ 0 w 183"/>
                      <a:gd name="T16" fmla="*/ 0 h 930"/>
                      <a:gd name="T17" fmla="*/ 183 w 183"/>
                      <a:gd name="T18" fmla="*/ 930 h 930"/>
                    </a:gdLst>
                    <a:ahLst/>
                    <a:cxnLst>
                      <a:cxn ang="T10">
                        <a:pos x="T0" y="T1"/>
                      </a:cxn>
                      <a:cxn ang="T11">
                        <a:pos x="T2" y="T3"/>
                      </a:cxn>
                      <a:cxn ang="T12">
                        <a:pos x="T4" y="T5"/>
                      </a:cxn>
                      <a:cxn ang="T13">
                        <a:pos x="T6" y="T7"/>
                      </a:cxn>
                      <a:cxn ang="T14">
                        <a:pos x="T8" y="T9"/>
                      </a:cxn>
                    </a:cxnLst>
                    <a:rect l="T15" t="T16" r="T17" b="T18"/>
                    <a:pathLst>
                      <a:path w="183" h="930">
                        <a:moveTo>
                          <a:pt x="0" y="0"/>
                        </a:moveTo>
                        <a:cubicBezTo>
                          <a:pt x="6" y="146"/>
                          <a:pt x="8" y="293"/>
                          <a:pt x="18" y="439"/>
                        </a:cubicBezTo>
                        <a:cubicBezTo>
                          <a:pt x="19" y="457"/>
                          <a:pt x="22" y="478"/>
                          <a:pt x="35" y="491"/>
                        </a:cubicBezTo>
                        <a:cubicBezTo>
                          <a:pt x="48" y="504"/>
                          <a:pt x="70" y="503"/>
                          <a:pt x="88" y="509"/>
                        </a:cubicBezTo>
                        <a:cubicBezTo>
                          <a:pt x="183" y="653"/>
                          <a:pt x="141" y="708"/>
                          <a:pt x="141" y="930"/>
                        </a:cubicBezTo>
                      </a:path>
                    </a:pathLst>
                  </a:custGeom>
                  <a:noFill/>
                  <a:ln w="19050" cap="flat" cmpd="sng">
                    <a:solidFill>
                      <a:schemeClr val="accent1"/>
                    </a:solidFill>
                    <a:prstDash val="solid"/>
                    <a:round/>
                    <a:headEnd/>
                    <a:tailEnd/>
                  </a:ln>
                </p:spPr>
                <p:txBody>
                  <a:bodyPr/>
                  <a:lstStyle/>
                  <a:p>
                    <a:endParaRPr lang="es-MX" dirty="0">
                      <a:solidFill>
                        <a:prstClr val="white"/>
                      </a:solidFill>
                    </a:endParaRPr>
                  </a:p>
                </p:txBody>
              </p:sp>
            </p:grpSp>
            <p:grpSp>
              <p:nvGrpSpPr>
                <p:cNvPr id="830606" name="Group 136"/>
                <p:cNvGrpSpPr>
                  <a:grpSpLocks/>
                </p:cNvGrpSpPr>
                <p:nvPr/>
              </p:nvGrpSpPr>
              <p:grpSpPr bwMode="auto">
                <a:xfrm flipV="1">
                  <a:off x="1536" y="5801"/>
                  <a:ext cx="446" cy="1489"/>
                  <a:chOff x="8289" y="5184"/>
                  <a:chExt cx="446" cy="1489"/>
                </a:xfrm>
              </p:grpSpPr>
              <p:sp>
                <p:nvSpPr>
                  <p:cNvPr id="830593" name="Oval 137"/>
                  <p:cNvSpPr>
                    <a:spLocks noChangeArrowheads="1"/>
                  </p:cNvSpPr>
                  <p:nvPr/>
                </p:nvSpPr>
                <p:spPr bwMode="auto">
                  <a:xfrm>
                    <a:off x="8352" y="5184"/>
                    <a:ext cx="288" cy="288"/>
                  </a:xfrm>
                  <a:prstGeom prst="ellipse">
                    <a:avLst/>
                  </a:prstGeom>
                  <a:solidFill>
                    <a:srgbClr val="969696"/>
                  </a:solidFill>
                  <a:ln w="19050">
                    <a:solidFill>
                      <a:schemeClr val="accent1"/>
                    </a:solidFill>
                    <a:round/>
                    <a:headEnd/>
                    <a:tailEnd/>
                  </a:ln>
                </p:spPr>
                <p:txBody>
                  <a:bodyPr/>
                  <a:lstStyle/>
                  <a:p>
                    <a:endParaRPr lang="es-MX" dirty="0">
                      <a:solidFill>
                        <a:prstClr val="white"/>
                      </a:solidFill>
                    </a:endParaRPr>
                  </a:p>
                </p:txBody>
              </p:sp>
              <p:sp>
                <p:nvSpPr>
                  <p:cNvPr id="830594" name="Freeform 138"/>
                  <p:cNvSpPr>
                    <a:spLocks/>
                  </p:cNvSpPr>
                  <p:nvPr/>
                </p:nvSpPr>
                <p:spPr bwMode="auto">
                  <a:xfrm>
                    <a:off x="8289" y="5479"/>
                    <a:ext cx="158" cy="1194"/>
                  </a:xfrm>
                  <a:custGeom>
                    <a:avLst/>
                    <a:gdLst>
                      <a:gd name="T0" fmla="*/ 158 w 158"/>
                      <a:gd name="T1" fmla="*/ 0 h 1194"/>
                      <a:gd name="T2" fmla="*/ 123 w 158"/>
                      <a:gd name="T3" fmla="*/ 316 h 1194"/>
                      <a:gd name="T4" fmla="*/ 88 w 158"/>
                      <a:gd name="T5" fmla="*/ 421 h 1194"/>
                      <a:gd name="T6" fmla="*/ 70 w 158"/>
                      <a:gd name="T7" fmla="*/ 474 h 1194"/>
                      <a:gd name="T8" fmla="*/ 158 w 158"/>
                      <a:gd name="T9" fmla="*/ 1071 h 1194"/>
                      <a:gd name="T10" fmla="*/ 140 w 158"/>
                      <a:gd name="T11" fmla="*/ 1194 h 1194"/>
                      <a:gd name="T12" fmla="*/ 0 60000 65536"/>
                      <a:gd name="T13" fmla="*/ 0 60000 65536"/>
                      <a:gd name="T14" fmla="*/ 0 60000 65536"/>
                      <a:gd name="T15" fmla="*/ 0 60000 65536"/>
                      <a:gd name="T16" fmla="*/ 0 60000 65536"/>
                      <a:gd name="T17" fmla="*/ 0 60000 65536"/>
                      <a:gd name="T18" fmla="*/ 0 w 158"/>
                      <a:gd name="T19" fmla="*/ 0 h 1194"/>
                      <a:gd name="T20" fmla="*/ 158 w 158"/>
                      <a:gd name="T21" fmla="*/ 1194 h 1194"/>
                    </a:gdLst>
                    <a:ahLst/>
                    <a:cxnLst>
                      <a:cxn ang="T12">
                        <a:pos x="T0" y="T1"/>
                      </a:cxn>
                      <a:cxn ang="T13">
                        <a:pos x="T2" y="T3"/>
                      </a:cxn>
                      <a:cxn ang="T14">
                        <a:pos x="T4" y="T5"/>
                      </a:cxn>
                      <a:cxn ang="T15">
                        <a:pos x="T6" y="T7"/>
                      </a:cxn>
                      <a:cxn ang="T16">
                        <a:pos x="T8" y="T9"/>
                      </a:cxn>
                      <a:cxn ang="T17">
                        <a:pos x="T10" y="T11"/>
                      </a:cxn>
                    </a:cxnLst>
                    <a:rect l="T18" t="T19" r="T20" b="T21"/>
                    <a:pathLst>
                      <a:path w="158" h="1194">
                        <a:moveTo>
                          <a:pt x="158" y="0"/>
                        </a:moveTo>
                        <a:cubicBezTo>
                          <a:pt x="153" y="63"/>
                          <a:pt x="143" y="234"/>
                          <a:pt x="123" y="316"/>
                        </a:cubicBezTo>
                        <a:cubicBezTo>
                          <a:pt x="114" y="352"/>
                          <a:pt x="100" y="386"/>
                          <a:pt x="88" y="421"/>
                        </a:cubicBezTo>
                        <a:cubicBezTo>
                          <a:pt x="82" y="439"/>
                          <a:pt x="70" y="474"/>
                          <a:pt x="70" y="474"/>
                        </a:cubicBezTo>
                        <a:cubicBezTo>
                          <a:pt x="92" y="1106"/>
                          <a:pt x="0" y="836"/>
                          <a:pt x="158" y="1071"/>
                        </a:cubicBezTo>
                        <a:cubicBezTo>
                          <a:pt x="152" y="1112"/>
                          <a:pt x="140" y="1194"/>
                          <a:pt x="140" y="1194"/>
                        </a:cubicBezTo>
                      </a:path>
                    </a:pathLst>
                  </a:custGeom>
                  <a:noFill/>
                  <a:ln w="19050" cap="flat" cmpd="sng">
                    <a:solidFill>
                      <a:schemeClr val="accent1"/>
                    </a:solidFill>
                    <a:prstDash val="solid"/>
                    <a:round/>
                    <a:headEnd/>
                    <a:tailEnd/>
                  </a:ln>
                </p:spPr>
                <p:txBody>
                  <a:bodyPr/>
                  <a:lstStyle/>
                  <a:p>
                    <a:endParaRPr lang="es-MX" dirty="0">
                      <a:solidFill>
                        <a:prstClr val="white"/>
                      </a:solidFill>
                    </a:endParaRPr>
                  </a:p>
                </p:txBody>
              </p:sp>
              <p:sp>
                <p:nvSpPr>
                  <p:cNvPr id="830595" name="Freeform 139"/>
                  <p:cNvSpPr>
                    <a:spLocks/>
                  </p:cNvSpPr>
                  <p:nvPr/>
                </p:nvSpPr>
                <p:spPr bwMode="auto">
                  <a:xfrm>
                    <a:off x="8552" y="5497"/>
                    <a:ext cx="183" cy="930"/>
                  </a:xfrm>
                  <a:custGeom>
                    <a:avLst/>
                    <a:gdLst>
                      <a:gd name="T0" fmla="*/ 0 w 183"/>
                      <a:gd name="T1" fmla="*/ 0 h 930"/>
                      <a:gd name="T2" fmla="*/ 18 w 183"/>
                      <a:gd name="T3" fmla="*/ 439 h 930"/>
                      <a:gd name="T4" fmla="*/ 35 w 183"/>
                      <a:gd name="T5" fmla="*/ 491 h 930"/>
                      <a:gd name="T6" fmla="*/ 88 w 183"/>
                      <a:gd name="T7" fmla="*/ 509 h 930"/>
                      <a:gd name="T8" fmla="*/ 141 w 183"/>
                      <a:gd name="T9" fmla="*/ 930 h 930"/>
                      <a:gd name="T10" fmla="*/ 0 60000 65536"/>
                      <a:gd name="T11" fmla="*/ 0 60000 65536"/>
                      <a:gd name="T12" fmla="*/ 0 60000 65536"/>
                      <a:gd name="T13" fmla="*/ 0 60000 65536"/>
                      <a:gd name="T14" fmla="*/ 0 60000 65536"/>
                      <a:gd name="T15" fmla="*/ 0 w 183"/>
                      <a:gd name="T16" fmla="*/ 0 h 930"/>
                      <a:gd name="T17" fmla="*/ 183 w 183"/>
                      <a:gd name="T18" fmla="*/ 930 h 930"/>
                    </a:gdLst>
                    <a:ahLst/>
                    <a:cxnLst>
                      <a:cxn ang="T10">
                        <a:pos x="T0" y="T1"/>
                      </a:cxn>
                      <a:cxn ang="T11">
                        <a:pos x="T2" y="T3"/>
                      </a:cxn>
                      <a:cxn ang="T12">
                        <a:pos x="T4" y="T5"/>
                      </a:cxn>
                      <a:cxn ang="T13">
                        <a:pos x="T6" y="T7"/>
                      </a:cxn>
                      <a:cxn ang="T14">
                        <a:pos x="T8" y="T9"/>
                      </a:cxn>
                    </a:cxnLst>
                    <a:rect l="T15" t="T16" r="T17" b="T18"/>
                    <a:pathLst>
                      <a:path w="183" h="930">
                        <a:moveTo>
                          <a:pt x="0" y="0"/>
                        </a:moveTo>
                        <a:cubicBezTo>
                          <a:pt x="6" y="146"/>
                          <a:pt x="8" y="293"/>
                          <a:pt x="18" y="439"/>
                        </a:cubicBezTo>
                        <a:cubicBezTo>
                          <a:pt x="19" y="457"/>
                          <a:pt x="22" y="478"/>
                          <a:pt x="35" y="491"/>
                        </a:cubicBezTo>
                        <a:cubicBezTo>
                          <a:pt x="48" y="504"/>
                          <a:pt x="70" y="503"/>
                          <a:pt x="88" y="509"/>
                        </a:cubicBezTo>
                        <a:cubicBezTo>
                          <a:pt x="183" y="653"/>
                          <a:pt x="141" y="708"/>
                          <a:pt x="141" y="930"/>
                        </a:cubicBezTo>
                      </a:path>
                    </a:pathLst>
                  </a:custGeom>
                  <a:noFill/>
                  <a:ln w="19050" cap="flat" cmpd="sng">
                    <a:solidFill>
                      <a:schemeClr val="accent1"/>
                    </a:solidFill>
                    <a:prstDash val="solid"/>
                    <a:round/>
                    <a:headEnd/>
                    <a:tailEnd/>
                  </a:ln>
                </p:spPr>
                <p:txBody>
                  <a:bodyPr/>
                  <a:lstStyle/>
                  <a:p>
                    <a:endParaRPr lang="es-MX" dirty="0">
                      <a:solidFill>
                        <a:prstClr val="white"/>
                      </a:solidFill>
                    </a:endParaRPr>
                  </a:p>
                </p:txBody>
              </p:sp>
            </p:grpSp>
            <p:grpSp>
              <p:nvGrpSpPr>
                <p:cNvPr id="830607" name="Group 140"/>
                <p:cNvGrpSpPr>
                  <a:grpSpLocks/>
                </p:cNvGrpSpPr>
                <p:nvPr/>
              </p:nvGrpSpPr>
              <p:grpSpPr bwMode="auto">
                <a:xfrm flipV="1">
                  <a:off x="1902" y="5801"/>
                  <a:ext cx="446" cy="1489"/>
                  <a:chOff x="8289" y="5184"/>
                  <a:chExt cx="446" cy="1489"/>
                </a:xfrm>
              </p:grpSpPr>
              <p:sp>
                <p:nvSpPr>
                  <p:cNvPr id="830590" name="Oval 141"/>
                  <p:cNvSpPr>
                    <a:spLocks noChangeArrowheads="1"/>
                  </p:cNvSpPr>
                  <p:nvPr/>
                </p:nvSpPr>
                <p:spPr bwMode="auto">
                  <a:xfrm>
                    <a:off x="8352" y="5184"/>
                    <a:ext cx="288" cy="288"/>
                  </a:xfrm>
                  <a:prstGeom prst="ellipse">
                    <a:avLst/>
                  </a:prstGeom>
                  <a:solidFill>
                    <a:srgbClr val="969696"/>
                  </a:solidFill>
                  <a:ln w="19050">
                    <a:solidFill>
                      <a:schemeClr val="accent1"/>
                    </a:solidFill>
                    <a:round/>
                    <a:headEnd/>
                    <a:tailEnd/>
                  </a:ln>
                </p:spPr>
                <p:txBody>
                  <a:bodyPr/>
                  <a:lstStyle/>
                  <a:p>
                    <a:endParaRPr lang="es-MX" dirty="0">
                      <a:solidFill>
                        <a:prstClr val="white"/>
                      </a:solidFill>
                    </a:endParaRPr>
                  </a:p>
                </p:txBody>
              </p:sp>
              <p:sp>
                <p:nvSpPr>
                  <p:cNvPr id="830591" name="Freeform 142"/>
                  <p:cNvSpPr>
                    <a:spLocks/>
                  </p:cNvSpPr>
                  <p:nvPr/>
                </p:nvSpPr>
                <p:spPr bwMode="auto">
                  <a:xfrm>
                    <a:off x="8289" y="5479"/>
                    <a:ext cx="158" cy="1194"/>
                  </a:xfrm>
                  <a:custGeom>
                    <a:avLst/>
                    <a:gdLst>
                      <a:gd name="T0" fmla="*/ 158 w 158"/>
                      <a:gd name="T1" fmla="*/ 0 h 1194"/>
                      <a:gd name="T2" fmla="*/ 123 w 158"/>
                      <a:gd name="T3" fmla="*/ 316 h 1194"/>
                      <a:gd name="T4" fmla="*/ 88 w 158"/>
                      <a:gd name="T5" fmla="*/ 421 h 1194"/>
                      <a:gd name="T6" fmla="*/ 70 w 158"/>
                      <a:gd name="T7" fmla="*/ 474 h 1194"/>
                      <a:gd name="T8" fmla="*/ 158 w 158"/>
                      <a:gd name="T9" fmla="*/ 1071 h 1194"/>
                      <a:gd name="T10" fmla="*/ 140 w 158"/>
                      <a:gd name="T11" fmla="*/ 1194 h 1194"/>
                      <a:gd name="T12" fmla="*/ 0 60000 65536"/>
                      <a:gd name="T13" fmla="*/ 0 60000 65536"/>
                      <a:gd name="T14" fmla="*/ 0 60000 65536"/>
                      <a:gd name="T15" fmla="*/ 0 60000 65536"/>
                      <a:gd name="T16" fmla="*/ 0 60000 65536"/>
                      <a:gd name="T17" fmla="*/ 0 60000 65536"/>
                      <a:gd name="T18" fmla="*/ 0 w 158"/>
                      <a:gd name="T19" fmla="*/ 0 h 1194"/>
                      <a:gd name="T20" fmla="*/ 158 w 158"/>
                      <a:gd name="T21" fmla="*/ 1194 h 1194"/>
                    </a:gdLst>
                    <a:ahLst/>
                    <a:cxnLst>
                      <a:cxn ang="T12">
                        <a:pos x="T0" y="T1"/>
                      </a:cxn>
                      <a:cxn ang="T13">
                        <a:pos x="T2" y="T3"/>
                      </a:cxn>
                      <a:cxn ang="T14">
                        <a:pos x="T4" y="T5"/>
                      </a:cxn>
                      <a:cxn ang="T15">
                        <a:pos x="T6" y="T7"/>
                      </a:cxn>
                      <a:cxn ang="T16">
                        <a:pos x="T8" y="T9"/>
                      </a:cxn>
                      <a:cxn ang="T17">
                        <a:pos x="T10" y="T11"/>
                      </a:cxn>
                    </a:cxnLst>
                    <a:rect l="T18" t="T19" r="T20" b="T21"/>
                    <a:pathLst>
                      <a:path w="158" h="1194">
                        <a:moveTo>
                          <a:pt x="158" y="0"/>
                        </a:moveTo>
                        <a:cubicBezTo>
                          <a:pt x="153" y="63"/>
                          <a:pt x="143" y="234"/>
                          <a:pt x="123" y="316"/>
                        </a:cubicBezTo>
                        <a:cubicBezTo>
                          <a:pt x="114" y="352"/>
                          <a:pt x="100" y="386"/>
                          <a:pt x="88" y="421"/>
                        </a:cubicBezTo>
                        <a:cubicBezTo>
                          <a:pt x="82" y="439"/>
                          <a:pt x="70" y="474"/>
                          <a:pt x="70" y="474"/>
                        </a:cubicBezTo>
                        <a:cubicBezTo>
                          <a:pt x="92" y="1106"/>
                          <a:pt x="0" y="836"/>
                          <a:pt x="158" y="1071"/>
                        </a:cubicBezTo>
                        <a:cubicBezTo>
                          <a:pt x="152" y="1112"/>
                          <a:pt x="140" y="1194"/>
                          <a:pt x="140" y="1194"/>
                        </a:cubicBezTo>
                      </a:path>
                    </a:pathLst>
                  </a:custGeom>
                  <a:noFill/>
                  <a:ln w="19050" cap="flat" cmpd="sng">
                    <a:solidFill>
                      <a:schemeClr val="accent1"/>
                    </a:solidFill>
                    <a:prstDash val="solid"/>
                    <a:round/>
                    <a:headEnd/>
                    <a:tailEnd/>
                  </a:ln>
                </p:spPr>
                <p:txBody>
                  <a:bodyPr/>
                  <a:lstStyle/>
                  <a:p>
                    <a:endParaRPr lang="es-MX" dirty="0">
                      <a:solidFill>
                        <a:prstClr val="white"/>
                      </a:solidFill>
                    </a:endParaRPr>
                  </a:p>
                </p:txBody>
              </p:sp>
              <p:sp>
                <p:nvSpPr>
                  <p:cNvPr id="830592" name="Freeform 143"/>
                  <p:cNvSpPr>
                    <a:spLocks/>
                  </p:cNvSpPr>
                  <p:nvPr/>
                </p:nvSpPr>
                <p:spPr bwMode="auto">
                  <a:xfrm>
                    <a:off x="8552" y="5497"/>
                    <a:ext cx="183" cy="930"/>
                  </a:xfrm>
                  <a:custGeom>
                    <a:avLst/>
                    <a:gdLst>
                      <a:gd name="T0" fmla="*/ 0 w 183"/>
                      <a:gd name="T1" fmla="*/ 0 h 930"/>
                      <a:gd name="T2" fmla="*/ 18 w 183"/>
                      <a:gd name="T3" fmla="*/ 439 h 930"/>
                      <a:gd name="T4" fmla="*/ 35 w 183"/>
                      <a:gd name="T5" fmla="*/ 491 h 930"/>
                      <a:gd name="T6" fmla="*/ 88 w 183"/>
                      <a:gd name="T7" fmla="*/ 509 h 930"/>
                      <a:gd name="T8" fmla="*/ 141 w 183"/>
                      <a:gd name="T9" fmla="*/ 930 h 930"/>
                      <a:gd name="T10" fmla="*/ 0 60000 65536"/>
                      <a:gd name="T11" fmla="*/ 0 60000 65536"/>
                      <a:gd name="T12" fmla="*/ 0 60000 65536"/>
                      <a:gd name="T13" fmla="*/ 0 60000 65536"/>
                      <a:gd name="T14" fmla="*/ 0 60000 65536"/>
                      <a:gd name="T15" fmla="*/ 0 w 183"/>
                      <a:gd name="T16" fmla="*/ 0 h 930"/>
                      <a:gd name="T17" fmla="*/ 183 w 183"/>
                      <a:gd name="T18" fmla="*/ 930 h 930"/>
                    </a:gdLst>
                    <a:ahLst/>
                    <a:cxnLst>
                      <a:cxn ang="T10">
                        <a:pos x="T0" y="T1"/>
                      </a:cxn>
                      <a:cxn ang="T11">
                        <a:pos x="T2" y="T3"/>
                      </a:cxn>
                      <a:cxn ang="T12">
                        <a:pos x="T4" y="T5"/>
                      </a:cxn>
                      <a:cxn ang="T13">
                        <a:pos x="T6" y="T7"/>
                      </a:cxn>
                      <a:cxn ang="T14">
                        <a:pos x="T8" y="T9"/>
                      </a:cxn>
                    </a:cxnLst>
                    <a:rect l="T15" t="T16" r="T17" b="T18"/>
                    <a:pathLst>
                      <a:path w="183" h="930">
                        <a:moveTo>
                          <a:pt x="0" y="0"/>
                        </a:moveTo>
                        <a:cubicBezTo>
                          <a:pt x="6" y="146"/>
                          <a:pt x="8" y="293"/>
                          <a:pt x="18" y="439"/>
                        </a:cubicBezTo>
                        <a:cubicBezTo>
                          <a:pt x="19" y="457"/>
                          <a:pt x="22" y="478"/>
                          <a:pt x="35" y="491"/>
                        </a:cubicBezTo>
                        <a:cubicBezTo>
                          <a:pt x="48" y="504"/>
                          <a:pt x="70" y="503"/>
                          <a:pt x="88" y="509"/>
                        </a:cubicBezTo>
                        <a:cubicBezTo>
                          <a:pt x="183" y="653"/>
                          <a:pt x="141" y="708"/>
                          <a:pt x="141" y="930"/>
                        </a:cubicBezTo>
                      </a:path>
                    </a:pathLst>
                  </a:custGeom>
                  <a:noFill/>
                  <a:ln w="19050" cap="flat" cmpd="sng">
                    <a:solidFill>
                      <a:schemeClr val="accent1"/>
                    </a:solidFill>
                    <a:prstDash val="solid"/>
                    <a:round/>
                    <a:headEnd/>
                    <a:tailEnd/>
                  </a:ln>
                </p:spPr>
                <p:txBody>
                  <a:bodyPr/>
                  <a:lstStyle/>
                  <a:p>
                    <a:endParaRPr lang="es-MX" dirty="0">
                      <a:solidFill>
                        <a:prstClr val="white"/>
                      </a:solidFill>
                    </a:endParaRPr>
                  </a:p>
                </p:txBody>
              </p:sp>
            </p:grpSp>
            <p:grpSp>
              <p:nvGrpSpPr>
                <p:cNvPr id="830608" name="Group 144"/>
                <p:cNvGrpSpPr>
                  <a:grpSpLocks/>
                </p:cNvGrpSpPr>
                <p:nvPr/>
              </p:nvGrpSpPr>
              <p:grpSpPr bwMode="auto">
                <a:xfrm flipV="1">
                  <a:off x="2341" y="5787"/>
                  <a:ext cx="446" cy="1489"/>
                  <a:chOff x="8289" y="5184"/>
                  <a:chExt cx="446" cy="1489"/>
                </a:xfrm>
              </p:grpSpPr>
              <p:sp>
                <p:nvSpPr>
                  <p:cNvPr id="830587" name="Oval 145"/>
                  <p:cNvSpPr>
                    <a:spLocks noChangeArrowheads="1"/>
                  </p:cNvSpPr>
                  <p:nvPr/>
                </p:nvSpPr>
                <p:spPr bwMode="auto">
                  <a:xfrm>
                    <a:off x="8352" y="5184"/>
                    <a:ext cx="288" cy="288"/>
                  </a:xfrm>
                  <a:prstGeom prst="ellipse">
                    <a:avLst/>
                  </a:prstGeom>
                  <a:solidFill>
                    <a:srgbClr val="969696"/>
                  </a:solidFill>
                  <a:ln w="19050">
                    <a:solidFill>
                      <a:schemeClr val="accent1"/>
                    </a:solidFill>
                    <a:round/>
                    <a:headEnd/>
                    <a:tailEnd/>
                  </a:ln>
                </p:spPr>
                <p:txBody>
                  <a:bodyPr/>
                  <a:lstStyle/>
                  <a:p>
                    <a:endParaRPr lang="es-MX" dirty="0">
                      <a:solidFill>
                        <a:prstClr val="white"/>
                      </a:solidFill>
                    </a:endParaRPr>
                  </a:p>
                </p:txBody>
              </p:sp>
              <p:sp>
                <p:nvSpPr>
                  <p:cNvPr id="830588" name="Freeform 146"/>
                  <p:cNvSpPr>
                    <a:spLocks/>
                  </p:cNvSpPr>
                  <p:nvPr/>
                </p:nvSpPr>
                <p:spPr bwMode="auto">
                  <a:xfrm>
                    <a:off x="8289" y="5479"/>
                    <a:ext cx="158" cy="1194"/>
                  </a:xfrm>
                  <a:custGeom>
                    <a:avLst/>
                    <a:gdLst>
                      <a:gd name="T0" fmla="*/ 158 w 158"/>
                      <a:gd name="T1" fmla="*/ 0 h 1194"/>
                      <a:gd name="T2" fmla="*/ 123 w 158"/>
                      <a:gd name="T3" fmla="*/ 316 h 1194"/>
                      <a:gd name="T4" fmla="*/ 88 w 158"/>
                      <a:gd name="T5" fmla="*/ 421 h 1194"/>
                      <a:gd name="T6" fmla="*/ 70 w 158"/>
                      <a:gd name="T7" fmla="*/ 474 h 1194"/>
                      <a:gd name="T8" fmla="*/ 158 w 158"/>
                      <a:gd name="T9" fmla="*/ 1071 h 1194"/>
                      <a:gd name="T10" fmla="*/ 140 w 158"/>
                      <a:gd name="T11" fmla="*/ 1194 h 1194"/>
                      <a:gd name="T12" fmla="*/ 0 60000 65536"/>
                      <a:gd name="T13" fmla="*/ 0 60000 65536"/>
                      <a:gd name="T14" fmla="*/ 0 60000 65536"/>
                      <a:gd name="T15" fmla="*/ 0 60000 65536"/>
                      <a:gd name="T16" fmla="*/ 0 60000 65536"/>
                      <a:gd name="T17" fmla="*/ 0 60000 65536"/>
                      <a:gd name="T18" fmla="*/ 0 w 158"/>
                      <a:gd name="T19" fmla="*/ 0 h 1194"/>
                      <a:gd name="T20" fmla="*/ 158 w 158"/>
                      <a:gd name="T21" fmla="*/ 1194 h 1194"/>
                    </a:gdLst>
                    <a:ahLst/>
                    <a:cxnLst>
                      <a:cxn ang="T12">
                        <a:pos x="T0" y="T1"/>
                      </a:cxn>
                      <a:cxn ang="T13">
                        <a:pos x="T2" y="T3"/>
                      </a:cxn>
                      <a:cxn ang="T14">
                        <a:pos x="T4" y="T5"/>
                      </a:cxn>
                      <a:cxn ang="T15">
                        <a:pos x="T6" y="T7"/>
                      </a:cxn>
                      <a:cxn ang="T16">
                        <a:pos x="T8" y="T9"/>
                      </a:cxn>
                      <a:cxn ang="T17">
                        <a:pos x="T10" y="T11"/>
                      </a:cxn>
                    </a:cxnLst>
                    <a:rect l="T18" t="T19" r="T20" b="T21"/>
                    <a:pathLst>
                      <a:path w="158" h="1194">
                        <a:moveTo>
                          <a:pt x="158" y="0"/>
                        </a:moveTo>
                        <a:cubicBezTo>
                          <a:pt x="153" y="63"/>
                          <a:pt x="143" y="234"/>
                          <a:pt x="123" y="316"/>
                        </a:cubicBezTo>
                        <a:cubicBezTo>
                          <a:pt x="114" y="352"/>
                          <a:pt x="100" y="386"/>
                          <a:pt x="88" y="421"/>
                        </a:cubicBezTo>
                        <a:cubicBezTo>
                          <a:pt x="82" y="439"/>
                          <a:pt x="70" y="474"/>
                          <a:pt x="70" y="474"/>
                        </a:cubicBezTo>
                        <a:cubicBezTo>
                          <a:pt x="92" y="1106"/>
                          <a:pt x="0" y="836"/>
                          <a:pt x="158" y="1071"/>
                        </a:cubicBezTo>
                        <a:cubicBezTo>
                          <a:pt x="152" y="1112"/>
                          <a:pt x="140" y="1194"/>
                          <a:pt x="140" y="1194"/>
                        </a:cubicBezTo>
                      </a:path>
                    </a:pathLst>
                  </a:custGeom>
                  <a:noFill/>
                  <a:ln w="19050" cap="flat" cmpd="sng">
                    <a:solidFill>
                      <a:schemeClr val="accent1"/>
                    </a:solidFill>
                    <a:prstDash val="solid"/>
                    <a:round/>
                    <a:headEnd/>
                    <a:tailEnd/>
                  </a:ln>
                </p:spPr>
                <p:txBody>
                  <a:bodyPr/>
                  <a:lstStyle/>
                  <a:p>
                    <a:endParaRPr lang="es-MX" dirty="0">
                      <a:solidFill>
                        <a:prstClr val="white"/>
                      </a:solidFill>
                    </a:endParaRPr>
                  </a:p>
                </p:txBody>
              </p:sp>
              <p:sp>
                <p:nvSpPr>
                  <p:cNvPr id="830589" name="Freeform 147"/>
                  <p:cNvSpPr>
                    <a:spLocks/>
                  </p:cNvSpPr>
                  <p:nvPr/>
                </p:nvSpPr>
                <p:spPr bwMode="auto">
                  <a:xfrm>
                    <a:off x="8552" y="5497"/>
                    <a:ext cx="183" cy="930"/>
                  </a:xfrm>
                  <a:custGeom>
                    <a:avLst/>
                    <a:gdLst>
                      <a:gd name="T0" fmla="*/ 0 w 183"/>
                      <a:gd name="T1" fmla="*/ 0 h 930"/>
                      <a:gd name="T2" fmla="*/ 18 w 183"/>
                      <a:gd name="T3" fmla="*/ 439 h 930"/>
                      <a:gd name="T4" fmla="*/ 35 w 183"/>
                      <a:gd name="T5" fmla="*/ 491 h 930"/>
                      <a:gd name="T6" fmla="*/ 88 w 183"/>
                      <a:gd name="T7" fmla="*/ 509 h 930"/>
                      <a:gd name="T8" fmla="*/ 141 w 183"/>
                      <a:gd name="T9" fmla="*/ 930 h 930"/>
                      <a:gd name="T10" fmla="*/ 0 60000 65536"/>
                      <a:gd name="T11" fmla="*/ 0 60000 65536"/>
                      <a:gd name="T12" fmla="*/ 0 60000 65536"/>
                      <a:gd name="T13" fmla="*/ 0 60000 65536"/>
                      <a:gd name="T14" fmla="*/ 0 60000 65536"/>
                      <a:gd name="T15" fmla="*/ 0 w 183"/>
                      <a:gd name="T16" fmla="*/ 0 h 930"/>
                      <a:gd name="T17" fmla="*/ 183 w 183"/>
                      <a:gd name="T18" fmla="*/ 930 h 930"/>
                    </a:gdLst>
                    <a:ahLst/>
                    <a:cxnLst>
                      <a:cxn ang="T10">
                        <a:pos x="T0" y="T1"/>
                      </a:cxn>
                      <a:cxn ang="T11">
                        <a:pos x="T2" y="T3"/>
                      </a:cxn>
                      <a:cxn ang="T12">
                        <a:pos x="T4" y="T5"/>
                      </a:cxn>
                      <a:cxn ang="T13">
                        <a:pos x="T6" y="T7"/>
                      </a:cxn>
                      <a:cxn ang="T14">
                        <a:pos x="T8" y="T9"/>
                      </a:cxn>
                    </a:cxnLst>
                    <a:rect l="T15" t="T16" r="T17" b="T18"/>
                    <a:pathLst>
                      <a:path w="183" h="930">
                        <a:moveTo>
                          <a:pt x="0" y="0"/>
                        </a:moveTo>
                        <a:cubicBezTo>
                          <a:pt x="6" y="146"/>
                          <a:pt x="8" y="293"/>
                          <a:pt x="18" y="439"/>
                        </a:cubicBezTo>
                        <a:cubicBezTo>
                          <a:pt x="19" y="457"/>
                          <a:pt x="22" y="478"/>
                          <a:pt x="35" y="491"/>
                        </a:cubicBezTo>
                        <a:cubicBezTo>
                          <a:pt x="48" y="504"/>
                          <a:pt x="70" y="503"/>
                          <a:pt x="88" y="509"/>
                        </a:cubicBezTo>
                        <a:cubicBezTo>
                          <a:pt x="183" y="653"/>
                          <a:pt x="141" y="708"/>
                          <a:pt x="141" y="930"/>
                        </a:cubicBezTo>
                      </a:path>
                    </a:pathLst>
                  </a:custGeom>
                  <a:noFill/>
                  <a:ln w="19050" cap="flat" cmpd="sng">
                    <a:solidFill>
                      <a:schemeClr val="accent1"/>
                    </a:solidFill>
                    <a:prstDash val="solid"/>
                    <a:round/>
                    <a:headEnd/>
                    <a:tailEnd/>
                  </a:ln>
                </p:spPr>
                <p:txBody>
                  <a:bodyPr/>
                  <a:lstStyle/>
                  <a:p>
                    <a:endParaRPr lang="es-MX" dirty="0">
                      <a:solidFill>
                        <a:prstClr val="white"/>
                      </a:solidFill>
                    </a:endParaRPr>
                  </a:p>
                </p:txBody>
              </p:sp>
            </p:grpSp>
          </p:grpSp>
          <p:grpSp>
            <p:nvGrpSpPr>
              <p:cNvPr id="830609" name="Group 148"/>
              <p:cNvGrpSpPr>
                <a:grpSpLocks/>
              </p:cNvGrpSpPr>
              <p:nvPr/>
            </p:nvGrpSpPr>
            <p:grpSpPr bwMode="auto">
              <a:xfrm>
                <a:off x="4151" y="3363"/>
                <a:ext cx="49" cy="307"/>
                <a:chOff x="9026" y="9406"/>
                <a:chExt cx="246" cy="1412"/>
              </a:xfrm>
            </p:grpSpPr>
            <p:sp>
              <p:nvSpPr>
                <p:cNvPr id="830579" name="Rectangle 149"/>
                <p:cNvSpPr>
                  <a:spLocks noChangeArrowheads="1"/>
                </p:cNvSpPr>
                <p:nvPr/>
              </p:nvSpPr>
              <p:spPr bwMode="auto">
                <a:xfrm>
                  <a:off x="9044" y="9504"/>
                  <a:ext cx="228" cy="1314"/>
                </a:xfrm>
                <a:prstGeom prst="rect">
                  <a:avLst/>
                </a:prstGeom>
                <a:solidFill>
                  <a:schemeClr val="accent4">
                    <a:lumMod val="60000"/>
                    <a:lumOff val="40000"/>
                  </a:schemeClr>
                </a:solidFill>
                <a:ln w="12700">
                  <a:solidFill>
                    <a:schemeClr val="accent1"/>
                  </a:solidFill>
                  <a:miter lim="800000"/>
                  <a:headEnd/>
                  <a:tailEnd/>
                </a:ln>
              </p:spPr>
              <p:txBody>
                <a:bodyPr/>
                <a:lstStyle/>
                <a:p>
                  <a:endParaRPr lang="es-MX" dirty="0">
                    <a:solidFill>
                      <a:prstClr val="white"/>
                    </a:solidFill>
                  </a:endParaRPr>
                </a:p>
              </p:txBody>
            </p:sp>
            <p:sp>
              <p:nvSpPr>
                <p:cNvPr id="830580" name="Oval 150"/>
                <p:cNvSpPr>
                  <a:spLocks noChangeArrowheads="1"/>
                </p:cNvSpPr>
                <p:nvPr/>
              </p:nvSpPr>
              <p:spPr bwMode="auto">
                <a:xfrm>
                  <a:off x="9026" y="9406"/>
                  <a:ext cx="232" cy="143"/>
                </a:xfrm>
                <a:prstGeom prst="ellipse">
                  <a:avLst/>
                </a:prstGeom>
                <a:solidFill>
                  <a:srgbClr val="B3A2C7"/>
                </a:solidFill>
                <a:ln w="12700">
                  <a:solidFill>
                    <a:schemeClr val="accent1"/>
                  </a:solidFill>
                  <a:round/>
                  <a:headEnd/>
                  <a:tailEnd/>
                </a:ln>
              </p:spPr>
              <p:txBody>
                <a:bodyPr/>
                <a:lstStyle/>
                <a:p>
                  <a:endParaRPr lang="es-MX" dirty="0">
                    <a:solidFill>
                      <a:prstClr val="white"/>
                    </a:solidFill>
                  </a:endParaRPr>
                </a:p>
              </p:txBody>
            </p:sp>
          </p:grpSp>
          <p:sp>
            <p:nvSpPr>
              <p:cNvPr id="830534" name="Freeform 151"/>
              <p:cNvSpPr>
                <a:spLocks/>
              </p:cNvSpPr>
              <p:nvPr/>
            </p:nvSpPr>
            <p:spPr bwMode="auto">
              <a:xfrm>
                <a:off x="4009" y="3677"/>
                <a:ext cx="187" cy="368"/>
              </a:xfrm>
              <a:custGeom>
                <a:avLst/>
                <a:gdLst>
                  <a:gd name="T0" fmla="*/ 0 w 672"/>
                  <a:gd name="T1" fmla="*/ 1 h 1456"/>
                  <a:gd name="T2" fmla="*/ 0 w 672"/>
                  <a:gd name="T3" fmla="*/ 0 h 1456"/>
                  <a:gd name="T4" fmla="*/ 0 w 672"/>
                  <a:gd name="T5" fmla="*/ 0 h 1456"/>
                  <a:gd name="T6" fmla="*/ 0 w 672"/>
                  <a:gd name="T7" fmla="*/ 0 h 1456"/>
                  <a:gd name="T8" fmla="*/ 0 w 672"/>
                  <a:gd name="T9" fmla="*/ 0 h 1456"/>
                  <a:gd name="T10" fmla="*/ 0 60000 65536"/>
                  <a:gd name="T11" fmla="*/ 0 60000 65536"/>
                  <a:gd name="T12" fmla="*/ 0 60000 65536"/>
                  <a:gd name="T13" fmla="*/ 0 60000 65536"/>
                  <a:gd name="T14" fmla="*/ 0 60000 65536"/>
                  <a:gd name="T15" fmla="*/ 0 w 672"/>
                  <a:gd name="T16" fmla="*/ 0 h 1456"/>
                  <a:gd name="T17" fmla="*/ 672 w 672"/>
                  <a:gd name="T18" fmla="*/ 1456 h 1456"/>
                </a:gdLst>
                <a:ahLst/>
                <a:cxnLst>
                  <a:cxn ang="T10">
                    <a:pos x="T0" y="T1"/>
                  </a:cxn>
                  <a:cxn ang="T11">
                    <a:pos x="T2" y="T3"/>
                  </a:cxn>
                  <a:cxn ang="T12">
                    <a:pos x="T4" y="T5"/>
                  </a:cxn>
                  <a:cxn ang="T13">
                    <a:pos x="T6" y="T7"/>
                  </a:cxn>
                  <a:cxn ang="T14">
                    <a:pos x="T8" y="T9"/>
                  </a:cxn>
                </a:cxnLst>
                <a:rect l="T15" t="T16" r="T17" b="T18"/>
                <a:pathLst>
                  <a:path w="672" h="1456">
                    <a:moveTo>
                      <a:pt x="672" y="1456"/>
                    </a:moveTo>
                    <a:cubicBezTo>
                      <a:pt x="432" y="1444"/>
                      <a:pt x="192" y="1432"/>
                      <a:pt x="96" y="1312"/>
                    </a:cubicBezTo>
                    <a:cubicBezTo>
                      <a:pt x="0" y="1192"/>
                      <a:pt x="24" y="832"/>
                      <a:pt x="96" y="736"/>
                    </a:cubicBezTo>
                    <a:cubicBezTo>
                      <a:pt x="168" y="640"/>
                      <a:pt x="443" y="859"/>
                      <a:pt x="528" y="736"/>
                    </a:cubicBezTo>
                    <a:cubicBezTo>
                      <a:pt x="613" y="613"/>
                      <a:pt x="590" y="153"/>
                      <a:pt x="606" y="0"/>
                    </a:cubicBezTo>
                  </a:path>
                </a:pathLst>
              </a:custGeom>
              <a:noFill/>
              <a:ln w="12700" cap="flat" cmpd="sng">
                <a:solidFill>
                  <a:schemeClr val="accent1"/>
                </a:solidFill>
                <a:prstDash val="solid"/>
                <a:round/>
                <a:headEnd/>
                <a:tailEnd/>
              </a:ln>
            </p:spPr>
            <p:txBody>
              <a:bodyPr/>
              <a:lstStyle/>
              <a:p>
                <a:endParaRPr lang="es-MX" dirty="0">
                  <a:solidFill>
                    <a:prstClr val="white"/>
                  </a:solidFill>
                </a:endParaRPr>
              </a:p>
            </p:txBody>
          </p:sp>
          <p:sp>
            <p:nvSpPr>
              <p:cNvPr id="830535" name="Freeform 152"/>
              <p:cNvSpPr>
                <a:spLocks/>
              </p:cNvSpPr>
              <p:nvPr/>
            </p:nvSpPr>
            <p:spPr bwMode="auto">
              <a:xfrm>
                <a:off x="4164" y="3233"/>
                <a:ext cx="94" cy="146"/>
              </a:xfrm>
              <a:custGeom>
                <a:avLst/>
                <a:gdLst>
                  <a:gd name="T0" fmla="*/ 0 w 336"/>
                  <a:gd name="T1" fmla="*/ 0 h 576"/>
                  <a:gd name="T2" fmla="*/ 0 w 336"/>
                  <a:gd name="T3" fmla="*/ 0 h 576"/>
                  <a:gd name="T4" fmla="*/ 0 w 336"/>
                  <a:gd name="T5" fmla="*/ 0 h 576"/>
                  <a:gd name="T6" fmla="*/ 0 60000 65536"/>
                  <a:gd name="T7" fmla="*/ 0 60000 65536"/>
                  <a:gd name="T8" fmla="*/ 0 60000 65536"/>
                  <a:gd name="T9" fmla="*/ 0 w 336"/>
                  <a:gd name="T10" fmla="*/ 0 h 576"/>
                  <a:gd name="T11" fmla="*/ 336 w 336"/>
                  <a:gd name="T12" fmla="*/ 576 h 576"/>
                </a:gdLst>
                <a:ahLst/>
                <a:cxnLst>
                  <a:cxn ang="T6">
                    <a:pos x="T0" y="T1"/>
                  </a:cxn>
                  <a:cxn ang="T7">
                    <a:pos x="T2" y="T3"/>
                  </a:cxn>
                  <a:cxn ang="T8">
                    <a:pos x="T4" y="T5"/>
                  </a:cxn>
                </a:cxnLst>
                <a:rect l="T9" t="T10" r="T11" b="T12"/>
                <a:pathLst>
                  <a:path w="336" h="576">
                    <a:moveTo>
                      <a:pt x="48" y="576"/>
                    </a:moveTo>
                    <a:cubicBezTo>
                      <a:pt x="24" y="408"/>
                      <a:pt x="0" y="240"/>
                      <a:pt x="48" y="144"/>
                    </a:cubicBezTo>
                    <a:cubicBezTo>
                      <a:pt x="96" y="48"/>
                      <a:pt x="216" y="24"/>
                      <a:pt x="336" y="0"/>
                    </a:cubicBezTo>
                  </a:path>
                </a:pathLst>
              </a:custGeom>
              <a:noFill/>
              <a:ln w="12700" cap="flat" cmpd="sng">
                <a:solidFill>
                  <a:schemeClr val="accent1"/>
                </a:solidFill>
                <a:prstDash val="solid"/>
                <a:round/>
                <a:headEnd/>
                <a:tailEnd/>
              </a:ln>
            </p:spPr>
            <p:txBody>
              <a:bodyPr/>
              <a:lstStyle/>
              <a:p>
                <a:endParaRPr lang="es-MX" dirty="0">
                  <a:solidFill>
                    <a:prstClr val="white"/>
                  </a:solidFill>
                </a:endParaRPr>
              </a:p>
            </p:txBody>
          </p:sp>
          <p:grpSp>
            <p:nvGrpSpPr>
              <p:cNvPr id="830610" name="Group 153"/>
              <p:cNvGrpSpPr>
                <a:grpSpLocks/>
              </p:cNvGrpSpPr>
              <p:nvPr/>
            </p:nvGrpSpPr>
            <p:grpSpPr bwMode="auto">
              <a:xfrm rot="4566678">
                <a:off x="4392" y="3032"/>
                <a:ext cx="47" cy="329"/>
                <a:chOff x="9026" y="9406"/>
                <a:chExt cx="246" cy="1412"/>
              </a:xfrm>
            </p:grpSpPr>
            <p:sp>
              <p:nvSpPr>
                <p:cNvPr id="830577" name="Rectangle 154"/>
                <p:cNvSpPr>
                  <a:spLocks noChangeArrowheads="1"/>
                </p:cNvSpPr>
                <p:nvPr/>
              </p:nvSpPr>
              <p:spPr bwMode="auto">
                <a:xfrm>
                  <a:off x="9044" y="9504"/>
                  <a:ext cx="228" cy="1314"/>
                </a:xfrm>
                <a:prstGeom prst="rect">
                  <a:avLst/>
                </a:prstGeom>
                <a:solidFill>
                  <a:schemeClr val="accent4">
                    <a:lumMod val="60000"/>
                    <a:lumOff val="40000"/>
                  </a:schemeClr>
                </a:solidFill>
                <a:ln w="12700">
                  <a:solidFill>
                    <a:schemeClr val="accent1"/>
                  </a:solidFill>
                  <a:miter lim="800000"/>
                  <a:headEnd/>
                  <a:tailEnd/>
                </a:ln>
              </p:spPr>
              <p:txBody>
                <a:bodyPr/>
                <a:lstStyle/>
                <a:p>
                  <a:endParaRPr lang="es-MX" dirty="0">
                    <a:solidFill>
                      <a:prstClr val="white"/>
                    </a:solidFill>
                  </a:endParaRPr>
                </a:p>
              </p:txBody>
            </p:sp>
            <p:sp>
              <p:nvSpPr>
                <p:cNvPr id="830578" name="Oval 155"/>
                <p:cNvSpPr>
                  <a:spLocks noChangeArrowheads="1"/>
                </p:cNvSpPr>
                <p:nvPr/>
              </p:nvSpPr>
              <p:spPr bwMode="auto">
                <a:xfrm>
                  <a:off x="9026" y="9406"/>
                  <a:ext cx="232" cy="143"/>
                </a:xfrm>
                <a:prstGeom prst="ellipse">
                  <a:avLst/>
                </a:prstGeom>
                <a:solidFill>
                  <a:srgbClr val="B3A2C7"/>
                </a:solidFill>
                <a:ln w="12700">
                  <a:solidFill>
                    <a:schemeClr val="accent1"/>
                  </a:solidFill>
                  <a:round/>
                  <a:headEnd/>
                  <a:tailEnd/>
                </a:ln>
              </p:spPr>
              <p:txBody>
                <a:bodyPr/>
                <a:lstStyle/>
                <a:p>
                  <a:endParaRPr lang="es-MX" dirty="0">
                    <a:solidFill>
                      <a:prstClr val="white"/>
                    </a:solidFill>
                  </a:endParaRPr>
                </a:p>
              </p:txBody>
            </p:sp>
          </p:grpSp>
          <p:sp>
            <p:nvSpPr>
              <p:cNvPr id="830537" name="Freeform 156"/>
              <p:cNvSpPr>
                <a:spLocks/>
              </p:cNvSpPr>
              <p:nvPr/>
            </p:nvSpPr>
            <p:spPr bwMode="auto">
              <a:xfrm>
                <a:off x="4557" y="3139"/>
                <a:ext cx="179" cy="143"/>
              </a:xfrm>
              <a:custGeom>
                <a:avLst/>
                <a:gdLst>
                  <a:gd name="T0" fmla="*/ 0 w 643"/>
                  <a:gd name="T1" fmla="*/ 0 h 565"/>
                  <a:gd name="T2" fmla="*/ 0 w 643"/>
                  <a:gd name="T3" fmla="*/ 0 h 565"/>
                  <a:gd name="T4" fmla="*/ 0 w 643"/>
                  <a:gd name="T5" fmla="*/ 0 h 565"/>
                  <a:gd name="T6" fmla="*/ 0 w 643"/>
                  <a:gd name="T7" fmla="*/ 0 h 565"/>
                  <a:gd name="T8" fmla="*/ 0 w 643"/>
                  <a:gd name="T9" fmla="*/ 0 h 565"/>
                  <a:gd name="T10" fmla="*/ 0 60000 65536"/>
                  <a:gd name="T11" fmla="*/ 0 60000 65536"/>
                  <a:gd name="T12" fmla="*/ 0 60000 65536"/>
                  <a:gd name="T13" fmla="*/ 0 60000 65536"/>
                  <a:gd name="T14" fmla="*/ 0 60000 65536"/>
                  <a:gd name="T15" fmla="*/ 0 w 643"/>
                  <a:gd name="T16" fmla="*/ 0 h 565"/>
                  <a:gd name="T17" fmla="*/ 643 w 643"/>
                  <a:gd name="T18" fmla="*/ 565 h 565"/>
                </a:gdLst>
                <a:ahLst/>
                <a:cxnLst>
                  <a:cxn ang="T10">
                    <a:pos x="T0" y="T1"/>
                  </a:cxn>
                  <a:cxn ang="T11">
                    <a:pos x="T2" y="T3"/>
                  </a:cxn>
                  <a:cxn ang="T12">
                    <a:pos x="T4" y="T5"/>
                  </a:cxn>
                  <a:cxn ang="T13">
                    <a:pos x="T6" y="T7"/>
                  </a:cxn>
                  <a:cxn ang="T14">
                    <a:pos x="T8" y="T9"/>
                  </a:cxn>
                </a:cxnLst>
                <a:rect l="T15" t="T16" r="T17" b="T18"/>
                <a:pathLst>
                  <a:path w="643" h="565">
                    <a:moveTo>
                      <a:pt x="0" y="125"/>
                    </a:moveTo>
                    <a:cubicBezTo>
                      <a:pt x="146" y="62"/>
                      <a:pt x="292" y="0"/>
                      <a:pt x="398" y="25"/>
                    </a:cubicBezTo>
                    <a:cubicBezTo>
                      <a:pt x="504" y="50"/>
                      <a:pt x="643" y="202"/>
                      <a:pt x="638" y="275"/>
                    </a:cubicBezTo>
                    <a:cubicBezTo>
                      <a:pt x="633" y="348"/>
                      <a:pt x="455" y="417"/>
                      <a:pt x="368" y="465"/>
                    </a:cubicBezTo>
                    <a:cubicBezTo>
                      <a:pt x="281" y="513"/>
                      <a:pt x="170" y="544"/>
                      <a:pt x="118" y="565"/>
                    </a:cubicBezTo>
                  </a:path>
                </a:pathLst>
              </a:custGeom>
              <a:noFill/>
              <a:ln w="12700" cap="flat" cmpd="sng">
                <a:solidFill>
                  <a:schemeClr val="accent1"/>
                </a:solidFill>
                <a:prstDash val="solid"/>
                <a:round/>
                <a:headEnd type="none" w="med" len="med"/>
                <a:tailEnd type="none" w="med" len="med"/>
              </a:ln>
            </p:spPr>
            <p:txBody>
              <a:bodyPr/>
              <a:lstStyle/>
              <a:p>
                <a:endParaRPr lang="es-MX" dirty="0">
                  <a:solidFill>
                    <a:prstClr val="white"/>
                  </a:solidFill>
                </a:endParaRPr>
              </a:p>
            </p:txBody>
          </p:sp>
          <p:grpSp>
            <p:nvGrpSpPr>
              <p:cNvPr id="830611" name="Group 157"/>
              <p:cNvGrpSpPr>
                <a:grpSpLocks/>
              </p:cNvGrpSpPr>
              <p:nvPr/>
            </p:nvGrpSpPr>
            <p:grpSpPr bwMode="auto">
              <a:xfrm rot="-6332400">
                <a:off x="4436" y="3153"/>
                <a:ext cx="48" cy="330"/>
                <a:chOff x="9026" y="9406"/>
                <a:chExt cx="246" cy="1412"/>
              </a:xfrm>
            </p:grpSpPr>
            <p:sp>
              <p:nvSpPr>
                <p:cNvPr id="830575" name="Rectangle 158"/>
                <p:cNvSpPr>
                  <a:spLocks noChangeArrowheads="1"/>
                </p:cNvSpPr>
                <p:nvPr/>
              </p:nvSpPr>
              <p:spPr bwMode="auto">
                <a:xfrm>
                  <a:off x="9044" y="9504"/>
                  <a:ext cx="228" cy="1314"/>
                </a:xfrm>
                <a:prstGeom prst="rect">
                  <a:avLst/>
                </a:prstGeom>
                <a:solidFill>
                  <a:schemeClr val="accent4">
                    <a:lumMod val="60000"/>
                    <a:lumOff val="40000"/>
                  </a:schemeClr>
                </a:solidFill>
                <a:ln w="12700">
                  <a:solidFill>
                    <a:schemeClr val="accent1"/>
                  </a:solidFill>
                  <a:miter lim="800000"/>
                  <a:headEnd/>
                  <a:tailEnd/>
                </a:ln>
              </p:spPr>
              <p:txBody>
                <a:bodyPr/>
                <a:lstStyle/>
                <a:p>
                  <a:endParaRPr lang="es-MX" dirty="0">
                    <a:solidFill>
                      <a:prstClr val="white"/>
                    </a:solidFill>
                  </a:endParaRPr>
                </a:p>
              </p:txBody>
            </p:sp>
            <p:sp>
              <p:nvSpPr>
                <p:cNvPr id="830576" name="Oval 159"/>
                <p:cNvSpPr>
                  <a:spLocks noChangeArrowheads="1"/>
                </p:cNvSpPr>
                <p:nvPr/>
              </p:nvSpPr>
              <p:spPr bwMode="auto">
                <a:xfrm>
                  <a:off x="9026" y="9406"/>
                  <a:ext cx="232" cy="143"/>
                </a:xfrm>
                <a:prstGeom prst="ellipse">
                  <a:avLst/>
                </a:prstGeom>
                <a:solidFill>
                  <a:srgbClr val="B3A2C7"/>
                </a:solidFill>
                <a:ln w="12700">
                  <a:solidFill>
                    <a:schemeClr val="accent1"/>
                  </a:solidFill>
                  <a:round/>
                  <a:headEnd/>
                  <a:tailEnd/>
                </a:ln>
              </p:spPr>
              <p:txBody>
                <a:bodyPr/>
                <a:lstStyle/>
                <a:p>
                  <a:endParaRPr lang="es-MX" dirty="0">
                    <a:solidFill>
                      <a:prstClr val="white"/>
                    </a:solidFill>
                  </a:endParaRPr>
                </a:p>
              </p:txBody>
            </p:sp>
          </p:grpSp>
          <p:sp>
            <p:nvSpPr>
              <p:cNvPr id="830539" name="Freeform 160"/>
              <p:cNvSpPr>
                <a:spLocks/>
              </p:cNvSpPr>
              <p:nvPr/>
            </p:nvSpPr>
            <p:spPr bwMode="auto">
              <a:xfrm>
                <a:off x="4276" y="3353"/>
                <a:ext cx="175" cy="197"/>
              </a:xfrm>
              <a:custGeom>
                <a:avLst/>
                <a:gdLst>
                  <a:gd name="T0" fmla="*/ 0 w 626"/>
                  <a:gd name="T1" fmla="*/ 0 h 778"/>
                  <a:gd name="T2" fmla="*/ 0 w 626"/>
                  <a:gd name="T3" fmla="*/ 0 h 778"/>
                  <a:gd name="T4" fmla="*/ 0 w 626"/>
                  <a:gd name="T5" fmla="*/ 0 h 778"/>
                  <a:gd name="T6" fmla="*/ 0 w 626"/>
                  <a:gd name="T7" fmla="*/ 0 h 778"/>
                  <a:gd name="T8" fmla="*/ 0 60000 65536"/>
                  <a:gd name="T9" fmla="*/ 0 60000 65536"/>
                  <a:gd name="T10" fmla="*/ 0 60000 65536"/>
                  <a:gd name="T11" fmla="*/ 0 60000 65536"/>
                  <a:gd name="T12" fmla="*/ 0 w 626"/>
                  <a:gd name="T13" fmla="*/ 0 h 778"/>
                  <a:gd name="T14" fmla="*/ 626 w 626"/>
                  <a:gd name="T15" fmla="*/ 778 h 778"/>
                </a:gdLst>
                <a:ahLst/>
                <a:cxnLst>
                  <a:cxn ang="T8">
                    <a:pos x="T0" y="T1"/>
                  </a:cxn>
                  <a:cxn ang="T9">
                    <a:pos x="T2" y="T3"/>
                  </a:cxn>
                  <a:cxn ang="T10">
                    <a:pos x="T4" y="T5"/>
                  </a:cxn>
                  <a:cxn ang="T11">
                    <a:pos x="T6" y="T7"/>
                  </a:cxn>
                </a:cxnLst>
                <a:rect l="T12" t="T13" r="T14" b="T15"/>
                <a:pathLst>
                  <a:path w="626" h="778">
                    <a:moveTo>
                      <a:pt x="144" y="0"/>
                    </a:moveTo>
                    <a:cubicBezTo>
                      <a:pt x="72" y="12"/>
                      <a:pt x="0" y="24"/>
                      <a:pt x="0" y="144"/>
                    </a:cubicBezTo>
                    <a:cubicBezTo>
                      <a:pt x="0" y="264"/>
                      <a:pt x="40" y="662"/>
                      <a:pt x="144" y="720"/>
                    </a:cubicBezTo>
                    <a:cubicBezTo>
                      <a:pt x="248" y="778"/>
                      <a:pt x="526" y="538"/>
                      <a:pt x="626" y="490"/>
                    </a:cubicBezTo>
                  </a:path>
                </a:pathLst>
              </a:custGeom>
              <a:noFill/>
              <a:ln w="12700" cap="flat" cmpd="sng">
                <a:solidFill>
                  <a:schemeClr val="accent1"/>
                </a:solidFill>
                <a:prstDash val="solid"/>
                <a:round/>
                <a:headEnd type="none" w="med" len="med"/>
                <a:tailEnd type="none" w="med" len="med"/>
              </a:ln>
            </p:spPr>
            <p:txBody>
              <a:bodyPr/>
              <a:lstStyle/>
              <a:p>
                <a:endParaRPr lang="es-MX" dirty="0">
                  <a:solidFill>
                    <a:prstClr val="white"/>
                  </a:solidFill>
                </a:endParaRPr>
              </a:p>
            </p:txBody>
          </p:sp>
          <p:grpSp>
            <p:nvGrpSpPr>
              <p:cNvPr id="830612" name="Group 161"/>
              <p:cNvGrpSpPr>
                <a:grpSpLocks/>
              </p:cNvGrpSpPr>
              <p:nvPr/>
            </p:nvGrpSpPr>
            <p:grpSpPr bwMode="auto">
              <a:xfrm rot="4566678">
                <a:off x="4586" y="3272"/>
                <a:ext cx="48" cy="329"/>
                <a:chOff x="9026" y="9406"/>
                <a:chExt cx="246" cy="1412"/>
              </a:xfrm>
            </p:grpSpPr>
            <p:sp>
              <p:nvSpPr>
                <p:cNvPr id="830573" name="Rectangle 162"/>
                <p:cNvSpPr>
                  <a:spLocks noChangeArrowheads="1"/>
                </p:cNvSpPr>
                <p:nvPr/>
              </p:nvSpPr>
              <p:spPr bwMode="auto">
                <a:xfrm>
                  <a:off x="9044" y="9504"/>
                  <a:ext cx="228" cy="1314"/>
                </a:xfrm>
                <a:prstGeom prst="rect">
                  <a:avLst/>
                </a:prstGeom>
                <a:solidFill>
                  <a:schemeClr val="accent4">
                    <a:lumMod val="60000"/>
                    <a:lumOff val="40000"/>
                  </a:schemeClr>
                </a:solidFill>
                <a:ln w="12700">
                  <a:solidFill>
                    <a:schemeClr val="accent1"/>
                  </a:solidFill>
                  <a:miter lim="800000"/>
                  <a:headEnd/>
                  <a:tailEnd/>
                </a:ln>
              </p:spPr>
              <p:txBody>
                <a:bodyPr/>
                <a:lstStyle/>
                <a:p>
                  <a:endParaRPr lang="es-MX" dirty="0">
                    <a:solidFill>
                      <a:prstClr val="white"/>
                    </a:solidFill>
                  </a:endParaRPr>
                </a:p>
              </p:txBody>
            </p:sp>
            <p:sp>
              <p:nvSpPr>
                <p:cNvPr id="830574" name="Oval 163"/>
                <p:cNvSpPr>
                  <a:spLocks noChangeArrowheads="1"/>
                </p:cNvSpPr>
                <p:nvPr/>
              </p:nvSpPr>
              <p:spPr bwMode="auto">
                <a:xfrm>
                  <a:off x="9026" y="9406"/>
                  <a:ext cx="232" cy="143"/>
                </a:xfrm>
                <a:prstGeom prst="ellipse">
                  <a:avLst/>
                </a:prstGeom>
                <a:solidFill>
                  <a:srgbClr val="B3A2C7"/>
                </a:solidFill>
                <a:ln w="12700">
                  <a:solidFill>
                    <a:schemeClr val="accent1"/>
                  </a:solidFill>
                  <a:round/>
                  <a:headEnd/>
                  <a:tailEnd/>
                </a:ln>
              </p:spPr>
              <p:txBody>
                <a:bodyPr/>
                <a:lstStyle/>
                <a:p>
                  <a:endParaRPr lang="es-MX" dirty="0">
                    <a:solidFill>
                      <a:prstClr val="white"/>
                    </a:solidFill>
                  </a:endParaRPr>
                </a:p>
              </p:txBody>
            </p:sp>
          </p:grpSp>
          <p:sp>
            <p:nvSpPr>
              <p:cNvPr id="830541" name="Freeform 164"/>
              <p:cNvSpPr>
                <a:spLocks/>
              </p:cNvSpPr>
              <p:nvPr/>
            </p:nvSpPr>
            <p:spPr bwMode="auto">
              <a:xfrm>
                <a:off x="4761" y="3388"/>
                <a:ext cx="93" cy="121"/>
              </a:xfrm>
              <a:custGeom>
                <a:avLst/>
                <a:gdLst>
                  <a:gd name="T0" fmla="*/ 0 w 336"/>
                  <a:gd name="T1" fmla="*/ 0 h 480"/>
                  <a:gd name="T2" fmla="*/ 0 w 336"/>
                  <a:gd name="T3" fmla="*/ 0 h 480"/>
                  <a:gd name="T4" fmla="*/ 0 w 336"/>
                  <a:gd name="T5" fmla="*/ 0 h 480"/>
                  <a:gd name="T6" fmla="*/ 0 w 336"/>
                  <a:gd name="T7" fmla="*/ 0 h 480"/>
                  <a:gd name="T8" fmla="*/ 0 60000 65536"/>
                  <a:gd name="T9" fmla="*/ 0 60000 65536"/>
                  <a:gd name="T10" fmla="*/ 0 60000 65536"/>
                  <a:gd name="T11" fmla="*/ 0 60000 65536"/>
                  <a:gd name="T12" fmla="*/ 0 w 336"/>
                  <a:gd name="T13" fmla="*/ 0 h 480"/>
                  <a:gd name="T14" fmla="*/ 336 w 336"/>
                  <a:gd name="T15" fmla="*/ 480 h 480"/>
                </a:gdLst>
                <a:ahLst/>
                <a:cxnLst>
                  <a:cxn ang="T8">
                    <a:pos x="T0" y="T1"/>
                  </a:cxn>
                  <a:cxn ang="T9">
                    <a:pos x="T2" y="T3"/>
                  </a:cxn>
                  <a:cxn ang="T10">
                    <a:pos x="T4" y="T5"/>
                  </a:cxn>
                  <a:cxn ang="T11">
                    <a:pos x="T6" y="T7"/>
                  </a:cxn>
                </a:cxnLst>
                <a:rect l="T12" t="T13" r="T14" b="T15"/>
                <a:pathLst>
                  <a:path w="336" h="480">
                    <a:moveTo>
                      <a:pt x="0" y="48"/>
                    </a:moveTo>
                    <a:cubicBezTo>
                      <a:pt x="120" y="24"/>
                      <a:pt x="240" y="0"/>
                      <a:pt x="288" y="48"/>
                    </a:cubicBezTo>
                    <a:cubicBezTo>
                      <a:pt x="336" y="96"/>
                      <a:pt x="312" y="264"/>
                      <a:pt x="288" y="336"/>
                    </a:cubicBezTo>
                    <a:cubicBezTo>
                      <a:pt x="264" y="408"/>
                      <a:pt x="204" y="444"/>
                      <a:pt x="144" y="480"/>
                    </a:cubicBezTo>
                  </a:path>
                </a:pathLst>
              </a:custGeom>
              <a:noFill/>
              <a:ln w="12700" cap="flat" cmpd="sng">
                <a:solidFill>
                  <a:schemeClr val="accent1"/>
                </a:solidFill>
                <a:prstDash val="solid"/>
                <a:round/>
                <a:headEnd type="none" w="med" len="med"/>
                <a:tailEnd type="none" w="med" len="med"/>
              </a:ln>
            </p:spPr>
            <p:txBody>
              <a:bodyPr/>
              <a:lstStyle/>
              <a:p>
                <a:endParaRPr lang="es-MX" dirty="0">
                  <a:solidFill>
                    <a:prstClr val="white"/>
                  </a:solidFill>
                </a:endParaRPr>
              </a:p>
            </p:txBody>
          </p:sp>
          <p:grpSp>
            <p:nvGrpSpPr>
              <p:cNvPr id="830683" name="Group 165"/>
              <p:cNvGrpSpPr>
                <a:grpSpLocks/>
              </p:cNvGrpSpPr>
              <p:nvPr/>
            </p:nvGrpSpPr>
            <p:grpSpPr bwMode="auto">
              <a:xfrm rot="-6332400">
                <a:off x="4617" y="3388"/>
                <a:ext cx="47" cy="330"/>
                <a:chOff x="9026" y="9406"/>
                <a:chExt cx="246" cy="1412"/>
              </a:xfrm>
            </p:grpSpPr>
            <p:sp>
              <p:nvSpPr>
                <p:cNvPr id="830571" name="Rectangle 166"/>
                <p:cNvSpPr>
                  <a:spLocks noChangeArrowheads="1"/>
                </p:cNvSpPr>
                <p:nvPr/>
              </p:nvSpPr>
              <p:spPr bwMode="auto">
                <a:xfrm>
                  <a:off x="9044" y="9504"/>
                  <a:ext cx="228" cy="1314"/>
                </a:xfrm>
                <a:prstGeom prst="rect">
                  <a:avLst/>
                </a:prstGeom>
                <a:solidFill>
                  <a:schemeClr val="accent4">
                    <a:lumMod val="60000"/>
                    <a:lumOff val="40000"/>
                  </a:schemeClr>
                </a:solidFill>
                <a:ln w="12700">
                  <a:solidFill>
                    <a:schemeClr val="accent1"/>
                  </a:solidFill>
                  <a:miter lim="800000"/>
                  <a:headEnd/>
                  <a:tailEnd/>
                </a:ln>
              </p:spPr>
              <p:txBody>
                <a:bodyPr/>
                <a:lstStyle/>
                <a:p>
                  <a:endParaRPr lang="es-MX" dirty="0">
                    <a:solidFill>
                      <a:prstClr val="white"/>
                    </a:solidFill>
                  </a:endParaRPr>
                </a:p>
              </p:txBody>
            </p:sp>
            <p:sp>
              <p:nvSpPr>
                <p:cNvPr id="830572" name="Oval 167"/>
                <p:cNvSpPr>
                  <a:spLocks noChangeArrowheads="1"/>
                </p:cNvSpPr>
                <p:nvPr/>
              </p:nvSpPr>
              <p:spPr bwMode="auto">
                <a:xfrm>
                  <a:off x="9026" y="9406"/>
                  <a:ext cx="232" cy="143"/>
                </a:xfrm>
                <a:prstGeom prst="ellipse">
                  <a:avLst/>
                </a:prstGeom>
                <a:solidFill>
                  <a:srgbClr val="B3A2C7"/>
                </a:solidFill>
                <a:ln w="12700">
                  <a:solidFill>
                    <a:schemeClr val="accent1"/>
                  </a:solidFill>
                  <a:round/>
                  <a:headEnd/>
                  <a:tailEnd/>
                </a:ln>
              </p:spPr>
              <p:txBody>
                <a:bodyPr/>
                <a:lstStyle/>
                <a:p>
                  <a:endParaRPr lang="es-MX" dirty="0">
                    <a:solidFill>
                      <a:prstClr val="white"/>
                    </a:solidFill>
                  </a:endParaRPr>
                </a:p>
              </p:txBody>
            </p:sp>
          </p:grpSp>
          <p:sp>
            <p:nvSpPr>
              <p:cNvPr id="830543" name="Freeform 168"/>
              <p:cNvSpPr>
                <a:spLocks/>
              </p:cNvSpPr>
              <p:nvPr/>
            </p:nvSpPr>
            <p:spPr bwMode="auto">
              <a:xfrm>
                <a:off x="4358" y="3592"/>
                <a:ext cx="181" cy="218"/>
              </a:xfrm>
              <a:custGeom>
                <a:avLst/>
                <a:gdLst>
                  <a:gd name="T0" fmla="*/ 0 w 649"/>
                  <a:gd name="T1" fmla="*/ 0 h 864"/>
                  <a:gd name="T2" fmla="*/ 0 w 649"/>
                  <a:gd name="T3" fmla="*/ 0 h 864"/>
                  <a:gd name="T4" fmla="*/ 0 w 649"/>
                  <a:gd name="T5" fmla="*/ 0 h 864"/>
                  <a:gd name="T6" fmla="*/ 0 w 649"/>
                  <a:gd name="T7" fmla="*/ 0 h 864"/>
                  <a:gd name="T8" fmla="*/ 0 w 649"/>
                  <a:gd name="T9" fmla="*/ 0 h 864"/>
                  <a:gd name="T10" fmla="*/ 0 60000 65536"/>
                  <a:gd name="T11" fmla="*/ 0 60000 65536"/>
                  <a:gd name="T12" fmla="*/ 0 60000 65536"/>
                  <a:gd name="T13" fmla="*/ 0 60000 65536"/>
                  <a:gd name="T14" fmla="*/ 0 60000 65536"/>
                  <a:gd name="T15" fmla="*/ 0 w 649"/>
                  <a:gd name="T16" fmla="*/ 0 h 864"/>
                  <a:gd name="T17" fmla="*/ 649 w 649"/>
                  <a:gd name="T18" fmla="*/ 864 h 864"/>
                </a:gdLst>
                <a:ahLst/>
                <a:cxnLst>
                  <a:cxn ang="T10">
                    <a:pos x="T0" y="T1"/>
                  </a:cxn>
                  <a:cxn ang="T11">
                    <a:pos x="T2" y="T3"/>
                  </a:cxn>
                  <a:cxn ang="T12">
                    <a:pos x="T4" y="T5"/>
                  </a:cxn>
                  <a:cxn ang="T13">
                    <a:pos x="T6" y="T7"/>
                  </a:cxn>
                  <a:cxn ang="T14">
                    <a:pos x="T8" y="T9"/>
                  </a:cxn>
                </a:cxnLst>
                <a:rect l="T15" t="T16" r="T17" b="T18"/>
                <a:pathLst>
                  <a:path w="649" h="864">
                    <a:moveTo>
                      <a:pt x="505" y="0"/>
                    </a:moveTo>
                    <a:cubicBezTo>
                      <a:pt x="325" y="48"/>
                      <a:pt x="146" y="63"/>
                      <a:pt x="73" y="144"/>
                    </a:cubicBezTo>
                    <a:cubicBezTo>
                      <a:pt x="0" y="225"/>
                      <a:pt x="19" y="390"/>
                      <a:pt x="67" y="486"/>
                    </a:cubicBezTo>
                    <a:cubicBezTo>
                      <a:pt x="115" y="582"/>
                      <a:pt x="264" y="657"/>
                      <a:pt x="361" y="720"/>
                    </a:cubicBezTo>
                    <a:cubicBezTo>
                      <a:pt x="458" y="783"/>
                      <a:pt x="601" y="840"/>
                      <a:pt x="649" y="864"/>
                    </a:cubicBezTo>
                  </a:path>
                </a:pathLst>
              </a:custGeom>
              <a:noFill/>
              <a:ln w="12700" cap="flat" cmpd="sng">
                <a:solidFill>
                  <a:schemeClr val="accent1"/>
                </a:solidFill>
                <a:prstDash val="solid"/>
                <a:round/>
                <a:headEnd type="none" w="med" len="med"/>
                <a:tailEnd type="none" w="med" len="med"/>
              </a:ln>
            </p:spPr>
            <p:txBody>
              <a:bodyPr/>
              <a:lstStyle/>
              <a:p>
                <a:endParaRPr lang="es-MX" dirty="0">
                  <a:solidFill>
                    <a:prstClr val="white"/>
                  </a:solidFill>
                </a:endParaRPr>
              </a:p>
            </p:txBody>
          </p:sp>
          <p:grpSp>
            <p:nvGrpSpPr>
              <p:cNvPr id="830684" name="Group 169"/>
              <p:cNvGrpSpPr>
                <a:grpSpLocks/>
              </p:cNvGrpSpPr>
              <p:nvPr/>
            </p:nvGrpSpPr>
            <p:grpSpPr bwMode="auto">
              <a:xfrm rot="6724438">
                <a:off x="4649" y="3694"/>
                <a:ext cx="48" cy="329"/>
                <a:chOff x="9026" y="9406"/>
                <a:chExt cx="246" cy="1412"/>
              </a:xfrm>
            </p:grpSpPr>
            <p:sp>
              <p:nvSpPr>
                <p:cNvPr id="830569" name="Rectangle 170"/>
                <p:cNvSpPr>
                  <a:spLocks noChangeArrowheads="1"/>
                </p:cNvSpPr>
                <p:nvPr/>
              </p:nvSpPr>
              <p:spPr bwMode="auto">
                <a:xfrm>
                  <a:off x="9044" y="9504"/>
                  <a:ext cx="228" cy="1314"/>
                </a:xfrm>
                <a:prstGeom prst="rect">
                  <a:avLst/>
                </a:prstGeom>
                <a:solidFill>
                  <a:schemeClr val="accent4">
                    <a:lumMod val="60000"/>
                    <a:lumOff val="40000"/>
                  </a:schemeClr>
                </a:solidFill>
                <a:ln w="12700">
                  <a:solidFill>
                    <a:schemeClr val="accent1"/>
                  </a:solidFill>
                  <a:miter lim="800000"/>
                  <a:headEnd/>
                  <a:tailEnd/>
                </a:ln>
              </p:spPr>
              <p:txBody>
                <a:bodyPr/>
                <a:lstStyle/>
                <a:p>
                  <a:endParaRPr lang="es-MX" dirty="0">
                    <a:solidFill>
                      <a:prstClr val="white"/>
                    </a:solidFill>
                  </a:endParaRPr>
                </a:p>
              </p:txBody>
            </p:sp>
            <p:sp>
              <p:nvSpPr>
                <p:cNvPr id="830570" name="Oval 171"/>
                <p:cNvSpPr>
                  <a:spLocks noChangeArrowheads="1"/>
                </p:cNvSpPr>
                <p:nvPr/>
              </p:nvSpPr>
              <p:spPr bwMode="auto">
                <a:xfrm>
                  <a:off x="9026" y="9406"/>
                  <a:ext cx="232" cy="143"/>
                </a:xfrm>
                <a:prstGeom prst="ellipse">
                  <a:avLst/>
                </a:prstGeom>
                <a:solidFill>
                  <a:srgbClr val="B3A2C7"/>
                </a:solidFill>
                <a:ln w="12700">
                  <a:solidFill>
                    <a:schemeClr val="accent1"/>
                  </a:solidFill>
                  <a:round/>
                  <a:headEnd/>
                  <a:tailEnd/>
                </a:ln>
              </p:spPr>
              <p:txBody>
                <a:bodyPr/>
                <a:lstStyle/>
                <a:p>
                  <a:endParaRPr lang="es-MX" dirty="0">
                    <a:solidFill>
                      <a:prstClr val="white"/>
                    </a:solidFill>
                  </a:endParaRPr>
                </a:p>
              </p:txBody>
            </p:sp>
          </p:grpSp>
          <p:sp>
            <p:nvSpPr>
              <p:cNvPr id="830545" name="Text Box 172"/>
              <p:cNvSpPr txBox="1">
                <a:spLocks noChangeArrowheads="1"/>
              </p:cNvSpPr>
              <p:nvPr/>
            </p:nvSpPr>
            <p:spPr bwMode="auto">
              <a:xfrm>
                <a:off x="4196" y="3754"/>
                <a:ext cx="240" cy="218"/>
              </a:xfrm>
              <a:prstGeom prst="rect">
                <a:avLst/>
              </a:prstGeom>
              <a:noFill/>
              <a:ln w="12700">
                <a:noFill/>
                <a:miter lim="800000"/>
                <a:headEnd/>
                <a:tailEnd/>
              </a:ln>
            </p:spPr>
            <p:txBody>
              <a:bodyPr/>
              <a:lstStyle/>
              <a:p>
                <a:pPr eaLnBrk="0" hangingPunct="0"/>
                <a:r>
                  <a:rPr lang="es-MX" sz="2400" dirty="0" smtClean="0">
                    <a:solidFill>
                      <a:srgbClr val="002060"/>
                    </a:solidFill>
                    <a:latin typeface="Symbol" pitchFamily="18" charset="2"/>
                  </a:rPr>
                  <a:t>b</a:t>
                </a:r>
                <a:endParaRPr lang="es-MX" sz="2400" dirty="0">
                  <a:solidFill>
                    <a:srgbClr val="002060"/>
                  </a:solidFill>
                  <a:latin typeface="Symbol" pitchFamily="18" charset="2"/>
                </a:endParaRPr>
              </a:p>
            </p:txBody>
          </p:sp>
          <p:sp>
            <p:nvSpPr>
              <p:cNvPr id="830546" name="Text Box 173"/>
              <p:cNvSpPr txBox="1">
                <a:spLocks noChangeArrowheads="1"/>
              </p:cNvSpPr>
              <p:nvPr/>
            </p:nvSpPr>
            <p:spPr bwMode="auto">
              <a:xfrm>
                <a:off x="3158" y="1824"/>
                <a:ext cx="470" cy="255"/>
              </a:xfrm>
              <a:prstGeom prst="rect">
                <a:avLst/>
              </a:prstGeom>
              <a:noFill/>
              <a:ln w="12700">
                <a:noFill/>
                <a:miter lim="800000"/>
                <a:headEnd/>
                <a:tailEnd/>
              </a:ln>
            </p:spPr>
            <p:txBody>
              <a:bodyPr/>
              <a:lstStyle/>
              <a:p>
                <a:pPr eaLnBrk="0" hangingPunct="0"/>
                <a:r>
                  <a:rPr lang="es-MX" sz="2400" dirty="0" smtClean="0">
                    <a:solidFill>
                      <a:srgbClr val="002060"/>
                    </a:solidFill>
                    <a:sym typeface="Symbol" pitchFamily="18" charset="2"/>
                  </a:rPr>
                  <a:t></a:t>
                </a:r>
                <a:r>
                  <a:rPr lang="es-MX" sz="2000" baseline="-25000" dirty="0" smtClean="0">
                    <a:solidFill>
                      <a:srgbClr val="002060"/>
                    </a:solidFill>
                  </a:rPr>
                  <a:t>1</a:t>
                </a:r>
                <a:endParaRPr lang="es-MX" sz="2400" dirty="0">
                  <a:solidFill>
                    <a:srgbClr val="002060"/>
                  </a:solidFill>
                  <a:latin typeface="Times New Roman" pitchFamily="18" charset="0"/>
                </a:endParaRPr>
              </a:p>
            </p:txBody>
          </p:sp>
          <p:sp>
            <p:nvSpPr>
              <p:cNvPr id="830547" name="Text Box 174"/>
              <p:cNvSpPr txBox="1">
                <a:spLocks noChangeArrowheads="1"/>
              </p:cNvSpPr>
              <p:nvPr/>
            </p:nvSpPr>
            <p:spPr bwMode="auto">
              <a:xfrm>
                <a:off x="3996" y="1241"/>
                <a:ext cx="440" cy="255"/>
              </a:xfrm>
              <a:prstGeom prst="rect">
                <a:avLst/>
              </a:prstGeom>
              <a:noFill/>
              <a:ln w="12700">
                <a:solidFill>
                  <a:schemeClr val="accent1"/>
                </a:solidFill>
                <a:miter lim="800000"/>
                <a:headEnd/>
                <a:tailEnd/>
              </a:ln>
            </p:spPr>
            <p:txBody>
              <a:bodyPr/>
              <a:lstStyle/>
              <a:p>
                <a:pPr eaLnBrk="0" hangingPunct="0"/>
                <a:endParaRPr lang="es-MX" sz="2400" dirty="0">
                  <a:solidFill>
                    <a:prstClr val="white"/>
                  </a:solidFill>
                  <a:latin typeface="Times New Roman" pitchFamily="18" charset="0"/>
                </a:endParaRPr>
              </a:p>
            </p:txBody>
          </p:sp>
          <p:sp>
            <p:nvSpPr>
              <p:cNvPr id="830548" name="Freeform 175"/>
              <p:cNvSpPr>
                <a:spLocks/>
              </p:cNvSpPr>
              <p:nvPr/>
            </p:nvSpPr>
            <p:spPr bwMode="auto">
              <a:xfrm>
                <a:off x="4689" y="3909"/>
                <a:ext cx="207" cy="219"/>
              </a:xfrm>
              <a:custGeom>
                <a:avLst/>
                <a:gdLst>
                  <a:gd name="T0" fmla="*/ 0 w 744"/>
                  <a:gd name="T1" fmla="*/ 0 h 864"/>
                  <a:gd name="T2" fmla="*/ 0 w 744"/>
                  <a:gd name="T3" fmla="*/ 0 h 864"/>
                  <a:gd name="T4" fmla="*/ 0 w 744"/>
                  <a:gd name="T5" fmla="*/ 0 h 864"/>
                  <a:gd name="T6" fmla="*/ 0 w 744"/>
                  <a:gd name="T7" fmla="*/ 0 h 864"/>
                  <a:gd name="T8" fmla="*/ 0 60000 65536"/>
                  <a:gd name="T9" fmla="*/ 0 60000 65536"/>
                  <a:gd name="T10" fmla="*/ 0 60000 65536"/>
                  <a:gd name="T11" fmla="*/ 0 60000 65536"/>
                  <a:gd name="T12" fmla="*/ 0 w 744"/>
                  <a:gd name="T13" fmla="*/ 0 h 864"/>
                  <a:gd name="T14" fmla="*/ 744 w 744"/>
                  <a:gd name="T15" fmla="*/ 864 h 864"/>
                </a:gdLst>
                <a:ahLst/>
                <a:cxnLst>
                  <a:cxn ang="T8">
                    <a:pos x="T0" y="T1"/>
                  </a:cxn>
                  <a:cxn ang="T9">
                    <a:pos x="T2" y="T3"/>
                  </a:cxn>
                  <a:cxn ang="T10">
                    <a:pos x="T4" y="T5"/>
                  </a:cxn>
                  <a:cxn ang="T11">
                    <a:pos x="T6" y="T7"/>
                  </a:cxn>
                </a:cxnLst>
                <a:rect l="T12" t="T13" r="T14" b="T15"/>
                <a:pathLst>
                  <a:path w="744" h="864">
                    <a:moveTo>
                      <a:pt x="432" y="0"/>
                    </a:moveTo>
                    <a:cubicBezTo>
                      <a:pt x="564" y="12"/>
                      <a:pt x="696" y="24"/>
                      <a:pt x="720" y="144"/>
                    </a:cubicBezTo>
                    <a:cubicBezTo>
                      <a:pt x="744" y="264"/>
                      <a:pt x="696" y="600"/>
                      <a:pt x="576" y="720"/>
                    </a:cubicBezTo>
                    <a:cubicBezTo>
                      <a:pt x="456" y="840"/>
                      <a:pt x="228" y="852"/>
                      <a:pt x="0" y="864"/>
                    </a:cubicBezTo>
                  </a:path>
                </a:pathLst>
              </a:custGeom>
              <a:noFill/>
              <a:ln w="12700" cap="flat" cmpd="sng">
                <a:solidFill>
                  <a:schemeClr val="accent1"/>
                </a:solidFill>
                <a:prstDash val="solid"/>
                <a:round/>
                <a:headEnd type="none" w="med" len="med"/>
                <a:tailEnd type="none" w="med" len="med"/>
              </a:ln>
            </p:spPr>
            <p:txBody>
              <a:bodyPr/>
              <a:lstStyle/>
              <a:p>
                <a:endParaRPr lang="es-MX" dirty="0">
                  <a:solidFill>
                    <a:prstClr val="white"/>
                  </a:solidFill>
                </a:endParaRPr>
              </a:p>
            </p:txBody>
          </p:sp>
          <p:sp>
            <p:nvSpPr>
              <p:cNvPr id="830549" name="Text Box 176"/>
              <p:cNvSpPr txBox="1">
                <a:spLocks noChangeArrowheads="1"/>
              </p:cNvSpPr>
              <p:nvPr/>
            </p:nvSpPr>
            <p:spPr bwMode="auto">
              <a:xfrm>
                <a:off x="1453" y="1998"/>
                <a:ext cx="981" cy="144"/>
              </a:xfrm>
              <a:prstGeom prst="rect">
                <a:avLst/>
              </a:prstGeom>
              <a:noFill/>
              <a:ln w="12700">
                <a:noFill/>
                <a:miter lim="800000"/>
                <a:headEnd/>
                <a:tailEnd/>
              </a:ln>
            </p:spPr>
            <p:txBody>
              <a:bodyPr/>
              <a:lstStyle/>
              <a:p>
                <a:pPr eaLnBrk="0" hangingPunct="0"/>
                <a:r>
                  <a:rPr lang="es-MX" sz="1600" dirty="0" smtClean="0">
                    <a:solidFill>
                      <a:srgbClr val="002060"/>
                    </a:solidFill>
                  </a:rPr>
                  <a:t>extracelular</a:t>
                </a:r>
                <a:endParaRPr lang="es-MX" sz="1600" dirty="0">
                  <a:solidFill>
                    <a:srgbClr val="002060"/>
                  </a:solidFill>
                </a:endParaRPr>
              </a:p>
            </p:txBody>
          </p:sp>
          <p:sp>
            <p:nvSpPr>
              <p:cNvPr id="830550" name="Text Box 177"/>
              <p:cNvSpPr txBox="1">
                <a:spLocks noChangeArrowheads="1"/>
              </p:cNvSpPr>
              <p:nvPr/>
            </p:nvSpPr>
            <p:spPr bwMode="auto">
              <a:xfrm>
                <a:off x="3500" y="3600"/>
                <a:ext cx="455" cy="183"/>
              </a:xfrm>
              <a:prstGeom prst="rect">
                <a:avLst/>
              </a:prstGeom>
              <a:noFill/>
              <a:ln w="12700">
                <a:noFill/>
                <a:miter lim="800000"/>
                <a:headEnd/>
                <a:tailEnd/>
              </a:ln>
            </p:spPr>
            <p:txBody>
              <a:bodyPr/>
              <a:lstStyle/>
              <a:p>
                <a:pPr eaLnBrk="0" hangingPunct="0"/>
                <a:r>
                  <a:rPr lang="es-MX" sz="2000" dirty="0" smtClean="0">
                    <a:solidFill>
                      <a:srgbClr val="002060"/>
                    </a:solidFill>
                    <a:latin typeface="Times New Roman" pitchFamily="18" charset="0"/>
                  </a:rPr>
                  <a:t>II-III</a:t>
                </a:r>
                <a:endParaRPr lang="es-MX" sz="2000" dirty="0">
                  <a:solidFill>
                    <a:srgbClr val="002060"/>
                  </a:solidFill>
                  <a:latin typeface="Times New Roman" pitchFamily="18" charset="0"/>
                </a:endParaRPr>
              </a:p>
            </p:txBody>
          </p:sp>
          <p:grpSp>
            <p:nvGrpSpPr>
              <p:cNvPr id="830685" name="Group 178"/>
              <p:cNvGrpSpPr>
                <a:grpSpLocks/>
              </p:cNvGrpSpPr>
              <p:nvPr/>
            </p:nvGrpSpPr>
            <p:grpSpPr bwMode="auto">
              <a:xfrm>
                <a:off x="2469" y="2256"/>
                <a:ext cx="66" cy="537"/>
                <a:chOff x="3017" y="5022"/>
                <a:chExt cx="376" cy="2392"/>
              </a:xfrm>
            </p:grpSpPr>
            <p:sp>
              <p:nvSpPr>
                <p:cNvPr id="830567" name="Rectangle 179"/>
                <p:cNvSpPr>
                  <a:spLocks noChangeArrowheads="1"/>
                </p:cNvSpPr>
                <p:nvPr/>
              </p:nvSpPr>
              <p:spPr bwMode="auto">
                <a:xfrm>
                  <a:off x="3024" y="5184"/>
                  <a:ext cx="355" cy="2230"/>
                </a:xfrm>
                <a:prstGeom prst="rect">
                  <a:avLst/>
                </a:prstGeom>
                <a:solidFill>
                  <a:schemeClr val="accent6"/>
                </a:solidFill>
                <a:ln w="9525">
                  <a:solidFill>
                    <a:schemeClr val="accent1"/>
                  </a:solidFill>
                  <a:miter lim="800000"/>
                  <a:headEnd/>
                  <a:tailEnd/>
                </a:ln>
              </p:spPr>
              <p:txBody>
                <a:bodyPr/>
                <a:lstStyle/>
                <a:p>
                  <a:endParaRPr lang="es-MX" dirty="0">
                    <a:solidFill>
                      <a:prstClr val="white"/>
                    </a:solidFill>
                  </a:endParaRPr>
                </a:p>
              </p:txBody>
            </p:sp>
            <p:sp>
              <p:nvSpPr>
                <p:cNvPr id="830568" name="Oval 180"/>
                <p:cNvSpPr>
                  <a:spLocks noChangeArrowheads="1"/>
                </p:cNvSpPr>
                <p:nvPr/>
              </p:nvSpPr>
              <p:spPr bwMode="auto">
                <a:xfrm>
                  <a:off x="3017" y="5022"/>
                  <a:ext cx="376" cy="214"/>
                </a:xfrm>
                <a:prstGeom prst="ellipse">
                  <a:avLst/>
                </a:prstGeom>
                <a:solidFill>
                  <a:schemeClr val="accent6"/>
                </a:solidFill>
                <a:ln w="9525">
                  <a:solidFill>
                    <a:schemeClr val="accent1"/>
                  </a:solidFill>
                  <a:miter lim="800000"/>
                  <a:headEnd/>
                  <a:tailEnd/>
                </a:ln>
              </p:spPr>
              <p:txBody>
                <a:bodyPr/>
                <a:lstStyle/>
                <a:p>
                  <a:endParaRPr lang="es-MX" dirty="0">
                    <a:solidFill>
                      <a:prstClr val="white"/>
                    </a:solidFill>
                  </a:endParaRPr>
                </a:p>
              </p:txBody>
            </p:sp>
          </p:grpSp>
          <p:grpSp>
            <p:nvGrpSpPr>
              <p:cNvPr id="830686" name="Group 181"/>
              <p:cNvGrpSpPr>
                <a:grpSpLocks/>
              </p:cNvGrpSpPr>
              <p:nvPr/>
            </p:nvGrpSpPr>
            <p:grpSpPr bwMode="auto">
              <a:xfrm>
                <a:off x="2590" y="2261"/>
                <a:ext cx="68" cy="537"/>
                <a:chOff x="3017" y="5022"/>
                <a:chExt cx="376" cy="2392"/>
              </a:xfrm>
            </p:grpSpPr>
            <p:sp>
              <p:nvSpPr>
                <p:cNvPr id="830565" name="Rectangle 182"/>
                <p:cNvSpPr>
                  <a:spLocks noChangeArrowheads="1"/>
                </p:cNvSpPr>
                <p:nvPr/>
              </p:nvSpPr>
              <p:spPr bwMode="auto">
                <a:xfrm>
                  <a:off x="3024" y="5184"/>
                  <a:ext cx="355" cy="2230"/>
                </a:xfrm>
                <a:prstGeom prst="rect">
                  <a:avLst/>
                </a:prstGeom>
                <a:solidFill>
                  <a:schemeClr val="accent6"/>
                </a:solidFill>
                <a:ln w="9525">
                  <a:solidFill>
                    <a:schemeClr val="accent1"/>
                  </a:solidFill>
                  <a:miter lim="800000"/>
                  <a:headEnd/>
                  <a:tailEnd/>
                </a:ln>
              </p:spPr>
              <p:txBody>
                <a:bodyPr/>
                <a:lstStyle/>
                <a:p>
                  <a:endParaRPr lang="es-MX" dirty="0">
                    <a:solidFill>
                      <a:prstClr val="white"/>
                    </a:solidFill>
                  </a:endParaRPr>
                </a:p>
              </p:txBody>
            </p:sp>
            <p:sp>
              <p:nvSpPr>
                <p:cNvPr id="830566" name="Oval 183"/>
                <p:cNvSpPr>
                  <a:spLocks noChangeArrowheads="1"/>
                </p:cNvSpPr>
                <p:nvPr/>
              </p:nvSpPr>
              <p:spPr bwMode="auto">
                <a:xfrm>
                  <a:off x="3017" y="5022"/>
                  <a:ext cx="376" cy="214"/>
                </a:xfrm>
                <a:prstGeom prst="ellipse">
                  <a:avLst/>
                </a:prstGeom>
                <a:solidFill>
                  <a:schemeClr val="accent6"/>
                </a:solidFill>
                <a:ln w="9525">
                  <a:solidFill>
                    <a:schemeClr val="accent1"/>
                  </a:solidFill>
                  <a:miter lim="800000"/>
                  <a:headEnd/>
                  <a:tailEnd/>
                </a:ln>
              </p:spPr>
              <p:txBody>
                <a:bodyPr/>
                <a:lstStyle/>
                <a:p>
                  <a:endParaRPr lang="es-MX" dirty="0">
                    <a:solidFill>
                      <a:prstClr val="white"/>
                    </a:solidFill>
                  </a:endParaRPr>
                </a:p>
              </p:txBody>
            </p:sp>
          </p:grpSp>
          <p:grpSp>
            <p:nvGrpSpPr>
              <p:cNvPr id="830687" name="Group 184"/>
              <p:cNvGrpSpPr>
                <a:grpSpLocks/>
              </p:cNvGrpSpPr>
              <p:nvPr/>
            </p:nvGrpSpPr>
            <p:grpSpPr bwMode="auto">
              <a:xfrm>
                <a:off x="2711" y="2261"/>
                <a:ext cx="67" cy="537"/>
                <a:chOff x="3017" y="5022"/>
                <a:chExt cx="376" cy="2392"/>
              </a:xfrm>
            </p:grpSpPr>
            <p:sp>
              <p:nvSpPr>
                <p:cNvPr id="830563" name="Rectangle 185"/>
                <p:cNvSpPr>
                  <a:spLocks noChangeArrowheads="1"/>
                </p:cNvSpPr>
                <p:nvPr/>
              </p:nvSpPr>
              <p:spPr bwMode="auto">
                <a:xfrm>
                  <a:off x="3024" y="5184"/>
                  <a:ext cx="355" cy="2230"/>
                </a:xfrm>
                <a:prstGeom prst="rect">
                  <a:avLst/>
                </a:prstGeom>
                <a:solidFill>
                  <a:schemeClr val="accent6"/>
                </a:solidFill>
                <a:ln w="9525">
                  <a:solidFill>
                    <a:schemeClr val="accent1"/>
                  </a:solidFill>
                  <a:miter lim="800000"/>
                  <a:headEnd/>
                  <a:tailEnd/>
                </a:ln>
              </p:spPr>
              <p:txBody>
                <a:bodyPr/>
                <a:lstStyle/>
                <a:p>
                  <a:endParaRPr lang="es-MX" dirty="0">
                    <a:solidFill>
                      <a:prstClr val="white"/>
                    </a:solidFill>
                  </a:endParaRPr>
                </a:p>
              </p:txBody>
            </p:sp>
            <p:sp>
              <p:nvSpPr>
                <p:cNvPr id="830564" name="Oval 186"/>
                <p:cNvSpPr>
                  <a:spLocks noChangeArrowheads="1"/>
                </p:cNvSpPr>
                <p:nvPr/>
              </p:nvSpPr>
              <p:spPr bwMode="auto">
                <a:xfrm>
                  <a:off x="3017" y="5022"/>
                  <a:ext cx="376" cy="214"/>
                </a:xfrm>
                <a:prstGeom prst="ellipse">
                  <a:avLst/>
                </a:prstGeom>
                <a:solidFill>
                  <a:schemeClr val="accent6"/>
                </a:solidFill>
                <a:ln w="9525">
                  <a:solidFill>
                    <a:schemeClr val="accent1"/>
                  </a:solidFill>
                  <a:miter lim="800000"/>
                  <a:headEnd/>
                  <a:tailEnd/>
                </a:ln>
              </p:spPr>
              <p:txBody>
                <a:bodyPr/>
                <a:lstStyle/>
                <a:p>
                  <a:endParaRPr lang="es-MX" dirty="0">
                    <a:solidFill>
                      <a:prstClr val="white"/>
                    </a:solidFill>
                  </a:endParaRPr>
                </a:p>
              </p:txBody>
            </p:sp>
          </p:grpSp>
          <p:grpSp>
            <p:nvGrpSpPr>
              <p:cNvPr id="830464" name="Group 187"/>
              <p:cNvGrpSpPr>
                <a:grpSpLocks/>
              </p:cNvGrpSpPr>
              <p:nvPr/>
            </p:nvGrpSpPr>
            <p:grpSpPr bwMode="auto">
              <a:xfrm>
                <a:off x="2831" y="2261"/>
                <a:ext cx="67" cy="537"/>
                <a:chOff x="3017" y="5022"/>
                <a:chExt cx="376" cy="2392"/>
              </a:xfrm>
            </p:grpSpPr>
            <p:sp>
              <p:nvSpPr>
                <p:cNvPr id="830561" name="Rectangle 188"/>
                <p:cNvSpPr>
                  <a:spLocks noChangeArrowheads="1"/>
                </p:cNvSpPr>
                <p:nvPr/>
              </p:nvSpPr>
              <p:spPr bwMode="auto">
                <a:xfrm>
                  <a:off x="3024" y="5184"/>
                  <a:ext cx="355" cy="2230"/>
                </a:xfrm>
                <a:prstGeom prst="rect">
                  <a:avLst/>
                </a:prstGeom>
                <a:solidFill>
                  <a:schemeClr val="accent6"/>
                </a:solidFill>
                <a:ln w="9525">
                  <a:solidFill>
                    <a:schemeClr val="accent1"/>
                  </a:solidFill>
                  <a:miter lim="800000"/>
                  <a:headEnd/>
                  <a:tailEnd/>
                </a:ln>
              </p:spPr>
              <p:txBody>
                <a:bodyPr/>
                <a:lstStyle/>
                <a:p>
                  <a:endParaRPr lang="es-MX" dirty="0">
                    <a:solidFill>
                      <a:prstClr val="white"/>
                    </a:solidFill>
                  </a:endParaRPr>
                </a:p>
              </p:txBody>
            </p:sp>
            <p:sp>
              <p:nvSpPr>
                <p:cNvPr id="830562" name="Oval 189"/>
                <p:cNvSpPr>
                  <a:spLocks noChangeArrowheads="1"/>
                </p:cNvSpPr>
                <p:nvPr/>
              </p:nvSpPr>
              <p:spPr bwMode="auto">
                <a:xfrm>
                  <a:off x="3017" y="5022"/>
                  <a:ext cx="376" cy="214"/>
                </a:xfrm>
                <a:prstGeom prst="ellipse">
                  <a:avLst/>
                </a:prstGeom>
                <a:solidFill>
                  <a:schemeClr val="accent6"/>
                </a:solidFill>
                <a:ln w="9525">
                  <a:solidFill>
                    <a:schemeClr val="accent1"/>
                  </a:solidFill>
                  <a:miter lim="800000"/>
                  <a:headEnd/>
                  <a:tailEnd/>
                </a:ln>
              </p:spPr>
              <p:txBody>
                <a:bodyPr/>
                <a:lstStyle/>
                <a:p>
                  <a:endParaRPr lang="es-MX" dirty="0">
                    <a:solidFill>
                      <a:prstClr val="white"/>
                    </a:solidFill>
                  </a:endParaRPr>
                </a:p>
              </p:txBody>
            </p:sp>
          </p:grpSp>
          <p:sp>
            <p:nvSpPr>
              <p:cNvPr id="830555" name="Text Box 190"/>
              <p:cNvSpPr txBox="1">
                <a:spLocks noChangeArrowheads="1"/>
              </p:cNvSpPr>
              <p:nvPr/>
            </p:nvSpPr>
            <p:spPr bwMode="auto">
              <a:xfrm>
                <a:off x="2590" y="1933"/>
                <a:ext cx="201" cy="218"/>
              </a:xfrm>
              <a:prstGeom prst="rect">
                <a:avLst/>
              </a:prstGeom>
              <a:noFill/>
              <a:ln w="12700">
                <a:noFill/>
                <a:miter lim="800000"/>
                <a:headEnd/>
                <a:tailEnd/>
              </a:ln>
            </p:spPr>
            <p:txBody>
              <a:bodyPr/>
              <a:lstStyle/>
              <a:p>
                <a:pPr eaLnBrk="0" hangingPunct="0"/>
                <a:r>
                  <a:rPr lang="es-MX" sz="2400" dirty="0" smtClean="0">
                    <a:solidFill>
                      <a:srgbClr val="002060"/>
                    </a:solidFill>
                    <a:latin typeface="Symbol" pitchFamily="18" charset="2"/>
                  </a:rPr>
                  <a:t>g</a:t>
                </a:r>
                <a:endParaRPr lang="es-MX" sz="2400" dirty="0">
                  <a:solidFill>
                    <a:srgbClr val="002060"/>
                  </a:solidFill>
                  <a:latin typeface="Symbol" pitchFamily="18" charset="2"/>
                </a:endParaRPr>
              </a:p>
            </p:txBody>
          </p:sp>
          <p:sp>
            <p:nvSpPr>
              <p:cNvPr id="830556" name="Freeform 191"/>
              <p:cNvSpPr>
                <a:spLocks/>
              </p:cNvSpPr>
              <p:nvPr/>
            </p:nvSpPr>
            <p:spPr bwMode="auto">
              <a:xfrm>
                <a:off x="2460" y="2794"/>
                <a:ext cx="44" cy="154"/>
              </a:xfrm>
              <a:custGeom>
                <a:avLst/>
                <a:gdLst>
                  <a:gd name="T0" fmla="*/ 0 w 160"/>
                  <a:gd name="T1" fmla="*/ 0 h 612"/>
                  <a:gd name="T2" fmla="*/ 0 w 160"/>
                  <a:gd name="T3" fmla="*/ 0 h 612"/>
                  <a:gd name="T4" fmla="*/ 0 w 160"/>
                  <a:gd name="T5" fmla="*/ 0 h 612"/>
                  <a:gd name="T6" fmla="*/ 0 w 160"/>
                  <a:gd name="T7" fmla="*/ 0 h 612"/>
                  <a:gd name="T8" fmla="*/ 0 w 160"/>
                  <a:gd name="T9" fmla="*/ 0 h 612"/>
                  <a:gd name="T10" fmla="*/ 0 60000 65536"/>
                  <a:gd name="T11" fmla="*/ 0 60000 65536"/>
                  <a:gd name="T12" fmla="*/ 0 60000 65536"/>
                  <a:gd name="T13" fmla="*/ 0 60000 65536"/>
                  <a:gd name="T14" fmla="*/ 0 60000 65536"/>
                  <a:gd name="T15" fmla="*/ 0 w 160"/>
                  <a:gd name="T16" fmla="*/ 0 h 612"/>
                  <a:gd name="T17" fmla="*/ 160 w 160"/>
                  <a:gd name="T18" fmla="*/ 612 h 612"/>
                </a:gdLst>
                <a:ahLst/>
                <a:cxnLst>
                  <a:cxn ang="T10">
                    <a:pos x="T0" y="T1"/>
                  </a:cxn>
                  <a:cxn ang="T11">
                    <a:pos x="T2" y="T3"/>
                  </a:cxn>
                  <a:cxn ang="T12">
                    <a:pos x="T4" y="T5"/>
                  </a:cxn>
                  <a:cxn ang="T13">
                    <a:pos x="T6" y="T7"/>
                  </a:cxn>
                  <a:cxn ang="T14">
                    <a:pos x="T8" y="T9"/>
                  </a:cxn>
                </a:cxnLst>
                <a:rect l="T15" t="T16" r="T17" b="T18"/>
                <a:pathLst>
                  <a:path w="160" h="612">
                    <a:moveTo>
                      <a:pt x="137" y="0"/>
                    </a:moveTo>
                    <a:cubicBezTo>
                      <a:pt x="140" y="29"/>
                      <a:pt x="160" y="110"/>
                      <a:pt x="153" y="172"/>
                    </a:cubicBezTo>
                    <a:cubicBezTo>
                      <a:pt x="146" y="234"/>
                      <a:pt x="116" y="319"/>
                      <a:pt x="93" y="372"/>
                    </a:cubicBezTo>
                    <a:cubicBezTo>
                      <a:pt x="70" y="425"/>
                      <a:pt x="26" y="452"/>
                      <a:pt x="13" y="492"/>
                    </a:cubicBezTo>
                    <a:cubicBezTo>
                      <a:pt x="0" y="532"/>
                      <a:pt x="13" y="587"/>
                      <a:pt x="13" y="612"/>
                    </a:cubicBezTo>
                  </a:path>
                </a:pathLst>
              </a:custGeom>
              <a:noFill/>
              <a:ln w="28575" cap="flat" cmpd="sng">
                <a:solidFill>
                  <a:schemeClr val="accent1"/>
                </a:solidFill>
                <a:prstDash val="solid"/>
                <a:round/>
                <a:headEnd type="none" w="med" len="med"/>
                <a:tailEnd type="none" w="med" len="med"/>
              </a:ln>
            </p:spPr>
            <p:txBody>
              <a:bodyPr/>
              <a:lstStyle/>
              <a:p>
                <a:endParaRPr lang="es-MX" dirty="0">
                  <a:solidFill>
                    <a:prstClr val="white"/>
                  </a:solidFill>
                </a:endParaRPr>
              </a:p>
            </p:txBody>
          </p:sp>
          <p:sp>
            <p:nvSpPr>
              <p:cNvPr id="830557" name="Freeform 192"/>
              <p:cNvSpPr>
                <a:spLocks/>
              </p:cNvSpPr>
              <p:nvPr/>
            </p:nvSpPr>
            <p:spPr bwMode="auto">
              <a:xfrm>
                <a:off x="2348" y="1563"/>
                <a:ext cx="376" cy="718"/>
              </a:xfrm>
              <a:custGeom>
                <a:avLst/>
                <a:gdLst>
                  <a:gd name="T0" fmla="*/ 0 w 1350"/>
                  <a:gd name="T1" fmla="*/ 1 h 2840"/>
                  <a:gd name="T2" fmla="*/ 0 w 1350"/>
                  <a:gd name="T3" fmla="*/ 1 h 2840"/>
                  <a:gd name="T4" fmla="*/ 0 w 1350"/>
                  <a:gd name="T5" fmla="*/ 0 h 2840"/>
                  <a:gd name="T6" fmla="*/ 1 w 1350"/>
                  <a:gd name="T7" fmla="*/ 0 h 2840"/>
                  <a:gd name="T8" fmla="*/ 0 w 1350"/>
                  <a:gd name="T9" fmla="*/ 1 h 2840"/>
                  <a:gd name="T10" fmla="*/ 1 w 1350"/>
                  <a:gd name="T11" fmla="*/ 1 h 2840"/>
                  <a:gd name="T12" fmla="*/ 0 60000 65536"/>
                  <a:gd name="T13" fmla="*/ 0 60000 65536"/>
                  <a:gd name="T14" fmla="*/ 0 60000 65536"/>
                  <a:gd name="T15" fmla="*/ 0 60000 65536"/>
                  <a:gd name="T16" fmla="*/ 0 60000 65536"/>
                  <a:gd name="T17" fmla="*/ 0 60000 65536"/>
                  <a:gd name="T18" fmla="*/ 0 w 1350"/>
                  <a:gd name="T19" fmla="*/ 0 h 2840"/>
                  <a:gd name="T20" fmla="*/ 1350 w 1350"/>
                  <a:gd name="T21" fmla="*/ 2840 h 2840"/>
                </a:gdLst>
                <a:ahLst/>
                <a:cxnLst>
                  <a:cxn ang="T12">
                    <a:pos x="T0" y="T1"/>
                  </a:cxn>
                  <a:cxn ang="T13">
                    <a:pos x="T2" y="T3"/>
                  </a:cxn>
                  <a:cxn ang="T14">
                    <a:pos x="T4" y="T5"/>
                  </a:cxn>
                  <a:cxn ang="T15">
                    <a:pos x="T6" y="T7"/>
                  </a:cxn>
                  <a:cxn ang="T16">
                    <a:pos x="T8" y="T9"/>
                  </a:cxn>
                  <a:cxn ang="T17">
                    <a:pos x="T10" y="T11"/>
                  </a:cxn>
                </a:cxnLst>
                <a:rect l="T18" t="T19" r="T20" b="T21"/>
                <a:pathLst>
                  <a:path w="1350" h="2840">
                    <a:moveTo>
                      <a:pt x="561" y="2840"/>
                    </a:moveTo>
                    <a:cubicBezTo>
                      <a:pt x="520" y="2637"/>
                      <a:pt x="384" y="2067"/>
                      <a:pt x="317" y="1620"/>
                    </a:cubicBezTo>
                    <a:cubicBezTo>
                      <a:pt x="250" y="1173"/>
                      <a:pt x="0" y="320"/>
                      <a:pt x="157" y="160"/>
                    </a:cubicBezTo>
                    <a:cubicBezTo>
                      <a:pt x="314" y="0"/>
                      <a:pt x="1164" y="433"/>
                      <a:pt x="1257" y="660"/>
                    </a:cubicBezTo>
                    <a:cubicBezTo>
                      <a:pt x="1350" y="887"/>
                      <a:pt x="761" y="1157"/>
                      <a:pt x="717" y="1520"/>
                    </a:cubicBezTo>
                    <a:cubicBezTo>
                      <a:pt x="673" y="1883"/>
                      <a:pt x="936" y="2565"/>
                      <a:pt x="993" y="2840"/>
                    </a:cubicBezTo>
                  </a:path>
                </a:pathLst>
              </a:custGeom>
              <a:noFill/>
              <a:ln w="28575" cap="flat" cmpd="sng">
                <a:solidFill>
                  <a:schemeClr val="accent1"/>
                </a:solidFill>
                <a:prstDash val="solid"/>
                <a:round/>
                <a:headEnd type="none" w="med" len="med"/>
                <a:tailEnd type="none" w="med" len="med"/>
              </a:ln>
            </p:spPr>
            <p:txBody>
              <a:bodyPr/>
              <a:lstStyle/>
              <a:p>
                <a:endParaRPr lang="es-MX" dirty="0">
                  <a:solidFill>
                    <a:prstClr val="white"/>
                  </a:solidFill>
                </a:endParaRPr>
              </a:p>
            </p:txBody>
          </p:sp>
          <p:sp>
            <p:nvSpPr>
              <p:cNvPr id="830558" name="Freeform 193"/>
              <p:cNvSpPr>
                <a:spLocks/>
              </p:cNvSpPr>
              <p:nvPr/>
            </p:nvSpPr>
            <p:spPr bwMode="auto">
              <a:xfrm>
                <a:off x="2621" y="2807"/>
                <a:ext cx="132" cy="82"/>
              </a:xfrm>
              <a:custGeom>
                <a:avLst/>
                <a:gdLst>
                  <a:gd name="T0" fmla="*/ 0 w 472"/>
                  <a:gd name="T1" fmla="*/ 0 h 323"/>
                  <a:gd name="T2" fmla="*/ 0 w 472"/>
                  <a:gd name="T3" fmla="*/ 0 h 323"/>
                  <a:gd name="T4" fmla="*/ 0 w 472"/>
                  <a:gd name="T5" fmla="*/ 0 h 323"/>
                  <a:gd name="T6" fmla="*/ 0 w 472"/>
                  <a:gd name="T7" fmla="*/ 0 h 323"/>
                  <a:gd name="T8" fmla="*/ 0 w 472"/>
                  <a:gd name="T9" fmla="*/ 0 h 323"/>
                  <a:gd name="T10" fmla="*/ 0 60000 65536"/>
                  <a:gd name="T11" fmla="*/ 0 60000 65536"/>
                  <a:gd name="T12" fmla="*/ 0 60000 65536"/>
                  <a:gd name="T13" fmla="*/ 0 60000 65536"/>
                  <a:gd name="T14" fmla="*/ 0 60000 65536"/>
                  <a:gd name="T15" fmla="*/ 0 w 472"/>
                  <a:gd name="T16" fmla="*/ 0 h 323"/>
                  <a:gd name="T17" fmla="*/ 472 w 472"/>
                  <a:gd name="T18" fmla="*/ 323 h 323"/>
                </a:gdLst>
                <a:ahLst/>
                <a:cxnLst>
                  <a:cxn ang="T10">
                    <a:pos x="T0" y="T1"/>
                  </a:cxn>
                  <a:cxn ang="T11">
                    <a:pos x="T2" y="T3"/>
                  </a:cxn>
                  <a:cxn ang="T12">
                    <a:pos x="T4" y="T5"/>
                  </a:cxn>
                  <a:cxn ang="T13">
                    <a:pos x="T6" y="T7"/>
                  </a:cxn>
                  <a:cxn ang="T14">
                    <a:pos x="T8" y="T9"/>
                  </a:cxn>
                </a:cxnLst>
                <a:rect l="T15" t="T16" r="T17" b="T18"/>
                <a:pathLst>
                  <a:path w="472" h="323">
                    <a:moveTo>
                      <a:pt x="33" y="0"/>
                    </a:moveTo>
                    <a:cubicBezTo>
                      <a:pt x="30" y="30"/>
                      <a:pt x="0" y="127"/>
                      <a:pt x="13" y="180"/>
                    </a:cubicBezTo>
                    <a:cubicBezTo>
                      <a:pt x="26" y="233"/>
                      <a:pt x="46" y="317"/>
                      <a:pt x="113" y="320"/>
                    </a:cubicBezTo>
                    <a:cubicBezTo>
                      <a:pt x="180" y="323"/>
                      <a:pt x="354" y="253"/>
                      <a:pt x="413" y="200"/>
                    </a:cubicBezTo>
                    <a:cubicBezTo>
                      <a:pt x="472" y="147"/>
                      <a:pt x="454" y="42"/>
                      <a:pt x="465" y="0"/>
                    </a:cubicBezTo>
                  </a:path>
                </a:pathLst>
              </a:custGeom>
              <a:noFill/>
              <a:ln w="28575" cap="flat" cmpd="sng">
                <a:solidFill>
                  <a:schemeClr val="accent1"/>
                </a:solidFill>
                <a:prstDash val="solid"/>
                <a:round/>
                <a:headEnd type="none" w="med" len="med"/>
                <a:tailEnd type="none" w="med" len="med"/>
              </a:ln>
            </p:spPr>
            <p:txBody>
              <a:bodyPr/>
              <a:lstStyle/>
              <a:p>
                <a:endParaRPr lang="es-MX" dirty="0">
                  <a:solidFill>
                    <a:prstClr val="white"/>
                  </a:solidFill>
                </a:endParaRPr>
              </a:p>
            </p:txBody>
          </p:sp>
          <p:sp>
            <p:nvSpPr>
              <p:cNvPr id="830559" name="Freeform 194"/>
              <p:cNvSpPr>
                <a:spLocks/>
              </p:cNvSpPr>
              <p:nvPr/>
            </p:nvSpPr>
            <p:spPr bwMode="auto">
              <a:xfrm>
                <a:off x="2734" y="2151"/>
                <a:ext cx="124" cy="138"/>
              </a:xfrm>
              <a:custGeom>
                <a:avLst/>
                <a:gdLst>
                  <a:gd name="T0" fmla="*/ 0 w 445"/>
                  <a:gd name="T1" fmla="*/ 0 h 545"/>
                  <a:gd name="T2" fmla="*/ 0 w 445"/>
                  <a:gd name="T3" fmla="*/ 0 h 545"/>
                  <a:gd name="T4" fmla="*/ 0 w 445"/>
                  <a:gd name="T5" fmla="*/ 0 h 545"/>
                  <a:gd name="T6" fmla="*/ 0 w 445"/>
                  <a:gd name="T7" fmla="*/ 0 h 545"/>
                  <a:gd name="T8" fmla="*/ 0 w 445"/>
                  <a:gd name="T9" fmla="*/ 0 h 545"/>
                  <a:gd name="T10" fmla="*/ 0 60000 65536"/>
                  <a:gd name="T11" fmla="*/ 0 60000 65536"/>
                  <a:gd name="T12" fmla="*/ 0 60000 65536"/>
                  <a:gd name="T13" fmla="*/ 0 60000 65536"/>
                  <a:gd name="T14" fmla="*/ 0 60000 65536"/>
                  <a:gd name="T15" fmla="*/ 0 w 445"/>
                  <a:gd name="T16" fmla="*/ 0 h 545"/>
                  <a:gd name="T17" fmla="*/ 445 w 445"/>
                  <a:gd name="T18" fmla="*/ 545 h 545"/>
                </a:gdLst>
                <a:ahLst/>
                <a:cxnLst>
                  <a:cxn ang="T10">
                    <a:pos x="T0" y="T1"/>
                  </a:cxn>
                  <a:cxn ang="T11">
                    <a:pos x="T2" y="T3"/>
                  </a:cxn>
                  <a:cxn ang="T12">
                    <a:pos x="T4" y="T5"/>
                  </a:cxn>
                  <a:cxn ang="T13">
                    <a:pos x="T6" y="T7"/>
                  </a:cxn>
                  <a:cxn ang="T14">
                    <a:pos x="T8" y="T9"/>
                  </a:cxn>
                </a:cxnLst>
                <a:rect l="T15" t="T16" r="T17" b="T18"/>
                <a:pathLst>
                  <a:path w="445" h="545">
                    <a:moveTo>
                      <a:pt x="13" y="545"/>
                    </a:moveTo>
                    <a:cubicBezTo>
                      <a:pt x="16" y="496"/>
                      <a:pt x="0" y="342"/>
                      <a:pt x="29" y="253"/>
                    </a:cubicBezTo>
                    <a:cubicBezTo>
                      <a:pt x="58" y="164"/>
                      <a:pt x="129" y="26"/>
                      <a:pt x="189" y="13"/>
                    </a:cubicBezTo>
                    <a:cubicBezTo>
                      <a:pt x="249" y="0"/>
                      <a:pt x="346" y="84"/>
                      <a:pt x="389" y="173"/>
                    </a:cubicBezTo>
                    <a:cubicBezTo>
                      <a:pt x="432" y="262"/>
                      <a:pt x="433" y="468"/>
                      <a:pt x="445" y="545"/>
                    </a:cubicBezTo>
                  </a:path>
                </a:pathLst>
              </a:custGeom>
              <a:noFill/>
              <a:ln w="28575" cap="flat" cmpd="sng">
                <a:solidFill>
                  <a:schemeClr val="accent1"/>
                </a:solidFill>
                <a:prstDash val="solid"/>
                <a:round/>
                <a:headEnd type="none" w="med" len="med"/>
                <a:tailEnd type="none" w="med" len="med"/>
              </a:ln>
            </p:spPr>
            <p:txBody>
              <a:bodyPr/>
              <a:lstStyle/>
              <a:p>
                <a:endParaRPr lang="es-MX" dirty="0">
                  <a:solidFill>
                    <a:prstClr val="white"/>
                  </a:solidFill>
                </a:endParaRPr>
              </a:p>
            </p:txBody>
          </p:sp>
          <p:sp>
            <p:nvSpPr>
              <p:cNvPr id="830560" name="Freeform 195"/>
              <p:cNvSpPr>
                <a:spLocks/>
              </p:cNvSpPr>
              <p:nvPr/>
            </p:nvSpPr>
            <p:spPr bwMode="auto">
              <a:xfrm>
                <a:off x="2269" y="2807"/>
                <a:ext cx="648" cy="609"/>
              </a:xfrm>
              <a:custGeom>
                <a:avLst/>
                <a:gdLst>
                  <a:gd name="T0" fmla="*/ 1 w 2324"/>
                  <a:gd name="T1" fmla="*/ 0 h 2407"/>
                  <a:gd name="T2" fmla="*/ 1 w 2324"/>
                  <a:gd name="T3" fmla="*/ 0 h 2407"/>
                  <a:gd name="T4" fmla="*/ 0 w 2324"/>
                  <a:gd name="T5" fmla="*/ 0 h 2407"/>
                  <a:gd name="T6" fmla="*/ 0 w 2324"/>
                  <a:gd name="T7" fmla="*/ 1 h 2407"/>
                  <a:gd name="T8" fmla="*/ 1 w 2324"/>
                  <a:gd name="T9" fmla="*/ 1 h 2407"/>
                  <a:gd name="T10" fmla="*/ 0 60000 65536"/>
                  <a:gd name="T11" fmla="*/ 0 60000 65536"/>
                  <a:gd name="T12" fmla="*/ 0 60000 65536"/>
                  <a:gd name="T13" fmla="*/ 0 60000 65536"/>
                  <a:gd name="T14" fmla="*/ 0 60000 65536"/>
                  <a:gd name="T15" fmla="*/ 0 w 2324"/>
                  <a:gd name="T16" fmla="*/ 0 h 2407"/>
                  <a:gd name="T17" fmla="*/ 2324 w 2324"/>
                  <a:gd name="T18" fmla="*/ 2407 h 2407"/>
                </a:gdLst>
                <a:ahLst/>
                <a:cxnLst>
                  <a:cxn ang="T10">
                    <a:pos x="T0" y="T1"/>
                  </a:cxn>
                  <a:cxn ang="T11">
                    <a:pos x="T2" y="T3"/>
                  </a:cxn>
                  <a:cxn ang="T12">
                    <a:pos x="T4" y="T5"/>
                  </a:cxn>
                  <a:cxn ang="T13">
                    <a:pos x="T6" y="T7"/>
                  </a:cxn>
                  <a:cxn ang="T14">
                    <a:pos x="T8" y="T9"/>
                  </a:cxn>
                </a:cxnLst>
                <a:rect l="T15" t="T16" r="T17" b="T18"/>
                <a:pathLst>
                  <a:path w="2324" h="2407">
                    <a:moveTo>
                      <a:pt x="2161" y="0"/>
                    </a:moveTo>
                    <a:cubicBezTo>
                      <a:pt x="2161" y="132"/>
                      <a:pt x="2324" y="249"/>
                      <a:pt x="2017" y="432"/>
                    </a:cubicBezTo>
                    <a:cubicBezTo>
                      <a:pt x="1710" y="615"/>
                      <a:pt x="634" y="782"/>
                      <a:pt x="317" y="1100"/>
                    </a:cubicBezTo>
                    <a:cubicBezTo>
                      <a:pt x="0" y="1418"/>
                      <a:pt x="0" y="2273"/>
                      <a:pt x="117" y="2340"/>
                    </a:cubicBezTo>
                    <a:cubicBezTo>
                      <a:pt x="234" y="2407"/>
                      <a:pt x="829" y="1675"/>
                      <a:pt x="1017" y="1500"/>
                    </a:cubicBezTo>
                  </a:path>
                </a:pathLst>
              </a:custGeom>
              <a:noFill/>
              <a:ln w="28575" cap="flat" cmpd="sng">
                <a:solidFill>
                  <a:schemeClr val="accent1"/>
                </a:solidFill>
                <a:prstDash val="solid"/>
                <a:round/>
                <a:headEnd type="none" w="med" len="med"/>
                <a:tailEnd type="none" w="med" len="med"/>
              </a:ln>
            </p:spPr>
            <p:txBody>
              <a:bodyPr/>
              <a:lstStyle/>
              <a:p>
                <a:endParaRPr lang="es-MX" dirty="0">
                  <a:solidFill>
                    <a:prstClr val="white"/>
                  </a:solidFill>
                </a:endParaRPr>
              </a:p>
            </p:txBody>
          </p:sp>
        </p:grpSp>
        <p:sp>
          <p:nvSpPr>
            <p:cNvPr id="830477" name="Text Box 196"/>
            <p:cNvSpPr txBox="1">
              <a:spLocks noChangeArrowheads="1"/>
            </p:cNvSpPr>
            <p:nvPr/>
          </p:nvSpPr>
          <p:spPr bwMode="auto">
            <a:xfrm>
              <a:off x="7585075" y="2024063"/>
              <a:ext cx="473206" cy="461665"/>
            </a:xfrm>
            <a:prstGeom prst="rect">
              <a:avLst/>
            </a:prstGeom>
            <a:noFill/>
            <a:ln w="25400">
              <a:noFill/>
              <a:miter lim="800000"/>
              <a:headEnd/>
              <a:tailEnd/>
            </a:ln>
          </p:spPr>
          <p:txBody>
            <a:bodyPr wrap="none">
              <a:spAutoFit/>
            </a:bodyPr>
            <a:lstStyle/>
            <a:p>
              <a:pPr algn="ctr" eaLnBrk="0" hangingPunct="0"/>
              <a:r>
                <a:rPr lang="es-MX" sz="2400" dirty="0" smtClean="0">
                  <a:solidFill>
                    <a:srgbClr val="F78B30"/>
                  </a:solidFill>
                  <a:latin typeface="Symbol" pitchFamily="18" charset="2"/>
                </a:rPr>
                <a:t>a</a:t>
              </a:r>
              <a:r>
                <a:rPr lang="es-MX" sz="2000" baseline="-25000" dirty="0" smtClean="0">
                  <a:solidFill>
                    <a:srgbClr val="F78B30"/>
                  </a:solidFill>
                </a:rPr>
                <a:t>2</a:t>
              </a:r>
              <a:endParaRPr lang="es-MX" sz="1600" dirty="0">
                <a:solidFill>
                  <a:srgbClr val="F78B30"/>
                </a:solidFill>
              </a:endParaRPr>
            </a:p>
          </p:txBody>
        </p:sp>
        <p:sp>
          <p:nvSpPr>
            <p:cNvPr id="830478" name="Line 197"/>
            <p:cNvSpPr>
              <a:spLocks noChangeShapeType="1"/>
            </p:cNvSpPr>
            <p:nvPr/>
          </p:nvSpPr>
          <p:spPr bwMode="auto">
            <a:xfrm>
              <a:off x="3219450" y="2058988"/>
              <a:ext cx="1965325" cy="0"/>
            </a:xfrm>
            <a:prstGeom prst="line">
              <a:avLst/>
            </a:prstGeom>
            <a:noFill/>
            <a:ln w="50800">
              <a:solidFill>
                <a:schemeClr val="accent3"/>
              </a:solidFill>
              <a:round/>
              <a:headEnd/>
              <a:tailEnd/>
            </a:ln>
          </p:spPr>
          <p:txBody>
            <a:bodyPr wrap="none" anchor="ctr">
              <a:spAutoFit/>
            </a:bodyPr>
            <a:lstStyle/>
            <a:p>
              <a:endParaRPr lang="es-MX" dirty="0">
                <a:solidFill>
                  <a:prstClr val="white"/>
                </a:solidFill>
              </a:endParaRPr>
            </a:p>
          </p:txBody>
        </p:sp>
        <p:sp>
          <p:nvSpPr>
            <p:cNvPr id="830479" name="Text Box 198"/>
            <p:cNvSpPr txBox="1">
              <a:spLocks noChangeArrowheads="1"/>
            </p:cNvSpPr>
            <p:nvPr/>
          </p:nvSpPr>
          <p:spPr bwMode="auto">
            <a:xfrm>
              <a:off x="942087" y="1863725"/>
              <a:ext cx="1832169" cy="461665"/>
            </a:xfrm>
            <a:prstGeom prst="rect">
              <a:avLst/>
            </a:prstGeom>
            <a:noFill/>
            <a:ln w="9525">
              <a:noFill/>
              <a:miter lim="800000"/>
              <a:headEnd/>
              <a:tailEnd/>
            </a:ln>
          </p:spPr>
          <p:txBody>
            <a:bodyPr wrap="none">
              <a:spAutoFit/>
            </a:bodyPr>
            <a:lstStyle/>
            <a:p>
              <a:pPr algn="ctr" eaLnBrk="0" hangingPunct="0"/>
              <a:r>
                <a:rPr lang="es-MX" sz="2400" b="1" dirty="0" smtClean="0">
                  <a:solidFill>
                    <a:srgbClr val="DDBB30"/>
                  </a:solidFill>
                </a:rPr>
                <a:t>Se unen aquí</a:t>
              </a:r>
              <a:endParaRPr lang="es-MX" sz="2400" b="1" dirty="0">
                <a:solidFill>
                  <a:srgbClr val="DDBB30"/>
                </a:solidFill>
              </a:endParaRPr>
            </a:p>
          </p:txBody>
        </p:sp>
        <p:sp>
          <p:nvSpPr>
            <p:cNvPr id="830480" name="Text Box 200"/>
            <p:cNvSpPr txBox="1">
              <a:spLocks noChangeArrowheads="1"/>
            </p:cNvSpPr>
            <p:nvPr/>
          </p:nvSpPr>
          <p:spPr bwMode="auto">
            <a:xfrm>
              <a:off x="7615238" y="2813050"/>
              <a:ext cx="334962" cy="457200"/>
            </a:xfrm>
            <a:prstGeom prst="rect">
              <a:avLst/>
            </a:prstGeom>
            <a:noFill/>
            <a:ln w="25400">
              <a:noFill/>
              <a:miter lim="800000"/>
              <a:headEnd/>
              <a:tailEnd/>
            </a:ln>
          </p:spPr>
          <p:txBody>
            <a:bodyPr wrap="none">
              <a:spAutoFit/>
            </a:bodyPr>
            <a:lstStyle/>
            <a:p>
              <a:pPr algn="ctr" eaLnBrk="0" hangingPunct="0"/>
              <a:r>
                <a:rPr lang="es-MX" sz="2400" dirty="0" smtClean="0">
                  <a:solidFill>
                    <a:srgbClr val="F78B30"/>
                  </a:solidFill>
                  <a:latin typeface="Symbol" pitchFamily="18" charset="2"/>
                </a:rPr>
                <a:t>d</a:t>
              </a:r>
              <a:endParaRPr lang="es-MX" sz="1600" dirty="0">
                <a:solidFill>
                  <a:srgbClr val="F78B30"/>
                </a:solidFill>
              </a:endParaRPr>
            </a:p>
          </p:txBody>
        </p:sp>
        <p:sp>
          <p:nvSpPr>
            <p:cNvPr id="830481" name="Line 201"/>
            <p:cNvSpPr>
              <a:spLocks noChangeShapeType="1"/>
            </p:cNvSpPr>
            <p:nvPr/>
          </p:nvSpPr>
          <p:spPr bwMode="auto">
            <a:xfrm flipV="1">
              <a:off x="8066088" y="2733675"/>
              <a:ext cx="0" cy="1901825"/>
            </a:xfrm>
            <a:prstGeom prst="line">
              <a:avLst/>
            </a:prstGeom>
            <a:noFill/>
            <a:ln w="38100">
              <a:solidFill>
                <a:schemeClr val="accent2"/>
              </a:solidFill>
              <a:round/>
              <a:headEnd/>
              <a:tailEnd/>
            </a:ln>
          </p:spPr>
          <p:txBody>
            <a:bodyPr/>
            <a:lstStyle/>
            <a:p>
              <a:endParaRPr lang="es-MX" dirty="0">
                <a:solidFill>
                  <a:prstClr val="white"/>
                </a:solidFill>
              </a:endParaRPr>
            </a:p>
          </p:txBody>
        </p:sp>
        <p:sp>
          <p:nvSpPr>
            <p:cNvPr id="830482" name="Line 202"/>
            <p:cNvSpPr>
              <a:spLocks noChangeShapeType="1"/>
            </p:cNvSpPr>
            <p:nvPr/>
          </p:nvSpPr>
          <p:spPr bwMode="auto">
            <a:xfrm>
              <a:off x="7626350" y="2732088"/>
              <a:ext cx="428625" cy="1587"/>
            </a:xfrm>
            <a:prstGeom prst="line">
              <a:avLst/>
            </a:prstGeom>
            <a:noFill/>
            <a:ln w="38100">
              <a:solidFill>
                <a:schemeClr val="accent2"/>
              </a:solidFill>
              <a:round/>
              <a:headEnd/>
              <a:tailEnd/>
            </a:ln>
          </p:spPr>
          <p:txBody>
            <a:bodyPr/>
            <a:lstStyle/>
            <a:p>
              <a:endParaRPr lang="es-MX" dirty="0">
                <a:solidFill>
                  <a:prstClr val="white"/>
                </a:solidFill>
              </a:endParaRPr>
            </a:p>
          </p:txBody>
        </p:sp>
        <p:sp>
          <p:nvSpPr>
            <p:cNvPr id="830483" name="Line 203"/>
            <p:cNvSpPr>
              <a:spLocks noChangeShapeType="1"/>
            </p:cNvSpPr>
            <p:nvPr/>
          </p:nvSpPr>
          <p:spPr bwMode="auto">
            <a:xfrm flipV="1">
              <a:off x="7648575" y="4608513"/>
              <a:ext cx="428625" cy="0"/>
            </a:xfrm>
            <a:prstGeom prst="line">
              <a:avLst/>
            </a:prstGeom>
            <a:noFill/>
            <a:ln w="38100">
              <a:solidFill>
                <a:schemeClr val="accent2"/>
              </a:solidFill>
              <a:round/>
              <a:headEnd/>
              <a:tailEnd/>
            </a:ln>
          </p:spPr>
          <p:txBody>
            <a:bodyPr/>
            <a:lstStyle/>
            <a:p>
              <a:endParaRPr lang="es-MX" dirty="0">
                <a:solidFill>
                  <a:prstClr val="white"/>
                </a:solidFill>
              </a:endParaRPr>
            </a:p>
          </p:txBody>
        </p:sp>
        <p:sp>
          <p:nvSpPr>
            <p:cNvPr id="830484" name="Line 204"/>
            <p:cNvSpPr>
              <a:spLocks noChangeShapeType="1"/>
            </p:cNvSpPr>
            <p:nvPr/>
          </p:nvSpPr>
          <p:spPr bwMode="auto">
            <a:xfrm flipV="1">
              <a:off x="8088313" y="1401763"/>
              <a:ext cx="0" cy="1284287"/>
            </a:xfrm>
            <a:prstGeom prst="line">
              <a:avLst/>
            </a:prstGeom>
            <a:noFill/>
            <a:ln w="38100">
              <a:solidFill>
                <a:schemeClr val="accent2"/>
              </a:solidFill>
              <a:round/>
              <a:headEnd/>
              <a:tailEnd/>
            </a:ln>
          </p:spPr>
          <p:txBody>
            <a:bodyPr/>
            <a:lstStyle/>
            <a:p>
              <a:endParaRPr lang="es-MX" dirty="0">
                <a:solidFill>
                  <a:prstClr val="white"/>
                </a:solidFill>
              </a:endParaRPr>
            </a:p>
          </p:txBody>
        </p:sp>
        <p:sp>
          <p:nvSpPr>
            <p:cNvPr id="830485" name="Line 205"/>
            <p:cNvSpPr>
              <a:spLocks noChangeShapeType="1"/>
            </p:cNvSpPr>
            <p:nvPr/>
          </p:nvSpPr>
          <p:spPr bwMode="auto">
            <a:xfrm>
              <a:off x="7672388" y="1376363"/>
              <a:ext cx="428625" cy="1587"/>
            </a:xfrm>
            <a:prstGeom prst="line">
              <a:avLst/>
            </a:prstGeom>
            <a:noFill/>
            <a:ln w="38100">
              <a:solidFill>
                <a:schemeClr val="accent2"/>
              </a:solidFill>
              <a:round/>
              <a:headEnd/>
              <a:tailEnd/>
            </a:ln>
          </p:spPr>
          <p:txBody>
            <a:bodyPr/>
            <a:lstStyle/>
            <a:p>
              <a:endParaRPr lang="es-MX" dirty="0">
                <a:solidFill>
                  <a:prstClr val="white"/>
                </a:solidFill>
              </a:endParaRPr>
            </a:p>
          </p:txBody>
        </p:sp>
        <p:sp>
          <p:nvSpPr>
            <p:cNvPr id="830486" name="Line 206"/>
            <p:cNvSpPr>
              <a:spLocks noChangeShapeType="1"/>
            </p:cNvSpPr>
            <p:nvPr/>
          </p:nvSpPr>
          <p:spPr bwMode="auto">
            <a:xfrm flipV="1">
              <a:off x="7670800" y="2659063"/>
              <a:ext cx="428625" cy="0"/>
            </a:xfrm>
            <a:prstGeom prst="line">
              <a:avLst/>
            </a:prstGeom>
            <a:noFill/>
            <a:ln w="38100">
              <a:solidFill>
                <a:schemeClr val="accent2"/>
              </a:solidFill>
              <a:round/>
              <a:headEnd/>
              <a:tailEnd/>
            </a:ln>
          </p:spPr>
          <p:txBody>
            <a:bodyPr/>
            <a:lstStyle/>
            <a:p>
              <a:endParaRPr lang="es-MX" dirty="0">
                <a:solidFill>
                  <a:prstClr val="white"/>
                </a:solidFill>
              </a:endParaRPr>
            </a:p>
          </p:txBody>
        </p:sp>
        <p:sp>
          <p:nvSpPr>
            <p:cNvPr id="830487" name="Text Box 207"/>
            <p:cNvSpPr txBox="1">
              <a:spLocks noChangeArrowheads="1"/>
            </p:cNvSpPr>
            <p:nvPr/>
          </p:nvSpPr>
          <p:spPr bwMode="auto">
            <a:xfrm>
              <a:off x="2546350" y="4379913"/>
              <a:ext cx="1217835" cy="338554"/>
            </a:xfrm>
            <a:prstGeom prst="rect">
              <a:avLst/>
            </a:prstGeom>
            <a:noFill/>
            <a:ln w="9525">
              <a:noFill/>
              <a:miter lim="800000"/>
              <a:headEnd/>
              <a:tailEnd/>
            </a:ln>
          </p:spPr>
          <p:txBody>
            <a:bodyPr wrap="none">
              <a:spAutoFit/>
            </a:bodyPr>
            <a:lstStyle/>
            <a:p>
              <a:r>
                <a:rPr lang="es-MX" sz="1600" dirty="0" smtClean="0">
                  <a:solidFill>
                    <a:srgbClr val="002060"/>
                  </a:solidFill>
                </a:rPr>
                <a:t>citoplásmica</a:t>
              </a:r>
              <a:endParaRPr lang="es-MX" sz="1600" dirty="0">
                <a:solidFill>
                  <a:srgbClr val="002060"/>
                </a:solidFill>
              </a:endParaRPr>
            </a:p>
          </p:txBody>
        </p:sp>
        <p:sp>
          <p:nvSpPr>
            <p:cNvPr id="830488" name="Text Box 209"/>
            <p:cNvSpPr txBox="1">
              <a:spLocks noChangeArrowheads="1"/>
            </p:cNvSpPr>
            <p:nvPr/>
          </p:nvSpPr>
          <p:spPr bwMode="auto">
            <a:xfrm>
              <a:off x="1149350" y="3605213"/>
              <a:ext cx="1360729" cy="338554"/>
            </a:xfrm>
            <a:prstGeom prst="rect">
              <a:avLst/>
            </a:prstGeom>
            <a:noFill/>
            <a:ln w="9525">
              <a:noFill/>
              <a:miter lim="800000"/>
              <a:headEnd/>
              <a:tailEnd/>
            </a:ln>
          </p:spPr>
          <p:txBody>
            <a:bodyPr wrap="none">
              <a:spAutoFit/>
            </a:bodyPr>
            <a:lstStyle/>
            <a:p>
              <a:r>
                <a:rPr lang="es-MX" sz="1600" dirty="0" smtClean="0">
                  <a:solidFill>
                    <a:srgbClr val="002060"/>
                  </a:solidFill>
                </a:rPr>
                <a:t>Bicapa lipídica</a:t>
              </a:r>
              <a:endParaRPr lang="es-MX" sz="1600" dirty="0">
                <a:solidFill>
                  <a:srgbClr val="002060"/>
                </a:solidFill>
              </a:endParaRPr>
            </a:p>
          </p:txBody>
        </p:sp>
        <p:sp>
          <p:nvSpPr>
            <p:cNvPr id="830489" name="AutoShape 210"/>
            <p:cNvSpPr>
              <a:spLocks/>
            </p:cNvSpPr>
            <p:nvPr/>
          </p:nvSpPr>
          <p:spPr bwMode="auto">
            <a:xfrm>
              <a:off x="5195888" y="1438275"/>
              <a:ext cx="173037" cy="1247775"/>
            </a:xfrm>
            <a:prstGeom prst="leftBrace">
              <a:avLst>
                <a:gd name="adj1" fmla="val 60092"/>
                <a:gd name="adj2" fmla="val 50000"/>
              </a:avLst>
            </a:prstGeom>
            <a:noFill/>
            <a:ln w="57150">
              <a:solidFill>
                <a:schemeClr val="accent3"/>
              </a:solidFill>
              <a:round/>
              <a:headEnd/>
              <a:tailEnd/>
            </a:ln>
          </p:spPr>
          <p:txBody>
            <a:bodyPr wrap="none" anchor="ctr"/>
            <a:lstStyle/>
            <a:p>
              <a:endParaRPr lang="es-MX" dirty="0">
                <a:solidFill>
                  <a:srgbClr val="FFC000"/>
                </a:solidFill>
              </a:endParaRPr>
            </a:p>
          </p:txBody>
        </p:sp>
      </p:grpSp>
      <p:sp>
        <p:nvSpPr>
          <p:cNvPr id="830467" name="Text Box 16"/>
          <p:cNvSpPr txBox="1">
            <a:spLocks noChangeArrowheads="1"/>
          </p:cNvSpPr>
          <p:nvPr/>
        </p:nvSpPr>
        <p:spPr bwMode="auto">
          <a:xfrm>
            <a:off x="107504" y="6443463"/>
            <a:ext cx="8528050" cy="307777"/>
          </a:xfrm>
          <a:prstGeom prst="rect">
            <a:avLst/>
          </a:prstGeom>
          <a:noFill/>
          <a:ln w="9525">
            <a:noFill/>
            <a:miter lim="800000"/>
            <a:headEnd/>
            <a:tailEnd/>
          </a:ln>
        </p:spPr>
        <p:txBody>
          <a:bodyPr lIns="0" tIns="0" rIns="0" bIns="0" anchor="b">
            <a:spAutoFit/>
          </a:bodyPr>
          <a:lstStyle/>
          <a:p>
            <a:pPr marL="114300" indent="-114300"/>
            <a:r>
              <a:rPr lang="es-MX" sz="1000" b="1" dirty="0" smtClean="0">
                <a:solidFill>
                  <a:srgbClr val="002060"/>
                </a:solidFill>
                <a:cs typeface="Arial" pitchFamily="34" charset="0"/>
              </a:rPr>
              <a:t>Nota: gabapentina y pregabalina son ligandos α</a:t>
            </a:r>
            <a:r>
              <a:rPr lang="es-MX" sz="1000" b="1" baseline="-25000" dirty="0" smtClean="0">
                <a:solidFill>
                  <a:srgbClr val="002060"/>
                </a:solidFill>
                <a:cs typeface="Arial" pitchFamily="34" charset="0"/>
              </a:rPr>
              <a:t>2</a:t>
            </a:r>
            <a:r>
              <a:rPr lang="es-MX" sz="1000" b="1" dirty="0" smtClean="0">
                <a:solidFill>
                  <a:srgbClr val="002060"/>
                </a:solidFill>
                <a:cs typeface="Arial" pitchFamily="34" charset="0"/>
              </a:rPr>
              <a:t>δ</a:t>
            </a:r>
          </a:p>
          <a:p>
            <a:pPr marL="114300" indent="-114300"/>
            <a:r>
              <a:rPr lang="es-MX" sz="1000" dirty="0" smtClean="0">
                <a:solidFill>
                  <a:srgbClr val="002060"/>
                </a:solidFill>
                <a:latin typeface="Arial" pitchFamily="34" charset="0"/>
                <a:cs typeface="Arial" pitchFamily="34" charset="0"/>
              </a:rPr>
              <a:t>Arikkath and Campbell. </a:t>
            </a:r>
            <a:r>
              <a:rPr lang="es-MX" sz="1000" i="1" dirty="0" smtClean="0">
                <a:solidFill>
                  <a:srgbClr val="002060"/>
                </a:solidFill>
                <a:latin typeface="Arial" pitchFamily="34" charset="0"/>
                <a:cs typeface="Arial" pitchFamily="34" charset="0"/>
              </a:rPr>
              <a:t>Curr Opin Neurobiol. </a:t>
            </a:r>
            <a:r>
              <a:rPr lang="es-MX" sz="1000" dirty="0" smtClean="0">
                <a:solidFill>
                  <a:srgbClr val="002060"/>
                </a:solidFill>
                <a:latin typeface="Arial" pitchFamily="34" charset="0"/>
                <a:cs typeface="Arial" pitchFamily="34" charset="0"/>
              </a:rPr>
              <a:t>2003;(3):298-307. Catterall 1996</a:t>
            </a:r>
            <a:endParaRPr lang="es-MX" sz="10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670521213"/>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513" name="Rectangle 82"/>
          <p:cNvSpPr>
            <a:spLocks noGrp="1" noChangeArrowheads="1"/>
          </p:cNvSpPr>
          <p:nvPr>
            <p:ph type="title"/>
          </p:nvPr>
        </p:nvSpPr>
        <p:spPr>
          <a:xfrm>
            <a:off x="0" y="274638"/>
            <a:ext cx="9144000" cy="1143000"/>
          </a:xfrm>
        </p:spPr>
        <p:txBody>
          <a:bodyPr>
            <a:noAutofit/>
          </a:bodyPr>
          <a:lstStyle/>
          <a:p>
            <a:pPr eaLnBrk="1" hangingPunct="1"/>
            <a:r>
              <a:rPr lang="es-MX" sz="3200" dirty="0" smtClean="0">
                <a:sym typeface="Symbol" pitchFamily="18" charset="2"/>
              </a:rPr>
              <a:t>Los Inhibidores </a:t>
            </a:r>
            <a:r>
              <a:rPr lang="es-MX" sz="3200" baseline="-25000" dirty="0" smtClean="0"/>
              <a:t>2</a:t>
            </a:r>
            <a:r>
              <a:rPr lang="es-MX" sz="3200" dirty="0" smtClean="0"/>
              <a:t>-</a:t>
            </a:r>
            <a:r>
              <a:rPr lang="es-MX" sz="3200" dirty="0" smtClean="0">
                <a:sym typeface="Symbol" pitchFamily="18" charset="2"/>
              </a:rPr>
              <a:t>  Reducen la Entrada de </a:t>
            </a:r>
            <a:r>
              <a:rPr lang="es-MX" sz="3200" dirty="0" smtClean="0"/>
              <a:t>Ca</a:t>
            </a:r>
            <a:r>
              <a:rPr lang="es-MX" sz="3200" baseline="30000" dirty="0" smtClean="0"/>
              <a:t>2+</a:t>
            </a:r>
            <a:r>
              <a:rPr lang="es-MX" sz="3200" dirty="0" smtClean="0"/>
              <a:t> en Sinaptosomas Neocorteza Humanos Despolarizados</a:t>
            </a:r>
          </a:p>
        </p:txBody>
      </p:sp>
      <p:sp>
        <p:nvSpPr>
          <p:cNvPr id="832514" name="Text Box 4"/>
          <p:cNvSpPr txBox="1">
            <a:spLocks noChangeArrowheads="1"/>
          </p:cNvSpPr>
          <p:nvPr/>
        </p:nvSpPr>
        <p:spPr bwMode="auto">
          <a:xfrm>
            <a:off x="3857625" y="2953911"/>
            <a:ext cx="363501" cy="523220"/>
          </a:xfrm>
          <a:prstGeom prst="rect">
            <a:avLst/>
          </a:prstGeom>
          <a:noFill/>
          <a:ln w="9525">
            <a:noFill/>
            <a:miter lim="800000"/>
            <a:headEnd/>
            <a:tailEnd/>
          </a:ln>
        </p:spPr>
        <p:txBody>
          <a:bodyPr wrap="none">
            <a:spAutoFit/>
          </a:bodyPr>
          <a:lstStyle/>
          <a:p>
            <a:r>
              <a:rPr lang="es-MX" sz="2800" dirty="0" smtClean="0">
                <a:solidFill>
                  <a:srgbClr val="002060"/>
                </a:solidFill>
              </a:rPr>
              <a:t>*</a:t>
            </a:r>
            <a:endParaRPr lang="es-MX" sz="2800" dirty="0">
              <a:solidFill>
                <a:srgbClr val="002060"/>
              </a:solidFill>
            </a:endParaRPr>
          </a:p>
        </p:txBody>
      </p:sp>
      <p:sp>
        <p:nvSpPr>
          <p:cNvPr id="832515" name="Text Box 5"/>
          <p:cNvSpPr txBox="1">
            <a:spLocks noChangeArrowheads="1"/>
          </p:cNvSpPr>
          <p:nvPr/>
        </p:nvSpPr>
        <p:spPr bwMode="auto">
          <a:xfrm>
            <a:off x="4897438" y="3412698"/>
            <a:ext cx="363501" cy="523220"/>
          </a:xfrm>
          <a:prstGeom prst="rect">
            <a:avLst/>
          </a:prstGeom>
          <a:noFill/>
          <a:ln w="9525">
            <a:noFill/>
            <a:miter lim="800000"/>
            <a:headEnd/>
            <a:tailEnd/>
          </a:ln>
        </p:spPr>
        <p:txBody>
          <a:bodyPr wrap="none">
            <a:spAutoFit/>
          </a:bodyPr>
          <a:lstStyle/>
          <a:p>
            <a:r>
              <a:rPr lang="es-MX" sz="2800" dirty="0" smtClean="0">
                <a:solidFill>
                  <a:srgbClr val="002060"/>
                </a:solidFill>
              </a:rPr>
              <a:t>*</a:t>
            </a:r>
            <a:endParaRPr lang="es-MX" sz="2800" dirty="0">
              <a:solidFill>
                <a:srgbClr val="002060"/>
              </a:solidFill>
            </a:endParaRPr>
          </a:p>
        </p:txBody>
      </p:sp>
      <p:sp>
        <p:nvSpPr>
          <p:cNvPr id="832516" name="Text Box 6"/>
          <p:cNvSpPr txBox="1">
            <a:spLocks noChangeArrowheads="1"/>
          </p:cNvSpPr>
          <p:nvPr/>
        </p:nvSpPr>
        <p:spPr bwMode="auto">
          <a:xfrm>
            <a:off x="5802313" y="3579386"/>
            <a:ext cx="363501" cy="523220"/>
          </a:xfrm>
          <a:prstGeom prst="rect">
            <a:avLst/>
          </a:prstGeom>
          <a:noFill/>
          <a:ln w="9525">
            <a:noFill/>
            <a:miter lim="800000"/>
            <a:headEnd/>
            <a:tailEnd/>
          </a:ln>
        </p:spPr>
        <p:txBody>
          <a:bodyPr wrap="none">
            <a:spAutoFit/>
          </a:bodyPr>
          <a:lstStyle/>
          <a:p>
            <a:r>
              <a:rPr lang="es-MX" sz="2800" dirty="0" smtClean="0">
                <a:solidFill>
                  <a:srgbClr val="002060"/>
                </a:solidFill>
              </a:rPr>
              <a:t>*</a:t>
            </a:r>
            <a:endParaRPr lang="es-MX" sz="2800" dirty="0">
              <a:solidFill>
                <a:srgbClr val="002060"/>
              </a:solidFill>
            </a:endParaRPr>
          </a:p>
        </p:txBody>
      </p:sp>
      <p:sp>
        <p:nvSpPr>
          <p:cNvPr id="832517" name="Text Box 7"/>
          <p:cNvSpPr txBox="1">
            <a:spLocks noChangeArrowheads="1"/>
          </p:cNvSpPr>
          <p:nvPr/>
        </p:nvSpPr>
        <p:spPr bwMode="auto">
          <a:xfrm>
            <a:off x="6818313" y="3463498"/>
            <a:ext cx="363501" cy="523220"/>
          </a:xfrm>
          <a:prstGeom prst="rect">
            <a:avLst/>
          </a:prstGeom>
          <a:noFill/>
          <a:ln w="9525">
            <a:noFill/>
            <a:miter lim="800000"/>
            <a:headEnd/>
            <a:tailEnd/>
          </a:ln>
        </p:spPr>
        <p:txBody>
          <a:bodyPr wrap="none">
            <a:spAutoFit/>
          </a:bodyPr>
          <a:lstStyle/>
          <a:p>
            <a:r>
              <a:rPr lang="es-MX" sz="2800" dirty="0" smtClean="0">
                <a:solidFill>
                  <a:srgbClr val="002060"/>
                </a:solidFill>
              </a:rPr>
              <a:t>*</a:t>
            </a:r>
            <a:endParaRPr lang="es-MX" sz="2800" dirty="0">
              <a:solidFill>
                <a:srgbClr val="002060"/>
              </a:solidFill>
            </a:endParaRPr>
          </a:p>
        </p:txBody>
      </p:sp>
      <p:sp>
        <p:nvSpPr>
          <p:cNvPr id="832518" name="Text Box 8"/>
          <p:cNvSpPr txBox="1">
            <a:spLocks noChangeArrowheads="1"/>
          </p:cNvSpPr>
          <p:nvPr/>
        </p:nvSpPr>
        <p:spPr bwMode="auto">
          <a:xfrm>
            <a:off x="3986213" y="2225248"/>
            <a:ext cx="2416559" cy="400110"/>
          </a:xfrm>
          <a:prstGeom prst="rect">
            <a:avLst/>
          </a:prstGeom>
          <a:noFill/>
          <a:ln w="9525">
            <a:noFill/>
            <a:miter lim="800000"/>
            <a:headEnd/>
            <a:tailEnd/>
          </a:ln>
        </p:spPr>
        <p:txBody>
          <a:bodyPr wrap="none">
            <a:spAutoFit/>
          </a:bodyPr>
          <a:lstStyle/>
          <a:p>
            <a:r>
              <a:rPr lang="es-MX" sz="2000" b="1" dirty="0" smtClean="0">
                <a:solidFill>
                  <a:srgbClr val="002060"/>
                </a:solidFill>
              </a:rPr>
              <a:t>* P&lt;0.05 vs. Vehículo</a:t>
            </a:r>
            <a:endParaRPr lang="es-MX" sz="2000" b="1" dirty="0">
              <a:solidFill>
                <a:srgbClr val="002060"/>
              </a:solidFill>
            </a:endParaRPr>
          </a:p>
        </p:txBody>
      </p:sp>
      <p:sp>
        <p:nvSpPr>
          <p:cNvPr id="832519" name="Text Box 9"/>
          <p:cNvSpPr txBox="1">
            <a:spLocks noChangeArrowheads="1"/>
          </p:cNvSpPr>
          <p:nvPr/>
        </p:nvSpPr>
        <p:spPr bwMode="auto">
          <a:xfrm>
            <a:off x="2624138" y="5095448"/>
            <a:ext cx="989117" cy="369332"/>
          </a:xfrm>
          <a:prstGeom prst="rect">
            <a:avLst/>
          </a:prstGeom>
          <a:noFill/>
          <a:ln w="9525">
            <a:noFill/>
            <a:miter lim="800000"/>
            <a:headEnd/>
            <a:tailEnd/>
          </a:ln>
        </p:spPr>
        <p:txBody>
          <a:bodyPr wrap="none">
            <a:spAutoFit/>
          </a:bodyPr>
          <a:lstStyle/>
          <a:p>
            <a:r>
              <a:rPr lang="es-MX" dirty="0" smtClean="0">
                <a:solidFill>
                  <a:srgbClr val="002060"/>
                </a:solidFill>
              </a:rPr>
              <a:t>Vehículo</a:t>
            </a:r>
            <a:endParaRPr lang="es-MX" dirty="0">
              <a:solidFill>
                <a:srgbClr val="002060"/>
              </a:solidFill>
            </a:endParaRPr>
          </a:p>
        </p:txBody>
      </p:sp>
      <p:sp>
        <p:nvSpPr>
          <p:cNvPr id="832520" name="Rectangle 11"/>
          <p:cNvSpPr>
            <a:spLocks noChangeArrowheads="1"/>
          </p:cNvSpPr>
          <p:nvPr/>
        </p:nvSpPr>
        <p:spPr bwMode="auto">
          <a:xfrm>
            <a:off x="2787650" y="2042686"/>
            <a:ext cx="4286250" cy="3000375"/>
          </a:xfrm>
          <a:prstGeom prst="rect">
            <a:avLst/>
          </a:prstGeom>
          <a:noFill/>
          <a:ln w="9525">
            <a:noFill/>
            <a:miter lim="800000"/>
            <a:headEnd/>
            <a:tailEnd/>
          </a:ln>
        </p:spPr>
        <p:txBody>
          <a:bodyPr/>
          <a:lstStyle/>
          <a:p>
            <a:endParaRPr lang="es-MX" dirty="0">
              <a:solidFill>
                <a:prstClr val="white"/>
              </a:solidFill>
            </a:endParaRPr>
          </a:p>
        </p:txBody>
      </p:sp>
      <p:sp>
        <p:nvSpPr>
          <p:cNvPr id="832521" name="Rectangle 12"/>
          <p:cNvSpPr>
            <a:spLocks noChangeArrowheads="1"/>
          </p:cNvSpPr>
          <p:nvPr/>
        </p:nvSpPr>
        <p:spPr bwMode="auto">
          <a:xfrm>
            <a:off x="3303588" y="5600273"/>
            <a:ext cx="1900392" cy="276999"/>
          </a:xfrm>
          <a:prstGeom prst="rect">
            <a:avLst/>
          </a:prstGeom>
          <a:noFill/>
          <a:ln w="9525">
            <a:noFill/>
            <a:miter lim="800000"/>
            <a:headEnd/>
            <a:tailEnd/>
          </a:ln>
        </p:spPr>
        <p:txBody>
          <a:bodyPr wrap="none" lIns="0" tIns="0" rIns="0" bIns="0">
            <a:spAutoFit/>
          </a:bodyPr>
          <a:lstStyle/>
          <a:p>
            <a:r>
              <a:rPr lang="es-MX" b="1" dirty="0" smtClean="0">
                <a:solidFill>
                  <a:srgbClr val="002060"/>
                </a:solidFill>
              </a:rPr>
              <a:t>Concentración (μM)</a:t>
            </a:r>
            <a:endParaRPr lang="es-MX" b="1" dirty="0">
              <a:solidFill>
                <a:srgbClr val="002060"/>
              </a:solidFill>
            </a:endParaRPr>
          </a:p>
        </p:txBody>
      </p:sp>
      <p:sp>
        <p:nvSpPr>
          <p:cNvPr id="832522" name="Line 13"/>
          <p:cNvSpPr>
            <a:spLocks noChangeShapeType="1"/>
          </p:cNvSpPr>
          <p:nvPr/>
        </p:nvSpPr>
        <p:spPr bwMode="auto">
          <a:xfrm>
            <a:off x="2787650" y="5043061"/>
            <a:ext cx="728663" cy="1587"/>
          </a:xfrm>
          <a:prstGeom prst="line">
            <a:avLst/>
          </a:prstGeom>
          <a:noFill/>
          <a:ln w="19050">
            <a:solidFill>
              <a:srgbClr val="002060"/>
            </a:solidFill>
            <a:round/>
            <a:headEnd/>
            <a:tailEnd/>
          </a:ln>
        </p:spPr>
        <p:txBody>
          <a:bodyPr/>
          <a:lstStyle/>
          <a:p>
            <a:endParaRPr lang="es-MX" dirty="0">
              <a:solidFill>
                <a:prstClr val="white"/>
              </a:solidFill>
            </a:endParaRPr>
          </a:p>
        </p:txBody>
      </p:sp>
      <p:sp>
        <p:nvSpPr>
          <p:cNvPr id="832523" name="Line 14"/>
          <p:cNvSpPr>
            <a:spLocks noChangeShapeType="1"/>
          </p:cNvSpPr>
          <p:nvPr/>
        </p:nvSpPr>
        <p:spPr bwMode="auto">
          <a:xfrm>
            <a:off x="3687763" y="5043061"/>
            <a:ext cx="3386137" cy="1587"/>
          </a:xfrm>
          <a:prstGeom prst="line">
            <a:avLst/>
          </a:prstGeom>
          <a:noFill/>
          <a:ln w="19050">
            <a:solidFill>
              <a:schemeClr val="bg2"/>
            </a:solidFill>
            <a:round/>
            <a:headEnd/>
            <a:tailEnd/>
          </a:ln>
        </p:spPr>
        <p:txBody>
          <a:bodyPr/>
          <a:lstStyle/>
          <a:p>
            <a:endParaRPr lang="es-MX" dirty="0">
              <a:solidFill>
                <a:prstClr val="white"/>
              </a:solidFill>
            </a:endParaRPr>
          </a:p>
        </p:txBody>
      </p:sp>
      <p:sp>
        <p:nvSpPr>
          <p:cNvPr id="832524" name="Line 15"/>
          <p:cNvSpPr>
            <a:spLocks noChangeShapeType="1"/>
          </p:cNvSpPr>
          <p:nvPr/>
        </p:nvSpPr>
        <p:spPr bwMode="auto">
          <a:xfrm flipV="1">
            <a:off x="3430588" y="4957336"/>
            <a:ext cx="171450" cy="171450"/>
          </a:xfrm>
          <a:prstGeom prst="line">
            <a:avLst/>
          </a:prstGeom>
          <a:noFill/>
          <a:ln w="19050">
            <a:solidFill>
              <a:srgbClr val="002060"/>
            </a:solidFill>
            <a:round/>
            <a:headEnd/>
            <a:tailEnd/>
          </a:ln>
        </p:spPr>
        <p:txBody>
          <a:bodyPr/>
          <a:lstStyle/>
          <a:p>
            <a:endParaRPr lang="es-MX" dirty="0">
              <a:solidFill>
                <a:prstClr val="white"/>
              </a:solidFill>
            </a:endParaRPr>
          </a:p>
        </p:txBody>
      </p:sp>
      <p:sp>
        <p:nvSpPr>
          <p:cNvPr id="832525" name="Line 16"/>
          <p:cNvSpPr>
            <a:spLocks noChangeShapeType="1"/>
          </p:cNvSpPr>
          <p:nvPr/>
        </p:nvSpPr>
        <p:spPr bwMode="auto">
          <a:xfrm flipV="1">
            <a:off x="3602038" y="4957336"/>
            <a:ext cx="171450" cy="171450"/>
          </a:xfrm>
          <a:prstGeom prst="line">
            <a:avLst/>
          </a:prstGeom>
          <a:noFill/>
          <a:ln w="19050">
            <a:solidFill>
              <a:srgbClr val="002060"/>
            </a:solidFill>
            <a:round/>
            <a:headEnd/>
            <a:tailEnd/>
          </a:ln>
        </p:spPr>
        <p:txBody>
          <a:bodyPr/>
          <a:lstStyle/>
          <a:p>
            <a:endParaRPr lang="es-MX" dirty="0">
              <a:solidFill>
                <a:prstClr val="white"/>
              </a:solidFill>
            </a:endParaRPr>
          </a:p>
        </p:txBody>
      </p:sp>
      <p:sp>
        <p:nvSpPr>
          <p:cNvPr id="832526" name="Line 17"/>
          <p:cNvSpPr>
            <a:spLocks noChangeShapeType="1"/>
          </p:cNvSpPr>
          <p:nvPr/>
        </p:nvSpPr>
        <p:spPr bwMode="auto">
          <a:xfrm flipV="1">
            <a:off x="5040313" y="5043061"/>
            <a:ext cx="1587" cy="112712"/>
          </a:xfrm>
          <a:prstGeom prst="line">
            <a:avLst/>
          </a:prstGeom>
          <a:noFill/>
          <a:ln w="19050">
            <a:solidFill>
              <a:schemeClr val="bg2"/>
            </a:solidFill>
            <a:round/>
            <a:headEnd/>
            <a:tailEnd/>
          </a:ln>
        </p:spPr>
        <p:txBody>
          <a:bodyPr/>
          <a:lstStyle/>
          <a:p>
            <a:endParaRPr lang="es-MX" dirty="0">
              <a:solidFill>
                <a:prstClr val="white"/>
              </a:solidFill>
            </a:endParaRPr>
          </a:p>
        </p:txBody>
      </p:sp>
      <p:sp>
        <p:nvSpPr>
          <p:cNvPr id="832527" name="Line 18"/>
          <p:cNvSpPr>
            <a:spLocks noChangeShapeType="1"/>
          </p:cNvSpPr>
          <p:nvPr/>
        </p:nvSpPr>
        <p:spPr bwMode="auto">
          <a:xfrm flipH="1" flipV="1">
            <a:off x="6978650" y="5043061"/>
            <a:ext cx="4763" cy="112712"/>
          </a:xfrm>
          <a:prstGeom prst="line">
            <a:avLst/>
          </a:prstGeom>
          <a:noFill/>
          <a:ln w="19050">
            <a:solidFill>
              <a:schemeClr val="bg2"/>
            </a:solidFill>
            <a:round/>
            <a:headEnd/>
            <a:tailEnd/>
          </a:ln>
        </p:spPr>
        <p:txBody>
          <a:bodyPr/>
          <a:lstStyle/>
          <a:p>
            <a:endParaRPr lang="es-MX" dirty="0">
              <a:solidFill>
                <a:prstClr val="white"/>
              </a:solidFill>
            </a:endParaRPr>
          </a:p>
        </p:txBody>
      </p:sp>
      <p:sp>
        <p:nvSpPr>
          <p:cNvPr id="832528" name="Line 19"/>
          <p:cNvSpPr>
            <a:spLocks noChangeShapeType="1"/>
          </p:cNvSpPr>
          <p:nvPr/>
        </p:nvSpPr>
        <p:spPr bwMode="auto">
          <a:xfrm flipV="1">
            <a:off x="3516313" y="5043061"/>
            <a:ext cx="1587" cy="25400"/>
          </a:xfrm>
          <a:prstGeom prst="line">
            <a:avLst/>
          </a:prstGeom>
          <a:noFill/>
          <a:ln w="7938">
            <a:solidFill>
              <a:srgbClr val="000000"/>
            </a:solidFill>
            <a:round/>
            <a:headEnd/>
            <a:tailEnd/>
          </a:ln>
        </p:spPr>
        <p:txBody>
          <a:bodyPr/>
          <a:lstStyle/>
          <a:p>
            <a:endParaRPr lang="es-MX" dirty="0">
              <a:solidFill>
                <a:prstClr val="white"/>
              </a:solidFill>
            </a:endParaRPr>
          </a:p>
        </p:txBody>
      </p:sp>
      <p:sp>
        <p:nvSpPr>
          <p:cNvPr id="832529" name="Line 20"/>
          <p:cNvSpPr>
            <a:spLocks noChangeShapeType="1"/>
          </p:cNvSpPr>
          <p:nvPr/>
        </p:nvSpPr>
        <p:spPr bwMode="auto">
          <a:xfrm flipV="1">
            <a:off x="3687763" y="5043061"/>
            <a:ext cx="1587" cy="25400"/>
          </a:xfrm>
          <a:prstGeom prst="line">
            <a:avLst/>
          </a:prstGeom>
          <a:noFill/>
          <a:ln w="7938">
            <a:solidFill>
              <a:srgbClr val="000000"/>
            </a:solidFill>
            <a:round/>
            <a:headEnd/>
            <a:tailEnd/>
          </a:ln>
        </p:spPr>
        <p:txBody>
          <a:bodyPr/>
          <a:lstStyle/>
          <a:p>
            <a:endParaRPr lang="es-MX" dirty="0">
              <a:solidFill>
                <a:prstClr val="white"/>
              </a:solidFill>
            </a:endParaRPr>
          </a:p>
        </p:txBody>
      </p:sp>
      <p:sp>
        <p:nvSpPr>
          <p:cNvPr id="832530" name="Line 21"/>
          <p:cNvSpPr>
            <a:spLocks noChangeShapeType="1"/>
          </p:cNvSpPr>
          <p:nvPr/>
        </p:nvSpPr>
        <p:spPr bwMode="auto">
          <a:xfrm flipV="1">
            <a:off x="4027488" y="5043061"/>
            <a:ext cx="1587" cy="114300"/>
          </a:xfrm>
          <a:prstGeom prst="line">
            <a:avLst/>
          </a:prstGeom>
          <a:noFill/>
          <a:ln w="19050">
            <a:solidFill>
              <a:schemeClr val="bg2"/>
            </a:solidFill>
            <a:round/>
            <a:headEnd/>
            <a:tailEnd/>
          </a:ln>
        </p:spPr>
        <p:txBody>
          <a:bodyPr/>
          <a:lstStyle/>
          <a:p>
            <a:endParaRPr lang="es-MX" dirty="0">
              <a:solidFill>
                <a:prstClr val="white"/>
              </a:solidFill>
            </a:endParaRPr>
          </a:p>
        </p:txBody>
      </p:sp>
      <p:sp>
        <p:nvSpPr>
          <p:cNvPr id="832531" name="Line 22"/>
          <p:cNvSpPr>
            <a:spLocks noChangeShapeType="1"/>
          </p:cNvSpPr>
          <p:nvPr/>
        </p:nvSpPr>
        <p:spPr bwMode="auto">
          <a:xfrm flipV="1">
            <a:off x="4270375" y="5043061"/>
            <a:ext cx="1588" cy="25400"/>
          </a:xfrm>
          <a:prstGeom prst="line">
            <a:avLst/>
          </a:prstGeom>
          <a:noFill/>
          <a:ln w="7938">
            <a:solidFill>
              <a:schemeClr val="bg2"/>
            </a:solidFill>
            <a:round/>
            <a:headEnd/>
            <a:tailEnd/>
          </a:ln>
        </p:spPr>
        <p:txBody>
          <a:bodyPr/>
          <a:lstStyle/>
          <a:p>
            <a:endParaRPr lang="es-MX" dirty="0">
              <a:solidFill>
                <a:prstClr val="white"/>
              </a:solidFill>
            </a:endParaRPr>
          </a:p>
        </p:txBody>
      </p:sp>
      <p:sp>
        <p:nvSpPr>
          <p:cNvPr id="832532" name="Line 23"/>
          <p:cNvSpPr>
            <a:spLocks noChangeShapeType="1"/>
          </p:cNvSpPr>
          <p:nvPr/>
        </p:nvSpPr>
        <p:spPr bwMode="auto">
          <a:xfrm flipV="1">
            <a:off x="4457700" y="5043061"/>
            <a:ext cx="1588" cy="25400"/>
          </a:xfrm>
          <a:prstGeom prst="line">
            <a:avLst/>
          </a:prstGeom>
          <a:noFill/>
          <a:ln w="7938">
            <a:solidFill>
              <a:schemeClr val="bg2"/>
            </a:solidFill>
            <a:round/>
            <a:headEnd/>
            <a:tailEnd/>
          </a:ln>
        </p:spPr>
        <p:txBody>
          <a:bodyPr/>
          <a:lstStyle/>
          <a:p>
            <a:endParaRPr lang="es-MX" dirty="0">
              <a:solidFill>
                <a:prstClr val="white"/>
              </a:solidFill>
            </a:endParaRPr>
          </a:p>
        </p:txBody>
      </p:sp>
      <p:sp>
        <p:nvSpPr>
          <p:cNvPr id="832533" name="Line 24"/>
          <p:cNvSpPr>
            <a:spLocks noChangeShapeType="1"/>
          </p:cNvSpPr>
          <p:nvPr/>
        </p:nvSpPr>
        <p:spPr bwMode="auto">
          <a:xfrm flipV="1">
            <a:off x="4611688" y="5043061"/>
            <a:ext cx="1587" cy="25400"/>
          </a:xfrm>
          <a:prstGeom prst="line">
            <a:avLst/>
          </a:prstGeom>
          <a:noFill/>
          <a:ln w="7938">
            <a:solidFill>
              <a:schemeClr val="bg2"/>
            </a:solidFill>
            <a:round/>
            <a:headEnd/>
            <a:tailEnd/>
          </a:ln>
        </p:spPr>
        <p:txBody>
          <a:bodyPr/>
          <a:lstStyle/>
          <a:p>
            <a:endParaRPr lang="es-MX" dirty="0">
              <a:solidFill>
                <a:prstClr val="white"/>
              </a:solidFill>
            </a:endParaRPr>
          </a:p>
        </p:txBody>
      </p:sp>
      <p:sp>
        <p:nvSpPr>
          <p:cNvPr id="832534" name="Line 25"/>
          <p:cNvSpPr>
            <a:spLocks noChangeShapeType="1"/>
          </p:cNvSpPr>
          <p:nvPr/>
        </p:nvSpPr>
        <p:spPr bwMode="auto">
          <a:xfrm flipV="1">
            <a:off x="4741863" y="5043061"/>
            <a:ext cx="1587" cy="25400"/>
          </a:xfrm>
          <a:prstGeom prst="line">
            <a:avLst/>
          </a:prstGeom>
          <a:noFill/>
          <a:ln w="7938">
            <a:solidFill>
              <a:schemeClr val="bg2"/>
            </a:solidFill>
            <a:round/>
            <a:headEnd/>
            <a:tailEnd/>
          </a:ln>
        </p:spPr>
        <p:txBody>
          <a:bodyPr/>
          <a:lstStyle/>
          <a:p>
            <a:endParaRPr lang="es-MX" dirty="0">
              <a:solidFill>
                <a:prstClr val="white"/>
              </a:solidFill>
            </a:endParaRPr>
          </a:p>
        </p:txBody>
      </p:sp>
      <p:sp>
        <p:nvSpPr>
          <p:cNvPr id="832535" name="Line 26"/>
          <p:cNvSpPr>
            <a:spLocks noChangeShapeType="1"/>
          </p:cNvSpPr>
          <p:nvPr/>
        </p:nvSpPr>
        <p:spPr bwMode="auto">
          <a:xfrm flipV="1">
            <a:off x="4852988" y="5043061"/>
            <a:ext cx="1587" cy="25400"/>
          </a:xfrm>
          <a:prstGeom prst="line">
            <a:avLst/>
          </a:prstGeom>
          <a:noFill/>
          <a:ln w="7938">
            <a:solidFill>
              <a:schemeClr val="bg2"/>
            </a:solidFill>
            <a:round/>
            <a:headEnd/>
            <a:tailEnd/>
          </a:ln>
        </p:spPr>
        <p:txBody>
          <a:bodyPr/>
          <a:lstStyle/>
          <a:p>
            <a:endParaRPr lang="es-MX" dirty="0">
              <a:solidFill>
                <a:prstClr val="white"/>
              </a:solidFill>
            </a:endParaRPr>
          </a:p>
        </p:txBody>
      </p:sp>
      <p:sp>
        <p:nvSpPr>
          <p:cNvPr id="832536" name="Line 27"/>
          <p:cNvSpPr>
            <a:spLocks noChangeShapeType="1"/>
          </p:cNvSpPr>
          <p:nvPr/>
        </p:nvSpPr>
        <p:spPr bwMode="auto">
          <a:xfrm flipV="1">
            <a:off x="4951413" y="5043061"/>
            <a:ext cx="1587" cy="25400"/>
          </a:xfrm>
          <a:prstGeom prst="line">
            <a:avLst/>
          </a:prstGeom>
          <a:noFill/>
          <a:ln w="7938">
            <a:solidFill>
              <a:schemeClr val="bg2"/>
            </a:solidFill>
            <a:round/>
            <a:headEnd/>
            <a:tailEnd/>
          </a:ln>
        </p:spPr>
        <p:txBody>
          <a:bodyPr/>
          <a:lstStyle/>
          <a:p>
            <a:endParaRPr lang="es-MX" dirty="0">
              <a:solidFill>
                <a:prstClr val="white"/>
              </a:solidFill>
            </a:endParaRPr>
          </a:p>
        </p:txBody>
      </p:sp>
      <p:sp>
        <p:nvSpPr>
          <p:cNvPr id="832537" name="Line 28"/>
          <p:cNvSpPr>
            <a:spLocks noChangeShapeType="1"/>
          </p:cNvSpPr>
          <p:nvPr/>
        </p:nvSpPr>
        <p:spPr bwMode="auto">
          <a:xfrm flipV="1">
            <a:off x="5624513" y="5043061"/>
            <a:ext cx="1587" cy="25400"/>
          </a:xfrm>
          <a:prstGeom prst="line">
            <a:avLst/>
          </a:prstGeom>
          <a:noFill/>
          <a:ln w="7938">
            <a:solidFill>
              <a:schemeClr val="bg2"/>
            </a:solidFill>
            <a:round/>
            <a:headEnd/>
            <a:tailEnd/>
          </a:ln>
        </p:spPr>
        <p:txBody>
          <a:bodyPr/>
          <a:lstStyle/>
          <a:p>
            <a:endParaRPr lang="es-MX" dirty="0">
              <a:solidFill>
                <a:prstClr val="white"/>
              </a:solidFill>
            </a:endParaRPr>
          </a:p>
        </p:txBody>
      </p:sp>
      <p:sp>
        <p:nvSpPr>
          <p:cNvPr id="832538" name="Line 29"/>
          <p:cNvSpPr>
            <a:spLocks noChangeShapeType="1"/>
          </p:cNvSpPr>
          <p:nvPr/>
        </p:nvSpPr>
        <p:spPr bwMode="auto">
          <a:xfrm flipV="1">
            <a:off x="6207125" y="5043061"/>
            <a:ext cx="1588" cy="25400"/>
          </a:xfrm>
          <a:prstGeom prst="line">
            <a:avLst/>
          </a:prstGeom>
          <a:noFill/>
          <a:ln w="7938">
            <a:solidFill>
              <a:schemeClr val="bg2"/>
            </a:solidFill>
            <a:round/>
            <a:headEnd/>
            <a:tailEnd/>
          </a:ln>
        </p:spPr>
        <p:txBody>
          <a:bodyPr/>
          <a:lstStyle/>
          <a:p>
            <a:endParaRPr lang="es-MX" dirty="0">
              <a:solidFill>
                <a:prstClr val="white"/>
              </a:solidFill>
            </a:endParaRPr>
          </a:p>
        </p:txBody>
      </p:sp>
      <p:sp>
        <p:nvSpPr>
          <p:cNvPr id="832539" name="Line 30"/>
          <p:cNvSpPr>
            <a:spLocks noChangeShapeType="1"/>
          </p:cNvSpPr>
          <p:nvPr/>
        </p:nvSpPr>
        <p:spPr bwMode="auto">
          <a:xfrm flipV="1">
            <a:off x="6394450" y="5043061"/>
            <a:ext cx="1588" cy="25400"/>
          </a:xfrm>
          <a:prstGeom prst="line">
            <a:avLst/>
          </a:prstGeom>
          <a:noFill/>
          <a:ln w="7938">
            <a:solidFill>
              <a:schemeClr val="bg2"/>
            </a:solidFill>
            <a:round/>
            <a:headEnd/>
            <a:tailEnd/>
          </a:ln>
        </p:spPr>
        <p:txBody>
          <a:bodyPr/>
          <a:lstStyle/>
          <a:p>
            <a:endParaRPr lang="es-MX" dirty="0">
              <a:solidFill>
                <a:prstClr val="white"/>
              </a:solidFill>
            </a:endParaRPr>
          </a:p>
        </p:txBody>
      </p:sp>
      <p:sp>
        <p:nvSpPr>
          <p:cNvPr id="832540" name="Line 31"/>
          <p:cNvSpPr>
            <a:spLocks noChangeShapeType="1"/>
          </p:cNvSpPr>
          <p:nvPr/>
        </p:nvSpPr>
        <p:spPr bwMode="auto">
          <a:xfrm flipV="1">
            <a:off x="6548438" y="5043061"/>
            <a:ext cx="1587" cy="25400"/>
          </a:xfrm>
          <a:prstGeom prst="line">
            <a:avLst/>
          </a:prstGeom>
          <a:noFill/>
          <a:ln w="7938">
            <a:solidFill>
              <a:schemeClr val="bg2"/>
            </a:solidFill>
            <a:round/>
            <a:headEnd/>
            <a:tailEnd/>
          </a:ln>
        </p:spPr>
        <p:txBody>
          <a:bodyPr/>
          <a:lstStyle/>
          <a:p>
            <a:endParaRPr lang="es-MX" dirty="0">
              <a:solidFill>
                <a:prstClr val="white"/>
              </a:solidFill>
            </a:endParaRPr>
          </a:p>
        </p:txBody>
      </p:sp>
      <p:sp>
        <p:nvSpPr>
          <p:cNvPr id="832541" name="Line 32"/>
          <p:cNvSpPr>
            <a:spLocks noChangeShapeType="1"/>
          </p:cNvSpPr>
          <p:nvPr/>
        </p:nvSpPr>
        <p:spPr bwMode="auto">
          <a:xfrm flipV="1">
            <a:off x="6677025" y="5043061"/>
            <a:ext cx="1588" cy="25400"/>
          </a:xfrm>
          <a:prstGeom prst="line">
            <a:avLst/>
          </a:prstGeom>
          <a:noFill/>
          <a:ln w="7938">
            <a:solidFill>
              <a:schemeClr val="bg2"/>
            </a:solidFill>
            <a:round/>
            <a:headEnd/>
            <a:tailEnd/>
          </a:ln>
        </p:spPr>
        <p:txBody>
          <a:bodyPr/>
          <a:lstStyle/>
          <a:p>
            <a:endParaRPr lang="es-MX" dirty="0">
              <a:solidFill>
                <a:prstClr val="white"/>
              </a:solidFill>
            </a:endParaRPr>
          </a:p>
        </p:txBody>
      </p:sp>
      <p:sp>
        <p:nvSpPr>
          <p:cNvPr id="832542" name="Line 33"/>
          <p:cNvSpPr>
            <a:spLocks noChangeShapeType="1"/>
          </p:cNvSpPr>
          <p:nvPr/>
        </p:nvSpPr>
        <p:spPr bwMode="auto">
          <a:xfrm flipV="1">
            <a:off x="6789738" y="5043061"/>
            <a:ext cx="1587" cy="25400"/>
          </a:xfrm>
          <a:prstGeom prst="line">
            <a:avLst/>
          </a:prstGeom>
          <a:noFill/>
          <a:ln w="7938">
            <a:solidFill>
              <a:schemeClr val="bg2"/>
            </a:solidFill>
            <a:round/>
            <a:headEnd/>
            <a:tailEnd/>
          </a:ln>
        </p:spPr>
        <p:txBody>
          <a:bodyPr/>
          <a:lstStyle/>
          <a:p>
            <a:endParaRPr lang="es-MX" dirty="0">
              <a:solidFill>
                <a:prstClr val="white"/>
              </a:solidFill>
            </a:endParaRPr>
          </a:p>
        </p:txBody>
      </p:sp>
      <p:sp>
        <p:nvSpPr>
          <p:cNvPr id="832543" name="Line 34"/>
          <p:cNvSpPr>
            <a:spLocks noChangeShapeType="1"/>
          </p:cNvSpPr>
          <p:nvPr/>
        </p:nvSpPr>
        <p:spPr bwMode="auto">
          <a:xfrm flipV="1">
            <a:off x="6889750" y="5043061"/>
            <a:ext cx="1588" cy="25400"/>
          </a:xfrm>
          <a:prstGeom prst="line">
            <a:avLst/>
          </a:prstGeom>
          <a:noFill/>
          <a:ln w="7938">
            <a:solidFill>
              <a:schemeClr val="bg2"/>
            </a:solidFill>
            <a:round/>
            <a:headEnd/>
            <a:tailEnd/>
          </a:ln>
        </p:spPr>
        <p:txBody>
          <a:bodyPr/>
          <a:lstStyle/>
          <a:p>
            <a:endParaRPr lang="es-MX" dirty="0">
              <a:solidFill>
                <a:prstClr val="white"/>
              </a:solidFill>
            </a:endParaRPr>
          </a:p>
        </p:txBody>
      </p:sp>
      <p:sp>
        <p:nvSpPr>
          <p:cNvPr id="832544" name="Rectangle 35"/>
          <p:cNvSpPr>
            <a:spLocks noChangeArrowheads="1"/>
          </p:cNvSpPr>
          <p:nvPr/>
        </p:nvSpPr>
        <p:spPr bwMode="auto">
          <a:xfrm>
            <a:off x="4841875" y="5201811"/>
            <a:ext cx="350983" cy="276999"/>
          </a:xfrm>
          <a:prstGeom prst="rect">
            <a:avLst/>
          </a:prstGeom>
          <a:noFill/>
          <a:ln w="9525">
            <a:noFill/>
            <a:miter lim="800000"/>
            <a:headEnd/>
            <a:tailEnd/>
          </a:ln>
        </p:spPr>
        <p:txBody>
          <a:bodyPr wrap="none" lIns="0" tIns="0" rIns="0" bIns="0">
            <a:spAutoFit/>
          </a:bodyPr>
          <a:lstStyle/>
          <a:p>
            <a:r>
              <a:rPr lang="es-MX" dirty="0" smtClean="0">
                <a:solidFill>
                  <a:srgbClr val="002060"/>
                </a:solidFill>
              </a:rPr>
              <a:t>100</a:t>
            </a:r>
            <a:endParaRPr lang="es-MX" dirty="0">
              <a:solidFill>
                <a:srgbClr val="002060"/>
              </a:solidFill>
            </a:endParaRPr>
          </a:p>
        </p:txBody>
      </p:sp>
      <p:sp>
        <p:nvSpPr>
          <p:cNvPr id="832545" name="Rectangle 36"/>
          <p:cNvSpPr>
            <a:spLocks noChangeArrowheads="1"/>
          </p:cNvSpPr>
          <p:nvPr/>
        </p:nvSpPr>
        <p:spPr bwMode="auto">
          <a:xfrm>
            <a:off x="6711950" y="5201811"/>
            <a:ext cx="525572" cy="276999"/>
          </a:xfrm>
          <a:prstGeom prst="rect">
            <a:avLst/>
          </a:prstGeom>
          <a:noFill/>
          <a:ln w="9525">
            <a:noFill/>
            <a:miter lim="800000"/>
            <a:headEnd/>
            <a:tailEnd/>
          </a:ln>
        </p:spPr>
        <p:txBody>
          <a:bodyPr wrap="none" lIns="0" tIns="0" rIns="0" bIns="0">
            <a:spAutoFit/>
          </a:bodyPr>
          <a:lstStyle/>
          <a:p>
            <a:r>
              <a:rPr lang="es-MX" dirty="0" smtClean="0">
                <a:solidFill>
                  <a:srgbClr val="002060"/>
                </a:solidFill>
              </a:rPr>
              <a:t>1,000</a:t>
            </a:r>
            <a:endParaRPr lang="es-MX" dirty="0">
              <a:solidFill>
                <a:srgbClr val="002060"/>
              </a:solidFill>
            </a:endParaRPr>
          </a:p>
        </p:txBody>
      </p:sp>
      <p:sp>
        <p:nvSpPr>
          <p:cNvPr id="832546" name="Rectangle 37"/>
          <p:cNvSpPr>
            <a:spLocks noChangeArrowheads="1"/>
          </p:cNvSpPr>
          <p:nvPr/>
        </p:nvSpPr>
        <p:spPr bwMode="auto">
          <a:xfrm rot="5400000">
            <a:off x="1404906" y="4335134"/>
            <a:ext cx="65" cy="307777"/>
          </a:xfrm>
          <a:prstGeom prst="rect">
            <a:avLst/>
          </a:prstGeom>
          <a:noFill/>
          <a:ln w="9525">
            <a:noFill/>
            <a:miter lim="800000"/>
            <a:headEnd/>
            <a:tailEnd/>
          </a:ln>
        </p:spPr>
        <p:txBody>
          <a:bodyPr wrap="none" lIns="0" tIns="0" rIns="0" bIns="0">
            <a:spAutoFit/>
          </a:bodyPr>
          <a:lstStyle/>
          <a:p>
            <a:endParaRPr lang="es-MX" sz="2000" dirty="0">
              <a:solidFill>
                <a:prstClr val="white"/>
              </a:solidFill>
            </a:endParaRPr>
          </a:p>
        </p:txBody>
      </p:sp>
      <p:sp>
        <p:nvSpPr>
          <p:cNvPr id="832547" name="Line 39"/>
          <p:cNvSpPr>
            <a:spLocks noChangeShapeType="1"/>
          </p:cNvSpPr>
          <p:nvPr/>
        </p:nvSpPr>
        <p:spPr bwMode="auto">
          <a:xfrm flipV="1">
            <a:off x="2787650" y="2042686"/>
            <a:ext cx="1588" cy="3000375"/>
          </a:xfrm>
          <a:prstGeom prst="line">
            <a:avLst/>
          </a:prstGeom>
          <a:noFill/>
          <a:ln w="19050">
            <a:solidFill>
              <a:schemeClr val="bg2"/>
            </a:solidFill>
            <a:round/>
            <a:headEnd/>
            <a:tailEnd/>
          </a:ln>
        </p:spPr>
        <p:txBody>
          <a:bodyPr/>
          <a:lstStyle/>
          <a:p>
            <a:endParaRPr lang="es-MX" dirty="0">
              <a:solidFill>
                <a:prstClr val="white"/>
              </a:solidFill>
            </a:endParaRPr>
          </a:p>
        </p:txBody>
      </p:sp>
      <p:sp>
        <p:nvSpPr>
          <p:cNvPr id="832548" name="Line 40"/>
          <p:cNvSpPr>
            <a:spLocks noChangeShapeType="1"/>
          </p:cNvSpPr>
          <p:nvPr/>
        </p:nvSpPr>
        <p:spPr bwMode="auto">
          <a:xfrm>
            <a:off x="2744788" y="5043061"/>
            <a:ext cx="42862" cy="1587"/>
          </a:xfrm>
          <a:prstGeom prst="line">
            <a:avLst/>
          </a:prstGeom>
          <a:noFill/>
          <a:ln w="19050">
            <a:solidFill>
              <a:srgbClr val="002060"/>
            </a:solidFill>
            <a:round/>
            <a:headEnd/>
            <a:tailEnd/>
          </a:ln>
        </p:spPr>
        <p:txBody>
          <a:bodyPr/>
          <a:lstStyle/>
          <a:p>
            <a:endParaRPr lang="es-MX" dirty="0">
              <a:solidFill>
                <a:prstClr val="white"/>
              </a:solidFill>
            </a:endParaRPr>
          </a:p>
        </p:txBody>
      </p:sp>
      <p:sp>
        <p:nvSpPr>
          <p:cNvPr id="832549" name="Line 41"/>
          <p:cNvSpPr>
            <a:spLocks noChangeShapeType="1"/>
          </p:cNvSpPr>
          <p:nvPr/>
        </p:nvSpPr>
        <p:spPr bwMode="auto">
          <a:xfrm>
            <a:off x="2744788" y="4541411"/>
            <a:ext cx="42862" cy="1587"/>
          </a:xfrm>
          <a:prstGeom prst="line">
            <a:avLst/>
          </a:prstGeom>
          <a:noFill/>
          <a:ln w="19050">
            <a:solidFill>
              <a:schemeClr val="bg2"/>
            </a:solidFill>
            <a:round/>
            <a:headEnd/>
            <a:tailEnd/>
          </a:ln>
        </p:spPr>
        <p:txBody>
          <a:bodyPr/>
          <a:lstStyle/>
          <a:p>
            <a:endParaRPr lang="es-MX" dirty="0">
              <a:solidFill>
                <a:prstClr val="white"/>
              </a:solidFill>
            </a:endParaRPr>
          </a:p>
        </p:txBody>
      </p:sp>
      <p:sp>
        <p:nvSpPr>
          <p:cNvPr id="832550" name="Line 42"/>
          <p:cNvSpPr>
            <a:spLocks noChangeShapeType="1"/>
          </p:cNvSpPr>
          <p:nvPr/>
        </p:nvSpPr>
        <p:spPr bwMode="auto">
          <a:xfrm>
            <a:off x="2744788" y="4041348"/>
            <a:ext cx="42862" cy="1588"/>
          </a:xfrm>
          <a:prstGeom prst="line">
            <a:avLst/>
          </a:prstGeom>
          <a:noFill/>
          <a:ln w="19050">
            <a:solidFill>
              <a:schemeClr val="bg2"/>
            </a:solidFill>
            <a:round/>
            <a:headEnd/>
            <a:tailEnd/>
          </a:ln>
        </p:spPr>
        <p:txBody>
          <a:bodyPr/>
          <a:lstStyle/>
          <a:p>
            <a:endParaRPr lang="es-MX" dirty="0">
              <a:solidFill>
                <a:prstClr val="white"/>
              </a:solidFill>
            </a:endParaRPr>
          </a:p>
        </p:txBody>
      </p:sp>
      <p:sp>
        <p:nvSpPr>
          <p:cNvPr id="832551" name="Line 43"/>
          <p:cNvSpPr>
            <a:spLocks noChangeShapeType="1"/>
          </p:cNvSpPr>
          <p:nvPr/>
        </p:nvSpPr>
        <p:spPr bwMode="auto">
          <a:xfrm>
            <a:off x="2744788" y="3542873"/>
            <a:ext cx="42862" cy="1588"/>
          </a:xfrm>
          <a:prstGeom prst="line">
            <a:avLst/>
          </a:prstGeom>
          <a:noFill/>
          <a:ln w="19050">
            <a:solidFill>
              <a:schemeClr val="bg2"/>
            </a:solidFill>
            <a:round/>
            <a:headEnd/>
            <a:tailEnd/>
          </a:ln>
        </p:spPr>
        <p:txBody>
          <a:bodyPr/>
          <a:lstStyle/>
          <a:p>
            <a:endParaRPr lang="es-MX" dirty="0">
              <a:solidFill>
                <a:prstClr val="white"/>
              </a:solidFill>
            </a:endParaRPr>
          </a:p>
        </p:txBody>
      </p:sp>
      <p:sp>
        <p:nvSpPr>
          <p:cNvPr id="832552" name="Line 44"/>
          <p:cNvSpPr>
            <a:spLocks noChangeShapeType="1"/>
          </p:cNvSpPr>
          <p:nvPr/>
        </p:nvSpPr>
        <p:spPr bwMode="auto">
          <a:xfrm>
            <a:off x="2744788" y="3041223"/>
            <a:ext cx="42862" cy="1588"/>
          </a:xfrm>
          <a:prstGeom prst="line">
            <a:avLst/>
          </a:prstGeom>
          <a:noFill/>
          <a:ln w="19050">
            <a:solidFill>
              <a:schemeClr val="bg2"/>
            </a:solidFill>
            <a:round/>
            <a:headEnd/>
            <a:tailEnd/>
          </a:ln>
        </p:spPr>
        <p:txBody>
          <a:bodyPr/>
          <a:lstStyle/>
          <a:p>
            <a:endParaRPr lang="es-MX" dirty="0">
              <a:solidFill>
                <a:prstClr val="white"/>
              </a:solidFill>
            </a:endParaRPr>
          </a:p>
        </p:txBody>
      </p:sp>
      <p:sp>
        <p:nvSpPr>
          <p:cNvPr id="832553" name="Line 45"/>
          <p:cNvSpPr>
            <a:spLocks noChangeShapeType="1"/>
          </p:cNvSpPr>
          <p:nvPr/>
        </p:nvSpPr>
        <p:spPr bwMode="auto">
          <a:xfrm>
            <a:off x="2744788" y="2542748"/>
            <a:ext cx="42862" cy="1588"/>
          </a:xfrm>
          <a:prstGeom prst="line">
            <a:avLst/>
          </a:prstGeom>
          <a:noFill/>
          <a:ln w="19050">
            <a:solidFill>
              <a:srgbClr val="002060"/>
            </a:solidFill>
            <a:round/>
            <a:headEnd/>
            <a:tailEnd/>
          </a:ln>
        </p:spPr>
        <p:txBody>
          <a:bodyPr/>
          <a:lstStyle/>
          <a:p>
            <a:endParaRPr lang="es-MX" dirty="0">
              <a:solidFill>
                <a:prstClr val="white"/>
              </a:solidFill>
            </a:endParaRPr>
          </a:p>
        </p:txBody>
      </p:sp>
      <p:sp>
        <p:nvSpPr>
          <p:cNvPr id="832554" name="Line 46"/>
          <p:cNvSpPr>
            <a:spLocks noChangeShapeType="1"/>
          </p:cNvSpPr>
          <p:nvPr/>
        </p:nvSpPr>
        <p:spPr bwMode="auto">
          <a:xfrm>
            <a:off x="2744788" y="2042686"/>
            <a:ext cx="42862" cy="1587"/>
          </a:xfrm>
          <a:prstGeom prst="line">
            <a:avLst/>
          </a:prstGeom>
          <a:noFill/>
          <a:ln w="19050">
            <a:solidFill>
              <a:srgbClr val="002060"/>
            </a:solidFill>
            <a:round/>
            <a:headEnd/>
            <a:tailEnd/>
          </a:ln>
        </p:spPr>
        <p:txBody>
          <a:bodyPr/>
          <a:lstStyle/>
          <a:p>
            <a:endParaRPr lang="es-MX" dirty="0">
              <a:solidFill>
                <a:prstClr val="white"/>
              </a:solidFill>
            </a:endParaRPr>
          </a:p>
        </p:txBody>
      </p:sp>
      <p:sp>
        <p:nvSpPr>
          <p:cNvPr id="832555" name="Rectangle 47"/>
          <p:cNvSpPr>
            <a:spLocks noChangeArrowheads="1"/>
          </p:cNvSpPr>
          <p:nvPr/>
        </p:nvSpPr>
        <p:spPr bwMode="auto">
          <a:xfrm>
            <a:off x="2360613" y="4906536"/>
            <a:ext cx="233988" cy="276999"/>
          </a:xfrm>
          <a:prstGeom prst="rect">
            <a:avLst/>
          </a:prstGeom>
          <a:noFill/>
          <a:ln w="9525">
            <a:noFill/>
            <a:miter lim="800000"/>
            <a:headEnd/>
            <a:tailEnd/>
          </a:ln>
        </p:spPr>
        <p:txBody>
          <a:bodyPr wrap="none" lIns="0" tIns="0" rIns="0" bIns="0">
            <a:spAutoFit/>
          </a:bodyPr>
          <a:lstStyle/>
          <a:p>
            <a:r>
              <a:rPr lang="es-MX" dirty="0" smtClean="0">
                <a:solidFill>
                  <a:srgbClr val="002060"/>
                </a:solidFill>
              </a:rPr>
              <a:t>50</a:t>
            </a:r>
            <a:endParaRPr lang="es-MX" dirty="0">
              <a:solidFill>
                <a:srgbClr val="002060"/>
              </a:solidFill>
            </a:endParaRPr>
          </a:p>
        </p:txBody>
      </p:sp>
      <p:sp>
        <p:nvSpPr>
          <p:cNvPr id="832556" name="Rectangle 48"/>
          <p:cNvSpPr>
            <a:spLocks noChangeArrowheads="1"/>
          </p:cNvSpPr>
          <p:nvPr/>
        </p:nvSpPr>
        <p:spPr bwMode="auto">
          <a:xfrm>
            <a:off x="2360613" y="4406473"/>
            <a:ext cx="233988" cy="276999"/>
          </a:xfrm>
          <a:prstGeom prst="rect">
            <a:avLst/>
          </a:prstGeom>
          <a:noFill/>
          <a:ln w="9525">
            <a:noFill/>
            <a:miter lim="800000"/>
            <a:headEnd/>
            <a:tailEnd/>
          </a:ln>
        </p:spPr>
        <p:txBody>
          <a:bodyPr wrap="none" lIns="0" tIns="0" rIns="0" bIns="0">
            <a:spAutoFit/>
          </a:bodyPr>
          <a:lstStyle/>
          <a:p>
            <a:r>
              <a:rPr lang="es-MX" dirty="0" smtClean="0">
                <a:solidFill>
                  <a:srgbClr val="002060"/>
                </a:solidFill>
              </a:rPr>
              <a:t>60</a:t>
            </a:r>
            <a:endParaRPr lang="es-MX" dirty="0">
              <a:solidFill>
                <a:srgbClr val="002060"/>
              </a:solidFill>
            </a:endParaRPr>
          </a:p>
        </p:txBody>
      </p:sp>
      <p:sp>
        <p:nvSpPr>
          <p:cNvPr id="832557" name="Rectangle 49"/>
          <p:cNvSpPr>
            <a:spLocks noChangeArrowheads="1"/>
          </p:cNvSpPr>
          <p:nvPr/>
        </p:nvSpPr>
        <p:spPr bwMode="auto">
          <a:xfrm>
            <a:off x="2360613" y="3906411"/>
            <a:ext cx="233988" cy="276999"/>
          </a:xfrm>
          <a:prstGeom prst="rect">
            <a:avLst/>
          </a:prstGeom>
          <a:noFill/>
          <a:ln w="9525">
            <a:noFill/>
            <a:miter lim="800000"/>
            <a:headEnd/>
            <a:tailEnd/>
          </a:ln>
        </p:spPr>
        <p:txBody>
          <a:bodyPr wrap="none" lIns="0" tIns="0" rIns="0" bIns="0">
            <a:spAutoFit/>
          </a:bodyPr>
          <a:lstStyle/>
          <a:p>
            <a:r>
              <a:rPr lang="es-MX" dirty="0" smtClean="0">
                <a:solidFill>
                  <a:srgbClr val="002060"/>
                </a:solidFill>
              </a:rPr>
              <a:t>70</a:t>
            </a:r>
            <a:endParaRPr lang="es-MX" dirty="0">
              <a:solidFill>
                <a:srgbClr val="002060"/>
              </a:solidFill>
            </a:endParaRPr>
          </a:p>
        </p:txBody>
      </p:sp>
      <p:sp>
        <p:nvSpPr>
          <p:cNvPr id="832558" name="Rectangle 50"/>
          <p:cNvSpPr>
            <a:spLocks noChangeArrowheads="1"/>
          </p:cNvSpPr>
          <p:nvPr/>
        </p:nvSpPr>
        <p:spPr bwMode="auto">
          <a:xfrm>
            <a:off x="2360613" y="3406348"/>
            <a:ext cx="233988" cy="276999"/>
          </a:xfrm>
          <a:prstGeom prst="rect">
            <a:avLst/>
          </a:prstGeom>
          <a:noFill/>
          <a:ln w="9525">
            <a:noFill/>
            <a:miter lim="800000"/>
            <a:headEnd/>
            <a:tailEnd/>
          </a:ln>
        </p:spPr>
        <p:txBody>
          <a:bodyPr wrap="none" lIns="0" tIns="0" rIns="0" bIns="0">
            <a:spAutoFit/>
          </a:bodyPr>
          <a:lstStyle/>
          <a:p>
            <a:r>
              <a:rPr lang="es-MX" dirty="0" smtClean="0">
                <a:solidFill>
                  <a:srgbClr val="002060"/>
                </a:solidFill>
              </a:rPr>
              <a:t>80</a:t>
            </a:r>
            <a:endParaRPr lang="es-MX" dirty="0">
              <a:solidFill>
                <a:srgbClr val="002060"/>
              </a:solidFill>
            </a:endParaRPr>
          </a:p>
        </p:txBody>
      </p:sp>
      <p:sp>
        <p:nvSpPr>
          <p:cNvPr id="832559" name="Rectangle 51"/>
          <p:cNvSpPr>
            <a:spLocks noChangeArrowheads="1"/>
          </p:cNvSpPr>
          <p:nvPr/>
        </p:nvSpPr>
        <p:spPr bwMode="auto">
          <a:xfrm>
            <a:off x="2360613" y="2906286"/>
            <a:ext cx="233988" cy="276999"/>
          </a:xfrm>
          <a:prstGeom prst="rect">
            <a:avLst/>
          </a:prstGeom>
          <a:noFill/>
          <a:ln w="9525">
            <a:noFill/>
            <a:miter lim="800000"/>
            <a:headEnd/>
            <a:tailEnd/>
          </a:ln>
        </p:spPr>
        <p:txBody>
          <a:bodyPr wrap="none" lIns="0" tIns="0" rIns="0" bIns="0">
            <a:spAutoFit/>
          </a:bodyPr>
          <a:lstStyle/>
          <a:p>
            <a:r>
              <a:rPr lang="es-MX" dirty="0" smtClean="0">
                <a:solidFill>
                  <a:srgbClr val="002060"/>
                </a:solidFill>
              </a:rPr>
              <a:t>90</a:t>
            </a:r>
            <a:endParaRPr lang="es-MX" dirty="0">
              <a:solidFill>
                <a:srgbClr val="002060"/>
              </a:solidFill>
            </a:endParaRPr>
          </a:p>
        </p:txBody>
      </p:sp>
      <p:sp>
        <p:nvSpPr>
          <p:cNvPr id="832560" name="Rectangle 52"/>
          <p:cNvSpPr>
            <a:spLocks noChangeArrowheads="1"/>
          </p:cNvSpPr>
          <p:nvPr/>
        </p:nvSpPr>
        <p:spPr bwMode="auto">
          <a:xfrm>
            <a:off x="2227263" y="2406223"/>
            <a:ext cx="350983" cy="276999"/>
          </a:xfrm>
          <a:prstGeom prst="rect">
            <a:avLst/>
          </a:prstGeom>
          <a:noFill/>
          <a:ln w="9525">
            <a:noFill/>
            <a:miter lim="800000"/>
            <a:headEnd/>
            <a:tailEnd/>
          </a:ln>
        </p:spPr>
        <p:txBody>
          <a:bodyPr wrap="none" lIns="0" tIns="0" rIns="0" bIns="0">
            <a:spAutoFit/>
          </a:bodyPr>
          <a:lstStyle/>
          <a:p>
            <a:r>
              <a:rPr lang="es-MX" dirty="0" smtClean="0">
                <a:solidFill>
                  <a:srgbClr val="002060"/>
                </a:solidFill>
              </a:rPr>
              <a:t>100</a:t>
            </a:r>
            <a:endParaRPr lang="es-MX" dirty="0">
              <a:solidFill>
                <a:srgbClr val="002060"/>
              </a:solidFill>
            </a:endParaRPr>
          </a:p>
        </p:txBody>
      </p:sp>
      <p:sp>
        <p:nvSpPr>
          <p:cNvPr id="832561" name="Rectangle 53"/>
          <p:cNvSpPr>
            <a:spLocks noChangeArrowheads="1"/>
          </p:cNvSpPr>
          <p:nvPr/>
        </p:nvSpPr>
        <p:spPr bwMode="auto">
          <a:xfrm>
            <a:off x="2227263" y="1907748"/>
            <a:ext cx="350983" cy="276999"/>
          </a:xfrm>
          <a:prstGeom prst="rect">
            <a:avLst/>
          </a:prstGeom>
          <a:noFill/>
          <a:ln w="9525">
            <a:noFill/>
            <a:miter lim="800000"/>
            <a:headEnd/>
            <a:tailEnd/>
          </a:ln>
        </p:spPr>
        <p:txBody>
          <a:bodyPr wrap="none" lIns="0" tIns="0" rIns="0" bIns="0">
            <a:spAutoFit/>
          </a:bodyPr>
          <a:lstStyle/>
          <a:p>
            <a:r>
              <a:rPr lang="es-MX" dirty="0" smtClean="0">
                <a:solidFill>
                  <a:srgbClr val="002060"/>
                </a:solidFill>
              </a:rPr>
              <a:t>110</a:t>
            </a:r>
            <a:endParaRPr lang="es-MX" dirty="0">
              <a:solidFill>
                <a:srgbClr val="002060"/>
              </a:solidFill>
            </a:endParaRPr>
          </a:p>
        </p:txBody>
      </p:sp>
      <p:sp>
        <p:nvSpPr>
          <p:cNvPr id="832562" name="Freeform 54"/>
          <p:cNvSpPr>
            <a:spLocks/>
          </p:cNvSpPr>
          <p:nvPr/>
        </p:nvSpPr>
        <p:spPr bwMode="auto">
          <a:xfrm flipV="1">
            <a:off x="4027488" y="3641298"/>
            <a:ext cx="2949575" cy="550863"/>
          </a:xfrm>
          <a:custGeom>
            <a:avLst/>
            <a:gdLst>
              <a:gd name="T0" fmla="*/ 0 w 3441"/>
              <a:gd name="T1" fmla="*/ 2147483647 h 642"/>
              <a:gd name="T2" fmla="*/ 2147483647 w 3441"/>
              <a:gd name="T3" fmla="*/ 2147483647 h 642"/>
              <a:gd name="T4" fmla="*/ 2147483647 w 3441"/>
              <a:gd name="T5" fmla="*/ 0 h 642"/>
              <a:gd name="T6" fmla="*/ 2147483647 w 3441"/>
              <a:gd name="T7" fmla="*/ 2147483647 h 642"/>
              <a:gd name="T8" fmla="*/ 0 60000 65536"/>
              <a:gd name="T9" fmla="*/ 0 60000 65536"/>
              <a:gd name="T10" fmla="*/ 0 60000 65536"/>
              <a:gd name="T11" fmla="*/ 0 60000 65536"/>
              <a:gd name="T12" fmla="*/ 0 w 3441"/>
              <a:gd name="T13" fmla="*/ 0 h 642"/>
              <a:gd name="T14" fmla="*/ 3441 w 3441"/>
              <a:gd name="T15" fmla="*/ 642 h 642"/>
            </a:gdLst>
            <a:ahLst/>
            <a:cxnLst>
              <a:cxn ang="T8">
                <a:pos x="T0" y="T1"/>
              </a:cxn>
              <a:cxn ang="T9">
                <a:pos x="T2" y="T3"/>
              </a:cxn>
              <a:cxn ang="T10">
                <a:pos x="T4" y="T5"/>
              </a:cxn>
              <a:cxn ang="T11">
                <a:pos x="T6" y="T7"/>
              </a:cxn>
            </a:cxnLst>
            <a:rect l="T12" t="T13" r="T14" b="T15"/>
            <a:pathLst>
              <a:path w="3441" h="642">
                <a:moveTo>
                  <a:pt x="0" y="642"/>
                </a:moveTo>
                <a:lnTo>
                  <a:pt x="1182" y="175"/>
                </a:lnTo>
                <a:lnTo>
                  <a:pt x="2260" y="0"/>
                </a:lnTo>
                <a:lnTo>
                  <a:pt x="3441" y="58"/>
                </a:lnTo>
              </a:path>
            </a:pathLst>
          </a:custGeom>
          <a:noFill/>
          <a:ln w="19050">
            <a:solidFill>
              <a:schemeClr val="accent1"/>
            </a:solidFill>
            <a:prstDash val="solid"/>
            <a:round/>
            <a:headEnd/>
            <a:tailEnd/>
          </a:ln>
        </p:spPr>
        <p:txBody>
          <a:bodyPr/>
          <a:lstStyle/>
          <a:p>
            <a:endParaRPr lang="es-MX" dirty="0">
              <a:solidFill>
                <a:prstClr val="white"/>
              </a:solidFill>
            </a:endParaRPr>
          </a:p>
        </p:txBody>
      </p:sp>
      <p:sp>
        <p:nvSpPr>
          <p:cNvPr id="832563" name="Line 55"/>
          <p:cNvSpPr>
            <a:spLocks noChangeShapeType="1"/>
          </p:cNvSpPr>
          <p:nvPr/>
        </p:nvSpPr>
        <p:spPr bwMode="auto">
          <a:xfrm flipV="1">
            <a:off x="3190875" y="2191911"/>
            <a:ext cx="1588" cy="350837"/>
          </a:xfrm>
          <a:prstGeom prst="line">
            <a:avLst/>
          </a:prstGeom>
          <a:noFill/>
          <a:ln w="19050">
            <a:solidFill>
              <a:schemeClr val="bg2"/>
            </a:solidFill>
            <a:round/>
            <a:headEnd/>
            <a:tailEnd/>
          </a:ln>
        </p:spPr>
        <p:txBody>
          <a:bodyPr/>
          <a:lstStyle/>
          <a:p>
            <a:endParaRPr lang="es-MX" dirty="0">
              <a:solidFill>
                <a:prstClr val="white"/>
              </a:solidFill>
            </a:endParaRPr>
          </a:p>
        </p:txBody>
      </p:sp>
      <p:sp>
        <p:nvSpPr>
          <p:cNvPr id="832564" name="Line 56"/>
          <p:cNvSpPr>
            <a:spLocks noChangeShapeType="1"/>
          </p:cNvSpPr>
          <p:nvPr/>
        </p:nvSpPr>
        <p:spPr bwMode="auto">
          <a:xfrm>
            <a:off x="3148013" y="2191911"/>
            <a:ext cx="85725" cy="1587"/>
          </a:xfrm>
          <a:prstGeom prst="line">
            <a:avLst/>
          </a:prstGeom>
          <a:noFill/>
          <a:ln w="19050">
            <a:solidFill>
              <a:srgbClr val="002060"/>
            </a:solidFill>
            <a:round/>
            <a:headEnd/>
            <a:tailEnd/>
          </a:ln>
        </p:spPr>
        <p:txBody>
          <a:bodyPr/>
          <a:lstStyle/>
          <a:p>
            <a:endParaRPr lang="es-MX" dirty="0">
              <a:solidFill>
                <a:prstClr val="white"/>
              </a:solidFill>
            </a:endParaRPr>
          </a:p>
        </p:txBody>
      </p:sp>
      <p:sp>
        <p:nvSpPr>
          <p:cNvPr id="832565" name="Line 57"/>
          <p:cNvSpPr>
            <a:spLocks noChangeShapeType="1"/>
          </p:cNvSpPr>
          <p:nvPr/>
        </p:nvSpPr>
        <p:spPr bwMode="auto">
          <a:xfrm>
            <a:off x="3190875" y="2542748"/>
            <a:ext cx="1588" cy="349250"/>
          </a:xfrm>
          <a:prstGeom prst="line">
            <a:avLst/>
          </a:prstGeom>
          <a:noFill/>
          <a:ln w="19050">
            <a:solidFill>
              <a:srgbClr val="002060"/>
            </a:solidFill>
            <a:round/>
            <a:headEnd/>
            <a:tailEnd/>
          </a:ln>
        </p:spPr>
        <p:txBody>
          <a:bodyPr/>
          <a:lstStyle/>
          <a:p>
            <a:endParaRPr lang="es-MX" dirty="0">
              <a:solidFill>
                <a:prstClr val="white"/>
              </a:solidFill>
            </a:endParaRPr>
          </a:p>
        </p:txBody>
      </p:sp>
      <p:sp>
        <p:nvSpPr>
          <p:cNvPr id="832566" name="Line 58"/>
          <p:cNvSpPr>
            <a:spLocks noChangeShapeType="1"/>
          </p:cNvSpPr>
          <p:nvPr/>
        </p:nvSpPr>
        <p:spPr bwMode="auto">
          <a:xfrm>
            <a:off x="3148013" y="2891998"/>
            <a:ext cx="85725" cy="1588"/>
          </a:xfrm>
          <a:prstGeom prst="line">
            <a:avLst/>
          </a:prstGeom>
          <a:noFill/>
          <a:ln w="19050">
            <a:solidFill>
              <a:srgbClr val="002060"/>
            </a:solidFill>
            <a:round/>
            <a:headEnd/>
            <a:tailEnd/>
          </a:ln>
        </p:spPr>
        <p:txBody>
          <a:bodyPr/>
          <a:lstStyle/>
          <a:p>
            <a:endParaRPr lang="es-MX" dirty="0">
              <a:solidFill>
                <a:prstClr val="white"/>
              </a:solidFill>
            </a:endParaRPr>
          </a:p>
        </p:txBody>
      </p:sp>
      <p:sp>
        <p:nvSpPr>
          <p:cNvPr id="832567" name="Oval 59"/>
          <p:cNvSpPr>
            <a:spLocks noChangeArrowheads="1"/>
          </p:cNvSpPr>
          <p:nvPr/>
        </p:nvSpPr>
        <p:spPr bwMode="auto">
          <a:xfrm>
            <a:off x="3116263" y="2468136"/>
            <a:ext cx="138112" cy="138112"/>
          </a:xfrm>
          <a:prstGeom prst="ellipse">
            <a:avLst/>
          </a:prstGeom>
          <a:solidFill>
            <a:schemeClr val="accent3"/>
          </a:solidFill>
          <a:ln w="8001">
            <a:noFill/>
            <a:round/>
            <a:headEnd/>
            <a:tailEnd/>
          </a:ln>
        </p:spPr>
        <p:txBody>
          <a:bodyPr/>
          <a:lstStyle/>
          <a:p>
            <a:endParaRPr lang="es-MX" dirty="0">
              <a:solidFill>
                <a:prstClr val="white"/>
              </a:solidFill>
            </a:endParaRPr>
          </a:p>
        </p:txBody>
      </p:sp>
      <p:sp>
        <p:nvSpPr>
          <p:cNvPr id="832568" name="Line 60"/>
          <p:cNvSpPr>
            <a:spLocks noChangeShapeType="1"/>
          </p:cNvSpPr>
          <p:nvPr/>
        </p:nvSpPr>
        <p:spPr bwMode="auto">
          <a:xfrm flipV="1">
            <a:off x="4027488" y="3341261"/>
            <a:ext cx="1587" cy="300037"/>
          </a:xfrm>
          <a:prstGeom prst="line">
            <a:avLst/>
          </a:prstGeom>
          <a:noFill/>
          <a:ln w="19050">
            <a:solidFill>
              <a:srgbClr val="002060"/>
            </a:solidFill>
            <a:round/>
            <a:headEnd/>
            <a:tailEnd/>
          </a:ln>
        </p:spPr>
        <p:txBody>
          <a:bodyPr/>
          <a:lstStyle/>
          <a:p>
            <a:endParaRPr lang="es-MX" dirty="0">
              <a:solidFill>
                <a:prstClr val="white"/>
              </a:solidFill>
            </a:endParaRPr>
          </a:p>
        </p:txBody>
      </p:sp>
      <p:sp>
        <p:nvSpPr>
          <p:cNvPr id="832569" name="Line 61"/>
          <p:cNvSpPr>
            <a:spLocks noChangeShapeType="1"/>
          </p:cNvSpPr>
          <p:nvPr/>
        </p:nvSpPr>
        <p:spPr bwMode="auto">
          <a:xfrm>
            <a:off x="3984625" y="3341261"/>
            <a:ext cx="87313" cy="1587"/>
          </a:xfrm>
          <a:prstGeom prst="line">
            <a:avLst/>
          </a:prstGeom>
          <a:noFill/>
          <a:ln w="19050">
            <a:solidFill>
              <a:schemeClr val="bg2"/>
            </a:solidFill>
            <a:round/>
            <a:headEnd/>
            <a:tailEnd/>
          </a:ln>
        </p:spPr>
        <p:txBody>
          <a:bodyPr/>
          <a:lstStyle/>
          <a:p>
            <a:endParaRPr lang="es-MX" dirty="0">
              <a:solidFill>
                <a:prstClr val="white"/>
              </a:solidFill>
            </a:endParaRPr>
          </a:p>
        </p:txBody>
      </p:sp>
      <p:sp>
        <p:nvSpPr>
          <p:cNvPr id="832570" name="Line 62"/>
          <p:cNvSpPr>
            <a:spLocks noChangeShapeType="1"/>
          </p:cNvSpPr>
          <p:nvPr/>
        </p:nvSpPr>
        <p:spPr bwMode="auto">
          <a:xfrm>
            <a:off x="4027488" y="3641298"/>
            <a:ext cx="1587" cy="300038"/>
          </a:xfrm>
          <a:prstGeom prst="line">
            <a:avLst/>
          </a:prstGeom>
          <a:noFill/>
          <a:ln w="19050">
            <a:solidFill>
              <a:schemeClr val="bg2"/>
            </a:solidFill>
            <a:round/>
            <a:headEnd/>
            <a:tailEnd/>
          </a:ln>
        </p:spPr>
        <p:txBody>
          <a:bodyPr/>
          <a:lstStyle/>
          <a:p>
            <a:endParaRPr lang="es-MX" dirty="0">
              <a:solidFill>
                <a:prstClr val="white"/>
              </a:solidFill>
            </a:endParaRPr>
          </a:p>
        </p:txBody>
      </p:sp>
      <p:sp>
        <p:nvSpPr>
          <p:cNvPr id="832571" name="Oval 64"/>
          <p:cNvSpPr>
            <a:spLocks noChangeArrowheads="1"/>
          </p:cNvSpPr>
          <p:nvPr/>
        </p:nvSpPr>
        <p:spPr bwMode="auto">
          <a:xfrm>
            <a:off x="3954463" y="3566686"/>
            <a:ext cx="138112" cy="138112"/>
          </a:xfrm>
          <a:prstGeom prst="ellipse">
            <a:avLst/>
          </a:prstGeom>
          <a:solidFill>
            <a:schemeClr val="accent2"/>
          </a:solidFill>
          <a:ln w="7938">
            <a:noFill/>
            <a:round/>
            <a:headEnd/>
            <a:tailEnd/>
          </a:ln>
        </p:spPr>
        <p:txBody>
          <a:bodyPr/>
          <a:lstStyle/>
          <a:p>
            <a:endParaRPr lang="es-MX" dirty="0">
              <a:solidFill>
                <a:prstClr val="white"/>
              </a:solidFill>
            </a:endParaRPr>
          </a:p>
        </p:txBody>
      </p:sp>
      <p:sp>
        <p:nvSpPr>
          <p:cNvPr id="832572" name="Line 65"/>
          <p:cNvSpPr>
            <a:spLocks noChangeShapeType="1"/>
          </p:cNvSpPr>
          <p:nvPr/>
        </p:nvSpPr>
        <p:spPr bwMode="auto">
          <a:xfrm flipV="1">
            <a:off x="5040313" y="3842911"/>
            <a:ext cx="1587" cy="198437"/>
          </a:xfrm>
          <a:prstGeom prst="line">
            <a:avLst/>
          </a:prstGeom>
          <a:noFill/>
          <a:ln w="19050">
            <a:solidFill>
              <a:srgbClr val="002060"/>
            </a:solidFill>
            <a:round/>
            <a:headEnd/>
            <a:tailEnd/>
          </a:ln>
        </p:spPr>
        <p:txBody>
          <a:bodyPr/>
          <a:lstStyle/>
          <a:p>
            <a:endParaRPr lang="es-MX" dirty="0">
              <a:solidFill>
                <a:prstClr val="white"/>
              </a:solidFill>
            </a:endParaRPr>
          </a:p>
        </p:txBody>
      </p:sp>
      <p:sp>
        <p:nvSpPr>
          <p:cNvPr id="832573" name="Line 67"/>
          <p:cNvSpPr>
            <a:spLocks noChangeShapeType="1"/>
          </p:cNvSpPr>
          <p:nvPr/>
        </p:nvSpPr>
        <p:spPr bwMode="auto">
          <a:xfrm>
            <a:off x="5040313" y="4041348"/>
            <a:ext cx="1587" cy="200025"/>
          </a:xfrm>
          <a:prstGeom prst="line">
            <a:avLst/>
          </a:prstGeom>
          <a:noFill/>
          <a:ln w="19050">
            <a:solidFill>
              <a:srgbClr val="002060"/>
            </a:solidFill>
            <a:round/>
            <a:headEnd/>
            <a:tailEnd/>
          </a:ln>
        </p:spPr>
        <p:txBody>
          <a:bodyPr/>
          <a:lstStyle/>
          <a:p>
            <a:endParaRPr lang="es-MX" dirty="0">
              <a:solidFill>
                <a:prstClr val="white"/>
              </a:solidFill>
            </a:endParaRPr>
          </a:p>
        </p:txBody>
      </p:sp>
      <p:sp>
        <p:nvSpPr>
          <p:cNvPr id="832574" name="Line 68"/>
          <p:cNvSpPr>
            <a:spLocks noChangeShapeType="1"/>
          </p:cNvSpPr>
          <p:nvPr/>
        </p:nvSpPr>
        <p:spPr bwMode="auto">
          <a:xfrm>
            <a:off x="4997450" y="4241373"/>
            <a:ext cx="87313" cy="1588"/>
          </a:xfrm>
          <a:prstGeom prst="line">
            <a:avLst/>
          </a:prstGeom>
          <a:noFill/>
          <a:ln w="19050">
            <a:solidFill>
              <a:schemeClr val="bg2"/>
            </a:solidFill>
            <a:round/>
            <a:headEnd/>
            <a:tailEnd/>
          </a:ln>
        </p:spPr>
        <p:txBody>
          <a:bodyPr/>
          <a:lstStyle/>
          <a:p>
            <a:endParaRPr lang="es-MX" dirty="0">
              <a:solidFill>
                <a:prstClr val="white"/>
              </a:solidFill>
            </a:endParaRPr>
          </a:p>
        </p:txBody>
      </p:sp>
      <p:sp>
        <p:nvSpPr>
          <p:cNvPr id="832575" name="Oval 69"/>
          <p:cNvSpPr>
            <a:spLocks noChangeArrowheads="1"/>
          </p:cNvSpPr>
          <p:nvPr/>
        </p:nvSpPr>
        <p:spPr bwMode="auto">
          <a:xfrm>
            <a:off x="4967288" y="3966736"/>
            <a:ext cx="136525" cy="138112"/>
          </a:xfrm>
          <a:prstGeom prst="ellipse">
            <a:avLst/>
          </a:prstGeom>
          <a:solidFill>
            <a:schemeClr val="accent2"/>
          </a:solidFill>
          <a:ln w="7938">
            <a:noFill/>
            <a:round/>
            <a:headEnd/>
            <a:tailEnd/>
          </a:ln>
        </p:spPr>
        <p:txBody>
          <a:bodyPr/>
          <a:lstStyle/>
          <a:p>
            <a:endParaRPr lang="es-MX" dirty="0">
              <a:solidFill>
                <a:prstClr val="white"/>
              </a:solidFill>
            </a:endParaRPr>
          </a:p>
        </p:txBody>
      </p:sp>
      <p:sp>
        <p:nvSpPr>
          <p:cNvPr id="832576" name="Line 70"/>
          <p:cNvSpPr>
            <a:spLocks noChangeShapeType="1"/>
          </p:cNvSpPr>
          <p:nvPr/>
        </p:nvSpPr>
        <p:spPr bwMode="auto">
          <a:xfrm flipV="1">
            <a:off x="5965825" y="3992136"/>
            <a:ext cx="1588" cy="200025"/>
          </a:xfrm>
          <a:prstGeom prst="line">
            <a:avLst/>
          </a:prstGeom>
          <a:noFill/>
          <a:ln w="19050">
            <a:solidFill>
              <a:srgbClr val="002060"/>
            </a:solidFill>
            <a:round/>
            <a:headEnd/>
            <a:tailEnd/>
          </a:ln>
        </p:spPr>
        <p:txBody>
          <a:bodyPr/>
          <a:lstStyle/>
          <a:p>
            <a:endParaRPr lang="es-MX" dirty="0">
              <a:solidFill>
                <a:prstClr val="white"/>
              </a:solidFill>
            </a:endParaRPr>
          </a:p>
        </p:txBody>
      </p:sp>
      <p:sp>
        <p:nvSpPr>
          <p:cNvPr id="832577" name="Line 72"/>
          <p:cNvSpPr>
            <a:spLocks noChangeShapeType="1"/>
          </p:cNvSpPr>
          <p:nvPr/>
        </p:nvSpPr>
        <p:spPr bwMode="auto">
          <a:xfrm>
            <a:off x="5965825" y="4192161"/>
            <a:ext cx="1588" cy="200025"/>
          </a:xfrm>
          <a:prstGeom prst="line">
            <a:avLst/>
          </a:prstGeom>
          <a:noFill/>
          <a:ln w="19050">
            <a:solidFill>
              <a:schemeClr val="bg2"/>
            </a:solidFill>
            <a:round/>
            <a:headEnd/>
            <a:tailEnd/>
          </a:ln>
        </p:spPr>
        <p:txBody>
          <a:bodyPr/>
          <a:lstStyle/>
          <a:p>
            <a:endParaRPr lang="es-MX" dirty="0">
              <a:solidFill>
                <a:prstClr val="white"/>
              </a:solidFill>
            </a:endParaRPr>
          </a:p>
        </p:txBody>
      </p:sp>
      <p:sp>
        <p:nvSpPr>
          <p:cNvPr id="832578" name="Line 73"/>
          <p:cNvSpPr>
            <a:spLocks noChangeShapeType="1"/>
          </p:cNvSpPr>
          <p:nvPr/>
        </p:nvSpPr>
        <p:spPr bwMode="auto">
          <a:xfrm>
            <a:off x="5922963" y="4392186"/>
            <a:ext cx="85725" cy="1587"/>
          </a:xfrm>
          <a:prstGeom prst="line">
            <a:avLst/>
          </a:prstGeom>
          <a:noFill/>
          <a:ln w="19050">
            <a:solidFill>
              <a:srgbClr val="002060"/>
            </a:solidFill>
            <a:round/>
            <a:headEnd/>
            <a:tailEnd/>
          </a:ln>
        </p:spPr>
        <p:txBody>
          <a:bodyPr/>
          <a:lstStyle/>
          <a:p>
            <a:endParaRPr lang="es-MX" dirty="0">
              <a:solidFill>
                <a:prstClr val="white"/>
              </a:solidFill>
            </a:endParaRPr>
          </a:p>
        </p:txBody>
      </p:sp>
      <p:sp>
        <p:nvSpPr>
          <p:cNvPr id="832579" name="Oval 74"/>
          <p:cNvSpPr>
            <a:spLocks noChangeArrowheads="1"/>
          </p:cNvSpPr>
          <p:nvPr/>
        </p:nvSpPr>
        <p:spPr bwMode="auto">
          <a:xfrm>
            <a:off x="5891213" y="4117548"/>
            <a:ext cx="138112" cy="138113"/>
          </a:xfrm>
          <a:prstGeom prst="ellipse">
            <a:avLst/>
          </a:prstGeom>
          <a:solidFill>
            <a:schemeClr val="accent2"/>
          </a:solidFill>
          <a:ln w="7938">
            <a:noFill/>
            <a:round/>
            <a:headEnd/>
            <a:tailEnd/>
          </a:ln>
        </p:spPr>
        <p:txBody>
          <a:bodyPr/>
          <a:lstStyle/>
          <a:p>
            <a:endParaRPr lang="es-MX" dirty="0">
              <a:solidFill>
                <a:prstClr val="white"/>
              </a:solidFill>
            </a:endParaRPr>
          </a:p>
        </p:txBody>
      </p:sp>
      <p:sp>
        <p:nvSpPr>
          <p:cNvPr id="832580" name="Line 75"/>
          <p:cNvSpPr>
            <a:spLocks noChangeShapeType="1"/>
          </p:cNvSpPr>
          <p:nvPr/>
        </p:nvSpPr>
        <p:spPr bwMode="auto">
          <a:xfrm flipV="1">
            <a:off x="6977063" y="3842911"/>
            <a:ext cx="1587" cy="300037"/>
          </a:xfrm>
          <a:prstGeom prst="line">
            <a:avLst/>
          </a:prstGeom>
          <a:noFill/>
          <a:ln w="19050">
            <a:solidFill>
              <a:schemeClr val="bg2"/>
            </a:solidFill>
            <a:round/>
            <a:headEnd/>
            <a:tailEnd/>
          </a:ln>
        </p:spPr>
        <p:txBody>
          <a:bodyPr/>
          <a:lstStyle/>
          <a:p>
            <a:endParaRPr lang="es-MX" dirty="0">
              <a:solidFill>
                <a:prstClr val="white"/>
              </a:solidFill>
            </a:endParaRPr>
          </a:p>
        </p:txBody>
      </p:sp>
      <p:sp>
        <p:nvSpPr>
          <p:cNvPr id="832581" name="Line 77"/>
          <p:cNvSpPr>
            <a:spLocks noChangeShapeType="1"/>
          </p:cNvSpPr>
          <p:nvPr/>
        </p:nvSpPr>
        <p:spPr bwMode="auto">
          <a:xfrm>
            <a:off x="6977063" y="4142948"/>
            <a:ext cx="1587" cy="300038"/>
          </a:xfrm>
          <a:prstGeom prst="line">
            <a:avLst/>
          </a:prstGeom>
          <a:noFill/>
          <a:ln w="19050">
            <a:solidFill>
              <a:schemeClr val="bg2"/>
            </a:solidFill>
            <a:round/>
            <a:headEnd/>
            <a:tailEnd/>
          </a:ln>
        </p:spPr>
        <p:txBody>
          <a:bodyPr/>
          <a:lstStyle/>
          <a:p>
            <a:endParaRPr lang="es-MX" dirty="0">
              <a:solidFill>
                <a:prstClr val="white"/>
              </a:solidFill>
            </a:endParaRPr>
          </a:p>
        </p:txBody>
      </p:sp>
      <p:sp>
        <p:nvSpPr>
          <p:cNvPr id="832582" name="Oval 79"/>
          <p:cNvSpPr>
            <a:spLocks noChangeArrowheads="1"/>
          </p:cNvSpPr>
          <p:nvPr/>
        </p:nvSpPr>
        <p:spPr bwMode="auto">
          <a:xfrm>
            <a:off x="6904038" y="4068336"/>
            <a:ext cx="138112" cy="138112"/>
          </a:xfrm>
          <a:prstGeom prst="ellipse">
            <a:avLst/>
          </a:prstGeom>
          <a:solidFill>
            <a:schemeClr val="accent2"/>
          </a:solidFill>
          <a:ln w="7938">
            <a:noFill/>
            <a:round/>
            <a:headEnd/>
            <a:tailEnd/>
          </a:ln>
        </p:spPr>
        <p:txBody>
          <a:bodyPr/>
          <a:lstStyle/>
          <a:p>
            <a:endParaRPr lang="es-MX" dirty="0">
              <a:solidFill>
                <a:prstClr val="white"/>
              </a:solidFill>
            </a:endParaRPr>
          </a:p>
        </p:txBody>
      </p:sp>
      <p:sp>
        <p:nvSpPr>
          <p:cNvPr id="832583" name="Text Box 80"/>
          <p:cNvSpPr txBox="1">
            <a:spLocks noChangeArrowheads="1"/>
          </p:cNvSpPr>
          <p:nvPr/>
        </p:nvSpPr>
        <p:spPr bwMode="auto">
          <a:xfrm rot="-5400000">
            <a:off x="728033" y="3160176"/>
            <a:ext cx="2001510" cy="646331"/>
          </a:xfrm>
          <a:prstGeom prst="rect">
            <a:avLst/>
          </a:prstGeom>
          <a:noFill/>
          <a:ln w="9525">
            <a:noFill/>
            <a:miter lim="800000"/>
            <a:headEnd/>
            <a:tailEnd/>
          </a:ln>
        </p:spPr>
        <p:txBody>
          <a:bodyPr wrap="none">
            <a:spAutoFit/>
          </a:bodyPr>
          <a:lstStyle/>
          <a:p>
            <a:pPr algn="ctr"/>
            <a:r>
              <a:rPr lang="es-MX" b="1" dirty="0" smtClean="0">
                <a:solidFill>
                  <a:srgbClr val="002060"/>
                </a:solidFill>
              </a:rPr>
              <a:t>Ca2+ Fluorescencia</a:t>
            </a:r>
          </a:p>
          <a:p>
            <a:pPr algn="ctr"/>
            <a:r>
              <a:rPr lang="es-MX" b="1" dirty="0" smtClean="0">
                <a:solidFill>
                  <a:srgbClr val="002060"/>
                </a:solidFill>
              </a:rPr>
              <a:t>(%  de Control)</a:t>
            </a:r>
            <a:endParaRPr lang="es-MX" b="1" dirty="0">
              <a:solidFill>
                <a:srgbClr val="002060"/>
              </a:solidFill>
            </a:endParaRPr>
          </a:p>
        </p:txBody>
      </p:sp>
      <p:sp>
        <p:nvSpPr>
          <p:cNvPr id="832584" name="Rectangle 81"/>
          <p:cNvSpPr>
            <a:spLocks noChangeArrowheads="1"/>
          </p:cNvSpPr>
          <p:nvPr/>
        </p:nvSpPr>
        <p:spPr bwMode="auto">
          <a:xfrm>
            <a:off x="3860800" y="5201811"/>
            <a:ext cx="233988" cy="276999"/>
          </a:xfrm>
          <a:prstGeom prst="rect">
            <a:avLst/>
          </a:prstGeom>
          <a:noFill/>
          <a:ln w="9525">
            <a:noFill/>
            <a:miter lim="800000"/>
            <a:headEnd/>
            <a:tailEnd/>
          </a:ln>
        </p:spPr>
        <p:txBody>
          <a:bodyPr wrap="none" lIns="0" tIns="0" rIns="0" bIns="0">
            <a:spAutoFit/>
          </a:bodyPr>
          <a:lstStyle/>
          <a:p>
            <a:r>
              <a:rPr lang="es-MX" dirty="0" smtClean="0">
                <a:solidFill>
                  <a:srgbClr val="002060"/>
                </a:solidFill>
              </a:rPr>
              <a:t>10</a:t>
            </a:r>
            <a:endParaRPr lang="es-MX" dirty="0">
              <a:solidFill>
                <a:srgbClr val="002060"/>
              </a:solidFill>
            </a:endParaRPr>
          </a:p>
        </p:txBody>
      </p:sp>
      <p:sp>
        <p:nvSpPr>
          <p:cNvPr id="832585" name="Text Box 16"/>
          <p:cNvSpPr txBox="1">
            <a:spLocks noChangeArrowheads="1"/>
          </p:cNvSpPr>
          <p:nvPr/>
        </p:nvSpPr>
        <p:spPr bwMode="auto">
          <a:xfrm>
            <a:off x="97545" y="6413400"/>
            <a:ext cx="8528050" cy="307777"/>
          </a:xfrm>
          <a:prstGeom prst="rect">
            <a:avLst/>
          </a:prstGeom>
          <a:noFill/>
          <a:ln w="9525">
            <a:noFill/>
            <a:miter lim="800000"/>
            <a:headEnd/>
            <a:tailEnd/>
          </a:ln>
        </p:spPr>
        <p:txBody>
          <a:bodyPr lIns="0" tIns="0" rIns="0" bIns="0" anchor="b">
            <a:spAutoFit/>
          </a:bodyPr>
          <a:lstStyle/>
          <a:p>
            <a:pPr marL="114300" indent="-114300"/>
            <a:endParaRPr lang="es-MX" sz="1000" dirty="0" smtClean="0">
              <a:solidFill>
                <a:srgbClr val="002060"/>
              </a:solidFill>
              <a:latin typeface="Arial" pitchFamily="34" charset="0"/>
              <a:cs typeface="Arial" pitchFamily="34" charset="0"/>
            </a:endParaRPr>
          </a:p>
          <a:p>
            <a:pPr marL="114300" indent="-114300"/>
            <a:r>
              <a:rPr lang="es-MX" sz="1000" dirty="0" smtClean="0">
                <a:solidFill>
                  <a:srgbClr val="002060"/>
                </a:solidFill>
                <a:latin typeface="Arial" pitchFamily="34" charset="0"/>
                <a:cs typeface="Arial" pitchFamily="34" charset="0"/>
              </a:rPr>
              <a:t>Fink et al. </a:t>
            </a:r>
            <a:r>
              <a:rPr lang="es-MX" sz="1000" i="1" dirty="0" smtClean="0">
                <a:solidFill>
                  <a:srgbClr val="002060"/>
                </a:solidFill>
                <a:latin typeface="Arial" pitchFamily="34" charset="0"/>
                <a:cs typeface="Arial" pitchFamily="34" charset="0"/>
              </a:rPr>
              <a:t>Neuropharmacology. </a:t>
            </a:r>
            <a:r>
              <a:rPr lang="es-MX" sz="1000" dirty="0" smtClean="0">
                <a:solidFill>
                  <a:srgbClr val="002060"/>
                </a:solidFill>
                <a:latin typeface="Arial" pitchFamily="34" charset="0"/>
                <a:cs typeface="Arial" pitchFamily="34" charset="0"/>
              </a:rPr>
              <a:t>2002;42(2):229-36.</a:t>
            </a:r>
            <a:endParaRPr lang="es-MX" sz="1000" dirty="0">
              <a:solidFill>
                <a:srgbClr val="002060"/>
              </a:solidFill>
              <a:latin typeface="Arial" pitchFamily="34" charset="0"/>
              <a:cs typeface="Arial" pitchFamily="34" charset="0"/>
            </a:endParaRPr>
          </a:p>
        </p:txBody>
      </p:sp>
      <p:sp>
        <p:nvSpPr>
          <p:cNvPr id="832586" name="Line 73"/>
          <p:cNvSpPr>
            <a:spLocks noChangeShapeType="1"/>
          </p:cNvSpPr>
          <p:nvPr/>
        </p:nvSpPr>
        <p:spPr bwMode="auto">
          <a:xfrm>
            <a:off x="5922963" y="3992136"/>
            <a:ext cx="85725" cy="1587"/>
          </a:xfrm>
          <a:prstGeom prst="line">
            <a:avLst/>
          </a:prstGeom>
          <a:noFill/>
          <a:ln w="19050">
            <a:solidFill>
              <a:schemeClr val="bg2"/>
            </a:solidFill>
            <a:round/>
            <a:headEnd/>
            <a:tailEnd/>
          </a:ln>
        </p:spPr>
        <p:txBody>
          <a:bodyPr/>
          <a:lstStyle/>
          <a:p>
            <a:endParaRPr lang="es-MX" dirty="0">
              <a:solidFill>
                <a:prstClr val="white"/>
              </a:solidFill>
            </a:endParaRPr>
          </a:p>
        </p:txBody>
      </p:sp>
      <p:sp>
        <p:nvSpPr>
          <p:cNvPr id="832587" name="Line 73"/>
          <p:cNvSpPr>
            <a:spLocks noChangeShapeType="1"/>
          </p:cNvSpPr>
          <p:nvPr/>
        </p:nvSpPr>
        <p:spPr bwMode="auto">
          <a:xfrm>
            <a:off x="6935788" y="4442986"/>
            <a:ext cx="85725" cy="1587"/>
          </a:xfrm>
          <a:prstGeom prst="line">
            <a:avLst/>
          </a:prstGeom>
          <a:noFill/>
          <a:ln w="19050">
            <a:solidFill>
              <a:schemeClr val="bg2"/>
            </a:solidFill>
            <a:round/>
            <a:headEnd/>
            <a:tailEnd/>
          </a:ln>
        </p:spPr>
        <p:txBody>
          <a:bodyPr/>
          <a:lstStyle/>
          <a:p>
            <a:endParaRPr lang="es-MX" dirty="0">
              <a:solidFill>
                <a:prstClr val="white"/>
              </a:solidFill>
            </a:endParaRPr>
          </a:p>
        </p:txBody>
      </p:sp>
      <p:sp>
        <p:nvSpPr>
          <p:cNvPr id="832588" name="Line 73"/>
          <p:cNvSpPr>
            <a:spLocks noChangeShapeType="1"/>
          </p:cNvSpPr>
          <p:nvPr/>
        </p:nvSpPr>
        <p:spPr bwMode="auto">
          <a:xfrm>
            <a:off x="6935788" y="3842911"/>
            <a:ext cx="85725" cy="1587"/>
          </a:xfrm>
          <a:prstGeom prst="line">
            <a:avLst/>
          </a:prstGeom>
          <a:noFill/>
          <a:ln w="19050">
            <a:solidFill>
              <a:schemeClr val="bg2"/>
            </a:solidFill>
            <a:round/>
            <a:headEnd/>
            <a:tailEnd/>
          </a:ln>
        </p:spPr>
        <p:txBody>
          <a:bodyPr/>
          <a:lstStyle/>
          <a:p>
            <a:endParaRPr lang="es-MX" dirty="0">
              <a:solidFill>
                <a:prstClr val="white"/>
              </a:solidFill>
            </a:endParaRPr>
          </a:p>
        </p:txBody>
      </p:sp>
      <p:sp>
        <p:nvSpPr>
          <p:cNvPr id="832589" name="Line 68"/>
          <p:cNvSpPr>
            <a:spLocks noChangeShapeType="1"/>
          </p:cNvSpPr>
          <p:nvPr/>
        </p:nvSpPr>
        <p:spPr bwMode="auto">
          <a:xfrm>
            <a:off x="4997450" y="3842911"/>
            <a:ext cx="87313" cy="1587"/>
          </a:xfrm>
          <a:prstGeom prst="line">
            <a:avLst/>
          </a:prstGeom>
          <a:noFill/>
          <a:ln w="19050">
            <a:solidFill>
              <a:schemeClr val="bg2"/>
            </a:solidFill>
            <a:round/>
            <a:headEnd/>
            <a:tailEnd/>
          </a:ln>
        </p:spPr>
        <p:txBody>
          <a:bodyPr/>
          <a:lstStyle/>
          <a:p>
            <a:endParaRPr lang="es-MX" dirty="0">
              <a:solidFill>
                <a:prstClr val="white"/>
              </a:solidFill>
            </a:endParaRPr>
          </a:p>
        </p:txBody>
      </p:sp>
      <p:sp>
        <p:nvSpPr>
          <p:cNvPr id="832590" name="Line 61"/>
          <p:cNvSpPr>
            <a:spLocks noChangeShapeType="1"/>
          </p:cNvSpPr>
          <p:nvPr/>
        </p:nvSpPr>
        <p:spPr bwMode="auto">
          <a:xfrm>
            <a:off x="3986213" y="3942923"/>
            <a:ext cx="87312" cy="1588"/>
          </a:xfrm>
          <a:prstGeom prst="line">
            <a:avLst/>
          </a:prstGeom>
          <a:noFill/>
          <a:ln w="19050">
            <a:solidFill>
              <a:srgbClr val="002060"/>
            </a:solidFill>
            <a:round/>
            <a:headEnd/>
            <a:tailEnd/>
          </a:ln>
        </p:spPr>
        <p:txBody>
          <a:bodyPr/>
          <a:lstStyle/>
          <a:p>
            <a:endParaRPr lang="es-MX" dirty="0">
              <a:solidFill>
                <a:prstClr val="white"/>
              </a:solidFill>
            </a:endParaRPr>
          </a:p>
        </p:txBody>
      </p:sp>
    </p:spTree>
    <p:extLst>
      <p:ext uri="{BB962C8B-B14F-4D97-AF65-F5344CB8AC3E}">
        <p14:creationId xmlns:p14="http://schemas.microsoft.com/office/powerpoint/2010/main" val="491301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705" name="Rectangle 17"/>
          <p:cNvSpPr>
            <a:spLocks noGrp="1" noChangeArrowheads="1"/>
          </p:cNvSpPr>
          <p:nvPr>
            <p:ph type="title"/>
          </p:nvPr>
        </p:nvSpPr>
        <p:spPr/>
        <p:txBody>
          <a:bodyPr>
            <a:normAutofit/>
          </a:bodyPr>
          <a:lstStyle/>
          <a:p>
            <a:pPr eaLnBrk="1" hangingPunct="1"/>
            <a:r>
              <a:rPr lang="es-MX" sz="3200" dirty="0" smtClean="0">
                <a:sym typeface="Symbol" pitchFamily="18" charset="2"/>
              </a:rPr>
              <a:t>Los Inhibidores </a:t>
            </a:r>
            <a:r>
              <a:rPr lang="es-MX" sz="3200" baseline="-25000" dirty="0" smtClean="0"/>
              <a:t>2</a:t>
            </a:r>
            <a:r>
              <a:rPr lang="es-MX" sz="3200" dirty="0" smtClean="0"/>
              <a:t>-</a:t>
            </a:r>
            <a:r>
              <a:rPr lang="es-MX" sz="3200" dirty="0" smtClean="0">
                <a:sym typeface="Symbol" pitchFamily="18" charset="2"/>
              </a:rPr>
              <a:t> Modulan el Tráfico de Canales </a:t>
            </a:r>
            <a:r>
              <a:rPr lang="es-MX" sz="3200" dirty="0" smtClean="0"/>
              <a:t>Ca2</a:t>
            </a:r>
            <a:r>
              <a:rPr lang="es-MX" sz="3200" baseline="30000" dirty="0" smtClean="0"/>
              <a:t>+</a:t>
            </a:r>
            <a:r>
              <a:rPr lang="es-MX" sz="3200" dirty="0" smtClean="0"/>
              <a:t>  </a:t>
            </a:r>
          </a:p>
        </p:txBody>
      </p:sp>
      <p:sp>
        <p:nvSpPr>
          <p:cNvPr id="840706" name="Text Box 3"/>
          <p:cNvSpPr txBox="1">
            <a:spLocks noChangeArrowheads="1"/>
          </p:cNvSpPr>
          <p:nvPr/>
        </p:nvSpPr>
        <p:spPr bwMode="auto">
          <a:xfrm>
            <a:off x="1131093" y="5299646"/>
            <a:ext cx="2386771" cy="276999"/>
          </a:xfrm>
          <a:prstGeom prst="rect">
            <a:avLst/>
          </a:prstGeom>
          <a:noFill/>
          <a:ln w="12700">
            <a:noFill/>
            <a:miter lim="800000"/>
            <a:headEnd/>
            <a:tailEnd/>
          </a:ln>
        </p:spPr>
        <p:txBody>
          <a:bodyPr wrap="none" lIns="0" rIns="0">
            <a:spAutoFit/>
          </a:bodyPr>
          <a:lstStyle/>
          <a:p>
            <a:r>
              <a:rPr lang="es-MX" sz="1200" dirty="0" smtClean="0">
                <a:solidFill>
                  <a:srgbClr val="002060"/>
                </a:solidFill>
              </a:rPr>
              <a:t>Hendrich. PNAS. 2008 105:3628-3633.</a:t>
            </a:r>
            <a:endParaRPr lang="es-MX" sz="1200" dirty="0">
              <a:solidFill>
                <a:srgbClr val="002060"/>
              </a:solidFill>
            </a:endParaRPr>
          </a:p>
        </p:txBody>
      </p:sp>
      <p:sp>
        <p:nvSpPr>
          <p:cNvPr id="840707" name="Text Box 4"/>
          <p:cNvSpPr txBox="1">
            <a:spLocks noChangeArrowheads="1"/>
          </p:cNvSpPr>
          <p:nvPr/>
        </p:nvSpPr>
        <p:spPr bwMode="auto">
          <a:xfrm>
            <a:off x="5416550" y="5299646"/>
            <a:ext cx="3549650" cy="276999"/>
          </a:xfrm>
          <a:prstGeom prst="rect">
            <a:avLst/>
          </a:prstGeom>
          <a:noFill/>
          <a:ln w="9525">
            <a:noFill/>
            <a:miter lim="800000"/>
            <a:headEnd/>
            <a:tailEnd/>
          </a:ln>
        </p:spPr>
        <p:txBody>
          <a:bodyPr wrap="square" lIns="0" rIns="0">
            <a:spAutoFit/>
          </a:bodyPr>
          <a:lstStyle/>
          <a:p>
            <a:pPr lvl="0" algn="ctr">
              <a:defRPr/>
            </a:pPr>
            <a:r>
              <a:rPr lang="es-MX" sz="1200" kern="0" dirty="0" smtClean="0">
                <a:solidFill>
                  <a:srgbClr val="002060"/>
                </a:solidFill>
              </a:rPr>
              <a:t>Bauer et al, J Neurosci. 2009 Apr 1;29(13):4076-88.</a:t>
            </a:r>
            <a:endParaRPr lang="es-MX" sz="1200" kern="0" dirty="0">
              <a:solidFill>
                <a:srgbClr val="002060"/>
              </a:solidFill>
            </a:endParaRPr>
          </a:p>
        </p:txBody>
      </p:sp>
      <p:pic>
        <p:nvPicPr>
          <p:cNvPr id="840708" name="Picture 8"/>
          <p:cNvPicPr>
            <a:picLocks noChangeAspect="1" noChangeArrowheads="1"/>
          </p:cNvPicPr>
          <p:nvPr/>
        </p:nvPicPr>
        <p:blipFill>
          <a:blip r:embed="rId3" cstate="print"/>
          <a:srcRect/>
          <a:stretch>
            <a:fillRect/>
          </a:stretch>
        </p:blipFill>
        <p:spPr bwMode="auto">
          <a:xfrm>
            <a:off x="539750" y="2057177"/>
            <a:ext cx="3816350" cy="3206750"/>
          </a:xfrm>
          <a:prstGeom prst="rect">
            <a:avLst/>
          </a:prstGeom>
          <a:ln>
            <a:noFill/>
          </a:ln>
          <a:effectLst>
            <a:outerShdw blurRad="292100" dist="139700" dir="2700000" algn="tl" rotWithShape="0">
              <a:srgbClr val="333333">
                <a:alpha val="65000"/>
              </a:srgbClr>
            </a:outerShdw>
          </a:effectLst>
        </p:spPr>
      </p:pic>
      <p:sp>
        <p:nvSpPr>
          <p:cNvPr id="840709" name="Rectangle 9"/>
          <p:cNvSpPr>
            <a:spLocks noChangeArrowheads="1"/>
          </p:cNvSpPr>
          <p:nvPr/>
        </p:nvSpPr>
        <p:spPr bwMode="auto">
          <a:xfrm>
            <a:off x="558800" y="2133377"/>
            <a:ext cx="398463" cy="465137"/>
          </a:xfrm>
          <a:prstGeom prst="rect">
            <a:avLst/>
          </a:prstGeom>
          <a:solidFill>
            <a:schemeClr val="bg1"/>
          </a:solidFill>
          <a:ln w="9525">
            <a:solidFill>
              <a:schemeClr val="bg1"/>
            </a:solidFill>
            <a:miter lim="800000"/>
            <a:headEnd/>
            <a:tailEnd/>
          </a:ln>
        </p:spPr>
        <p:txBody>
          <a:bodyPr wrap="none" anchor="ctr"/>
          <a:lstStyle/>
          <a:p>
            <a:endParaRPr lang="es-MX" dirty="0">
              <a:solidFill>
                <a:prstClr val="white"/>
              </a:solidFill>
            </a:endParaRPr>
          </a:p>
        </p:txBody>
      </p:sp>
      <p:sp>
        <p:nvSpPr>
          <p:cNvPr id="840710" name="Text Box 10"/>
          <p:cNvSpPr txBox="1">
            <a:spLocks noChangeArrowheads="1"/>
          </p:cNvSpPr>
          <p:nvPr/>
        </p:nvSpPr>
        <p:spPr bwMode="auto">
          <a:xfrm>
            <a:off x="5734050" y="2603277"/>
            <a:ext cx="1685783" cy="276999"/>
          </a:xfrm>
          <a:prstGeom prst="rect">
            <a:avLst/>
          </a:prstGeom>
          <a:noFill/>
          <a:ln w="9525">
            <a:noFill/>
            <a:miter lim="800000"/>
            <a:headEnd/>
            <a:tailEnd/>
          </a:ln>
        </p:spPr>
        <p:txBody>
          <a:bodyPr wrap="none">
            <a:spAutoFit/>
          </a:bodyPr>
          <a:lstStyle/>
          <a:p>
            <a:r>
              <a:rPr lang="es-MX" sz="1200" dirty="0" smtClean="0">
                <a:solidFill>
                  <a:srgbClr val="002060"/>
                </a:solidFill>
              </a:rPr>
              <a:t>10 mg/kg Inhibidor </a:t>
            </a:r>
            <a:r>
              <a:rPr lang="es-MX" sz="1200" dirty="0" smtClean="0">
                <a:solidFill>
                  <a:srgbClr val="002060"/>
                </a:solidFill>
                <a:sym typeface="Symbol" pitchFamily="18" charset="2"/>
              </a:rPr>
              <a:t></a:t>
            </a:r>
            <a:r>
              <a:rPr lang="es-MX" sz="1200" baseline="-25000" dirty="0" smtClean="0">
                <a:solidFill>
                  <a:srgbClr val="002060"/>
                </a:solidFill>
              </a:rPr>
              <a:t>2</a:t>
            </a:r>
            <a:r>
              <a:rPr lang="es-MX" sz="1200" dirty="0" smtClean="0">
                <a:solidFill>
                  <a:srgbClr val="002060"/>
                </a:solidFill>
              </a:rPr>
              <a:t>-</a:t>
            </a:r>
            <a:r>
              <a:rPr lang="es-MX" sz="1200" dirty="0" smtClean="0">
                <a:solidFill>
                  <a:srgbClr val="002060"/>
                </a:solidFill>
                <a:sym typeface="Symbol" pitchFamily="18" charset="2"/>
              </a:rPr>
              <a:t></a:t>
            </a:r>
            <a:endParaRPr lang="es-MX" sz="1200" dirty="0">
              <a:solidFill>
                <a:srgbClr val="002060"/>
              </a:solidFill>
            </a:endParaRPr>
          </a:p>
        </p:txBody>
      </p:sp>
      <p:sp>
        <p:nvSpPr>
          <p:cNvPr id="840711" name="Text Box 11"/>
          <p:cNvSpPr txBox="1">
            <a:spLocks noChangeArrowheads="1"/>
          </p:cNvSpPr>
          <p:nvPr/>
        </p:nvSpPr>
        <p:spPr bwMode="auto">
          <a:xfrm>
            <a:off x="5759450" y="2385789"/>
            <a:ext cx="718787" cy="276999"/>
          </a:xfrm>
          <a:prstGeom prst="rect">
            <a:avLst/>
          </a:prstGeom>
          <a:noFill/>
          <a:ln w="9525">
            <a:noFill/>
            <a:miter lim="800000"/>
            <a:headEnd/>
            <a:tailEnd/>
          </a:ln>
        </p:spPr>
        <p:txBody>
          <a:bodyPr wrap="none">
            <a:spAutoFit/>
          </a:bodyPr>
          <a:lstStyle/>
          <a:p>
            <a:r>
              <a:rPr lang="es-MX" sz="1200" dirty="0" smtClean="0">
                <a:solidFill>
                  <a:srgbClr val="002060"/>
                </a:solidFill>
              </a:rPr>
              <a:t>Vehículo</a:t>
            </a:r>
            <a:endParaRPr lang="es-MX" sz="1200" dirty="0">
              <a:solidFill>
                <a:srgbClr val="002060"/>
              </a:solidFill>
            </a:endParaRPr>
          </a:p>
        </p:txBody>
      </p:sp>
      <p:sp>
        <p:nvSpPr>
          <p:cNvPr id="840712" name="Text Box 12"/>
          <p:cNvSpPr txBox="1">
            <a:spLocks noChangeArrowheads="1"/>
          </p:cNvSpPr>
          <p:nvPr/>
        </p:nvSpPr>
        <p:spPr bwMode="auto">
          <a:xfrm>
            <a:off x="7702550" y="2073052"/>
            <a:ext cx="904875" cy="461962"/>
          </a:xfrm>
          <a:prstGeom prst="rect">
            <a:avLst/>
          </a:prstGeom>
          <a:noFill/>
          <a:ln w="12700">
            <a:noFill/>
            <a:miter lim="800000"/>
            <a:headEnd type="none" w="sm" len="sm"/>
            <a:tailEnd type="none" w="sm" len="sm"/>
          </a:ln>
        </p:spPr>
        <p:txBody>
          <a:bodyPr wrap="none">
            <a:spAutoFit/>
          </a:bodyPr>
          <a:lstStyle/>
          <a:p>
            <a:pPr eaLnBrk="0" hangingPunct="0"/>
            <a:r>
              <a:rPr lang="es-MX" sz="1200" dirty="0" smtClean="0">
                <a:solidFill>
                  <a:srgbClr val="002060"/>
                </a:solidFill>
              </a:rPr>
              <a:t>** p&lt;0.001</a:t>
            </a:r>
          </a:p>
          <a:p>
            <a:pPr eaLnBrk="0" hangingPunct="0"/>
            <a:r>
              <a:rPr lang="es-MX" sz="1200" dirty="0" smtClean="0">
                <a:solidFill>
                  <a:srgbClr val="002060"/>
                </a:solidFill>
              </a:rPr>
              <a:t>*** p&lt;0.01</a:t>
            </a:r>
            <a:endParaRPr lang="es-MX" sz="1200" dirty="0">
              <a:solidFill>
                <a:srgbClr val="002060"/>
              </a:solidFill>
            </a:endParaRPr>
          </a:p>
        </p:txBody>
      </p:sp>
      <p:sp>
        <p:nvSpPr>
          <p:cNvPr id="840713" name="Text Box 18"/>
          <p:cNvSpPr txBox="1">
            <a:spLocks noChangeArrowheads="1"/>
          </p:cNvSpPr>
          <p:nvPr/>
        </p:nvSpPr>
        <p:spPr bwMode="auto">
          <a:xfrm>
            <a:off x="7120750" y="3911377"/>
            <a:ext cx="363501" cy="307777"/>
          </a:xfrm>
          <a:prstGeom prst="rect">
            <a:avLst/>
          </a:prstGeom>
          <a:noFill/>
          <a:ln w="12700">
            <a:noFill/>
            <a:miter lim="800000"/>
            <a:headEnd type="none" w="sm" len="sm"/>
            <a:tailEnd type="none" w="sm" len="sm"/>
          </a:ln>
        </p:spPr>
        <p:txBody>
          <a:bodyPr wrap="none">
            <a:spAutoFit/>
          </a:bodyPr>
          <a:lstStyle/>
          <a:p>
            <a:pPr algn="ctr" eaLnBrk="0" hangingPunct="0"/>
            <a:r>
              <a:rPr lang="es-MX" sz="1400" dirty="0" smtClean="0">
                <a:solidFill>
                  <a:srgbClr val="002060"/>
                </a:solidFill>
              </a:rPr>
              <a:t>**</a:t>
            </a:r>
            <a:endParaRPr lang="es-MX" sz="1400" dirty="0">
              <a:solidFill>
                <a:srgbClr val="002060"/>
              </a:solidFill>
            </a:endParaRPr>
          </a:p>
        </p:txBody>
      </p:sp>
      <p:sp>
        <p:nvSpPr>
          <p:cNvPr id="840714" name="Text Box 19"/>
          <p:cNvSpPr txBox="1">
            <a:spLocks noChangeArrowheads="1"/>
          </p:cNvSpPr>
          <p:nvPr/>
        </p:nvSpPr>
        <p:spPr bwMode="auto">
          <a:xfrm>
            <a:off x="8256588" y="3743102"/>
            <a:ext cx="452918" cy="307777"/>
          </a:xfrm>
          <a:prstGeom prst="rect">
            <a:avLst/>
          </a:prstGeom>
          <a:noFill/>
          <a:ln w="12700">
            <a:noFill/>
            <a:miter lim="800000"/>
            <a:headEnd type="none" w="sm" len="sm"/>
            <a:tailEnd type="none" w="sm" len="sm"/>
          </a:ln>
        </p:spPr>
        <p:txBody>
          <a:bodyPr wrap="none">
            <a:spAutoFit/>
          </a:bodyPr>
          <a:lstStyle/>
          <a:p>
            <a:pPr eaLnBrk="0" hangingPunct="0"/>
            <a:r>
              <a:rPr lang="es-MX" sz="1400" dirty="0" smtClean="0">
                <a:solidFill>
                  <a:srgbClr val="002060"/>
                </a:solidFill>
              </a:rPr>
              <a:t>***</a:t>
            </a:r>
            <a:endParaRPr lang="es-MX" sz="1400" dirty="0">
              <a:solidFill>
                <a:srgbClr val="002060"/>
              </a:solidFill>
            </a:endParaRPr>
          </a:p>
        </p:txBody>
      </p:sp>
      <p:sp>
        <p:nvSpPr>
          <p:cNvPr id="840715" name="Line 21"/>
          <p:cNvSpPr>
            <a:spLocks noChangeShapeType="1"/>
          </p:cNvSpPr>
          <p:nvPr/>
        </p:nvSpPr>
        <p:spPr bwMode="auto">
          <a:xfrm>
            <a:off x="5416550" y="2238152"/>
            <a:ext cx="0" cy="2714625"/>
          </a:xfrm>
          <a:prstGeom prst="line">
            <a:avLst/>
          </a:prstGeom>
          <a:noFill/>
          <a:ln w="19050">
            <a:solidFill>
              <a:srgbClr val="002060"/>
            </a:solidFill>
            <a:round/>
            <a:headEnd/>
            <a:tailEnd/>
          </a:ln>
        </p:spPr>
        <p:txBody>
          <a:bodyPr/>
          <a:lstStyle/>
          <a:p>
            <a:endParaRPr lang="es-MX" dirty="0">
              <a:solidFill>
                <a:prstClr val="white"/>
              </a:solidFill>
            </a:endParaRPr>
          </a:p>
        </p:txBody>
      </p:sp>
      <p:sp>
        <p:nvSpPr>
          <p:cNvPr id="840716" name="Line 22"/>
          <p:cNvSpPr>
            <a:spLocks noChangeShapeType="1"/>
          </p:cNvSpPr>
          <p:nvPr/>
        </p:nvSpPr>
        <p:spPr bwMode="auto">
          <a:xfrm>
            <a:off x="5299075" y="2247677"/>
            <a:ext cx="104775" cy="0"/>
          </a:xfrm>
          <a:prstGeom prst="line">
            <a:avLst/>
          </a:prstGeom>
          <a:noFill/>
          <a:ln w="19050">
            <a:solidFill>
              <a:srgbClr val="002060"/>
            </a:solidFill>
            <a:round/>
            <a:headEnd/>
            <a:tailEnd/>
          </a:ln>
        </p:spPr>
        <p:txBody>
          <a:bodyPr/>
          <a:lstStyle/>
          <a:p>
            <a:endParaRPr lang="es-MX" dirty="0">
              <a:solidFill>
                <a:prstClr val="white"/>
              </a:solidFill>
            </a:endParaRPr>
          </a:p>
        </p:txBody>
      </p:sp>
      <p:sp>
        <p:nvSpPr>
          <p:cNvPr id="840717" name="Line 23"/>
          <p:cNvSpPr>
            <a:spLocks noChangeShapeType="1"/>
          </p:cNvSpPr>
          <p:nvPr/>
        </p:nvSpPr>
        <p:spPr bwMode="auto">
          <a:xfrm>
            <a:off x="5299075" y="2777902"/>
            <a:ext cx="104775" cy="0"/>
          </a:xfrm>
          <a:prstGeom prst="line">
            <a:avLst/>
          </a:prstGeom>
          <a:noFill/>
          <a:ln w="19050">
            <a:solidFill>
              <a:srgbClr val="002060"/>
            </a:solidFill>
            <a:round/>
            <a:headEnd/>
            <a:tailEnd/>
          </a:ln>
        </p:spPr>
        <p:txBody>
          <a:bodyPr/>
          <a:lstStyle/>
          <a:p>
            <a:endParaRPr lang="es-MX" dirty="0">
              <a:solidFill>
                <a:prstClr val="white"/>
              </a:solidFill>
            </a:endParaRPr>
          </a:p>
        </p:txBody>
      </p:sp>
      <p:sp>
        <p:nvSpPr>
          <p:cNvPr id="840718" name="Line 24"/>
          <p:cNvSpPr>
            <a:spLocks noChangeShapeType="1"/>
          </p:cNvSpPr>
          <p:nvPr/>
        </p:nvSpPr>
        <p:spPr bwMode="auto">
          <a:xfrm>
            <a:off x="5299075" y="3339877"/>
            <a:ext cx="104775" cy="0"/>
          </a:xfrm>
          <a:prstGeom prst="line">
            <a:avLst/>
          </a:prstGeom>
          <a:noFill/>
          <a:ln w="19050">
            <a:solidFill>
              <a:srgbClr val="002060"/>
            </a:solidFill>
            <a:round/>
            <a:headEnd/>
            <a:tailEnd/>
          </a:ln>
        </p:spPr>
        <p:txBody>
          <a:bodyPr/>
          <a:lstStyle/>
          <a:p>
            <a:endParaRPr lang="es-MX" dirty="0">
              <a:solidFill>
                <a:prstClr val="white"/>
              </a:solidFill>
            </a:endParaRPr>
          </a:p>
        </p:txBody>
      </p:sp>
      <p:sp>
        <p:nvSpPr>
          <p:cNvPr id="840719" name="Line 25"/>
          <p:cNvSpPr>
            <a:spLocks noChangeShapeType="1"/>
          </p:cNvSpPr>
          <p:nvPr/>
        </p:nvSpPr>
        <p:spPr bwMode="auto">
          <a:xfrm>
            <a:off x="5299075" y="3870102"/>
            <a:ext cx="104775" cy="0"/>
          </a:xfrm>
          <a:prstGeom prst="line">
            <a:avLst/>
          </a:prstGeom>
          <a:noFill/>
          <a:ln w="19050">
            <a:solidFill>
              <a:srgbClr val="002060"/>
            </a:solidFill>
            <a:round/>
            <a:headEnd/>
            <a:tailEnd/>
          </a:ln>
        </p:spPr>
        <p:txBody>
          <a:bodyPr/>
          <a:lstStyle/>
          <a:p>
            <a:endParaRPr lang="es-MX" dirty="0">
              <a:solidFill>
                <a:prstClr val="white"/>
              </a:solidFill>
            </a:endParaRPr>
          </a:p>
        </p:txBody>
      </p:sp>
      <p:sp>
        <p:nvSpPr>
          <p:cNvPr id="840720" name="Line 26"/>
          <p:cNvSpPr>
            <a:spLocks noChangeShapeType="1"/>
          </p:cNvSpPr>
          <p:nvPr/>
        </p:nvSpPr>
        <p:spPr bwMode="auto">
          <a:xfrm>
            <a:off x="5299075" y="4419377"/>
            <a:ext cx="104775" cy="0"/>
          </a:xfrm>
          <a:prstGeom prst="line">
            <a:avLst/>
          </a:prstGeom>
          <a:noFill/>
          <a:ln w="19050">
            <a:solidFill>
              <a:srgbClr val="002060"/>
            </a:solidFill>
            <a:round/>
            <a:headEnd/>
            <a:tailEnd/>
          </a:ln>
        </p:spPr>
        <p:txBody>
          <a:bodyPr/>
          <a:lstStyle/>
          <a:p>
            <a:endParaRPr lang="es-MX" dirty="0">
              <a:solidFill>
                <a:prstClr val="white"/>
              </a:solidFill>
            </a:endParaRPr>
          </a:p>
        </p:txBody>
      </p:sp>
      <p:sp>
        <p:nvSpPr>
          <p:cNvPr id="840721" name="Text Box 27"/>
          <p:cNvSpPr txBox="1">
            <a:spLocks noChangeArrowheads="1"/>
          </p:cNvSpPr>
          <p:nvPr/>
        </p:nvSpPr>
        <p:spPr bwMode="auto">
          <a:xfrm rot="-5400000">
            <a:off x="3956986" y="3421732"/>
            <a:ext cx="1763431" cy="307777"/>
          </a:xfrm>
          <a:prstGeom prst="rect">
            <a:avLst/>
          </a:prstGeom>
          <a:noFill/>
          <a:ln w="9525">
            <a:noFill/>
            <a:miter lim="800000"/>
            <a:headEnd/>
            <a:tailEnd/>
          </a:ln>
        </p:spPr>
        <p:txBody>
          <a:bodyPr wrap="none">
            <a:spAutoFit/>
          </a:bodyPr>
          <a:lstStyle/>
          <a:p>
            <a:r>
              <a:rPr lang="es-MX" sz="1400" b="1" dirty="0" smtClean="0">
                <a:solidFill>
                  <a:srgbClr val="002060"/>
                </a:solidFill>
              </a:rPr>
              <a:t>% Aumento en α</a:t>
            </a:r>
            <a:r>
              <a:rPr lang="es-MX" sz="1400" b="1" baseline="-25000" dirty="0" smtClean="0">
                <a:solidFill>
                  <a:srgbClr val="002060"/>
                </a:solidFill>
              </a:rPr>
              <a:t>2</a:t>
            </a:r>
            <a:r>
              <a:rPr lang="es-MX" sz="1400" b="1" dirty="0" smtClean="0">
                <a:solidFill>
                  <a:srgbClr val="002060"/>
                </a:solidFill>
              </a:rPr>
              <a:t>δ-1</a:t>
            </a:r>
            <a:endParaRPr lang="es-MX" sz="1400" b="1" dirty="0">
              <a:solidFill>
                <a:srgbClr val="002060"/>
              </a:solidFill>
            </a:endParaRPr>
          </a:p>
        </p:txBody>
      </p:sp>
      <p:sp>
        <p:nvSpPr>
          <p:cNvPr id="840722" name="Text Box 28"/>
          <p:cNvSpPr txBox="1">
            <a:spLocks noChangeArrowheads="1"/>
          </p:cNvSpPr>
          <p:nvPr/>
        </p:nvSpPr>
        <p:spPr bwMode="auto">
          <a:xfrm>
            <a:off x="4888359" y="2117502"/>
            <a:ext cx="418654" cy="276999"/>
          </a:xfrm>
          <a:prstGeom prst="rect">
            <a:avLst/>
          </a:prstGeom>
          <a:noFill/>
          <a:ln w="9525">
            <a:noFill/>
            <a:miter lim="800000"/>
            <a:headEnd/>
            <a:tailEnd/>
          </a:ln>
        </p:spPr>
        <p:txBody>
          <a:bodyPr wrap="none">
            <a:spAutoFit/>
          </a:bodyPr>
          <a:lstStyle/>
          <a:p>
            <a:pPr algn="r"/>
            <a:r>
              <a:rPr lang="es-MX" sz="1200" dirty="0" smtClean="0">
                <a:solidFill>
                  <a:srgbClr val="002060"/>
                </a:solidFill>
              </a:rPr>
              <a:t>100</a:t>
            </a:r>
            <a:endParaRPr lang="es-MX" sz="1200" dirty="0">
              <a:solidFill>
                <a:srgbClr val="002060"/>
              </a:solidFill>
            </a:endParaRPr>
          </a:p>
        </p:txBody>
      </p:sp>
      <p:sp>
        <p:nvSpPr>
          <p:cNvPr id="840723" name="Text Box 29"/>
          <p:cNvSpPr txBox="1">
            <a:spLocks noChangeArrowheads="1"/>
          </p:cNvSpPr>
          <p:nvPr/>
        </p:nvSpPr>
        <p:spPr bwMode="auto">
          <a:xfrm>
            <a:off x="4954588" y="2660427"/>
            <a:ext cx="352425" cy="274637"/>
          </a:xfrm>
          <a:prstGeom prst="rect">
            <a:avLst/>
          </a:prstGeom>
          <a:noFill/>
          <a:ln w="9525">
            <a:noFill/>
            <a:miter lim="800000"/>
            <a:headEnd/>
            <a:tailEnd/>
          </a:ln>
        </p:spPr>
        <p:txBody>
          <a:bodyPr wrap="none">
            <a:spAutoFit/>
          </a:bodyPr>
          <a:lstStyle/>
          <a:p>
            <a:pPr algn="r"/>
            <a:r>
              <a:rPr lang="es-MX" sz="1200" dirty="0" smtClean="0">
                <a:solidFill>
                  <a:srgbClr val="002060"/>
                </a:solidFill>
              </a:rPr>
              <a:t>80</a:t>
            </a:r>
            <a:endParaRPr lang="es-MX" sz="1200" dirty="0">
              <a:solidFill>
                <a:srgbClr val="002060"/>
              </a:solidFill>
            </a:endParaRPr>
          </a:p>
        </p:txBody>
      </p:sp>
      <p:sp>
        <p:nvSpPr>
          <p:cNvPr id="840724" name="Text Box 30"/>
          <p:cNvSpPr txBox="1">
            <a:spLocks noChangeArrowheads="1"/>
          </p:cNvSpPr>
          <p:nvPr/>
        </p:nvSpPr>
        <p:spPr bwMode="auto">
          <a:xfrm>
            <a:off x="4954588" y="3203352"/>
            <a:ext cx="352425" cy="274637"/>
          </a:xfrm>
          <a:prstGeom prst="rect">
            <a:avLst/>
          </a:prstGeom>
          <a:noFill/>
          <a:ln w="9525">
            <a:noFill/>
            <a:miter lim="800000"/>
            <a:headEnd/>
            <a:tailEnd/>
          </a:ln>
        </p:spPr>
        <p:txBody>
          <a:bodyPr wrap="none">
            <a:spAutoFit/>
          </a:bodyPr>
          <a:lstStyle/>
          <a:p>
            <a:pPr algn="r"/>
            <a:r>
              <a:rPr lang="es-MX" sz="1200" dirty="0" smtClean="0">
                <a:solidFill>
                  <a:srgbClr val="002060"/>
                </a:solidFill>
              </a:rPr>
              <a:t>60</a:t>
            </a:r>
            <a:endParaRPr lang="es-MX" sz="1200" dirty="0">
              <a:solidFill>
                <a:srgbClr val="002060"/>
              </a:solidFill>
            </a:endParaRPr>
          </a:p>
        </p:txBody>
      </p:sp>
      <p:sp>
        <p:nvSpPr>
          <p:cNvPr id="840725" name="Text Box 31"/>
          <p:cNvSpPr txBox="1">
            <a:spLocks noChangeArrowheads="1"/>
          </p:cNvSpPr>
          <p:nvPr/>
        </p:nvSpPr>
        <p:spPr bwMode="auto">
          <a:xfrm>
            <a:off x="4954588" y="3747864"/>
            <a:ext cx="352425" cy="274638"/>
          </a:xfrm>
          <a:prstGeom prst="rect">
            <a:avLst/>
          </a:prstGeom>
          <a:noFill/>
          <a:ln w="9525">
            <a:noFill/>
            <a:miter lim="800000"/>
            <a:headEnd/>
            <a:tailEnd/>
          </a:ln>
        </p:spPr>
        <p:txBody>
          <a:bodyPr wrap="none">
            <a:spAutoFit/>
          </a:bodyPr>
          <a:lstStyle/>
          <a:p>
            <a:pPr algn="r"/>
            <a:r>
              <a:rPr lang="es-MX" sz="1200" dirty="0" smtClean="0">
                <a:solidFill>
                  <a:srgbClr val="002060"/>
                </a:solidFill>
              </a:rPr>
              <a:t>40</a:t>
            </a:r>
            <a:endParaRPr lang="es-MX" sz="1200" dirty="0">
              <a:solidFill>
                <a:srgbClr val="002060"/>
              </a:solidFill>
            </a:endParaRPr>
          </a:p>
        </p:txBody>
      </p:sp>
      <p:sp>
        <p:nvSpPr>
          <p:cNvPr id="840726" name="Text Box 32"/>
          <p:cNvSpPr txBox="1">
            <a:spLocks noChangeArrowheads="1"/>
          </p:cNvSpPr>
          <p:nvPr/>
        </p:nvSpPr>
        <p:spPr bwMode="auto">
          <a:xfrm>
            <a:off x="4954588" y="4290789"/>
            <a:ext cx="352425" cy="274638"/>
          </a:xfrm>
          <a:prstGeom prst="rect">
            <a:avLst/>
          </a:prstGeom>
          <a:noFill/>
          <a:ln w="9525">
            <a:noFill/>
            <a:miter lim="800000"/>
            <a:headEnd/>
            <a:tailEnd/>
          </a:ln>
        </p:spPr>
        <p:txBody>
          <a:bodyPr wrap="none">
            <a:spAutoFit/>
          </a:bodyPr>
          <a:lstStyle/>
          <a:p>
            <a:pPr algn="r"/>
            <a:r>
              <a:rPr lang="es-MX" sz="1200" dirty="0" smtClean="0">
                <a:solidFill>
                  <a:srgbClr val="002060"/>
                </a:solidFill>
              </a:rPr>
              <a:t>20</a:t>
            </a:r>
            <a:endParaRPr lang="es-MX" sz="1200" dirty="0">
              <a:solidFill>
                <a:srgbClr val="002060"/>
              </a:solidFill>
            </a:endParaRPr>
          </a:p>
        </p:txBody>
      </p:sp>
      <p:sp>
        <p:nvSpPr>
          <p:cNvPr id="840727" name="Text Box 33"/>
          <p:cNvSpPr txBox="1">
            <a:spLocks noChangeArrowheads="1"/>
          </p:cNvSpPr>
          <p:nvPr/>
        </p:nvSpPr>
        <p:spPr bwMode="auto">
          <a:xfrm>
            <a:off x="5038725" y="4835302"/>
            <a:ext cx="268288" cy="274637"/>
          </a:xfrm>
          <a:prstGeom prst="rect">
            <a:avLst/>
          </a:prstGeom>
          <a:noFill/>
          <a:ln w="9525">
            <a:noFill/>
            <a:miter lim="800000"/>
            <a:headEnd/>
            <a:tailEnd/>
          </a:ln>
        </p:spPr>
        <p:txBody>
          <a:bodyPr wrap="none">
            <a:spAutoFit/>
          </a:bodyPr>
          <a:lstStyle/>
          <a:p>
            <a:pPr algn="r"/>
            <a:r>
              <a:rPr lang="es-MX" sz="1200" dirty="0" smtClean="0">
                <a:solidFill>
                  <a:srgbClr val="002060"/>
                </a:solidFill>
              </a:rPr>
              <a:t>0</a:t>
            </a:r>
            <a:endParaRPr lang="es-MX" sz="1200" dirty="0">
              <a:solidFill>
                <a:srgbClr val="002060"/>
              </a:solidFill>
            </a:endParaRPr>
          </a:p>
        </p:txBody>
      </p:sp>
      <p:sp>
        <p:nvSpPr>
          <p:cNvPr id="840728" name="Text Box 34"/>
          <p:cNvSpPr txBox="1">
            <a:spLocks noChangeArrowheads="1"/>
          </p:cNvSpPr>
          <p:nvPr/>
        </p:nvSpPr>
        <p:spPr bwMode="auto">
          <a:xfrm>
            <a:off x="5807075" y="4975002"/>
            <a:ext cx="327358" cy="276999"/>
          </a:xfrm>
          <a:prstGeom prst="rect">
            <a:avLst/>
          </a:prstGeom>
          <a:noFill/>
          <a:ln w="9525">
            <a:noFill/>
            <a:miter lim="800000"/>
            <a:headEnd/>
            <a:tailEnd/>
          </a:ln>
        </p:spPr>
        <p:txBody>
          <a:bodyPr wrap="none">
            <a:spAutoFit/>
          </a:bodyPr>
          <a:lstStyle/>
          <a:p>
            <a:r>
              <a:rPr lang="es-MX" sz="1200" dirty="0" smtClean="0">
                <a:solidFill>
                  <a:srgbClr val="002060"/>
                </a:solidFill>
              </a:rPr>
              <a:t>L4</a:t>
            </a:r>
            <a:endParaRPr lang="es-MX" sz="1200" dirty="0">
              <a:solidFill>
                <a:srgbClr val="002060"/>
              </a:solidFill>
            </a:endParaRPr>
          </a:p>
        </p:txBody>
      </p:sp>
      <p:sp>
        <p:nvSpPr>
          <p:cNvPr id="840729" name="Text Box 35"/>
          <p:cNvSpPr txBox="1">
            <a:spLocks noChangeArrowheads="1"/>
          </p:cNvSpPr>
          <p:nvPr/>
        </p:nvSpPr>
        <p:spPr bwMode="auto">
          <a:xfrm>
            <a:off x="6965950" y="4971827"/>
            <a:ext cx="327358" cy="276999"/>
          </a:xfrm>
          <a:prstGeom prst="rect">
            <a:avLst/>
          </a:prstGeom>
          <a:noFill/>
          <a:ln w="9525">
            <a:noFill/>
            <a:miter lim="800000"/>
            <a:headEnd/>
            <a:tailEnd/>
          </a:ln>
        </p:spPr>
        <p:txBody>
          <a:bodyPr wrap="none">
            <a:spAutoFit/>
          </a:bodyPr>
          <a:lstStyle/>
          <a:p>
            <a:r>
              <a:rPr lang="es-MX" sz="1200" dirty="0" smtClean="0">
                <a:solidFill>
                  <a:srgbClr val="002060"/>
                </a:solidFill>
              </a:rPr>
              <a:t>L5</a:t>
            </a:r>
            <a:endParaRPr lang="es-MX" sz="1200" dirty="0">
              <a:solidFill>
                <a:srgbClr val="002060"/>
              </a:solidFill>
            </a:endParaRPr>
          </a:p>
        </p:txBody>
      </p:sp>
      <p:sp>
        <p:nvSpPr>
          <p:cNvPr id="840730" name="Text Box 36"/>
          <p:cNvSpPr txBox="1">
            <a:spLocks noChangeArrowheads="1"/>
          </p:cNvSpPr>
          <p:nvPr/>
        </p:nvSpPr>
        <p:spPr bwMode="auto">
          <a:xfrm>
            <a:off x="8124825" y="4968652"/>
            <a:ext cx="327358" cy="276999"/>
          </a:xfrm>
          <a:prstGeom prst="rect">
            <a:avLst/>
          </a:prstGeom>
          <a:noFill/>
          <a:ln w="9525">
            <a:noFill/>
            <a:miter lim="800000"/>
            <a:headEnd/>
            <a:tailEnd/>
          </a:ln>
        </p:spPr>
        <p:txBody>
          <a:bodyPr wrap="none">
            <a:spAutoFit/>
          </a:bodyPr>
          <a:lstStyle/>
          <a:p>
            <a:r>
              <a:rPr lang="es-MX" sz="1200" dirty="0" smtClean="0">
                <a:solidFill>
                  <a:srgbClr val="002060"/>
                </a:solidFill>
              </a:rPr>
              <a:t>L6</a:t>
            </a:r>
            <a:endParaRPr lang="es-MX" sz="1200" dirty="0">
              <a:solidFill>
                <a:srgbClr val="002060"/>
              </a:solidFill>
            </a:endParaRPr>
          </a:p>
        </p:txBody>
      </p:sp>
      <p:grpSp>
        <p:nvGrpSpPr>
          <p:cNvPr id="2" name="Group 47"/>
          <p:cNvGrpSpPr>
            <a:grpSpLocks/>
          </p:cNvGrpSpPr>
          <p:nvPr/>
        </p:nvGrpSpPr>
        <p:grpSpPr bwMode="auto">
          <a:xfrm>
            <a:off x="5774438" y="3872964"/>
            <a:ext cx="123825" cy="371475"/>
            <a:chOff x="3612" y="2076"/>
            <a:chExt cx="78" cy="234"/>
          </a:xfrm>
          <a:solidFill>
            <a:schemeClr val="accent1"/>
          </a:solidFill>
        </p:grpSpPr>
        <p:sp>
          <p:nvSpPr>
            <p:cNvPr id="21564" name="Line 45"/>
            <p:cNvSpPr>
              <a:spLocks noChangeShapeType="1"/>
            </p:cNvSpPr>
            <p:nvPr/>
          </p:nvSpPr>
          <p:spPr bwMode="auto">
            <a:xfrm>
              <a:off x="3612" y="2076"/>
              <a:ext cx="78" cy="0"/>
            </a:xfrm>
            <a:prstGeom prst="line">
              <a:avLst/>
            </a:prstGeom>
            <a:grpFill/>
            <a:ln w="28575">
              <a:solidFill>
                <a:srgbClr val="002060"/>
              </a:solidFill>
              <a:round/>
              <a:headEnd/>
              <a:tailEnd/>
            </a:ln>
            <a:effectLst/>
          </p:spPr>
          <p:txBody>
            <a:bodyPr/>
            <a:lstStyle/>
            <a:p>
              <a:pPr>
                <a:defRPr/>
              </a:pPr>
              <a:endParaRPr lang="es-MX" dirty="0">
                <a:solidFill>
                  <a:prstClr val="white"/>
                </a:solidFill>
                <a:cs typeface="Arial" charset="0"/>
              </a:endParaRPr>
            </a:p>
          </p:txBody>
        </p:sp>
        <p:sp>
          <p:nvSpPr>
            <p:cNvPr id="21565" name="Line 46"/>
            <p:cNvSpPr>
              <a:spLocks noChangeShapeType="1"/>
            </p:cNvSpPr>
            <p:nvPr/>
          </p:nvSpPr>
          <p:spPr bwMode="auto">
            <a:xfrm flipV="1">
              <a:off x="3651" y="2076"/>
              <a:ext cx="0" cy="234"/>
            </a:xfrm>
            <a:prstGeom prst="line">
              <a:avLst/>
            </a:prstGeom>
            <a:grpFill/>
            <a:ln w="28575">
              <a:solidFill>
                <a:srgbClr val="002060"/>
              </a:solidFill>
              <a:round/>
              <a:headEnd/>
              <a:tailEnd/>
            </a:ln>
            <a:effectLst/>
          </p:spPr>
          <p:txBody>
            <a:bodyPr/>
            <a:lstStyle/>
            <a:p>
              <a:pPr>
                <a:defRPr/>
              </a:pPr>
              <a:endParaRPr lang="es-MX" dirty="0">
                <a:solidFill>
                  <a:prstClr val="white"/>
                </a:solidFill>
                <a:cs typeface="Arial" charset="0"/>
              </a:endParaRPr>
            </a:p>
          </p:txBody>
        </p:sp>
      </p:grpSp>
      <p:sp>
        <p:nvSpPr>
          <p:cNvPr id="840732" name="Rectangle 37"/>
          <p:cNvSpPr>
            <a:spLocks noChangeArrowheads="1"/>
          </p:cNvSpPr>
          <p:nvPr/>
        </p:nvSpPr>
        <p:spPr bwMode="auto">
          <a:xfrm>
            <a:off x="5683250" y="4206652"/>
            <a:ext cx="304800" cy="742950"/>
          </a:xfrm>
          <a:prstGeom prst="rect">
            <a:avLst/>
          </a:prstGeom>
          <a:solidFill>
            <a:schemeClr val="accent1"/>
          </a:solidFill>
          <a:ln w="9525">
            <a:solidFill>
              <a:schemeClr val="accent1"/>
            </a:solidFill>
            <a:miter lim="800000"/>
            <a:headEnd/>
            <a:tailEnd/>
          </a:ln>
        </p:spPr>
        <p:txBody>
          <a:bodyPr wrap="none" anchor="ctr"/>
          <a:lstStyle/>
          <a:p>
            <a:endParaRPr lang="es-MX" dirty="0">
              <a:solidFill>
                <a:prstClr val="white"/>
              </a:solidFill>
            </a:endParaRPr>
          </a:p>
        </p:txBody>
      </p:sp>
      <p:grpSp>
        <p:nvGrpSpPr>
          <p:cNvPr id="3" name="Group 66"/>
          <p:cNvGrpSpPr>
            <a:grpSpLocks/>
          </p:cNvGrpSpPr>
          <p:nvPr/>
        </p:nvGrpSpPr>
        <p:grpSpPr bwMode="auto">
          <a:xfrm>
            <a:off x="6847588" y="3457039"/>
            <a:ext cx="123825" cy="209550"/>
            <a:chOff x="4290" y="1818"/>
            <a:chExt cx="78" cy="132"/>
          </a:xfrm>
          <a:solidFill>
            <a:schemeClr val="accent1"/>
          </a:solidFill>
        </p:grpSpPr>
        <p:sp>
          <p:nvSpPr>
            <p:cNvPr id="21560" name="Line 52"/>
            <p:cNvSpPr>
              <a:spLocks noChangeShapeType="1"/>
            </p:cNvSpPr>
            <p:nvPr/>
          </p:nvSpPr>
          <p:spPr bwMode="auto">
            <a:xfrm>
              <a:off x="4290" y="1818"/>
              <a:ext cx="78" cy="0"/>
            </a:xfrm>
            <a:prstGeom prst="line">
              <a:avLst/>
            </a:prstGeom>
            <a:grpFill/>
            <a:ln w="28575">
              <a:solidFill>
                <a:srgbClr val="002060"/>
              </a:solidFill>
              <a:round/>
              <a:headEnd/>
              <a:tailEnd/>
            </a:ln>
            <a:effectLst/>
          </p:spPr>
          <p:txBody>
            <a:bodyPr/>
            <a:lstStyle/>
            <a:p>
              <a:pPr>
                <a:defRPr/>
              </a:pPr>
              <a:endParaRPr lang="es-MX" dirty="0">
                <a:solidFill>
                  <a:prstClr val="white"/>
                </a:solidFill>
                <a:cs typeface="Arial" charset="0"/>
              </a:endParaRPr>
            </a:p>
          </p:txBody>
        </p:sp>
        <p:sp>
          <p:nvSpPr>
            <p:cNvPr id="21561" name="Line 53"/>
            <p:cNvSpPr>
              <a:spLocks noChangeShapeType="1"/>
            </p:cNvSpPr>
            <p:nvPr/>
          </p:nvSpPr>
          <p:spPr bwMode="auto">
            <a:xfrm flipV="1">
              <a:off x="4329" y="1818"/>
              <a:ext cx="0" cy="132"/>
            </a:xfrm>
            <a:prstGeom prst="line">
              <a:avLst/>
            </a:prstGeom>
            <a:grpFill/>
            <a:ln w="28575">
              <a:solidFill>
                <a:srgbClr val="002060"/>
              </a:solidFill>
              <a:round/>
              <a:headEnd/>
              <a:tailEnd/>
            </a:ln>
            <a:effectLst/>
          </p:spPr>
          <p:txBody>
            <a:bodyPr/>
            <a:lstStyle/>
            <a:p>
              <a:pPr>
                <a:defRPr/>
              </a:pPr>
              <a:endParaRPr lang="es-MX" dirty="0">
                <a:solidFill>
                  <a:prstClr val="white"/>
                </a:solidFill>
                <a:cs typeface="Arial" charset="0"/>
              </a:endParaRPr>
            </a:p>
          </p:txBody>
        </p:sp>
      </p:grpSp>
      <p:sp>
        <p:nvSpPr>
          <p:cNvPr id="840734" name="Rectangle 38"/>
          <p:cNvSpPr>
            <a:spLocks noChangeArrowheads="1"/>
          </p:cNvSpPr>
          <p:nvPr/>
        </p:nvSpPr>
        <p:spPr bwMode="auto">
          <a:xfrm>
            <a:off x="6756400" y="3654202"/>
            <a:ext cx="304800" cy="1295400"/>
          </a:xfrm>
          <a:prstGeom prst="rect">
            <a:avLst/>
          </a:prstGeom>
          <a:solidFill>
            <a:schemeClr val="accent1"/>
          </a:solidFill>
          <a:ln w="9525">
            <a:solidFill>
              <a:schemeClr val="accent1"/>
            </a:solidFill>
            <a:miter lim="800000"/>
            <a:headEnd/>
            <a:tailEnd/>
          </a:ln>
        </p:spPr>
        <p:txBody>
          <a:bodyPr wrap="none" anchor="ctr"/>
          <a:lstStyle/>
          <a:p>
            <a:endParaRPr lang="es-MX" dirty="0">
              <a:solidFill>
                <a:prstClr val="white"/>
              </a:solidFill>
            </a:endParaRPr>
          </a:p>
        </p:txBody>
      </p:sp>
      <p:grpSp>
        <p:nvGrpSpPr>
          <p:cNvPr id="4" name="Group 68"/>
          <p:cNvGrpSpPr>
            <a:grpSpLocks/>
          </p:cNvGrpSpPr>
          <p:nvPr/>
        </p:nvGrpSpPr>
        <p:grpSpPr bwMode="auto">
          <a:xfrm>
            <a:off x="8006463" y="2664814"/>
            <a:ext cx="123825" cy="238125"/>
            <a:chOff x="5016" y="1302"/>
            <a:chExt cx="78" cy="150"/>
          </a:xfrm>
          <a:solidFill>
            <a:schemeClr val="accent1"/>
          </a:solidFill>
        </p:grpSpPr>
        <p:sp>
          <p:nvSpPr>
            <p:cNvPr id="21556" name="Line 58"/>
            <p:cNvSpPr>
              <a:spLocks noChangeShapeType="1"/>
            </p:cNvSpPr>
            <p:nvPr/>
          </p:nvSpPr>
          <p:spPr bwMode="auto">
            <a:xfrm>
              <a:off x="5016" y="1302"/>
              <a:ext cx="78" cy="0"/>
            </a:xfrm>
            <a:prstGeom prst="line">
              <a:avLst/>
            </a:prstGeom>
            <a:grpFill/>
            <a:ln w="28575">
              <a:solidFill>
                <a:srgbClr val="002060"/>
              </a:solidFill>
              <a:round/>
              <a:headEnd/>
              <a:tailEnd/>
            </a:ln>
            <a:effectLst/>
          </p:spPr>
          <p:txBody>
            <a:bodyPr/>
            <a:lstStyle/>
            <a:p>
              <a:pPr>
                <a:defRPr/>
              </a:pPr>
              <a:endParaRPr lang="es-MX" dirty="0">
                <a:solidFill>
                  <a:prstClr val="white"/>
                </a:solidFill>
                <a:cs typeface="Arial" charset="0"/>
              </a:endParaRPr>
            </a:p>
          </p:txBody>
        </p:sp>
        <p:sp>
          <p:nvSpPr>
            <p:cNvPr id="21557" name="Line 59"/>
            <p:cNvSpPr>
              <a:spLocks noChangeShapeType="1"/>
            </p:cNvSpPr>
            <p:nvPr/>
          </p:nvSpPr>
          <p:spPr bwMode="auto">
            <a:xfrm flipV="1">
              <a:off x="5055" y="1302"/>
              <a:ext cx="0" cy="150"/>
            </a:xfrm>
            <a:prstGeom prst="line">
              <a:avLst/>
            </a:prstGeom>
            <a:grpFill/>
            <a:ln w="28575">
              <a:solidFill>
                <a:srgbClr val="002060"/>
              </a:solidFill>
              <a:round/>
              <a:headEnd/>
              <a:tailEnd/>
            </a:ln>
            <a:effectLst/>
          </p:spPr>
          <p:txBody>
            <a:bodyPr/>
            <a:lstStyle/>
            <a:p>
              <a:pPr>
                <a:defRPr/>
              </a:pPr>
              <a:endParaRPr lang="es-MX" dirty="0">
                <a:solidFill>
                  <a:prstClr val="white"/>
                </a:solidFill>
                <a:cs typeface="Arial" charset="0"/>
              </a:endParaRPr>
            </a:p>
          </p:txBody>
        </p:sp>
      </p:grpSp>
      <p:sp>
        <p:nvSpPr>
          <p:cNvPr id="840736" name="Rectangle 39"/>
          <p:cNvSpPr>
            <a:spLocks noChangeArrowheads="1"/>
          </p:cNvSpPr>
          <p:nvPr/>
        </p:nvSpPr>
        <p:spPr bwMode="auto">
          <a:xfrm>
            <a:off x="7915275" y="2882677"/>
            <a:ext cx="304800" cy="2066925"/>
          </a:xfrm>
          <a:prstGeom prst="rect">
            <a:avLst/>
          </a:prstGeom>
          <a:solidFill>
            <a:schemeClr val="accent1"/>
          </a:solidFill>
          <a:ln w="9525">
            <a:solidFill>
              <a:schemeClr val="accent1"/>
            </a:solidFill>
            <a:miter lim="800000"/>
            <a:headEnd/>
            <a:tailEnd/>
          </a:ln>
        </p:spPr>
        <p:txBody>
          <a:bodyPr wrap="none" anchor="ctr"/>
          <a:lstStyle/>
          <a:p>
            <a:endParaRPr lang="es-MX" dirty="0">
              <a:solidFill>
                <a:prstClr val="white"/>
              </a:solidFill>
            </a:endParaRPr>
          </a:p>
        </p:txBody>
      </p:sp>
      <p:sp>
        <p:nvSpPr>
          <p:cNvPr id="840737" name="Rectangle 40"/>
          <p:cNvSpPr>
            <a:spLocks noChangeArrowheads="1"/>
          </p:cNvSpPr>
          <p:nvPr/>
        </p:nvSpPr>
        <p:spPr bwMode="auto">
          <a:xfrm>
            <a:off x="5635625" y="2447702"/>
            <a:ext cx="133350" cy="133350"/>
          </a:xfrm>
          <a:prstGeom prst="rect">
            <a:avLst/>
          </a:prstGeom>
          <a:solidFill>
            <a:schemeClr val="accent1"/>
          </a:solidFill>
          <a:ln w="9525" algn="ctr">
            <a:solidFill>
              <a:schemeClr val="accent1"/>
            </a:solidFill>
            <a:miter lim="800000"/>
            <a:headEnd/>
            <a:tailEnd/>
          </a:ln>
        </p:spPr>
        <p:txBody>
          <a:bodyPr wrap="none" anchor="ctr"/>
          <a:lstStyle/>
          <a:p>
            <a:endParaRPr lang="es-MX" dirty="0">
              <a:solidFill>
                <a:prstClr val="white"/>
              </a:solidFill>
            </a:endParaRPr>
          </a:p>
        </p:txBody>
      </p:sp>
      <p:grpSp>
        <p:nvGrpSpPr>
          <p:cNvPr id="5" name="Group 64"/>
          <p:cNvGrpSpPr>
            <a:grpSpLocks/>
          </p:cNvGrpSpPr>
          <p:nvPr/>
        </p:nvGrpSpPr>
        <p:grpSpPr bwMode="auto">
          <a:xfrm>
            <a:off x="8409688" y="4009489"/>
            <a:ext cx="123825" cy="152400"/>
            <a:chOff x="5256" y="2166"/>
            <a:chExt cx="78" cy="96"/>
          </a:xfrm>
          <a:solidFill>
            <a:schemeClr val="accent2"/>
          </a:solidFill>
        </p:grpSpPr>
        <p:sp>
          <p:nvSpPr>
            <p:cNvPr id="21552" name="Line 61"/>
            <p:cNvSpPr>
              <a:spLocks noChangeShapeType="1"/>
            </p:cNvSpPr>
            <p:nvPr/>
          </p:nvSpPr>
          <p:spPr bwMode="auto">
            <a:xfrm>
              <a:off x="5256" y="2166"/>
              <a:ext cx="78" cy="0"/>
            </a:xfrm>
            <a:prstGeom prst="line">
              <a:avLst/>
            </a:prstGeom>
            <a:grpFill/>
            <a:ln w="28575">
              <a:solidFill>
                <a:srgbClr val="002060"/>
              </a:solidFill>
              <a:round/>
              <a:headEnd/>
              <a:tailEnd/>
            </a:ln>
            <a:effectLst/>
          </p:spPr>
          <p:txBody>
            <a:bodyPr/>
            <a:lstStyle/>
            <a:p>
              <a:pPr>
                <a:defRPr/>
              </a:pPr>
              <a:endParaRPr lang="es-MX" dirty="0">
                <a:solidFill>
                  <a:prstClr val="white"/>
                </a:solidFill>
                <a:cs typeface="Arial" charset="0"/>
              </a:endParaRPr>
            </a:p>
          </p:txBody>
        </p:sp>
        <p:sp>
          <p:nvSpPr>
            <p:cNvPr id="21553" name="Line 62"/>
            <p:cNvSpPr>
              <a:spLocks noChangeShapeType="1"/>
            </p:cNvSpPr>
            <p:nvPr/>
          </p:nvSpPr>
          <p:spPr bwMode="auto">
            <a:xfrm flipV="1">
              <a:off x="5295" y="2166"/>
              <a:ext cx="0" cy="96"/>
            </a:xfrm>
            <a:prstGeom prst="line">
              <a:avLst/>
            </a:prstGeom>
            <a:grpFill/>
            <a:ln w="28575">
              <a:solidFill>
                <a:srgbClr val="002060"/>
              </a:solidFill>
              <a:round/>
              <a:headEnd/>
              <a:tailEnd/>
            </a:ln>
            <a:effectLst/>
          </p:spPr>
          <p:txBody>
            <a:bodyPr/>
            <a:lstStyle/>
            <a:p>
              <a:pPr>
                <a:defRPr/>
              </a:pPr>
              <a:endParaRPr lang="es-MX" dirty="0">
                <a:solidFill>
                  <a:prstClr val="white"/>
                </a:solidFill>
                <a:cs typeface="Arial" charset="0"/>
              </a:endParaRPr>
            </a:p>
          </p:txBody>
        </p:sp>
      </p:grpSp>
      <p:sp>
        <p:nvSpPr>
          <p:cNvPr id="840739" name="Rectangle 41"/>
          <p:cNvSpPr>
            <a:spLocks noChangeArrowheads="1"/>
          </p:cNvSpPr>
          <p:nvPr/>
        </p:nvSpPr>
        <p:spPr bwMode="auto">
          <a:xfrm>
            <a:off x="8318500" y="4159027"/>
            <a:ext cx="304800" cy="790575"/>
          </a:xfrm>
          <a:prstGeom prst="rect">
            <a:avLst/>
          </a:prstGeom>
          <a:solidFill>
            <a:schemeClr val="accent2"/>
          </a:solidFill>
          <a:ln w="9525">
            <a:solidFill>
              <a:schemeClr val="accent2"/>
            </a:solidFill>
            <a:miter lim="800000"/>
            <a:headEnd/>
            <a:tailEnd/>
          </a:ln>
        </p:spPr>
        <p:txBody>
          <a:bodyPr wrap="none" anchor="ctr"/>
          <a:lstStyle/>
          <a:p>
            <a:endParaRPr lang="es-MX" dirty="0">
              <a:solidFill>
                <a:prstClr val="white"/>
              </a:solidFill>
            </a:endParaRPr>
          </a:p>
        </p:txBody>
      </p:sp>
      <p:grpSp>
        <p:nvGrpSpPr>
          <p:cNvPr id="6" name="Group 65"/>
          <p:cNvGrpSpPr>
            <a:grpSpLocks/>
          </p:cNvGrpSpPr>
          <p:nvPr/>
        </p:nvGrpSpPr>
        <p:grpSpPr bwMode="auto">
          <a:xfrm>
            <a:off x="7244463" y="4165064"/>
            <a:ext cx="123825" cy="123825"/>
            <a:chOff x="4536" y="2262"/>
            <a:chExt cx="78" cy="78"/>
          </a:xfrm>
          <a:solidFill>
            <a:schemeClr val="accent2"/>
          </a:solidFill>
        </p:grpSpPr>
        <p:sp>
          <p:nvSpPr>
            <p:cNvPr id="21548" name="Line 55"/>
            <p:cNvSpPr>
              <a:spLocks noChangeShapeType="1"/>
            </p:cNvSpPr>
            <p:nvPr/>
          </p:nvSpPr>
          <p:spPr bwMode="auto">
            <a:xfrm>
              <a:off x="4536" y="2262"/>
              <a:ext cx="78" cy="0"/>
            </a:xfrm>
            <a:prstGeom prst="line">
              <a:avLst/>
            </a:prstGeom>
            <a:grpFill/>
            <a:ln w="28575">
              <a:solidFill>
                <a:srgbClr val="002060"/>
              </a:solidFill>
              <a:round/>
              <a:headEnd/>
              <a:tailEnd/>
            </a:ln>
            <a:effectLst/>
          </p:spPr>
          <p:txBody>
            <a:bodyPr/>
            <a:lstStyle/>
            <a:p>
              <a:pPr>
                <a:defRPr/>
              </a:pPr>
              <a:endParaRPr lang="es-MX" dirty="0">
                <a:solidFill>
                  <a:prstClr val="white"/>
                </a:solidFill>
                <a:cs typeface="Arial" charset="0"/>
              </a:endParaRPr>
            </a:p>
          </p:txBody>
        </p:sp>
        <p:sp>
          <p:nvSpPr>
            <p:cNvPr id="21549" name="Line 56"/>
            <p:cNvSpPr>
              <a:spLocks noChangeShapeType="1"/>
            </p:cNvSpPr>
            <p:nvPr/>
          </p:nvSpPr>
          <p:spPr bwMode="auto">
            <a:xfrm flipV="1">
              <a:off x="4575" y="2262"/>
              <a:ext cx="0" cy="78"/>
            </a:xfrm>
            <a:prstGeom prst="line">
              <a:avLst/>
            </a:prstGeom>
            <a:grpFill/>
            <a:ln w="28575">
              <a:solidFill>
                <a:srgbClr val="002060"/>
              </a:solidFill>
              <a:round/>
              <a:headEnd/>
              <a:tailEnd/>
            </a:ln>
            <a:effectLst/>
          </p:spPr>
          <p:txBody>
            <a:bodyPr/>
            <a:lstStyle/>
            <a:p>
              <a:pPr>
                <a:defRPr/>
              </a:pPr>
              <a:endParaRPr lang="es-MX" dirty="0">
                <a:solidFill>
                  <a:prstClr val="white"/>
                </a:solidFill>
                <a:cs typeface="Arial" charset="0"/>
              </a:endParaRPr>
            </a:p>
          </p:txBody>
        </p:sp>
      </p:grpSp>
      <p:sp>
        <p:nvSpPr>
          <p:cNvPr id="840741" name="Rectangle 42"/>
          <p:cNvSpPr>
            <a:spLocks noChangeArrowheads="1"/>
          </p:cNvSpPr>
          <p:nvPr/>
        </p:nvSpPr>
        <p:spPr bwMode="auto">
          <a:xfrm>
            <a:off x="7153275" y="4273327"/>
            <a:ext cx="304800" cy="676275"/>
          </a:xfrm>
          <a:prstGeom prst="rect">
            <a:avLst/>
          </a:prstGeom>
          <a:solidFill>
            <a:schemeClr val="accent2"/>
          </a:solidFill>
          <a:ln w="9525">
            <a:solidFill>
              <a:schemeClr val="accent2"/>
            </a:solidFill>
            <a:miter lim="800000"/>
            <a:headEnd/>
            <a:tailEnd/>
          </a:ln>
        </p:spPr>
        <p:txBody>
          <a:bodyPr wrap="none" anchor="ctr"/>
          <a:lstStyle/>
          <a:p>
            <a:endParaRPr lang="es-MX" dirty="0">
              <a:solidFill>
                <a:prstClr val="white"/>
              </a:solidFill>
            </a:endParaRPr>
          </a:p>
        </p:txBody>
      </p:sp>
      <p:grpSp>
        <p:nvGrpSpPr>
          <p:cNvPr id="7" name="Group 67"/>
          <p:cNvGrpSpPr>
            <a:grpSpLocks/>
          </p:cNvGrpSpPr>
          <p:nvPr/>
        </p:nvGrpSpPr>
        <p:grpSpPr bwMode="auto">
          <a:xfrm>
            <a:off x="6174488" y="4463514"/>
            <a:ext cx="123825" cy="180975"/>
            <a:chOff x="3864" y="2448"/>
            <a:chExt cx="78" cy="114"/>
          </a:xfrm>
          <a:solidFill>
            <a:schemeClr val="accent2"/>
          </a:solidFill>
        </p:grpSpPr>
        <p:sp>
          <p:nvSpPr>
            <p:cNvPr id="21544" name="Line 49"/>
            <p:cNvSpPr>
              <a:spLocks noChangeShapeType="1"/>
            </p:cNvSpPr>
            <p:nvPr/>
          </p:nvSpPr>
          <p:spPr bwMode="auto">
            <a:xfrm>
              <a:off x="3864" y="2448"/>
              <a:ext cx="78" cy="0"/>
            </a:xfrm>
            <a:prstGeom prst="line">
              <a:avLst/>
            </a:prstGeom>
            <a:grpFill/>
            <a:ln w="28575">
              <a:solidFill>
                <a:srgbClr val="002060"/>
              </a:solidFill>
              <a:round/>
              <a:headEnd/>
              <a:tailEnd/>
            </a:ln>
            <a:effectLst/>
          </p:spPr>
          <p:txBody>
            <a:bodyPr/>
            <a:lstStyle/>
            <a:p>
              <a:pPr>
                <a:defRPr/>
              </a:pPr>
              <a:endParaRPr lang="es-MX" dirty="0">
                <a:solidFill>
                  <a:prstClr val="white"/>
                </a:solidFill>
                <a:cs typeface="Arial" charset="0"/>
              </a:endParaRPr>
            </a:p>
          </p:txBody>
        </p:sp>
        <p:sp>
          <p:nvSpPr>
            <p:cNvPr id="21545" name="Line 50"/>
            <p:cNvSpPr>
              <a:spLocks noChangeShapeType="1"/>
            </p:cNvSpPr>
            <p:nvPr/>
          </p:nvSpPr>
          <p:spPr bwMode="auto">
            <a:xfrm flipV="1">
              <a:off x="3903" y="2448"/>
              <a:ext cx="0" cy="114"/>
            </a:xfrm>
            <a:prstGeom prst="line">
              <a:avLst/>
            </a:prstGeom>
            <a:grpFill/>
            <a:ln w="28575">
              <a:solidFill>
                <a:srgbClr val="002060"/>
              </a:solidFill>
              <a:round/>
              <a:headEnd/>
              <a:tailEnd/>
            </a:ln>
            <a:effectLst/>
          </p:spPr>
          <p:txBody>
            <a:bodyPr/>
            <a:lstStyle/>
            <a:p>
              <a:pPr>
                <a:defRPr/>
              </a:pPr>
              <a:endParaRPr lang="es-MX" dirty="0">
                <a:solidFill>
                  <a:prstClr val="white"/>
                </a:solidFill>
                <a:cs typeface="Arial" charset="0"/>
              </a:endParaRPr>
            </a:p>
          </p:txBody>
        </p:sp>
      </p:grpSp>
      <p:sp>
        <p:nvSpPr>
          <p:cNvPr id="840743" name="Rectangle 43"/>
          <p:cNvSpPr>
            <a:spLocks noChangeArrowheads="1"/>
          </p:cNvSpPr>
          <p:nvPr/>
        </p:nvSpPr>
        <p:spPr bwMode="auto">
          <a:xfrm>
            <a:off x="6083300" y="4635277"/>
            <a:ext cx="304800" cy="314325"/>
          </a:xfrm>
          <a:prstGeom prst="rect">
            <a:avLst/>
          </a:prstGeom>
          <a:solidFill>
            <a:schemeClr val="accent2"/>
          </a:solidFill>
          <a:ln w="9525">
            <a:solidFill>
              <a:schemeClr val="accent2"/>
            </a:solidFill>
            <a:miter lim="800000"/>
            <a:headEnd/>
            <a:tailEnd/>
          </a:ln>
        </p:spPr>
        <p:txBody>
          <a:bodyPr wrap="none" anchor="ctr"/>
          <a:lstStyle/>
          <a:p>
            <a:endParaRPr lang="es-MX" dirty="0">
              <a:solidFill>
                <a:prstClr val="white"/>
              </a:solidFill>
            </a:endParaRPr>
          </a:p>
        </p:txBody>
      </p:sp>
      <p:sp>
        <p:nvSpPr>
          <p:cNvPr id="840744" name="Rectangle 44"/>
          <p:cNvSpPr>
            <a:spLocks noChangeArrowheads="1"/>
          </p:cNvSpPr>
          <p:nvPr/>
        </p:nvSpPr>
        <p:spPr bwMode="auto">
          <a:xfrm>
            <a:off x="5635625" y="2663602"/>
            <a:ext cx="133350" cy="133350"/>
          </a:xfrm>
          <a:prstGeom prst="rect">
            <a:avLst/>
          </a:prstGeom>
          <a:solidFill>
            <a:schemeClr val="accent2"/>
          </a:solidFill>
          <a:ln w="9525" algn="ctr">
            <a:solidFill>
              <a:schemeClr val="accent2"/>
            </a:solidFill>
            <a:miter lim="800000"/>
            <a:headEnd/>
            <a:tailEnd/>
          </a:ln>
        </p:spPr>
        <p:txBody>
          <a:bodyPr wrap="none" anchor="ctr"/>
          <a:lstStyle/>
          <a:p>
            <a:endParaRPr lang="es-MX" dirty="0">
              <a:solidFill>
                <a:prstClr val="white"/>
              </a:solidFill>
            </a:endParaRPr>
          </a:p>
        </p:txBody>
      </p:sp>
      <p:sp>
        <p:nvSpPr>
          <p:cNvPr id="840745" name="Line 20"/>
          <p:cNvSpPr>
            <a:spLocks noChangeShapeType="1"/>
          </p:cNvSpPr>
          <p:nvPr/>
        </p:nvSpPr>
        <p:spPr bwMode="auto">
          <a:xfrm>
            <a:off x="5302250" y="4952777"/>
            <a:ext cx="3524250" cy="0"/>
          </a:xfrm>
          <a:prstGeom prst="line">
            <a:avLst/>
          </a:prstGeom>
          <a:noFill/>
          <a:ln w="19050">
            <a:solidFill>
              <a:srgbClr val="002060"/>
            </a:solidFill>
            <a:round/>
            <a:headEnd/>
            <a:tailEnd/>
          </a:ln>
        </p:spPr>
        <p:txBody>
          <a:bodyPr/>
          <a:lstStyle/>
          <a:p>
            <a:endParaRPr lang="es-MX" dirty="0">
              <a:solidFill>
                <a:prstClr val="white"/>
              </a:solidFill>
            </a:endParaRPr>
          </a:p>
        </p:txBody>
      </p:sp>
      <p:sp>
        <p:nvSpPr>
          <p:cNvPr id="65" name="Rectangle 26"/>
          <p:cNvSpPr txBox="1">
            <a:spLocks noChangeArrowheads="1"/>
          </p:cNvSpPr>
          <p:nvPr/>
        </p:nvSpPr>
        <p:spPr bwMode="auto">
          <a:xfrm>
            <a:off x="290512" y="5863977"/>
            <a:ext cx="8601968" cy="523220"/>
          </a:xfrm>
          <a:prstGeom prst="rect">
            <a:avLst/>
          </a:prstGeom>
          <a:noFill/>
          <a:ln w="9525" algn="ctr">
            <a:noFill/>
            <a:miter lim="800000"/>
            <a:headEnd/>
            <a:tailEnd/>
          </a:ln>
        </p:spPr>
        <p:txBody>
          <a:bodyPr wrap="square">
            <a:spAutoFit/>
          </a:bodyPr>
          <a:lstStyle/>
          <a:p>
            <a:pPr marL="166688" indent="-166688" defTabSz="815975">
              <a:buFontTx/>
              <a:buChar char="•"/>
              <a:defRPr/>
            </a:pPr>
            <a:r>
              <a:rPr lang="es-MX" sz="1400" b="1" dirty="0" smtClean="0">
                <a:solidFill>
                  <a:srgbClr val="002060"/>
                </a:solidFill>
                <a:sym typeface="Symbol" pitchFamily="18" charset="2"/>
              </a:rPr>
              <a:t>Los inhibidores </a:t>
            </a:r>
            <a:r>
              <a:rPr lang="es-MX" sz="1400" b="1" baseline="-25000" dirty="0" smtClean="0">
                <a:solidFill>
                  <a:srgbClr val="002060"/>
                </a:solidFill>
              </a:rPr>
              <a:t>2</a:t>
            </a:r>
            <a:r>
              <a:rPr lang="es-MX" sz="1400" b="1" dirty="0" smtClean="0">
                <a:solidFill>
                  <a:srgbClr val="002060"/>
                </a:solidFill>
              </a:rPr>
              <a:t>-</a:t>
            </a:r>
            <a:r>
              <a:rPr lang="es-MX" sz="1400" b="1" dirty="0" smtClean="0">
                <a:solidFill>
                  <a:srgbClr val="002060"/>
                </a:solidFill>
                <a:sym typeface="Symbol" pitchFamily="18" charset="2"/>
              </a:rPr>
              <a:t>  reducen el tráfico de complejos </a:t>
            </a:r>
            <a:r>
              <a:rPr lang="es-MX" sz="1400" b="1" kern="0" dirty="0" smtClean="0">
                <a:solidFill>
                  <a:srgbClr val="002060"/>
                </a:solidFill>
              </a:rPr>
              <a:t>VGCC a la superficie celular in vitro</a:t>
            </a:r>
          </a:p>
          <a:p>
            <a:pPr marL="166688" indent="-166688" defTabSz="815975">
              <a:spcAft>
                <a:spcPts val="1200"/>
              </a:spcAft>
              <a:buFontTx/>
              <a:buChar char="•"/>
              <a:defRPr/>
            </a:pPr>
            <a:r>
              <a:rPr lang="es-MX" sz="1400" b="1" dirty="0" smtClean="0">
                <a:solidFill>
                  <a:srgbClr val="002060"/>
                </a:solidFill>
                <a:sym typeface="Symbol" pitchFamily="18" charset="2"/>
              </a:rPr>
              <a:t>Los inhibidores </a:t>
            </a:r>
            <a:r>
              <a:rPr lang="es-MX" sz="1400" b="1" baseline="-25000" dirty="0" smtClean="0">
                <a:solidFill>
                  <a:srgbClr val="002060"/>
                </a:solidFill>
              </a:rPr>
              <a:t>2</a:t>
            </a:r>
            <a:r>
              <a:rPr lang="es-MX" sz="1400" b="1" dirty="0" smtClean="0">
                <a:solidFill>
                  <a:srgbClr val="002060"/>
                </a:solidFill>
              </a:rPr>
              <a:t>-</a:t>
            </a:r>
            <a:r>
              <a:rPr lang="es-MX" sz="1400" b="1" dirty="0" smtClean="0">
                <a:solidFill>
                  <a:srgbClr val="002060"/>
                </a:solidFill>
                <a:sym typeface="Symbol" pitchFamily="18" charset="2"/>
              </a:rPr>
              <a:t>  previenen el aumento de</a:t>
            </a:r>
            <a:r>
              <a:rPr lang="es-MX" sz="1400" b="1" kern="0" dirty="0" smtClean="0">
                <a:solidFill>
                  <a:srgbClr val="002060"/>
                </a:solidFill>
              </a:rPr>
              <a:t> </a:t>
            </a:r>
            <a:r>
              <a:rPr lang="es-MX" sz="1400" b="1" dirty="0" smtClean="0">
                <a:solidFill>
                  <a:srgbClr val="002060"/>
                </a:solidFill>
                <a:latin typeface="Symbol" pitchFamily="18" charset="2"/>
                <a:cs typeface="Arial" charset="0"/>
              </a:rPr>
              <a:t>a</a:t>
            </a:r>
            <a:r>
              <a:rPr lang="es-MX" sz="1400" b="1" baseline="-25000" dirty="0" smtClean="0">
                <a:solidFill>
                  <a:srgbClr val="002060"/>
                </a:solidFill>
                <a:latin typeface="Symbol" pitchFamily="18" charset="2"/>
                <a:cs typeface="Arial" charset="0"/>
              </a:rPr>
              <a:t>2</a:t>
            </a:r>
            <a:r>
              <a:rPr lang="es-MX" sz="1400" b="1" dirty="0" smtClean="0">
                <a:solidFill>
                  <a:srgbClr val="002060"/>
                </a:solidFill>
                <a:latin typeface="Symbol" pitchFamily="18" charset="2"/>
                <a:cs typeface="Arial" charset="0"/>
              </a:rPr>
              <a:t>-d</a:t>
            </a:r>
            <a:r>
              <a:rPr lang="es-MX" sz="1400" b="1" kern="0" dirty="0" smtClean="0">
                <a:solidFill>
                  <a:srgbClr val="002060"/>
                </a:solidFill>
              </a:rPr>
              <a:t> en el cuerno dorsal </a:t>
            </a:r>
            <a:r>
              <a:rPr lang="es-MX" sz="1400" b="1" dirty="0" smtClean="0">
                <a:solidFill>
                  <a:srgbClr val="002060"/>
                </a:solidFill>
                <a:sym typeface="Symbol" pitchFamily="18" charset="2"/>
              </a:rPr>
              <a:t>inducido por la lesión nerviosa </a:t>
            </a:r>
            <a:endParaRPr lang="es-MX" sz="1400" b="1" kern="0" dirty="0">
              <a:solidFill>
                <a:srgbClr val="002060"/>
              </a:solidFill>
            </a:endParaRPr>
          </a:p>
        </p:txBody>
      </p:sp>
      <p:sp>
        <p:nvSpPr>
          <p:cNvPr id="840747" name="Text Box 16"/>
          <p:cNvSpPr txBox="1">
            <a:spLocks noChangeArrowheads="1"/>
          </p:cNvSpPr>
          <p:nvPr/>
        </p:nvSpPr>
        <p:spPr bwMode="auto">
          <a:xfrm>
            <a:off x="122238" y="6622628"/>
            <a:ext cx="8528050" cy="153888"/>
          </a:xfrm>
          <a:prstGeom prst="rect">
            <a:avLst/>
          </a:prstGeom>
          <a:noFill/>
          <a:ln w="9525">
            <a:noFill/>
            <a:miter lim="800000"/>
            <a:headEnd/>
            <a:tailEnd/>
          </a:ln>
        </p:spPr>
        <p:txBody>
          <a:bodyPr lIns="0" tIns="0" rIns="0" bIns="0" anchor="b">
            <a:spAutoFit/>
          </a:bodyPr>
          <a:lstStyle/>
          <a:p>
            <a:pPr marL="114300" indent="-114300"/>
            <a:r>
              <a:rPr lang="es-MX" sz="1000" dirty="0" smtClean="0">
                <a:solidFill>
                  <a:srgbClr val="002060"/>
                </a:solidFill>
                <a:latin typeface="Arial" pitchFamily="34" charset="0"/>
                <a:cs typeface="Arial" pitchFamily="34" charset="0"/>
              </a:rPr>
              <a:t>VGCC: Canales de Ca2+ activados por voltaje.</a:t>
            </a:r>
            <a:endParaRPr lang="es-MX" sz="10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1673784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normAutofit fontScale="90000"/>
          </a:bodyPr>
          <a:lstStyle/>
          <a:p>
            <a:r>
              <a:rPr lang="es-MX" altLang="en-US" dirty="0" smtClean="0"/>
              <a:t>Efectos Adversos de los Ligandos </a:t>
            </a:r>
            <a:r>
              <a:rPr lang="es-MX" altLang="zh-TW" dirty="0" smtClean="0">
                <a:latin typeface="Symbol" pitchFamily="18" charset="2"/>
                <a:ea typeface="PMingLiU"/>
                <a:cs typeface="PMingLiU"/>
              </a:rPr>
              <a:t>a</a:t>
            </a:r>
            <a:r>
              <a:rPr lang="es-MX" baseline="-25000" dirty="0" smtClean="0"/>
              <a:t>2</a:t>
            </a:r>
            <a:r>
              <a:rPr lang="es-MX" altLang="zh-TW" dirty="0" smtClean="0">
                <a:latin typeface="Symbol" pitchFamily="18" charset="2"/>
                <a:ea typeface="PMingLiU"/>
                <a:cs typeface="PMingLiU"/>
              </a:rPr>
              <a:t>d</a:t>
            </a:r>
            <a:endParaRPr lang="es-MX" dirty="0" smtClean="0"/>
          </a:p>
        </p:txBody>
      </p:sp>
      <p:graphicFrame>
        <p:nvGraphicFramePr>
          <p:cNvPr id="11" name="Content Placeholder 10"/>
          <p:cNvGraphicFramePr>
            <a:graphicFrameLocks noGrp="1"/>
          </p:cNvGraphicFramePr>
          <p:nvPr>
            <p:ph sz="quarter" idx="1"/>
            <p:extLst>
              <p:ext uri="{D42A27DB-BD31-4B8C-83A1-F6EECF244321}">
                <p14:modId xmlns:p14="http://schemas.microsoft.com/office/powerpoint/2010/main" val="3660565834"/>
              </p:ext>
            </p:extLst>
          </p:nvPr>
        </p:nvGraphicFramePr>
        <p:xfrm>
          <a:off x="496144" y="1844824"/>
          <a:ext cx="8208910" cy="3037462"/>
        </p:xfrm>
        <a:graphic>
          <a:graphicData uri="http://schemas.openxmlformats.org/drawingml/2006/table">
            <a:tbl>
              <a:tblPr firstRow="1" bandRow="1">
                <a:tableStyleId>{5C22544A-7EE6-4342-B048-85BDC9FD1C3A}</a:tableStyleId>
              </a:tblPr>
              <a:tblGrid>
                <a:gridCol w="3562564"/>
                <a:gridCol w="4646346"/>
              </a:tblGrid>
              <a:tr h="709027">
                <a:tc>
                  <a:txBody>
                    <a:bodyPr/>
                    <a:lstStyle/>
                    <a:p>
                      <a:pPr lvl="0" algn="l"/>
                      <a:r>
                        <a:rPr lang="es-MX" sz="2400" noProof="0" dirty="0" smtClean="0">
                          <a:effectLst>
                            <a:outerShdw blurRad="38100" dist="38100" dir="2700000" algn="tl">
                              <a:srgbClr val="000000">
                                <a:alpha val="43137"/>
                              </a:srgbClr>
                            </a:outerShdw>
                          </a:effectLst>
                        </a:rPr>
                        <a:t>  </a:t>
                      </a:r>
                      <a:r>
                        <a:rPr lang="es-MX" sz="2400" noProof="0" dirty="0" smtClean="0">
                          <a:effectLst/>
                        </a:rPr>
                        <a:t>Sistema</a:t>
                      </a:r>
                      <a:endParaRPr lang="es-MX" sz="2400" noProof="0" dirty="0">
                        <a:effectLst/>
                      </a:endParaRPr>
                    </a:p>
                  </a:txBody>
                  <a:tcPr/>
                </a:tc>
                <a:tc>
                  <a:txBody>
                    <a:bodyPr/>
                    <a:lstStyle/>
                    <a:p>
                      <a:r>
                        <a:rPr lang="es-MX" sz="2400" noProof="0" dirty="0" smtClean="0">
                          <a:effectLst/>
                        </a:rPr>
                        <a:t>Efectos adversos</a:t>
                      </a:r>
                      <a:endParaRPr lang="es-MX" sz="2400" noProof="0" dirty="0">
                        <a:effectLst/>
                      </a:endParaRPr>
                    </a:p>
                  </a:txBody>
                  <a:tcPr/>
                </a:tc>
              </a:tr>
              <a:tr h="575099">
                <a:tc>
                  <a:txBody>
                    <a:bodyPr/>
                    <a:lstStyle/>
                    <a:p>
                      <a:pPr marL="109538"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es-MX" sz="2400" u="none" strike="noStrike" cap="none" normalizeH="0" baseline="0" noProof="0" dirty="0" smtClean="0">
                          <a:ln>
                            <a:noFill/>
                          </a:ln>
                          <a:solidFill>
                            <a:schemeClr val="bg1"/>
                          </a:solidFill>
                          <a:effectLst/>
                          <a:latin typeface="+mn-lt"/>
                        </a:rPr>
                        <a:t>Sistema digestivo</a:t>
                      </a:r>
                      <a:endParaRPr kumimoji="0" lang="es-MX" sz="2400" b="0" i="0" u="none" strike="noStrike" cap="none" normalizeH="0" baseline="0" noProof="0" dirty="0" smtClean="0">
                        <a:ln>
                          <a:noFill/>
                        </a:ln>
                        <a:solidFill>
                          <a:schemeClr val="bg1"/>
                        </a:solidFill>
                        <a:effectLst/>
                        <a:latin typeface="+mn-lt"/>
                      </a:endParaRPr>
                    </a:p>
                  </a:txBody>
                  <a:tcPr anchor="ctr" horzOverflow="overflow"/>
                </a:tc>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es-MX" sz="2400" b="0" i="0" u="none" strike="noStrike" cap="none" normalizeH="0" baseline="0" noProof="0" dirty="0" smtClean="0">
                          <a:ln>
                            <a:noFill/>
                          </a:ln>
                          <a:solidFill>
                            <a:schemeClr val="bg1"/>
                          </a:solidFill>
                          <a:effectLst/>
                          <a:latin typeface="+mn-lt"/>
                        </a:rPr>
                        <a:t>Boca seca</a:t>
                      </a:r>
                    </a:p>
                  </a:txBody>
                  <a:tcPr anchor="ctr" horzOverflow="overflow"/>
                </a:tc>
              </a:tr>
              <a:tr h="760698">
                <a:tc>
                  <a:txBody>
                    <a:bodyPr/>
                    <a:lstStyle/>
                    <a:p>
                      <a:pPr marL="109538"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es-MX" sz="2400" u="none" strike="noStrike" cap="none" normalizeH="0" baseline="0" noProof="0" dirty="0" smtClean="0">
                          <a:ln>
                            <a:noFill/>
                          </a:ln>
                          <a:solidFill>
                            <a:schemeClr val="bg1"/>
                          </a:solidFill>
                          <a:effectLst/>
                          <a:latin typeface="+mn-lt"/>
                        </a:rPr>
                        <a:t>SNC</a:t>
                      </a:r>
                      <a:endParaRPr kumimoji="0" lang="es-MX" sz="2400" b="0" i="0" u="none" strike="noStrike" cap="none" normalizeH="0" baseline="0" noProof="0" dirty="0" smtClean="0">
                        <a:ln>
                          <a:noFill/>
                        </a:ln>
                        <a:solidFill>
                          <a:schemeClr val="bg1"/>
                        </a:solidFill>
                        <a:effectLst/>
                        <a:latin typeface="+mn-lt"/>
                      </a:endParaRPr>
                    </a:p>
                  </a:txBody>
                  <a:tcPr anchor="ctr" horzOverflow="overflow"/>
                </a:tc>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es-MX" sz="2400" b="0" i="0" u="none" strike="noStrike" cap="none" normalizeH="0" baseline="0" noProof="0" dirty="0" smtClean="0">
                          <a:ln>
                            <a:noFill/>
                          </a:ln>
                          <a:solidFill>
                            <a:schemeClr val="bg1"/>
                          </a:solidFill>
                          <a:effectLst/>
                          <a:latin typeface="+mn-lt"/>
                        </a:rPr>
                        <a:t>Mareo, somnolencia</a:t>
                      </a:r>
                    </a:p>
                  </a:txBody>
                  <a:tcPr anchor="ctr" horzOverflow="overflow"/>
                </a:tc>
              </a:tr>
              <a:tr h="992638">
                <a:tc>
                  <a:txBody>
                    <a:bodyPr/>
                    <a:lstStyle/>
                    <a:p>
                      <a:pPr marL="109538"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es-MX" sz="2400" u="none" strike="noStrike" cap="none" normalizeH="0" baseline="0" noProof="0" dirty="0" smtClean="0">
                          <a:ln>
                            <a:noFill/>
                          </a:ln>
                          <a:solidFill>
                            <a:schemeClr val="bg1"/>
                          </a:solidFill>
                          <a:effectLst/>
                          <a:latin typeface="+mn-lt"/>
                        </a:rPr>
                        <a:t>Otro</a:t>
                      </a:r>
                      <a:endParaRPr kumimoji="0" lang="es-MX" sz="2400" b="0" i="0" u="none" strike="noStrike" cap="none" normalizeH="0" baseline="0" noProof="0" dirty="0" smtClean="0">
                        <a:ln>
                          <a:noFill/>
                        </a:ln>
                        <a:solidFill>
                          <a:schemeClr val="bg1"/>
                        </a:solidFill>
                        <a:effectLst/>
                        <a:latin typeface="+mn-lt"/>
                      </a:endParaRPr>
                    </a:p>
                  </a:txBody>
                  <a:tcPr anchor="ctr" horzOverflow="overflow"/>
                </a:tc>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defRPr/>
                      </a:pPr>
                      <a:r>
                        <a:rPr kumimoji="0" lang="es-MX" sz="2400" b="0" i="0" u="none" strike="noStrike" cap="none" normalizeH="0" baseline="0" noProof="0" dirty="0" smtClean="0">
                          <a:ln>
                            <a:noFill/>
                          </a:ln>
                          <a:solidFill>
                            <a:schemeClr val="bg1"/>
                          </a:solidFill>
                          <a:effectLst/>
                          <a:latin typeface="+mn-lt"/>
                        </a:rPr>
                        <a:t>Astenia, cefalea, edema periférico, aumento de peso</a:t>
                      </a:r>
                    </a:p>
                  </a:txBody>
                  <a:tcPr anchor="ctr" horzOverflow="overflow"/>
                </a:tc>
              </a:tr>
            </a:tbl>
          </a:graphicData>
        </a:graphic>
      </p:graphicFrame>
      <p:sp>
        <p:nvSpPr>
          <p:cNvPr id="2" name="Rectangle 1"/>
          <p:cNvSpPr/>
          <p:nvPr/>
        </p:nvSpPr>
        <p:spPr>
          <a:xfrm>
            <a:off x="445120" y="6103040"/>
            <a:ext cx="4114781" cy="677108"/>
          </a:xfrm>
          <a:prstGeom prst="rect">
            <a:avLst/>
          </a:prstGeom>
        </p:spPr>
        <p:txBody>
          <a:bodyPr wrap="none">
            <a:spAutoFit/>
          </a:bodyPr>
          <a:lstStyle/>
          <a:p>
            <a:r>
              <a:rPr lang="es-MX" sz="1400" b="1" dirty="0" smtClean="0">
                <a:solidFill>
                  <a:srgbClr val="002060"/>
                </a:solidFill>
                <a:cs typeface="Arial" pitchFamily="34" charset="0"/>
              </a:rPr>
              <a:t>Los ligandos α</a:t>
            </a:r>
            <a:r>
              <a:rPr lang="es-MX" sz="1400" b="1" baseline="-25000" dirty="0" smtClean="0">
                <a:solidFill>
                  <a:srgbClr val="002060"/>
                </a:solidFill>
                <a:cs typeface="Arial" pitchFamily="34" charset="0"/>
              </a:rPr>
              <a:t>2</a:t>
            </a:r>
            <a:r>
              <a:rPr lang="es-MX" sz="1400" b="1" dirty="0" smtClean="0">
                <a:solidFill>
                  <a:srgbClr val="002060"/>
                </a:solidFill>
                <a:cs typeface="Arial" pitchFamily="34" charset="0"/>
              </a:rPr>
              <a:t>δ incluyen gabapentina y pregabalina</a:t>
            </a:r>
          </a:p>
          <a:p>
            <a:r>
              <a:rPr lang="es-MX" sz="1400" b="1" dirty="0" smtClean="0">
                <a:solidFill>
                  <a:srgbClr val="002060"/>
                </a:solidFill>
                <a:cs typeface="Arial" pitchFamily="34" charset="0"/>
              </a:rPr>
              <a:t>SNC= sistema nervioso central</a:t>
            </a:r>
          </a:p>
          <a:p>
            <a:r>
              <a:rPr lang="es-MX" sz="1000" dirty="0" smtClean="0">
                <a:solidFill>
                  <a:srgbClr val="002060"/>
                </a:solidFill>
              </a:rPr>
              <a:t>Attal N, Finnerup NB. </a:t>
            </a:r>
            <a:r>
              <a:rPr lang="es-MX" sz="1000" i="1" dirty="0" smtClean="0">
                <a:solidFill>
                  <a:srgbClr val="002060"/>
                </a:solidFill>
              </a:rPr>
              <a:t>Pain Clinical Updates </a:t>
            </a:r>
            <a:r>
              <a:rPr lang="es-MX" sz="1000" dirty="0" smtClean="0">
                <a:solidFill>
                  <a:srgbClr val="002060"/>
                </a:solidFill>
              </a:rPr>
              <a:t>2010; 18(9):1-8.</a:t>
            </a:r>
            <a:endParaRPr lang="es-MX" sz="1000" dirty="0">
              <a:solidFill>
                <a:srgbClr val="002060"/>
              </a:solidFill>
            </a:endParaRPr>
          </a:p>
        </p:txBody>
      </p:sp>
      <p:sp>
        <p:nvSpPr>
          <p:cNvPr id="5" name="Slide Number Placeholder 21"/>
          <p:cNvSpPr>
            <a:spLocks noGrp="1"/>
          </p:cNvSpPr>
          <p:nvPr>
            <p:ph type="sldNum" sz="quarter" idx="12"/>
          </p:nvPr>
        </p:nvSpPr>
        <p:spPr>
          <a:xfrm>
            <a:off x="6553200" y="6356350"/>
            <a:ext cx="2133600" cy="365125"/>
          </a:xfrm>
        </p:spPr>
        <p:txBody>
          <a:bodyPr/>
          <a:lstStyle/>
          <a:p>
            <a:fld id="{903B8EED-60FF-4798-B00A-5F8F0039E366}" type="slidenum">
              <a:rPr lang="es-MX" smtClean="0">
                <a:solidFill>
                  <a:prstClr val="black"/>
                </a:solidFill>
              </a:rPr>
              <a:pPr/>
              <a:t>43</a:t>
            </a:fld>
            <a:endParaRPr lang="es-MX" dirty="0">
              <a:solidFill>
                <a:prstClr val="black"/>
              </a:solidFill>
            </a:endParaRPr>
          </a:p>
        </p:txBody>
      </p:sp>
    </p:spTree>
    <p:extLst>
      <p:ext uri="{BB962C8B-B14F-4D97-AF65-F5344CB8AC3E}">
        <p14:creationId xmlns:p14="http://schemas.microsoft.com/office/powerpoint/2010/main" val="2999576127"/>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43"/>
          <p:cNvSpPr/>
          <p:nvPr/>
        </p:nvSpPr>
        <p:spPr>
          <a:xfrm>
            <a:off x="0" y="1230312"/>
            <a:ext cx="9144000" cy="5627687"/>
          </a:xfrm>
          <a:prstGeom prst="rect">
            <a:avLst/>
          </a:prstGeom>
          <a:solidFill>
            <a:srgbClr val="171C7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MX" dirty="0">
              <a:solidFill>
                <a:prstClr val="white"/>
              </a:solidFill>
            </a:endParaRPr>
          </a:p>
        </p:txBody>
      </p:sp>
      <p:pic>
        <p:nvPicPr>
          <p:cNvPr id="65" name="Picture 50" descr="head and shoulders"/>
          <p:cNvPicPr>
            <a:picLocks noChangeAspect="1" noChangeArrowheads="1"/>
          </p:cNvPicPr>
          <p:nvPr/>
        </p:nvPicPr>
        <p:blipFill>
          <a:blip r:embed="rId3" cstate="print"/>
          <a:srcRect l="3940" t="5711" r="8307" b="9053"/>
          <a:stretch>
            <a:fillRect/>
          </a:stretch>
        </p:blipFill>
        <p:spPr bwMode="auto">
          <a:xfrm>
            <a:off x="5330103" y="1710928"/>
            <a:ext cx="3481387" cy="2870200"/>
          </a:xfrm>
          <a:prstGeom prst="rect">
            <a:avLst/>
          </a:prstGeom>
          <a:noFill/>
          <a:ln w="9525">
            <a:noFill/>
            <a:miter lim="800000"/>
            <a:headEnd/>
            <a:tailEnd/>
          </a:ln>
        </p:spPr>
      </p:pic>
      <p:pic>
        <p:nvPicPr>
          <p:cNvPr id="66" name="Picture 98" descr="Revision_07"/>
          <p:cNvPicPr>
            <a:picLocks noChangeAspect="1" noChangeArrowheads="1"/>
          </p:cNvPicPr>
          <p:nvPr/>
        </p:nvPicPr>
        <p:blipFill>
          <a:blip r:embed="rId4" cstate="print"/>
          <a:srcRect l="882" t="25748" r="882" b="7559"/>
          <a:stretch>
            <a:fillRect/>
          </a:stretch>
        </p:blipFill>
        <p:spPr bwMode="auto">
          <a:xfrm>
            <a:off x="1397000" y="5026025"/>
            <a:ext cx="6791325" cy="1012825"/>
          </a:xfrm>
          <a:prstGeom prst="rect">
            <a:avLst/>
          </a:prstGeom>
          <a:noFill/>
          <a:ln w="9525">
            <a:noFill/>
            <a:miter lim="800000"/>
            <a:headEnd/>
            <a:tailEnd/>
          </a:ln>
        </p:spPr>
      </p:pic>
      <p:sp>
        <p:nvSpPr>
          <p:cNvPr id="67" name="Rectangle 28"/>
          <p:cNvSpPr>
            <a:spLocks noGrp="1" noChangeArrowheads="1"/>
          </p:cNvSpPr>
          <p:nvPr>
            <p:ph type="title"/>
          </p:nvPr>
        </p:nvSpPr>
        <p:spPr>
          <a:xfrm>
            <a:off x="457200" y="200436"/>
            <a:ext cx="8229600" cy="1143000"/>
          </a:xfrm>
        </p:spPr>
        <p:txBody>
          <a:bodyPr vert="horz" lIns="91440" tIns="45720" rIns="91440" bIns="45720" rtlCol="0" anchor="ctr">
            <a:normAutofit fontScale="90000"/>
          </a:bodyPr>
          <a:lstStyle/>
          <a:p>
            <a:pPr>
              <a:lnSpc>
                <a:spcPct val="85000"/>
              </a:lnSpc>
            </a:pPr>
            <a:r>
              <a:rPr lang="es-MX" dirty="0" smtClean="0"/>
              <a:t>Cómo Modulan el Dolor los Antidepresivos </a:t>
            </a:r>
            <a:endParaRPr lang="es-MX" dirty="0"/>
          </a:p>
        </p:txBody>
      </p:sp>
      <p:sp>
        <p:nvSpPr>
          <p:cNvPr id="68" name="Text Box 33"/>
          <p:cNvSpPr txBox="1">
            <a:spLocks noChangeArrowheads="1"/>
          </p:cNvSpPr>
          <p:nvPr/>
        </p:nvSpPr>
        <p:spPr bwMode="auto">
          <a:xfrm>
            <a:off x="561975" y="4441825"/>
            <a:ext cx="1447832" cy="307777"/>
          </a:xfrm>
          <a:prstGeom prst="rect">
            <a:avLst/>
          </a:prstGeom>
          <a:noFill/>
          <a:ln w="9525">
            <a:noFill/>
            <a:miter lim="800000"/>
            <a:headEnd/>
            <a:tailEnd/>
          </a:ln>
        </p:spPr>
        <p:txBody>
          <a:bodyPr wrap="none">
            <a:spAutoFit/>
          </a:bodyPr>
          <a:lstStyle/>
          <a:p>
            <a:r>
              <a:rPr lang="es-MX" sz="1400" b="1" dirty="0" smtClean="0">
                <a:solidFill>
                  <a:prstClr val="white"/>
                </a:solidFill>
              </a:rPr>
              <a:t>Lesión del nervio</a:t>
            </a:r>
            <a:endParaRPr lang="es-MX" sz="1400" b="1" dirty="0">
              <a:solidFill>
                <a:prstClr val="white"/>
              </a:solidFill>
            </a:endParaRPr>
          </a:p>
        </p:txBody>
      </p:sp>
      <p:sp>
        <p:nvSpPr>
          <p:cNvPr id="70" name="Text Box 81"/>
          <p:cNvSpPr txBox="1">
            <a:spLocks noChangeArrowheads="1"/>
          </p:cNvSpPr>
          <p:nvPr/>
        </p:nvSpPr>
        <p:spPr bwMode="auto">
          <a:xfrm>
            <a:off x="6525637" y="5780088"/>
            <a:ext cx="1329210" cy="307777"/>
          </a:xfrm>
          <a:prstGeom prst="rect">
            <a:avLst/>
          </a:prstGeom>
          <a:noFill/>
          <a:ln w="9525">
            <a:noFill/>
            <a:miter lim="800000"/>
            <a:headEnd/>
            <a:tailEnd/>
          </a:ln>
        </p:spPr>
        <p:txBody>
          <a:bodyPr wrap="none">
            <a:spAutoFit/>
          </a:bodyPr>
          <a:lstStyle/>
          <a:p>
            <a:r>
              <a:rPr lang="es-MX" sz="1400" b="1" dirty="0" smtClean="0">
                <a:solidFill>
                  <a:prstClr val="white"/>
                </a:solidFill>
              </a:rPr>
              <a:t>Médula espinal</a:t>
            </a:r>
            <a:endParaRPr lang="es-MX" sz="1400" b="1" dirty="0">
              <a:solidFill>
                <a:prstClr val="white"/>
              </a:solidFill>
            </a:endParaRPr>
          </a:p>
        </p:txBody>
      </p:sp>
      <p:sp>
        <p:nvSpPr>
          <p:cNvPr id="71" name="Text Box 89"/>
          <p:cNvSpPr txBox="1">
            <a:spLocks noChangeArrowheads="1"/>
          </p:cNvSpPr>
          <p:nvPr/>
        </p:nvSpPr>
        <p:spPr bwMode="auto">
          <a:xfrm>
            <a:off x="2849563" y="5702300"/>
            <a:ext cx="2401887" cy="304800"/>
          </a:xfrm>
          <a:prstGeom prst="rect">
            <a:avLst/>
          </a:prstGeom>
          <a:noFill/>
          <a:ln w="9525">
            <a:noFill/>
            <a:miter lim="800000"/>
            <a:headEnd/>
            <a:tailEnd/>
          </a:ln>
        </p:spPr>
        <p:txBody>
          <a:bodyPr>
            <a:spAutoFit/>
          </a:bodyPr>
          <a:lstStyle/>
          <a:p>
            <a:pPr algn="ctr"/>
            <a:r>
              <a:rPr lang="es-MX" sz="1400" b="1" dirty="0" smtClean="0">
                <a:solidFill>
                  <a:prstClr val="white"/>
                </a:solidFill>
              </a:rPr>
              <a:t>Fibra aferente nociceptiva</a:t>
            </a:r>
            <a:endParaRPr lang="es-MX" sz="1400" b="1" dirty="0">
              <a:solidFill>
                <a:prstClr val="white"/>
              </a:solidFill>
            </a:endParaRPr>
          </a:p>
        </p:txBody>
      </p:sp>
      <p:pic>
        <p:nvPicPr>
          <p:cNvPr id="73" name="Picture 100" descr="pain"/>
          <p:cNvPicPr>
            <a:picLocks noChangeAspect="1" noChangeArrowheads="1"/>
          </p:cNvPicPr>
          <p:nvPr/>
        </p:nvPicPr>
        <p:blipFill>
          <a:blip r:embed="rId5" cstate="print"/>
          <a:srcRect/>
          <a:stretch>
            <a:fillRect/>
          </a:stretch>
        </p:blipFill>
        <p:spPr bwMode="auto">
          <a:xfrm>
            <a:off x="1609725" y="5313363"/>
            <a:ext cx="119063" cy="114300"/>
          </a:xfrm>
          <a:prstGeom prst="rect">
            <a:avLst/>
          </a:prstGeom>
          <a:noFill/>
          <a:ln w="9525">
            <a:noFill/>
            <a:miter lim="800000"/>
            <a:headEnd/>
            <a:tailEnd/>
          </a:ln>
        </p:spPr>
      </p:pic>
      <p:pic>
        <p:nvPicPr>
          <p:cNvPr id="74" name="Picture 102" descr="pain"/>
          <p:cNvPicPr>
            <a:picLocks noChangeAspect="1" noChangeArrowheads="1"/>
          </p:cNvPicPr>
          <p:nvPr/>
        </p:nvPicPr>
        <p:blipFill>
          <a:blip r:embed="rId5" cstate="print"/>
          <a:srcRect/>
          <a:stretch>
            <a:fillRect/>
          </a:stretch>
        </p:blipFill>
        <p:spPr bwMode="auto">
          <a:xfrm>
            <a:off x="2136775" y="5334000"/>
            <a:ext cx="119063" cy="114300"/>
          </a:xfrm>
          <a:prstGeom prst="rect">
            <a:avLst/>
          </a:prstGeom>
          <a:noFill/>
          <a:ln w="9525">
            <a:noFill/>
            <a:miter lim="800000"/>
            <a:headEnd/>
            <a:tailEnd/>
          </a:ln>
        </p:spPr>
      </p:pic>
      <p:pic>
        <p:nvPicPr>
          <p:cNvPr id="75" name="Picture 103" descr="pain"/>
          <p:cNvPicPr>
            <a:picLocks noChangeAspect="1" noChangeArrowheads="1"/>
          </p:cNvPicPr>
          <p:nvPr/>
        </p:nvPicPr>
        <p:blipFill>
          <a:blip r:embed="rId5" cstate="print"/>
          <a:srcRect/>
          <a:stretch>
            <a:fillRect/>
          </a:stretch>
        </p:blipFill>
        <p:spPr bwMode="auto">
          <a:xfrm>
            <a:off x="1681163" y="5881688"/>
            <a:ext cx="119062" cy="114300"/>
          </a:xfrm>
          <a:prstGeom prst="rect">
            <a:avLst/>
          </a:prstGeom>
          <a:noFill/>
          <a:ln w="9525">
            <a:noFill/>
            <a:miter lim="800000"/>
            <a:headEnd/>
            <a:tailEnd/>
          </a:ln>
        </p:spPr>
      </p:pic>
      <p:pic>
        <p:nvPicPr>
          <p:cNvPr id="76" name="Picture 104" descr="pain"/>
          <p:cNvPicPr>
            <a:picLocks noChangeAspect="1" noChangeArrowheads="1"/>
          </p:cNvPicPr>
          <p:nvPr/>
        </p:nvPicPr>
        <p:blipFill>
          <a:blip r:embed="rId5" cstate="print"/>
          <a:srcRect/>
          <a:stretch>
            <a:fillRect/>
          </a:stretch>
        </p:blipFill>
        <p:spPr bwMode="auto">
          <a:xfrm>
            <a:off x="1419225" y="5126038"/>
            <a:ext cx="119063" cy="114300"/>
          </a:xfrm>
          <a:prstGeom prst="rect">
            <a:avLst/>
          </a:prstGeom>
          <a:noFill/>
          <a:ln w="9525">
            <a:noFill/>
            <a:miter lim="800000"/>
            <a:headEnd/>
            <a:tailEnd/>
          </a:ln>
        </p:spPr>
      </p:pic>
      <p:pic>
        <p:nvPicPr>
          <p:cNvPr id="77" name="Picture 105" descr="pain"/>
          <p:cNvPicPr>
            <a:picLocks noChangeAspect="1" noChangeArrowheads="1"/>
          </p:cNvPicPr>
          <p:nvPr/>
        </p:nvPicPr>
        <p:blipFill>
          <a:blip r:embed="rId5" cstate="print"/>
          <a:srcRect/>
          <a:stretch>
            <a:fillRect/>
          </a:stretch>
        </p:blipFill>
        <p:spPr bwMode="auto">
          <a:xfrm>
            <a:off x="2038350" y="5407025"/>
            <a:ext cx="119063" cy="114300"/>
          </a:xfrm>
          <a:prstGeom prst="rect">
            <a:avLst/>
          </a:prstGeom>
          <a:noFill/>
          <a:ln w="9525">
            <a:noFill/>
            <a:miter lim="800000"/>
            <a:headEnd/>
            <a:tailEnd/>
          </a:ln>
        </p:spPr>
      </p:pic>
      <p:pic>
        <p:nvPicPr>
          <p:cNvPr id="78" name="Picture 106" descr="pain"/>
          <p:cNvPicPr>
            <a:picLocks noChangeAspect="1" noChangeArrowheads="1"/>
          </p:cNvPicPr>
          <p:nvPr/>
        </p:nvPicPr>
        <p:blipFill>
          <a:blip r:embed="rId5" cstate="print"/>
          <a:srcRect/>
          <a:stretch>
            <a:fillRect/>
          </a:stretch>
        </p:blipFill>
        <p:spPr bwMode="auto">
          <a:xfrm>
            <a:off x="1528763" y="5627688"/>
            <a:ext cx="119062" cy="114300"/>
          </a:xfrm>
          <a:prstGeom prst="rect">
            <a:avLst/>
          </a:prstGeom>
          <a:noFill/>
          <a:ln w="9525">
            <a:noFill/>
            <a:miter lim="800000"/>
            <a:headEnd/>
            <a:tailEnd/>
          </a:ln>
        </p:spPr>
      </p:pic>
      <p:pic>
        <p:nvPicPr>
          <p:cNvPr id="79" name="Picture 107" descr="pain"/>
          <p:cNvPicPr>
            <a:picLocks noChangeAspect="1" noChangeArrowheads="1"/>
          </p:cNvPicPr>
          <p:nvPr/>
        </p:nvPicPr>
        <p:blipFill>
          <a:blip r:embed="rId5" cstate="print"/>
          <a:srcRect/>
          <a:stretch>
            <a:fillRect/>
          </a:stretch>
        </p:blipFill>
        <p:spPr bwMode="auto">
          <a:xfrm>
            <a:off x="1597025" y="5483225"/>
            <a:ext cx="119063" cy="114300"/>
          </a:xfrm>
          <a:prstGeom prst="rect">
            <a:avLst/>
          </a:prstGeom>
          <a:noFill/>
          <a:ln w="9525">
            <a:noFill/>
            <a:miter lim="800000"/>
            <a:headEnd/>
            <a:tailEnd/>
          </a:ln>
        </p:spPr>
      </p:pic>
      <p:pic>
        <p:nvPicPr>
          <p:cNvPr id="80" name="Picture 108" descr="pain"/>
          <p:cNvPicPr>
            <a:picLocks noChangeAspect="1" noChangeArrowheads="1"/>
          </p:cNvPicPr>
          <p:nvPr/>
        </p:nvPicPr>
        <p:blipFill>
          <a:blip r:embed="rId5" cstate="print"/>
          <a:srcRect/>
          <a:stretch>
            <a:fillRect/>
          </a:stretch>
        </p:blipFill>
        <p:spPr bwMode="auto">
          <a:xfrm>
            <a:off x="2193925" y="5403850"/>
            <a:ext cx="119063" cy="114300"/>
          </a:xfrm>
          <a:prstGeom prst="rect">
            <a:avLst/>
          </a:prstGeom>
          <a:noFill/>
          <a:ln w="9525">
            <a:noFill/>
            <a:miter lim="800000"/>
            <a:headEnd/>
            <a:tailEnd/>
          </a:ln>
        </p:spPr>
      </p:pic>
      <p:pic>
        <p:nvPicPr>
          <p:cNvPr id="81" name="Picture 109" descr="pain"/>
          <p:cNvPicPr>
            <a:picLocks noChangeAspect="1" noChangeArrowheads="1"/>
          </p:cNvPicPr>
          <p:nvPr/>
        </p:nvPicPr>
        <p:blipFill>
          <a:blip r:embed="rId5" cstate="print"/>
          <a:srcRect/>
          <a:stretch>
            <a:fillRect/>
          </a:stretch>
        </p:blipFill>
        <p:spPr bwMode="auto">
          <a:xfrm>
            <a:off x="1860550" y="5392738"/>
            <a:ext cx="119063" cy="114300"/>
          </a:xfrm>
          <a:prstGeom prst="rect">
            <a:avLst/>
          </a:prstGeom>
          <a:noFill/>
          <a:ln w="9525">
            <a:noFill/>
            <a:miter lim="800000"/>
            <a:headEnd/>
            <a:tailEnd/>
          </a:ln>
        </p:spPr>
      </p:pic>
      <p:pic>
        <p:nvPicPr>
          <p:cNvPr id="82" name="Picture 111" descr="pain"/>
          <p:cNvPicPr>
            <a:picLocks noChangeAspect="1" noChangeArrowheads="1"/>
          </p:cNvPicPr>
          <p:nvPr/>
        </p:nvPicPr>
        <p:blipFill>
          <a:blip r:embed="rId5" cstate="print"/>
          <a:srcRect/>
          <a:stretch>
            <a:fillRect/>
          </a:stretch>
        </p:blipFill>
        <p:spPr bwMode="auto">
          <a:xfrm>
            <a:off x="1636713" y="5665788"/>
            <a:ext cx="119062" cy="114300"/>
          </a:xfrm>
          <a:prstGeom prst="rect">
            <a:avLst/>
          </a:prstGeom>
          <a:noFill/>
          <a:ln w="9525">
            <a:noFill/>
            <a:miter lim="800000"/>
            <a:headEnd/>
            <a:tailEnd/>
          </a:ln>
        </p:spPr>
      </p:pic>
      <p:sp>
        <p:nvSpPr>
          <p:cNvPr id="83" name="Oval 115"/>
          <p:cNvSpPr>
            <a:spLocks noChangeArrowheads="1"/>
          </p:cNvSpPr>
          <p:nvPr/>
        </p:nvSpPr>
        <p:spPr bwMode="auto">
          <a:xfrm>
            <a:off x="6205538" y="5308600"/>
            <a:ext cx="88900" cy="88900"/>
          </a:xfrm>
          <a:prstGeom prst="ellipse">
            <a:avLst/>
          </a:prstGeom>
          <a:solidFill>
            <a:srgbClr val="FF0000"/>
          </a:solidFill>
          <a:ln w="9525">
            <a:noFill/>
            <a:round/>
            <a:headEnd/>
            <a:tailEnd/>
          </a:ln>
        </p:spPr>
        <p:txBody>
          <a:bodyPr wrap="none" anchor="ctr"/>
          <a:lstStyle/>
          <a:p>
            <a:endParaRPr lang="es-MX" dirty="0">
              <a:solidFill>
                <a:prstClr val="white"/>
              </a:solidFill>
            </a:endParaRPr>
          </a:p>
        </p:txBody>
      </p:sp>
      <p:sp>
        <p:nvSpPr>
          <p:cNvPr id="84" name="Freeform 116"/>
          <p:cNvSpPr>
            <a:spLocks/>
          </p:cNvSpPr>
          <p:nvPr/>
        </p:nvSpPr>
        <p:spPr bwMode="auto">
          <a:xfrm>
            <a:off x="6265863" y="5287963"/>
            <a:ext cx="457200" cy="58737"/>
          </a:xfrm>
          <a:custGeom>
            <a:avLst/>
            <a:gdLst>
              <a:gd name="T0" fmla="*/ 0 w 288"/>
              <a:gd name="T1" fmla="*/ 37 h 37"/>
              <a:gd name="T2" fmla="*/ 49 w 288"/>
              <a:gd name="T3" fmla="*/ 16 h 37"/>
              <a:gd name="T4" fmla="*/ 117 w 288"/>
              <a:gd name="T5" fmla="*/ 2 h 37"/>
              <a:gd name="T6" fmla="*/ 199 w 288"/>
              <a:gd name="T7" fmla="*/ 5 h 37"/>
              <a:gd name="T8" fmla="*/ 288 w 288"/>
              <a:gd name="T9" fmla="*/ 29 h 37"/>
              <a:gd name="T10" fmla="*/ 0 60000 65536"/>
              <a:gd name="T11" fmla="*/ 0 60000 65536"/>
              <a:gd name="T12" fmla="*/ 0 60000 65536"/>
              <a:gd name="T13" fmla="*/ 0 60000 65536"/>
              <a:gd name="T14" fmla="*/ 0 60000 65536"/>
              <a:gd name="T15" fmla="*/ 0 w 288"/>
              <a:gd name="T16" fmla="*/ 0 h 37"/>
              <a:gd name="T17" fmla="*/ 288 w 288"/>
              <a:gd name="T18" fmla="*/ 37 h 37"/>
            </a:gdLst>
            <a:ahLst/>
            <a:cxnLst>
              <a:cxn ang="T10">
                <a:pos x="T0" y="T1"/>
              </a:cxn>
              <a:cxn ang="T11">
                <a:pos x="T2" y="T3"/>
              </a:cxn>
              <a:cxn ang="T12">
                <a:pos x="T4" y="T5"/>
              </a:cxn>
              <a:cxn ang="T13">
                <a:pos x="T6" y="T7"/>
              </a:cxn>
              <a:cxn ang="T14">
                <a:pos x="T8" y="T9"/>
              </a:cxn>
            </a:cxnLst>
            <a:rect l="T15" t="T16" r="T17" b="T18"/>
            <a:pathLst>
              <a:path w="288" h="37">
                <a:moveTo>
                  <a:pt x="0" y="37"/>
                </a:moveTo>
                <a:cubicBezTo>
                  <a:pt x="15" y="29"/>
                  <a:pt x="30" y="22"/>
                  <a:pt x="49" y="16"/>
                </a:cubicBezTo>
                <a:cubicBezTo>
                  <a:pt x="68" y="10"/>
                  <a:pt x="92" y="4"/>
                  <a:pt x="117" y="2"/>
                </a:cubicBezTo>
                <a:cubicBezTo>
                  <a:pt x="142" y="0"/>
                  <a:pt x="171" y="1"/>
                  <a:pt x="199" y="5"/>
                </a:cubicBezTo>
                <a:cubicBezTo>
                  <a:pt x="227" y="9"/>
                  <a:pt x="273" y="25"/>
                  <a:pt x="288" y="29"/>
                </a:cubicBezTo>
              </a:path>
            </a:pathLst>
          </a:custGeom>
          <a:noFill/>
          <a:ln w="19050" cmpd="sng">
            <a:solidFill>
              <a:srgbClr val="FF0000"/>
            </a:solidFill>
            <a:round/>
            <a:headEnd/>
            <a:tailEnd/>
          </a:ln>
        </p:spPr>
        <p:txBody>
          <a:bodyPr/>
          <a:lstStyle/>
          <a:p>
            <a:endParaRPr lang="es-MX" dirty="0">
              <a:solidFill>
                <a:prstClr val="white"/>
              </a:solidFill>
            </a:endParaRPr>
          </a:p>
        </p:txBody>
      </p:sp>
      <p:sp>
        <p:nvSpPr>
          <p:cNvPr id="85" name="AutoShape 117"/>
          <p:cNvSpPr>
            <a:spLocks noChangeArrowheads="1"/>
          </p:cNvSpPr>
          <p:nvPr/>
        </p:nvSpPr>
        <p:spPr bwMode="auto">
          <a:xfrm>
            <a:off x="6745288" y="5253038"/>
            <a:ext cx="131762" cy="111125"/>
          </a:xfrm>
          <a:custGeom>
            <a:avLst/>
            <a:gdLst>
              <a:gd name="T0" fmla="*/ 65881 w 21600"/>
              <a:gd name="T1" fmla="*/ 0 h 21600"/>
              <a:gd name="T2" fmla="*/ 8052 w 21600"/>
              <a:gd name="T3" fmla="*/ 39228 h 21600"/>
              <a:gd name="T4" fmla="*/ 65881 w 21600"/>
              <a:gd name="T5" fmla="*/ 8267 h 21600"/>
              <a:gd name="T6" fmla="*/ 123710 w 21600"/>
              <a:gd name="T7" fmla="*/ 39228 h 21600"/>
              <a:gd name="T8" fmla="*/ 0 60000 65536"/>
              <a:gd name="T9" fmla="*/ 0 60000 65536"/>
              <a:gd name="T10" fmla="*/ 0 60000 65536"/>
              <a:gd name="T11" fmla="*/ 0 60000 65536"/>
              <a:gd name="T12" fmla="*/ 21 w 21600"/>
              <a:gd name="T13" fmla="*/ 0 h 21600"/>
              <a:gd name="T14" fmla="*/ 21579 w 21600"/>
              <a:gd name="T15" fmla="*/ 10221 h 21600"/>
            </a:gdLst>
            <a:ahLst/>
            <a:cxnLst>
              <a:cxn ang="T8">
                <a:pos x="T0" y="T1"/>
              </a:cxn>
              <a:cxn ang="T9">
                <a:pos x="T2" y="T3"/>
              </a:cxn>
              <a:cxn ang="T10">
                <a:pos x="T4" y="T5"/>
              </a:cxn>
              <a:cxn ang="T11">
                <a:pos x="T6" y="T7"/>
              </a:cxn>
            </a:cxnLst>
            <a:rect l="T12" t="T13" r="T14" b="T15"/>
            <a:pathLst>
              <a:path w="21600" h="21600">
                <a:moveTo>
                  <a:pt x="2082" y="7881"/>
                </a:moveTo>
                <a:cubicBezTo>
                  <a:pt x="3337" y="4133"/>
                  <a:pt x="6847" y="1606"/>
                  <a:pt x="10800" y="1607"/>
                </a:cubicBezTo>
                <a:cubicBezTo>
                  <a:pt x="14752" y="1607"/>
                  <a:pt x="18262" y="4133"/>
                  <a:pt x="19517" y="7881"/>
                </a:cubicBezTo>
                <a:lnTo>
                  <a:pt x="21041" y="7371"/>
                </a:lnTo>
                <a:cubicBezTo>
                  <a:pt x="19566" y="2967"/>
                  <a:pt x="15443" y="-1"/>
                  <a:pt x="10799" y="0"/>
                </a:cubicBezTo>
                <a:cubicBezTo>
                  <a:pt x="6156" y="0"/>
                  <a:pt x="2033" y="2967"/>
                  <a:pt x="558" y="7371"/>
                </a:cubicBezTo>
                <a:close/>
              </a:path>
            </a:pathLst>
          </a:custGeom>
          <a:solidFill>
            <a:schemeClr val="accent1"/>
          </a:solidFill>
          <a:ln w="9525">
            <a:solidFill>
              <a:srgbClr val="00FF00"/>
            </a:solidFill>
            <a:miter lim="800000"/>
            <a:headEnd/>
            <a:tailEnd/>
          </a:ln>
        </p:spPr>
        <p:txBody>
          <a:bodyPr wrap="none" anchor="ctr"/>
          <a:lstStyle/>
          <a:p>
            <a:endParaRPr lang="es-MX" dirty="0">
              <a:solidFill>
                <a:prstClr val="white"/>
              </a:solidFill>
            </a:endParaRPr>
          </a:p>
        </p:txBody>
      </p:sp>
      <p:sp>
        <p:nvSpPr>
          <p:cNvPr id="86" name="Oval 118"/>
          <p:cNvSpPr>
            <a:spLocks noChangeArrowheads="1"/>
          </p:cNvSpPr>
          <p:nvPr/>
        </p:nvSpPr>
        <p:spPr bwMode="auto">
          <a:xfrm>
            <a:off x="6765925" y="5299075"/>
            <a:ext cx="88900" cy="88900"/>
          </a:xfrm>
          <a:prstGeom prst="ellipse">
            <a:avLst/>
          </a:prstGeom>
          <a:solidFill>
            <a:srgbClr val="FF0000"/>
          </a:solidFill>
          <a:ln w="9525">
            <a:noFill/>
            <a:round/>
            <a:headEnd/>
            <a:tailEnd/>
          </a:ln>
        </p:spPr>
        <p:txBody>
          <a:bodyPr wrap="none" anchor="ctr"/>
          <a:lstStyle/>
          <a:p>
            <a:endParaRPr lang="es-MX" dirty="0">
              <a:solidFill>
                <a:prstClr val="white"/>
              </a:solidFill>
            </a:endParaRPr>
          </a:p>
        </p:txBody>
      </p:sp>
      <p:sp>
        <p:nvSpPr>
          <p:cNvPr id="87" name="Line 120"/>
          <p:cNvSpPr>
            <a:spLocks noChangeShapeType="1"/>
          </p:cNvSpPr>
          <p:nvPr/>
        </p:nvSpPr>
        <p:spPr bwMode="auto">
          <a:xfrm flipV="1">
            <a:off x="7243763" y="2890838"/>
            <a:ext cx="0" cy="2447925"/>
          </a:xfrm>
          <a:prstGeom prst="line">
            <a:avLst/>
          </a:prstGeom>
          <a:noFill/>
          <a:ln w="19050">
            <a:solidFill>
              <a:srgbClr val="FF0000"/>
            </a:solidFill>
            <a:round/>
            <a:headEnd/>
            <a:tailEnd/>
          </a:ln>
        </p:spPr>
        <p:txBody>
          <a:bodyPr/>
          <a:lstStyle/>
          <a:p>
            <a:endParaRPr lang="es-MX" dirty="0">
              <a:solidFill>
                <a:prstClr val="white"/>
              </a:solidFill>
            </a:endParaRPr>
          </a:p>
        </p:txBody>
      </p:sp>
      <p:sp>
        <p:nvSpPr>
          <p:cNvPr id="88" name="Line 121"/>
          <p:cNvSpPr>
            <a:spLocks noChangeShapeType="1"/>
          </p:cNvSpPr>
          <p:nvPr/>
        </p:nvSpPr>
        <p:spPr bwMode="auto">
          <a:xfrm flipV="1">
            <a:off x="6811963" y="2890838"/>
            <a:ext cx="0" cy="2376487"/>
          </a:xfrm>
          <a:prstGeom prst="line">
            <a:avLst/>
          </a:prstGeom>
          <a:noFill/>
          <a:ln w="19050">
            <a:solidFill>
              <a:srgbClr val="00FF00"/>
            </a:solidFill>
            <a:round/>
            <a:headEnd/>
            <a:tailEnd/>
          </a:ln>
        </p:spPr>
        <p:txBody>
          <a:bodyPr/>
          <a:lstStyle/>
          <a:p>
            <a:endParaRPr lang="es-MX" dirty="0">
              <a:solidFill>
                <a:prstClr val="white"/>
              </a:solidFill>
            </a:endParaRPr>
          </a:p>
        </p:txBody>
      </p:sp>
      <p:sp>
        <p:nvSpPr>
          <p:cNvPr id="89" name="Freeform 122"/>
          <p:cNvSpPr>
            <a:spLocks/>
          </p:cNvSpPr>
          <p:nvPr/>
        </p:nvSpPr>
        <p:spPr bwMode="auto">
          <a:xfrm>
            <a:off x="6813550" y="5327650"/>
            <a:ext cx="430213" cy="176213"/>
          </a:xfrm>
          <a:custGeom>
            <a:avLst/>
            <a:gdLst>
              <a:gd name="T0" fmla="*/ 0 w 271"/>
              <a:gd name="T1" fmla="*/ 27 h 111"/>
              <a:gd name="T2" fmla="*/ 36 w 271"/>
              <a:gd name="T3" fmla="*/ 90 h 111"/>
              <a:gd name="T4" fmla="*/ 85 w 271"/>
              <a:gd name="T5" fmla="*/ 109 h 111"/>
              <a:gd name="T6" fmla="*/ 156 w 271"/>
              <a:gd name="T7" fmla="*/ 102 h 111"/>
              <a:gd name="T8" fmla="*/ 222 w 271"/>
              <a:gd name="T9" fmla="*/ 72 h 111"/>
              <a:gd name="T10" fmla="*/ 259 w 271"/>
              <a:gd name="T11" fmla="*/ 36 h 111"/>
              <a:gd name="T12" fmla="*/ 271 w 271"/>
              <a:gd name="T13" fmla="*/ 0 h 111"/>
              <a:gd name="T14" fmla="*/ 0 60000 65536"/>
              <a:gd name="T15" fmla="*/ 0 60000 65536"/>
              <a:gd name="T16" fmla="*/ 0 60000 65536"/>
              <a:gd name="T17" fmla="*/ 0 60000 65536"/>
              <a:gd name="T18" fmla="*/ 0 60000 65536"/>
              <a:gd name="T19" fmla="*/ 0 60000 65536"/>
              <a:gd name="T20" fmla="*/ 0 60000 65536"/>
              <a:gd name="T21" fmla="*/ 0 w 271"/>
              <a:gd name="T22" fmla="*/ 0 h 111"/>
              <a:gd name="T23" fmla="*/ 271 w 271"/>
              <a:gd name="T24" fmla="*/ 111 h 1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1" h="111">
                <a:moveTo>
                  <a:pt x="0" y="27"/>
                </a:moveTo>
                <a:cubicBezTo>
                  <a:pt x="6" y="37"/>
                  <a:pt x="22" y="76"/>
                  <a:pt x="36" y="90"/>
                </a:cubicBezTo>
                <a:cubicBezTo>
                  <a:pt x="50" y="104"/>
                  <a:pt x="65" y="107"/>
                  <a:pt x="85" y="109"/>
                </a:cubicBezTo>
                <a:cubicBezTo>
                  <a:pt x="105" y="111"/>
                  <a:pt x="133" y="108"/>
                  <a:pt x="156" y="102"/>
                </a:cubicBezTo>
                <a:cubicBezTo>
                  <a:pt x="179" y="96"/>
                  <a:pt x="205" y="83"/>
                  <a:pt x="222" y="72"/>
                </a:cubicBezTo>
                <a:cubicBezTo>
                  <a:pt x="239" y="61"/>
                  <a:pt x="251" y="48"/>
                  <a:pt x="259" y="36"/>
                </a:cubicBezTo>
                <a:cubicBezTo>
                  <a:pt x="267" y="24"/>
                  <a:pt x="269" y="7"/>
                  <a:pt x="271" y="0"/>
                </a:cubicBezTo>
              </a:path>
            </a:pathLst>
          </a:custGeom>
          <a:noFill/>
          <a:ln w="19050" cmpd="sng">
            <a:solidFill>
              <a:srgbClr val="FF0000"/>
            </a:solidFill>
            <a:round/>
            <a:headEnd/>
            <a:tailEnd/>
          </a:ln>
        </p:spPr>
        <p:txBody>
          <a:bodyPr/>
          <a:lstStyle/>
          <a:p>
            <a:endParaRPr lang="es-MX" dirty="0">
              <a:solidFill>
                <a:prstClr val="white"/>
              </a:solidFill>
            </a:endParaRPr>
          </a:p>
        </p:txBody>
      </p:sp>
      <p:sp>
        <p:nvSpPr>
          <p:cNvPr id="90" name="Oval 124"/>
          <p:cNvSpPr>
            <a:spLocks noChangeArrowheads="1"/>
          </p:cNvSpPr>
          <p:nvPr/>
        </p:nvSpPr>
        <p:spPr bwMode="auto">
          <a:xfrm>
            <a:off x="2435225" y="5359400"/>
            <a:ext cx="88900" cy="88900"/>
          </a:xfrm>
          <a:prstGeom prst="ellipse">
            <a:avLst/>
          </a:prstGeom>
          <a:solidFill>
            <a:srgbClr val="FF0000"/>
          </a:solidFill>
          <a:ln w="9525">
            <a:noFill/>
            <a:round/>
            <a:headEnd/>
            <a:tailEnd/>
          </a:ln>
        </p:spPr>
        <p:txBody>
          <a:bodyPr wrap="none" anchor="ctr"/>
          <a:lstStyle/>
          <a:p>
            <a:endParaRPr lang="es-MX" dirty="0">
              <a:solidFill>
                <a:prstClr val="white"/>
              </a:solidFill>
            </a:endParaRPr>
          </a:p>
        </p:txBody>
      </p:sp>
      <p:sp>
        <p:nvSpPr>
          <p:cNvPr id="91" name="Oval 125"/>
          <p:cNvSpPr>
            <a:spLocks noChangeArrowheads="1"/>
          </p:cNvSpPr>
          <p:nvPr/>
        </p:nvSpPr>
        <p:spPr bwMode="auto">
          <a:xfrm>
            <a:off x="2435225" y="5359400"/>
            <a:ext cx="88900" cy="88900"/>
          </a:xfrm>
          <a:prstGeom prst="ellipse">
            <a:avLst/>
          </a:prstGeom>
          <a:solidFill>
            <a:srgbClr val="FF0000"/>
          </a:solidFill>
          <a:ln w="9525">
            <a:noFill/>
            <a:round/>
            <a:headEnd/>
            <a:tailEnd/>
          </a:ln>
        </p:spPr>
        <p:txBody>
          <a:bodyPr wrap="none" anchor="ctr"/>
          <a:lstStyle/>
          <a:p>
            <a:endParaRPr lang="es-MX" dirty="0">
              <a:solidFill>
                <a:prstClr val="white"/>
              </a:solidFill>
            </a:endParaRPr>
          </a:p>
        </p:txBody>
      </p:sp>
      <p:sp>
        <p:nvSpPr>
          <p:cNvPr id="92" name="Oval 126"/>
          <p:cNvSpPr>
            <a:spLocks noChangeArrowheads="1"/>
          </p:cNvSpPr>
          <p:nvPr/>
        </p:nvSpPr>
        <p:spPr bwMode="auto">
          <a:xfrm>
            <a:off x="2435225" y="5359400"/>
            <a:ext cx="88900" cy="88900"/>
          </a:xfrm>
          <a:prstGeom prst="ellipse">
            <a:avLst/>
          </a:prstGeom>
          <a:solidFill>
            <a:srgbClr val="FF0000"/>
          </a:solidFill>
          <a:ln w="9525">
            <a:noFill/>
            <a:round/>
            <a:headEnd/>
            <a:tailEnd/>
          </a:ln>
        </p:spPr>
        <p:txBody>
          <a:bodyPr wrap="none" anchor="ctr"/>
          <a:lstStyle/>
          <a:p>
            <a:endParaRPr lang="es-MX" dirty="0">
              <a:solidFill>
                <a:prstClr val="white"/>
              </a:solidFill>
            </a:endParaRPr>
          </a:p>
        </p:txBody>
      </p:sp>
      <p:sp>
        <p:nvSpPr>
          <p:cNvPr id="93" name="Oval 127"/>
          <p:cNvSpPr>
            <a:spLocks noChangeArrowheads="1"/>
          </p:cNvSpPr>
          <p:nvPr/>
        </p:nvSpPr>
        <p:spPr bwMode="auto">
          <a:xfrm>
            <a:off x="2435225" y="5359400"/>
            <a:ext cx="88900" cy="88900"/>
          </a:xfrm>
          <a:prstGeom prst="ellipse">
            <a:avLst/>
          </a:prstGeom>
          <a:solidFill>
            <a:srgbClr val="FF0000"/>
          </a:solidFill>
          <a:ln w="9525">
            <a:noFill/>
            <a:round/>
            <a:headEnd/>
            <a:tailEnd/>
          </a:ln>
        </p:spPr>
        <p:txBody>
          <a:bodyPr wrap="none" anchor="ctr"/>
          <a:lstStyle/>
          <a:p>
            <a:endParaRPr lang="es-MX" dirty="0">
              <a:solidFill>
                <a:prstClr val="white"/>
              </a:solidFill>
            </a:endParaRPr>
          </a:p>
        </p:txBody>
      </p:sp>
      <p:sp>
        <p:nvSpPr>
          <p:cNvPr id="94" name="Oval 128"/>
          <p:cNvSpPr>
            <a:spLocks noChangeArrowheads="1"/>
          </p:cNvSpPr>
          <p:nvPr/>
        </p:nvSpPr>
        <p:spPr bwMode="auto">
          <a:xfrm>
            <a:off x="2435225" y="5359400"/>
            <a:ext cx="88900" cy="88900"/>
          </a:xfrm>
          <a:prstGeom prst="ellipse">
            <a:avLst/>
          </a:prstGeom>
          <a:solidFill>
            <a:srgbClr val="FF0000"/>
          </a:solidFill>
          <a:ln w="9525">
            <a:noFill/>
            <a:round/>
            <a:headEnd/>
            <a:tailEnd/>
          </a:ln>
        </p:spPr>
        <p:txBody>
          <a:bodyPr wrap="none" anchor="ctr"/>
          <a:lstStyle/>
          <a:p>
            <a:endParaRPr lang="es-MX" dirty="0">
              <a:solidFill>
                <a:prstClr val="white"/>
              </a:solidFill>
            </a:endParaRPr>
          </a:p>
        </p:txBody>
      </p:sp>
      <p:sp>
        <p:nvSpPr>
          <p:cNvPr id="95" name="Oval 129"/>
          <p:cNvSpPr>
            <a:spLocks noChangeArrowheads="1"/>
          </p:cNvSpPr>
          <p:nvPr/>
        </p:nvSpPr>
        <p:spPr bwMode="auto">
          <a:xfrm>
            <a:off x="2435225" y="5359400"/>
            <a:ext cx="88900" cy="88900"/>
          </a:xfrm>
          <a:prstGeom prst="ellipse">
            <a:avLst/>
          </a:prstGeom>
          <a:solidFill>
            <a:srgbClr val="FF0000"/>
          </a:solidFill>
          <a:ln w="9525">
            <a:noFill/>
            <a:round/>
            <a:headEnd/>
            <a:tailEnd/>
          </a:ln>
        </p:spPr>
        <p:txBody>
          <a:bodyPr wrap="none" anchor="ctr"/>
          <a:lstStyle/>
          <a:p>
            <a:endParaRPr lang="es-MX" dirty="0">
              <a:solidFill>
                <a:prstClr val="white"/>
              </a:solidFill>
            </a:endParaRPr>
          </a:p>
        </p:txBody>
      </p:sp>
      <p:pic>
        <p:nvPicPr>
          <p:cNvPr id="96" name="Picture 130" descr="pain"/>
          <p:cNvPicPr>
            <a:picLocks noChangeAspect="1" noChangeArrowheads="1"/>
          </p:cNvPicPr>
          <p:nvPr/>
        </p:nvPicPr>
        <p:blipFill>
          <a:blip r:embed="rId6" cstate="print"/>
          <a:srcRect/>
          <a:stretch>
            <a:fillRect/>
          </a:stretch>
        </p:blipFill>
        <p:spPr bwMode="auto">
          <a:xfrm>
            <a:off x="6248400" y="1898650"/>
            <a:ext cx="1436688" cy="1144588"/>
          </a:xfrm>
          <a:prstGeom prst="rect">
            <a:avLst/>
          </a:prstGeom>
          <a:noFill/>
          <a:ln w="9525">
            <a:noFill/>
            <a:miter lim="800000"/>
            <a:headEnd/>
            <a:tailEnd/>
          </a:ln>
        </p:spPr>
      </p:pic>
      <p:sp>
        <p:nvSpPr>
          <p:cNvPr id="97" name="Oval 132"/>
          <p:cNvSpPr>
            <a:spLocks noChangeArrowheads="1"/>
          </p:cNvSpPr>
          <p:nvPr/>
        </p:nvSpPr>
        <p:spPr bwMode="auto">
          <a:xfrm>
            <a:off x="6767513" y="2851150"/>
            <a:ext cx="88900" cy="88900"/>
          </a:xfrm>
          <a:prstGeom prst="ellipse">
            <a:avLst/>
          </a:prstGeom>
          <a:solidFill>
            <a:srgbClr val="00FF00"/>
          </a:solidFill>
          <a:ln w="9525">
            <a:noFill/>
            <a:round/>
            <a:headEnd/>
            <a:tailEnd/>
          </a:ln>
        </p:spPr>
        <p:txBody>
          <a:bodyPr wrap="none" anchor="ctr"/>
          <a:lstStyle/>
          <a:p>
            <a:endParaRPr lang="es-MX" dirty="0">
              <a:solidFill>
                <a:prstClr val="white"/>
              </a:solidFill>
            </a:endParaRPr>
          </a:p>
        </p:txBody>
      </p:sp>
      <p:sp>
        <p:nvSpPr>
          <p:cNvPr id="98" name="Oval 133"/>
          <p:cNvSpPr>
            <a:spLocks noChangeArrowheads="1"/>
          </p:cNvSpPr>
          <p:nvPr/>
        </p:nvSpPr>
        <p:spPr bwMode="auto">
          <a:xfrm>
            <a:off x="6764338" y="2851150"/>
            <a:ext cx="88900" cy="88900"/>
          </a:xfrm>
          <a:prstGeom prst="ellipse">
            <a:avLst/>
          </a:prstGeom>
          <a:solidFill>
            <a:srgbClr val="00FF00"/>
          </a:solidFill>
          <a:ln w="9525">
            <a:noFill/>
            <a:round/>
            <a:headEnd/>
            <a:tailEnd/>
          </a:ln>
        </p:spPr>
        <p:txBody>
          <a:bodyPr wrap="none" anchor="ctr"/>
          <a:lstStyle/>
          <a:p>
            <a:endParaRPr lang="es-MX" dirty="0">
              <a:solidFill>
                <a:prstClr val="white"/>
              </a:solidFill>
            </a:endParaRPr>
          </a:p>
        </p:txBody>
      </p:sp>
      <p:sp>
        <p:nvSpPr>
          <p:cNvPr id="99" name="AutoShape 119"/>
          <p:cNvSpPr>
            <a:spLocks noChangeArrowheads="1"/>
          </p:cNvSpPr>
          <p:nvPr/>
        </p:nvSpPr>
        <p:spPr bwMode="auto">
          <a:xfrm rot="-5400000">
            <a:off x="6712745" y="5285581"/>
            <a:ext cx="131762" cy="111125"/>
          </a:xfrm>
          <a:custGeom>
            <a:avLst/>
            <a:gdLst>
              <a:gd name="T0" fmla="*/ 65881 w 21600"/>
              <a:gd name="T1" fmla="*/ 0 h 21600"/>
              <a:gd name="T2" fmla="*/ 7900 w 21600"/>
              <a:gd name="T3" fmla="*/ 39979 h 21600"/>
              <a:gd name="T4" fmla="*/ 65881 w 21600"/>
              <a:gd name="T5" fmla="*/ 8489 h 21600"/>
              <a:gd name="T6" fmla="*/ 123862 w 21600"/>
              <a:gd name="T7" fmla="*/ 39979 h 21600"/>
              <a:gd name="T8" fmla="*/ 0 60000 65536"/>
              <a:gd name="T9" fmla="*/ 0 60000 65536"/>
              <a:gd name="T10" fmla="*/ 0 60000 65536"/>
              <a:gd name="T11" fmla="*/ 0 60000 65536"/>
              <a:gd name="T12" fmla="*/ 12 w 21600"/>
              <a:gd name="T13" fmla="*/ 0 h 21600"/>
              <a:gd name="T14" fmla="*/ 21588 w 21600"/>
              <a:gd name="T15" fmla="*/ 10370 h 21600"/>
            </a:gdLst>
            <a:ahLst/>
            <a:cxnLst>
              <a:cxn ang="T8">
                <a:pos x="T0" y="T1"/>
              </a:cxn>
              <a:cxn ang="T9">
                <a:pos x="T2" y="T3"/>
              </a:cxn>
              <a:cxn ang="T10">
                <a:pos x="T4" y="T5"/>
              </a:cxn>
              <a:cxn ang="T11">
                <a:pos x="T6" y="T7"/>
              </a:cxn>
            </a:cxnLst>
            <a:rect l="T12" t="T13" r="T14" b="T15"/>
            <a:pathLst>
              <a:path w="21600" h="21600">
                <a:moveTo>
                  <a:pt x="2081" y="8022"/>
                </a:moveTo>
                <a:cubicBezTo>
                  <a:pt x="3291" y="4226"/>
                  <a:pt x="6816" y="1649"/>
                  <a:pt x="10800" y="1650"/>
                </a:cubicBezTo>
                <a:cubicBezTo>
                  <a:pt x="14783" y="1650"/>
                  <a:pt x="18308" y="4226"/>
                  <a:pt x="19518" y="8022"/>
                </a:cubicBezTo>
                <a:lnTo>
                  <a:pt x="21090" y="7521"/>
                </a:lnTo>
                <a:cubicBezTo>
                  <a:pt x="19663" y="3041"/>
                  <a:pt x="15501" y="-1"/>
                  <a:pt x="10799" y="0"/>
                </a:cubicBezTo>
                <a:cubicBezTo>
                  <a:pt x="6098" y="0"/>
                  <a:pt x="1936" y="3041"/>
                  <a:pt x="509" y="7521"/>
                </a:cubicBezTo>
                <a:close/>
              </a:path>
            </a:pathLst>
          </a:custGeom>
          <a:solidFill>
            <a:schemeClr val="accent1"/>
          </a:solidFill>
          <a:ln w="9525">
            <a:solidFill>
              <a:srgbClr val="FF0000"/>
            </a:solidFill>
            <a:miter lim="800000"/>
            <a:headEnd/>
            <a:tailEnd/>
          </a:ln>
        </p:spPr>
        <p:txBody>
          <a:bodyPr wrap="none" anchor="ctr"/>
          <a:lstStyle/>
          <a:p>
            <a:endParaRPr lang="es-MX" dirty="0">
              <a:solidFill>
                <a:prstClr val="white"/>
              </a:solidFill>
            </a:endParaRPr>
          </a:p>
        </p:txBody>
      </p:sp>
      <p:sp>
        <p:nvSpPr>
          <p:cNvPr id="100" name="Text Box 53"/>
          <p:cNvSpPr txBox="1">
            <a:spLocks noChangeArrowheads="1"/>
          </p:cNvSpPr>
          <p:nvPr/>
        </p:nvSpPr>
        <p:spPr bwMode="auto">
          <a:xfrm>
            <a:off x="123232" y="6613653"/>
            <a:ext cx="62923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r>
              <a:rPr lang="es-MX" sz="1000" dirty="0" smtClean="0">
                <a:latin typeface="Calibri"/>
                <a:cs typeface="Arial" pitchFamily="34" charset="0"/>
              </a:rPr>
              <a:t>Verdu B </a:t>
            </a:r>
            <a:r>
              <a:rPr lang="es-MX" sz="1000" i="1" dirty="0" smtClean="0">
                <a:latin typeface="Calibri"/>
                <a:cs typeface="Arial" pitchFamily="34" charset="0"/>
              </a:rPr>
              <a:t>et al. Drugs </a:t>
            </a:r>
            <a:r>
              <a:rPr lang="es-MX" sz="1000" dirty="0" smtClean="0">
                <a:latin typeface="Calibri"/>
                <a:cs typeface="Arial" pitchFamily="34" charset="0"/>
              </a:rPr>
              <a:t>2008; 68(18):2611-2632.</a:t>
            </a:r>
            <a:endParaRPr lang="es-MX" sz="1000" dirty="0">
              <a:latin typeface="Calibri"/>
              <a:cs typeface="Arial" pitchFamily="34" charset="0"/>
            </a:endParaRPr>
          </a:p>
        </p:txBody>
      </p:sp>
      <p:sp>
        <p:nvSpPr>
          <p:cNvPr id="101" name="Text Box 25"/>
          <p:cNvSpPr txBox="1">
            <a:spLocks noChangeArrowheads="1"/>
          </p:cNvSpPr>
          <p:nvPr/>
        </p:nvSpPr>
        <p:spPr bwMode="auto">
          <a:xfrm>
            <a:off x="4952010" y="3921372"/>
            <a:ext cx="1869478" cy="646331"/>
          </a:xfrm>
          <a:prstGeom prst="rect">
            <a:avLst/>
          </a:prstGeom>
          <a:noFill/>
          <a:ln w="9525">
            <a:noFill/>
            <a:miter lim="800000"/>
            <a:headEnd/>
            <a:tailEnd/>
          </a:ln>
          <a:effectLst/>
        </p:spPr>
        <p:txBody>
          <a:bodyPr wrap="square">
            <a:spAutoFit/>
          </a:bodyPr>
          <a:lstStyle/>
          <a:p>
            <a:pPr algn="r" eaLnBrk="0" hangingPunct="0">
              <a:defRPr/>
            </a:pPr>
            <a:r>
              <a:rPr lang="es-MX" b="1" dirty="0" smtClean="0">
                <a:solidFill>
                  <a:srgbClr val="FF99CC"/>
                </a:solidFill>
              </a:rPr>
              <a:t>Modulación descendente</a:t>
            </a:r>
            <a:endParaRPr lang="es-MX" b="1" dirty="0">
              <a:solidFill>
                <a:srgbClr val="FF99CC"/>
              </a:solidFill>
            </a:endParaRPr>
          </a:p>
        </p:txBody>
      </p:sp>
      <p:sp>
        <p:nvSpPr>
          <p:cNvPr id="102" name="Text Box 26"/>
          <p:cNvSpPr txBox="1">
            <a:spLocks noChangeArrowheads="1"/>
          </p:cNvSpPr>
          <p:nvPr/>
        </p:nvSpPr>
        <p:spPr bwMode="auto">
          <a:xfrm>
            <a:off x="7446783" y="3717902"/>
            <a:ext cx="1305331" cy="646331"/>
          </a:xfrm>
          <a:prstGeom prst="rect">
            <a:avLst/>
          </a:prstGeom>
          <a:noFill/>
          <a:ln w="9525">
            <a:noFill/>
            <a:miter lim="800000"/>
            <a:headEnd/>
            <a:tailEnd/>
          </a:ln>
          <a:effectLst/>
        </p:spPr>
        <p:txBody>
          <a:bodyPr wrap="square">
            <a:spAutoFit/>
          </a:bodyPr>
          <a:lstStyle/>
          <a:p>
            <a:pPr eaLnBrk="0" hangingPunct="0">
              <a:defRPr/>
            </a:pPr>
            <a:r>
              <a:rPr lang="es-MX" b="1" dirty="0" smtClean="0">
                <a:solidFill>
                  <a:srgbClr val="FF99CC"/>
                </a:solidFill>
              </a:rPr>
              <a:t>estímulo ascendente</a:t>
            </a:r>
            <a:endParaRPr lang="es-MX" b="1" dirty="0">
              <a:solidFill>
                <a:srgbClr val="FF99CC"/>
              </a:solidFill>
            </a:endParaRPr>
          </a:p>
        </p:txBody>
      </p:sp>
      <p:sp>
        <p:nvSpPr>
          <p:cNvPr id="103" name="Oval 64"/>
          <p:cNvSpPr>
            <a:spLocks noChangeArrowheads="1"/>
          </p:cNvSpPr>
          <p:nvPr/>
        </p:nvSpPr>
        <p:spPr bwMode="auto">
          <a:xfrm>
            <a:off x="1512888" y="4813300"/>
            <a:ext cx="88900" cy="88900"/>
          </a:xfrm>
          <a:prstGeom prst="ellipse">
            <a:avLst/>
          </a:prstGeom>
          <a:solidFill>
            <a:srgbClr val="FF0000"/>
          </a:solidFill>
          <a:ln w="9525">
            <a:noFill/>
            <a:round/>
            <a:headEnd/>
            <a:tailEnd/>
          </a:ln>
          <a:effectLst/>
        </p:spPr>
        <p:txBody>
          <a:bodyPr wrap="none" anchor="ctr"/>
          <a:lstStyle/>
          <a:p>
            <a:pPr eaLnBrk="0" hangingPunct="0">
              <a:defRPr/>
            </a:pPr>
            <a:endParaRPr lang="es-MX" sz="1600" dirty="0">
              <a:solidFill>
                <a:srgbClr val="FFFFFF"/>
              </a:solidFill>
            </a:endParaRPr>
          </a:p>
        </p:txBody>
      </p:sp>
      <p:pic>
        <p:nvPicPr>
          <p:cNvPr id="104" name="Picture 67" descr="pain"/>
          <p:cNvPicPr>
            <a:picLocks noChangeAspect="1" noChangeArrowheads="1"/>
          </p:cNvPicPr>
          <p:nvPr/>
        </p:nvPicPr>
        <p:blipFill>
          <a:blip r:embed="rId6" cstate="print"/>
          <a:srcRect/>
          <a:stretch>
            <a:fillRect/>
          </a:stretch>
        </p:blipFill>
        <p:spPr bwMode="auto">
          <a:xfrm>
            <a:off x="6248400" y="1685925"/>
            <a:ext cx="1436688" cy="1144588"/>
          </a:xfrm>
          <a:prstGeom prst="rect">
            <a:avLst/>
          </a:prstGeom>
          <a:noFill/>
          <a:ln w="9525">
            <a:noFill/>
            <a:miter lim="800000"/>
            <a:headEnd/>
            <a:tailEnd/>
          </a:ln>
        </p:spPr>
      </p:pic>
      <p:sp>
        <p:nvSpPr>
          <p:cNvPr id="105" name="Text Box 68"/>
          <p:cNvSpPr txBox="1">
            <a:spLocks noChangeArrowheads="1"/>
          </p:cNvSpPr>
          <p:nvPr/>
        </p:nvSpPr>
        <p:spPr bwMode="auto">
          <a:xfrm>
            <a:off x="6804248" y="1988840"/>
            <a:ext cx="224742" cy="307777"/>
          </a:xfrm>
          <a:prstGeom prst="rect">
            <a:avLst/>
          </a:prstGeom>
          <a:noFill/>
          <a:ln w="9525">
            <a:noFill/>
            <a:miter lim="800000"/>
            <a:headEnd/>
            <a:tailEnd/>
          </a:ln>
          <a:effectLst/>
        </p:spPr>
        <p:txBody>
          <a:bodyPr wrap="none">
            <a:spAutoFit/>
          </a:bodyPr>
          <a:lstStyle/>
          <a:p>
            <a:pPr eaLnBrk="0" hangingPunct="0">
              <a:defRPr/>
            </a:pPr>
            <a:r>
              <a:rPr lang="es-MX" sz="1400" b="1" dirty="0" smtClean="0">
                <a:solidFill>
                  <a:srgbClr val="FFFFFF"/>
                </a:solidFill>
              </a:rPr>
              <a:t> </a:t>
            </a:r>
            <a:endParaRPr lang="es-MX" sz="1400" b="1" dirty="0">
              <a:solidFill>
                <a:srgbClr val="FFFFFF"/>
              </a:solidFill>
            </a:endParaRPr>
          </a:p>
        </p:txBody>
      </p:sp>
      <p:sp>
        <p:nvSpPr>
          <p:cNvPr id="106" name="TextBox 52"/>
          <p:cNvSpPr txBox="1"/>
          <p:nvPr/>
        </p:nvSpPr>
        <p:spPr>
          <a:xfrm>
            <a:off x="1699781" y="4255869"/>
            <a:ext cx="1440160" cy="646331"/>
          </a:xfrm>
          <a:prstGeom prst="rect">
            <a:avLst/>
          </a:prstGeom>
          <a:noFill/>
        </p:spPr>
        <p:txBody>
          <a:bodyPr wrap="square" rtlCol="0">
            <a:spAutoFit/>
          </a:bodyPr>
          <a:lstStyle/>
          <a:p>
            <a:pPr algn="ctr"/>
            <a:r>
              <a:rPr lang="es-MX" b="1" dirty="0" smtClean="0">
                <a:solidFill>
                  <a:srgbClr val="FF99CC"/>
                </a:solidFill>
              </a:rPr>
              <a:t>Descarga ectópica</a:t>
            </a:r>
            <a:endParaRPr lang="es-MX" b="1" dirty="0">
              <a:solidFill>
                <a:srgbClr val="FF99CC"/>
              </a:solidFill>
            </a:endParaRPr>
          </a:p>
        </p:txBody>
      </p:sp>
      <p:sp>
        <p:nvSpPr>
          <p:cNvPr id="107" name="TextBox 53"/>
          <p:cNvSpPr txBox="1"/>
          <p:nvPr/>
        </p:nvSpPr>
        <p:spPr>
          <a:xfrm>
            <a:off x="3275856" y="4437112"/>
            <a:ext cx="1506488" cy="369332"/>
          </a:xfrm>
          <a:prstGeom prst="rect">
            <a:avLst/>
          </a:prstGeom>
          <a:noFill/>
        </p:spPr>
        <p:txBody>
          <a:bodyPr wrap="square" rtlCol="0">
            <a:spAutoFit/>
          </a:bodyPr>
          <a:lstStyle/>
          <a:p>
            <a:r>
              <a:rPr lang="es-MX" b="1" dirty="0" smtClean="0">
                <a:solidFill>
                  <a:srgbClr val="FF99CC"/>
                </a:solidFill>
              </a:rPr>
              <a:t>Transmisión</a:t>
            </a:r>
            <a:endParaRPr lang="es-MX" b="1" dirty="0">
              <a:solidFill>
                <a:srgbClr val="FF99CC"/>
              </a:solidFill>
            </a:endParaRPr>
          </a:p>
        </p:txBody>
      </p:sp>
      <p:sp>
        <p:nvSpPr>
          <p:cNvPr id="108" name="Freeform 55"/>
          <p:cNvSpPr/>
          <p:nvPr/>
        </p:nvSpPr>
        <p:spPr>
          <a:xfrm>
            <a:off x="7236296" y="3861048"/>
            <a:ext cx="791736" cy="360040"/>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solidFill>
                <a:prstClr val="white"/>
              </a:solidFill>
            </a:endParaRPr>
          </a:p>
        </p:txBody>
      </p:sp>
      <p:sp>
        <p:nvSpPr>
          <p:cNvPr id="109" name="Freeform 56"/>
          <p:cNvSpPr/>
          <p:nvPr/>
        </p:nvSpPr>
        <p:spPr>
          <a:xfrm>
            <a:off x="7524328" y="2132856"/>
            <a:ext cx="791736" cy="360040"/>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solidFill>
                <a:prstClr val="white"/>
              </a:solidFill>
            </a:endParaRPr>
          </a:p>
        </p:txBody>
      </p:sp>
      <p:sp>
        <p:nvSpPr>
          <p:cNvPr id="110" name="Text Box 26"/>
          <p:cNvSpPr txBox="1">
            <a:spLocks noChangeArrowheads="1"/>
          </p:cNvSpPr>
          <p:nvPr/>
        </p:nvSpPr>
        <p:spPr bwMode="auto">
          <a:xfrm>
            <a:off x="7595964" y="2507347"/>
            <a:ext cx="1232453" cy="369332"/>
          </a:xfrm>
          <a:prstGeom prst="rect">
            <a:avLst/>
          </a:prstGeom>
          <a:noFill/>
          <a:ln w="9525">
            <a:noFill/>
            <a:miter lim="800000"/>
            <a:headEnd/>
            <a:tailEnd/>
          </a:ln>
          <a:effectLst/>
        </p:spPr>
        <p:txBody>
          <a:bodyPr wrap="none">
            <a:spAutoFit/>
          </a:bodyPr>
          <a:lstStyle/>
          <a:p>
            <a:pPr eaLnBrk="0" hangingPunct="0">
              <a:defRPr/>
            </a:pPr>
            <a:r>
              <a:rPr lang="es-MX" b="1" dirty="0" smtClean="0">
                <a:solidFill>
                  <a:srgbClr val="FF99CC"/>
                </a:solidFill>
              </a:rPr>
              <a:t>Percepción</a:t>
            </a:r>
            <a:endParaRPr lang="es-MX" b="1" dirty="0">
              <a:solidFill>
                <a:srgbClr val="FF99CC"/>
              </a:solidFill>
            </a:endParaRPr>
          </a:p>
        </p:txBody>
      </p:sp>
      <p:sp>
        <p:nvSpPr>
          <p:cNvPr id="111" name="Freeform 59"/>
          <p:cNvSpPr/>
          <p:nvPr/>
        </p:nvSpPr>
        <p:spPr>
          <a:xfrm>
            <a:off x="3419872" y="4797152"/>
            <a:ext cx="791736" cy="360040"/>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solidFill>
                <a:prstClr val="white"/>
              </a:solidFill>
            </a:endParaRPr>
          </a:p>
        </p:txBody>
      </p:sp>
      <p:sp>
        <p:nvSpPr>
          <p:cNvPr id="112" name="Freeform 221"/>
          <p:cNvSpPr>
            <a:spLocks/>
          </p:cNvSpPr>
          <p:nvPr/>
        </p:nvSpPr>
        <p:spPr bwMode="blackWhite">
          <a:xfrm>
            <a:off x="2091890" y="4833887"/>
            <a:ext cx="529172" cy="384275"/>
          </a:xfrm>
          <a:custGeom>
            <a:avLst/>
            <a:gdLst>
              <a:gd name="T0" fmla="*/ 1169750943 w 920"/>
              <a:gd name="T1" fmla="*/ 1031923333 h 603"/>
              <a:gd name="T2" fmla="*/ 1169750943 w 920"/>
              <a:gd name="T3" fmla="*/ 1031923333 h 603"/>
              <a:gd name="T4" fmla="*/ 1169750943 w 920"/>
              <a:gd name="T5" fmla="*/ 0 h 603"/>
              <a:gd name="T6" fmla="*/ 1169750943 w 920"/>
              <a:gd name="T7" fmla="*/ 1031923333 h 603"/>
              <a:gd name="T8" fmla="*/ 1169750943 w 920"/>
              <a:gd name="T9" fmla="*/ 1031923333 h 603"/>
              <a:gd name="T10" fmla="*/ 1169750943 w 920"/>
              <a:gd name="T11" fmla="*/ 1031923333 h 603"/>
              <a:gd name="T12" fmla="*/ 1169750943 w 920"/>
              <a:gd name="T13" fmla="*/ 1031923333 h 603"/>
              <a:gd name="T14" fmla="*/ 1169750943 w 920"/>
              <a:gd name="T15" fmla="*/ 1031923333 h 603"/>
              <a:gd name="T16" fmla="*/ 1169750943 w 920"/>
              <a:gd name="T17" fmla="*/ 1031923333 h 603"/>
              <a:gd name="T18" fmla="*/ 1169750943 w 920"/>
              <a:gd name="T19" fmla="*/ 1031923333 h 603"/>
              <a:gd name="T20" fmla="*/ 1169750943 w 920"/>
              <a:gd name="T21" fmla="*/ 1031923333 h 603"/>
              <a:gd name="T22" fmla="*/ 1169750943 w 920"/>
              <a:gd name="T23" fmla="*/ 1031923333 h 603"/>
              <a:gd name="T24" fmla="*/ 1169750943 w 920"/>
              <a:gd name="T25" fmla="*/ 1031923333 h 603"/>
              <a:gd name="T26" fmla="*/ 1169750943 w 920"/>
              <a:gd name="T27" fmla="*/ 1031923333 h 603"/>
              <a:gd name="T28" fmla="*/ 0 w 920"/>
              <a:gd name="T29" fmla="*/ 1031923333 h 603"/>
              <a:gd name="T30" fmla="*/ 1169750943 w 920"/>
              <a:gd name="T31" fmla="*/ 1031923333 h 603"/>
              <a:gd name="T32" fmla="*/ 1169750943 w 920"/>
              <a:gd name="T33" fmla="*/ 1031923333 h 603"/>
              <a:gd name="T34" fmla="*/ 1169750943 w 920"/>
              <a:gd name="T35" fmla="*/ 1031923333 h 603"/>
              <a:gd name="T36" fmla="*/ 1169750943 w 920"/>
              <a:gd name="T37" fmla="*/ 1031923333 h 6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20"/>
              <a:gd name="T58" fmla="*/ 0 h 603"/>
              <a:gd name="T59" fmla="*/ 920 w 920"/>
              <a:gd name="T60" fmla="*/ 603 h 60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20" h="603">
                <a:moveTo>
                  <a:pt x="400" y="11"/>
                </a:moveTo>
                <a:lnTo>
                  <a:pt x="519" y="141"/>
                </a:lnTo>
                <a:lnTo>
                  <a:pt x="717" y="0"/>
                </a:lnTo>
                <a:lnTo>
                  <a:pt x="656" y="170"/>
                </a:lnTo>
                <a:lnTo>
                  <a:pt x="920" y="127"/>
                </a:lnTo>
                <a:lnTo>
                  <a:pt x="709" y="259"/>
                </a:lnTo>
                <a:lnTo>
                  <a:pt x="914" y="331"/>
                </a:lnTo>
                <a:lnTo>
                  <a:pt x="652" y="364"/>
                </a:lnTo>
                <a:lnTo>
                  <a:pt x="702" y="520"/>
                </a:lnTo>
                <a:lnTo>
                  <a:pt x="509" y="436"/>
                </a:lnTo>
                <a:lnTo>
                  <a:pt x="383" y="603"/>
                </a:lnTo>
                <a:lnTo>
                  <a:pt x="352" y="442"/>
                </a:lnTo>
                <a:lnTo>
                  <a:pt x="106" y="541"/>
                </a:lnTo>
                <a:lnTo>
                  <a:pt x="250" y="378"/>
                </a:lnTo>
                <a:lnTo>
                  <a:pt x="0" y="364"/>
                </a:lnTo>
                <a:lnTo>
                  <a:pt x="253" y="277"/>
                </a:lnTo>
                <a:lnTo>
                  <a:pt x="117" y="155"/>
                </a:lnTo>
                <a:lnTo>
                  <a:pt x="358" y="181"/>
                </a:lnTo>
                <a:lnTo>
                  <a:pt x="400" y="11"/>
                </a:lnTo>
                <a:close/>
              </a:path>
            </a:pathLst>
          </a:custGeom>
          <a:solidFill>
            <a:schemeClr val="accent2"/>
          </a:solidFill>
          <a:ln w="12700">
            <a:noFill/>
            <a:miter lim="800000"/>
            <a:headEnd/>
            <a:tailEnd/>
          </a:ln>
        </p:spPr>
        <p:txBody>
          <a:bodyPr/>
          <a:lstStyle/>
          <a:p>
            <a:endParaRPr lang="es-MX" sz="2000" dirty="0">
              <a:solidFill>
                <a:prstClr val="white"/>
              </a:solidFill>
              <a:cs typeface="Arial" charset="0"/>
            </a:endParaRPr>
          </a:p>
        </p:txBody>
      </p:sp>
      <p:cxnSp>
        <p:nvCxnSpPr>
          <p:cNvPr id="113" name="Straight Connector 4"/>
          <p:cNvCxnSpPr/>
          <p:nvPr/>
        </p:nvCxnSpPr>
        <p:spPr>
          <a:xfrm>
            <a:off x="1609725" y="4621778"/>
            <a:ext cx="746751" cy="6955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Text Box 25"/>
          <p:cNvSpPr txBox="1">
            <a:spLocks noChangeArrowheads="1"/>
          </p:cNvSpPr>
          <p:nvPr/>
        </p:nvSpPr>
        <p:spPr bwMode="auto">
          <a:xfrm>
            <a:off x="5237018" y="4621778"/>
            <a:ext cx="1503421" cy="646331"/>
          </a:xfrm>
          <a:prstGeom prst="rect">
            <a:avLst/>
          </a:prstGeom>
          <a:noFill/>
          <a:ln w="9525">
            <a:noFill/>
            <a:miter lim="800000"/>
            <a:headEnd/>
            <a:tailEnd/>
          </a:ln>
          <a:effectLst/>
        </p:spPr>
        <p:txBody>
          <a:bodyPr wrap="square">
            <a:spAutoFit/>
          </a:bodyPr>
          <a:lstStyle/>
          <a:p>
            <a:pPr algn="r" eaLnBrk="0" hangingPunct="0">
              <a:defRPr/>
            </a:pPr>
            <a:r>
              <a:rPr lang="es-MX" b="1" dirty="0" smtClean="0">
                <a:solidFill>
                  <a:srgbClr val="FF99CC"/>
                </a:solidFill>
              </a:rPr>
              <a:t>Activación de célula glial</a:t>
            </a:r>
            <a:endParaRPr lang="es-MX" b="1" dirty="0">
              <a:solidFill>
                <a:srgbClr val="FF99CC"/>
              </a:solidFill>
            </a:endParaRPr>
          </a:p>
        </p:txBody>
      </p:sp>
      <p:cxnSp>
        <p:nvCxnSpPr>
          <p:cNvPr id="115" name="Straight Arrow Connector 71"/>
          <p:cNvCxnSpPr/>
          <p:nvPr/>
        </p:nvCxnSpPr>
        <p:spPr>
          <a:xfrm>
            <a:off x="3604610" y="2812862"/>
            <a:ext cx="1923447" cy="1108510"/>
          </a:xfrm>
          <a:prstGeom prst="straightConnector1">
            <a:avLst/>
          </a:prstGeom>
          <a:ln w="38100">
            <a:solidFill>
              <a:schemeClr val="accent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116" name="TextBox 3"/>
          <p:cNvSpPr txBox="1"/>
          <p:nvPr/>
        </p:nvSpPr>
        <p:spPr>
          <a:xfrm>
            <a:off x="579425" y="1889532"/>
            <a:ext cx="3467125" cy="1200329"/>
          </a:xfrm>
          <a:prstGeom prst="rect">
            <a:avLst/>
          </a:prstGeom>
          <a:noFill/>
        </p:spPr>
        <p:txBody>
          <a:bodyPr wrap="square" rtlCol="0">
            <a:spAutoFit/>
          </a:bodyPr>
          <a:lstStyle/>
          <a:p>
            <a:pPr algn="ctr"/>
            <a:r>
              <a:rPr lang="es-MX" dirty="0" smtClean="0">
                <a:solidFill>
                  <a:prstClr val="white"/>
                </a:solidFill>
              </a:rPr>
              <a:t>Inhibir la recaptación de serotonina y norepinefrina aumenta la modulación descendente</a:t>
            </a:r>
            <a:endParaRPr lang="es-MX" dirty="0">
              <a:solidFill>
                <a:prstClr val="white"/>
              </a:solidFill>
            </a:endParaRPr>
          </a:p>
        </p:txBody>
      </p:sp>
      <p:sp>
        <p:nvSpPr>
          <p:cNvPr id="117" name="TextBox 63"/>
          <p:cNvSpPr txBox="1"/>
          <p:nvPr/>
        </p:nvSpPr>
        <p:spPr>
          <a:xfrm>
            <a:off x="7164288" y="1772816"/>
            <a:ext cx="1643162" cy="307777"/>
          </a:xfrm>
          <a:prstGeom prst="rect">
            <a:avLst/>
          </a:prstGeom>
          <a:noFill/>
        </p:spPr>
        <p:txBody>
          <a:bodyPr wrap="square" rtlCol="0">
            <a:spAutoFit/>
          </a:bodyPr>
          <a:lstStyle/>
          <a:p>
            <a:r>
              <a:rPr lang="es-MX" sz="1400" b="1" dirty="0" smtClean="0">
                <a:solidFill>
                  <a:prstClr val="white"/>
                </a:solidFill>
              </a:rPr>
              <a:t>Cerebro</a:t>
            </a:r>
            <a:endParaRPr lang="es-MX" sz="1400" b="1" dirty="0">
              <a:solidFill>
                <a:prstClr val="white"/>
              </a:solidFill>
            </a:endParaRPr>
          </a:p>
        </p:txBody>
      </p:sp>
      <p:sp>
        <p:nvSpPr>
          <p:cNvPr id="118" name="Slide Number Placeholder 3"/>
          <p:cNvSpPr txBox="1">
            <a:spLocks/>
          </p:cNvSpPr>
          <p:nvPr/>
        </p:nvSpPr>
        <p:spPr>
          <a:xfrm>
            <a:off x="6758880" y="644825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dirty="0" smtClean="0">
                <a:ln>
                  <a:noFill/>
                </a:ln>
                <a:solidFill>
                  <a:prstClr val="white"/>
                </a:solidFill>
                <a:effectLst/>
                <a:uLnTx/>
                <a:uFillTx/>
                <a:latin typeface="Calibri"/>
                <a:ea typeface="+mn-ea"/>
                <a:cs typeface="+mn-cs"/>
              </a:rPr>
              <a:t/>
            </a:r>
            <a:br>
              <a:rPr kumimoji="0" lang="es-MX" sz="1200" b="0" i="0" u="none" strike="noStrike" kern="1200" cap="none" spc="0" normalizeH="0" baseline="0" dirty="0" smtClean="0">
                <a:ln>
                  <a:noFill/>
                </a:ln>
                <a:solidFill>
                  <a:prstClr val="white"/>
                </a:solidFill>
                <a:effectLst/>
                <a:uLnTx/>
                <a:uFillTx/>
                <a:latin typeface="Calibri"/>
                <a:ea typeface="+mn-ea"/>
                <a:cs typeface="+mn-cs"/>
              </a:rPr>
            </a:br>
            <a:fld id="{903B8EED-60FF-4798-B00A-5F8F0039E366}" type="slidenum">
              <a:rPr kumimoji="0" lang="es-MX" sz="1200" b="0" i="0" u="none" strike="noStrike" kern="1200" cap="none" spc="0" normalizeH="0" baseline="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s-MX" sz="1200" b="0" i="0" u="none" strike="noStrike" kern="1200" cap="none" spc="0" normalizeH="0" baseline="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3029809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p:cTn id="7" dur="200" fill="hold"/>
                                        <p:tgtEl>
                                          <p:spTgt spid="73"/>
                                        </p:tgtEl>
                                        <p:attrNameLst>
                                          <p:attrName>ppt_w</p:attrName>
                                        </p:attrNameLst>
                                      </p:cBhvr>
                                      <p:tavLst>
                                        <p:tav tm="0">
                                          <p:val>
                                            <p:fltVal val="0"/>
                                          </p:val>
                                        </p:tav>
                                        <p:tav tm="100000">
                                          <p:val>
                                            <p:strVal val="#ppt_w"/>
                                          </p:val>
                                        </p:tav>
                                      </p:tavLst>
                                    </p:anim>
                                    <p:anim calcmode="lin" valueType="num">
                                      <p:cBhvr>
                                        <p:cTn id="8" dur="200" fill="hold"/>
                                        <p:tgtEl>
                                          <p:spTgt spid="73"/>
                                        </p:tgtEl>
                                        <p:attrNameLst>
                                          <p:attrName>ppt_h</p:attrName>
                                        </p:attrNameLst>
                                      </p:cBhvr>
                                      <p:tavLst>
                                        <p:tav tm="0">
                                          <p:val>
                                            <p:fltVal val="0"/>
                                          </p:val>
                                        </p:tav>
                                        <p:tav tm="100000">
                                          <p:val>
                                            <p:strVal val="#ppt_h"/>
                                          </p:val>
                                        </p:tav>
                                      </p:tavLst>
                                    </p:anim>
                                    <p:animEffect transition="in" filter="fade">
                                      <p:cBhvr>
                                        <p:cTn id="9" dur="200"/>
                                        <p:tgtEl>
                                          <p:spTgt spid="73"/>
                                        </p:tgtEl>
                                      </p:cBhvr>
                                    </p:animEffect>
                                  </p:childTnLst>
                                </p:cTn>
                              </p:par>
                            </p:childTnLst>
                          </p:cTn>
                        </p:par>
                        <p:par>
                          <p:cTn id="10" fill="hold">
                            <p:stCondLst>
                              <p:cond delay="200"/>
                            </p:stCondLst>
                            <p:childTnLst>
                              <p:par>
                                <p:cTn id="11" presetID="10" presetClass="exit" presetSubtype="0" fill="hold" nodeType="afterEffect">
                                  <p:stCondLst>
                                    <p:cond delay="0"/>
                                  </p:stCondLst>
                                  <p:childTnLst>
                                    <p:animEffect transition="out" filter="fade">
                                      <p:cBhvr>
                                        <p:cTn id="12" dur="200"/>
                                        <p:tgtEl>
                                          <p:spTgt spid="73"/>
                                        </p:tgtEl>
                                      </p:cBhvr>
                                    </p:animEffect>
                                    <p:set>
                                      <p:cBhvr>
                                        <p:cTn id="13" dur="1" fill="hold">
                                          <p:stCondLst>
                                            <p:cond delay="199"/>
                                          </p:stCondLst>
                                        </p:cTn>
                                        <p:tgtEl>
                                          <p:spTgt spid="73"/>
                                        </p:tgtEl>
                                        <p:attrNameLst>
                                          <p:attrName>style.visibility</p:attrName>
                                        </p:attrNameLst>
                                      </p:cBhvr>
                                      <p:to>
                                        <p:strVal val="hidden"/>
                                      </p:to>
                                    </p:set>
                                  </p:childTnLst>
                                </p:cTn>
                              </p:par>
                            </p:childTnLst>
                          </p:cTn>
                        </p:par>
                        <p:par>
                          <p:cTn id="14" fill="hold">
                            <p:stCondLst>
                              <p:cond delay="400"/>
                            </p:stCondLst>
                            <p:childTnLst>
                              <p:par>
                                <p:cTn id="15" presetID="53" presetClass="entr" presetSubtype="0" fill="hold" nodeType="afterEffect">
                                  <p:stCondLst>
                                    <p:cond delay="0"/>
                                  </p:stCondLst>
                                  <p:childTnLst>
                                    <p:set>
                                      <p:cBhvr>
                                        <p:cTn id="16" dur="1" fill="hold">
                                          <p:stCondLst>
                                            <p:cond delay="0"/>
                                          </p:stCondLst>
                                        </p:cTn>
                                        <p:tgtEl>
                                          <p:spTgt spid="74"/>
                                        </p:tgtEl>
                                        <p:attrNameLst>
                                          <p:attrName>style.visibility</p:attrName>
                                        </p:attrNameLst>
                                      </p:cBhvr>
                                      <p:to>
                                        <p:strVal val="visible"/>
                                      </p:to>
                                    </p:set>
                                    <p:anim calcmode="lin" valueType="num">
                                      <p:cBhvr>
                                        <p:cTn id="17" dur="200" fill="hold"/>
                                        <p:tgtEl>
                                          <p:spTgt spid="74"/>
                                        </p:tgtEl>
                                        <p:attrNameLst>
                                          <p:attrName>ppt_w</p:attrName>
                                        </p:attrNameLst>
                                      </p:cBhvr>
                                      <p:tavLst>
                                        <p:tav tm="0">
                                          <p:val>
                                            <p:fltVal val="0"/>
                                          </p:val>
                                        </p:tav>
                                        <p:tav tm="100000">
                                          <p:val>
                                            <p:strVal val="#ppt_w"/>
                                          </p:val>
                                        </p:tav>
                                      </p:tavLst>
                                    </p:anim>
                                    <p:anim calcmode="lin" valueType="num">
                                      <p:cBhvr>
                                        <p:cTn id="18" dur="200" fill="hold"/>
                                        <p:tgtEl>
                                          <p:spTgt spid="74"/>
                                        </p:tgtEl>
                                        <p:attrNameLst>
                                          <p:attrName>ppt_h</p:attrName>
                                        </p:attrNameLst>
                                      </p:cBhvr>
                                      <p:tavLst>
                                        <p:tav tm="0">
                                          <p:val>
                                            <p:fltVal val="0"/>
                                          </p:val>
                                        </p:tav>
                                        <p:tav tm="100000">
                                          <p:val>
                                            <p:strVal val="#ppt_h"/>
                                          </p:val>
                                        </p:tav>
                                      </p:tavLst>
                                    </p:anim>
                                    <p:animEffect transition="in" filter="fade">
                                      <p:cBhvr>
                                        <p:cTn id="19" dur="200"/>
                                        <p:tgtEl>
                                          <p:spTgt spid="74"/>
                                        </p:tgtEl>
                                      </p:cBhvr>
                                    </p:animEffect>
                                  </p:childTnLst>
                                </p:cTn>
                              </p:par>
                            </p:childTnLst>
                          </p:cTn>
                        </p:par>
                        <p:par>
                          <p:cTn id="20" fill="hold">
                            <p:stCondLst>
                              <p:cond delay="600"/>
                            </p:stCondLst>
                            <p:childTnLst>
                              <p:par>
                                <p:cTn id="21" presetID="10" presetClass="exit" presetSubtype="0" fill="hold" nodeType="afterEffect">
                                  <p:stCondLst>
                                    <p:cond delay="0"/>
                                  </p:stCondLst>
                                  <p:childTnLst>
                                    <p:animEffect transition="out" filter="fade">
                                      <p:cBhvr>
                                        <p:cTn id="22" dur="200"/>
                                        <p:tgtEl>
                                          <p:spTgt spid="74"/>
                                        </p:tgtEl>
                                      </p:cBhvr>
                                    </p:animEffect>
                                    <p:set>
                                      <p:cBhvr>
                                        <p:cTn id="23" dur="1" fill="hold">
                                          <p:stCondLst>
                                            <p:cond delay="199"/>
                                          </p:stCondLst>
                                        </p:cTn>
                                        <p:tgtEl>
                                          <p:spTgt spid="74"/>
                                        </p:tgtEl>
                                        <p:attrNameLst>
                                          <p:attrName>style.visibility</p:attrName>
                                        </p:attrNameLst>
                                      </p:cBhvr>
                                      <p:to>
                                        <p:strVal val="hidden"/>
                                      </p:to>
                                    </p:set>
                                  </p:childTnLst>
                                </p:cTn>
                              </p:par>
                            </p:childTnLst>
                          </p:cTn>
                        </p:par>
                        <p:par>
                          <p:cTn id="24" fill="hold">
                            <p:stCondLst>
                              <p:cond delay="800"/>
                            </p:stCondLst>
                            <p:childTnLst>
                              <p:par>
                                <p:cTn id="25" presetID="53" presetClass="entr" presetSubtype="0" fill="hold"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p:cTn id="27" dur="200" fill="hold"/>
                                        <p:tgtEl>
                                          <p:spTgt spid="75"/>
                                        </p:tgtEl>
                                        <p:attrNameLst>
                                          <p:attrName>ppt_w</p:attrName>
                                        </p:attrNameLst>
                                      </p:cBhvr>
                                      <p:tavLst>
                                        <p:tav tm="0">
                                          <p:val>
                                            <p:fltVal val="0"/>
                                          </p:val>
                                        </p:tav>
                                        <p:tav tm="100000">
                                          <p:val>
                                            <p:strVal val="#ppt_w"/>
                                          </p:val>
                                        </p:tav>
                                      </p:tavLst>
                                    </p:anim>
                                    <p:anim calcmode="lin" valueType="num">
                                      <p:cBhvr>
                                        <p:cTn id="28" dur="200" fill="hold"/>
                                        <p:tgtEl>
                                          <p:spTgt spid="75"/>
                                        </p:tgtEl>
                                        <p:attrNameLst>
                                          <p:attrName>ppt_h</p:attrName>
                                        </p:attrNameLst>
                                      </p:cBhvr>
                                      <p:tavLst>
                                        <p:tav tm="0">
                                          <p:val>
                                            <p:fltVal val="0"/>
                                          </p:val>
                                        </p:tav>
                                        <p:tav tm="100000">
                                          <p:val>
                                            <p:strVal val="#ppt_h"/>
                                          </p:val>
                                        </p:tav>
                                      </p:tavLst>
                                    </p:anim>
                                    <p:animEffect transition="in" filter="fade">
                                      <p:cBhvr>
                                        <p:cTn id="29" dur="200"/>
                                        <p:tgtEl>
                                          <p:spTgt spid="75"/>
                                        </p:tgtEl>
                                      </p:cBhvr>
                                    </p:animEffect>
                                  </p:childTnLst>
                                </p:cTn>
                              </p:par>
                            </p:childTnLst>
                          </p:cTn>
                        </p:par>
                        <p:par>
                          <p:cTn id="30" fill="hold">
                            <p:stCondLst>
                              <p:cond delay="1000"/>
                            </p:stCondLst>
                            <p:childTnLst>
                              <p:par>
                                <p:cTn id="31" presetID="10" presetClass="exit" presetSubtype="0" fill="hold" nodeType="afterEffect">
                                  <p:stCondLst>
                                    <p:cond delay="0"/>
                                  </p:stCondLst>
                                  <p:childTnLst>
                                    <p:animEffect transition="out" filter="fade">
                                      <p:cBhvr>
                                        <p:cTn id="32" dur="200"/>
                                        <p:tgtEl>
                                          <p:spTgt spid="75"/>
                                        </p:tgtEl>
                                      </p:cBhvr>
                                    </p:animEffect>
                                    <p:set>
                                      <p:cBhvr>
                                        <p:cTn id="33" dur="1" fill="hold">
                                          <p:stCondLst>
                                            <p:cond delay="199"/>
                                          </p:stCondLst>
                                        </p:cTn>
                                        <p:tgtEl>
                                          <p:spTgt spid="75"/>
                                        </p:tgtEl>
                                        <p:attrNameLst>
                                          <p:attrName>style.visibility</p:attrName>
                                        </p:attrNameLst>
                                      </p:cBhvr>
                                      <p:to>
                                        <p:strVal val="hidden"/>
                                      </p:to>
                                    </p:set>
                                  </p:childTnLst>
                                </p:cTn>
                              </p:par>
                            </p:childTnLst>
                          </p:cTn>
                        </p:par>
                        <p:par>
                          <p:cTn id="34" fill="hold">
                            <p:stCondLst>
                              <p:cond delay="1200"/>
                            </p:stCondLst>
                            <p:childTnLst>
                              <p:par>
                                <p:cTn id="35" presetID="53" presetClass="entr" presetSubtype="0" fill="hold" nodeType="afterEffect">
                                  <p:stCondLst>
                                    <p:cond delay="0"/>
                                  </p:stCondLst>
                                  <p:childTnLst>
                                    <p:set>
                                      <p:cBhvr>
                                        <p:cTn id="36" dur="1" fill="hold">
                                          <p:stCondLst>
                                            <p:cond delay="0"/>
                                          </p:stCondLst>
                                        </p:cTn>
                                        <p:tgtEl>
                                          <p:spTgt spid="76"/>
                                        </p:tgtEl>
                                        <p:attrNameLst>
                                          <p:attrName>style.visibility</p:attrName>
                                        </p:attrNameLst>
                                      </p:cBhvr>
                                      <p:to>
                                        <p:strVal val="visible"/>
                                      </p:to>
                                    </p:set>
                                    <p:anim calcmode="lin" valueType="num">
                                      <p:cBhvr>
                                        <p:cTn id="37" dur="200" fill="hold"/>
                                        <p:tgtEl>
                                          <p:spTgt spid="76"/>
                                        </p:tgtEl>
                                        <p:attrNameLst>
                                          <p:attrName>ppt_w</p:attrName>
                                        </p:attrNameLst>
                                      </p:cBhvr>
                                      <p:tavLst>
                                        <p:tav tm="0">
                                          <p:val>
                                            <p:fltVal val="0"/>
                                          </p:val>
                                        </p:tav>
                                        <p:tav tm="100000">
                                          <p:val>
                                            <p:strVal val="#ppt_w"/>
                                          </p:val>
                                        </p:tav>
                                      </p:tavLst>
                                    </p:anim>
                                    <p:anim calcmode="lin" valueType="num">
                                      <p:cBhvr>
                                        <p:cTn id="38" dur="200" fill="hold"/>
                                        <p:tgtEl>
                                          <p:spTgt spid="76"/>
                                        </p:tgtEl>
                                        <p:attrNameLst>
                                          <p:attrName>ppt_h</p:attrName>
                                        </p:attrNameLst>
                                      </p:cBhvr>
                                      <p:tavLst>
                                        <p:tav tm="0">
                                          <p:val>
                                            <p:fltVal val="0"/>
                                          </p:val>
                                        </p:tav>
                                        <p:tav tm="100000">
                                          <p:val>
                                            <p:strVal val="#ppt_h"/>
                                          </p:val>
                                        </p:tav>
                                      </p:tavLst>
                                    </p:anim>
                                    <p:animEffect transition="in" filter="fade">
                                      <p:cBhvr>
                                        <p:cTn id="39" dur="200"/>
                                        <p:tgtEl>
                                          <p:spTgt spid="76"/>
                                        </p:tgtEl>
                                      </p:cBhvr>
                                    </p:animEffect>
                                  </p:childTnLst>
                                </p:cTn>
                              </p:par>
                            </p:childTnLst>
                          </p:cTn>
                        </p:par>
                        <p:par>
                          <p:cTn id="40" fill="hold">
                            <p:stCondLst>
                              <p:cond delay="1400"/>
                            </p:stCondLst>
                            <p:childTnLst>
                              <p:par>
                                <p:cTn id="41" presetID="10" presetClass="exit" presetSubtype="0" fill="hold" nodeType="afterEffect">
                                  <p:stCondLst>
                                    <p:cond delay="0"/>
                                  </p:stCondLst>
                                  <p:childTnLst>
                                    <p:animEffect transition="out" filter="fade">
                                      <p:cBhvr>
                                        <p:cTn id="42" dur="200"/>
                                        <p:tgtEl>
                                          <p:spTgt spid="76"/>
                                        </p:tgtEl>
                                      </p:cBhvr>
                                    </p:animEffect>
                                    <p:set>
                                      <p:cBhvr>
                                        <p:cTn id="43" dur="1" fill="hold">
                                          <p:stCondLst>
                                            <p:cond delay="199"/>
                                          </p:stCondLst>
                                        </p:cTn>
                                        <p:tgtEl>
                                          <p:spTgt spid="76"/>
                                        </p:tgtEl>
                                        <p:attrNameLst>
                                          <p:attrName>style.visibility</p:attrName>
                                        </p:attrNameLst>
                                      </p:cBhvr>
                                      <p:to>
                                        <p:strVal val="hidden"/>
                                      </p:to>
                                    </p:set>
                                  </p:childTnLst>
                                </p:cTn>
                              </p:par>
                            </p:childTnLst>
                          </p:cTn>
                        </p:par>
                        <p:par>
                          <p:cTn id="44" fill="hold">
                            <p:stCondLst>
                              <p:cond delay="1600"/>
                            </p:stCondLst>
                            <p:childTnLst>
                              <p:par>
                                <p:cTn id="45" presetID="53" presetClass="entr" presetSubtype="0" fill="hold"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p:cTn id="47" dur="200" fill="hold"/>
                                        <p:tgtEl>
                                          <p:spTgt spid="77"/>
                                        </p:tgtEl>
                                        <p:attrNameLst>
                                          <p:attrName>ppt_w</p:attrName>
                                        </p:attrNameLst>
                                      </p:cBhvr>
                                      <p:tavLst>
                                        <p:tav tm="0">
                                          <p:val>
                                            <p:fltVal val="0"/>
                                          </p:val>
                                        </p:tav>
                                        <p:tav tm="100000">
                                          <p:val>
                                            <p:strVal val="#ppt_w"/>
                                          </p:val>
                                        </p:tav>
                                      </p:tavLst>
                                    </p:anim>
                                    <p:anim calcmode="lin" valueType="num">
                                      <p:cBhvr>
                                        <p:cTn id="48" dur="200" fill="hold"/>
                                        <p:tgtEl>
                                          <p:spTgt spid="77"/>
                                        </p:tgtEl>
                                        <p:attrNameLst>
                                          <p:attrName>ppt_h</p:attrName>
                                        </p:attrNameLst>
                                      </p:cBhvr>
                                      <p:tavLst>
                                        <p:tav tm="0">
                                          <p:val>
                                            <p:fltVal val="0"/>
                                          </p:val>
                                        </p:tav>
                                        <p:tav tm="100000">
                                          <p:val>
                                            <p:strVal val="#ppt_h"/>
                                          </p:val>
                                        </p:tav>
                                      </p:tavLst>
                                    </p:anim>
                                    <p:animEffect transition="in" filter="fade">
                                      <p:cBhvr>
                                        <p:cTn id="49" dur="200"/>
                                        <p:tgtEl>
                                          <p:spTgt spid="77"/>
                                        </p:tgtEl>
                                      </p:cBhvr>
                                    </p:animEffect>
                                  </p:childTnLst>
                                </p:cTn>
                              </p:par>
                            </p:childTnLst>
                          </p:cTn>
                        </p:par>
                        <p:par>
                          <p:cTn id="50" fill="hold">
                            <p:stCondLst>
                              <p:cond delay="1800"/>
                            </p:stCondLst>
                            <p:childTnLst>
                              <p:par>
                                <p:cTn id="51" presetID="10" presetClass="exit" presetSubtype="0" fill="hold" nodeType="afterEffect">
                                  <p:stCondLst>
                                    <p:cond delay="0"/>
                                  </p:stCondLst>
                                  <p:childTnLst>
                                    <p:animEffect transition="out" filter="fade">
                                      <p:cBhvr>
                                        <p:cTn id="52" dur="200"/>
                                        <p:tgtEl>
                                          <p:spTgt spid="77"/>
                                        </p:tgtEl>
                                      </p:cBhvr>
                                    </p:animEffect>
                                    <p:set>
                                      <p:cBhvr>
                                        <p:cTn id="53" dur="1" fill="hold">
                                          <p:stCondLst>
                                            <p:cond delay="199"/>
                                          </p:stCondLst>
                                        </p:cTn>
                                        <p:tgtEl>
                                          <p:spTgt spid="77"/>
                                        </p:tgtEl>
                                        <p:attrNameLst>
                                          <p:attrName>style.visibility</p:attrName>
                                        </p:attrNameLst>
                                      </p:cBhvr>
                                      <p:to>
                                        <p:strVal val="hidden"/>
                                      </p:to>
                                    </p:set>
                                  </p:childTnLst>
                                </p:cTn>
                              </p:par>
                            </p:childTnLst>
                          </p:cTn>
                        </p:par>
                        <p:par>
                          <p:cTn id="54" fill="hold">
                            <p:stCondLst>
                              <p:cond delay="2000"/>
                            </p:stCondLst>
                            <p:childTnLst>
                              <p:par>
                                <p:cTn id="55" presetID="53" presetClass="entr" presetSubtype="0" fill="hold" nodeType="afterEffect">
                                  <p:stCondLst>
                                    <p:cond delay="0"/>
                                  </p:stCondLst>
                                  <p:childTnLst>
                                    <p:set>
                                      <p:cBhvr>
                                        <p:cTn id="56" dur="1" fill="hold">
                                          <p:stCondLst>
                                            <p:cond delay="0"/>
                                          </p:stCondLst>
                                        </p:cTn>
                                        <p:tgtEl>
                                          <p:spTgt spid="78"/>
                                        </p:tgtEl>
                                        <p:attrNameLst>
                                          <p:attrName>style.visibility</p:attrName>
                                        </p:attrNameLst>
                                      </p:cBhvr>
                                      <p:to>
                                        <p:strVal val="visible"/>
                                      </p:to>
                                    </p:set>
                                    <p:anim calcmode="lin" valueType="num">
                                      <p:cBhvr>
                                        <p:cTn id="57" dur="200" fill="hold"/>
                                        <p:tgtEl>
                                          <p:spTgt spid="78"/>
                                        </p:tgtEl>
                                        <p:attrNameLst>
                                          <p:attrName>ppt_w</p:attrName>
                                        </p:attrNameLst>
                                      </p:cBhvr>
                                      <p:tavLst>
                                        <p:tav tm="0">
                                          <p:val>
                                            <p:fltVal val="0"/>
                                          </p:val>
                                        </p:tav>
                                        <p:tav tm="100000">
                                          <p:val>
                                            <p:strVal val="#ppt_w"/>
                                          </p:val>
                                        </p:tav>
                                      </p:tavLst>
                                    </p:anim>
                                    <p:anim calcmode="lin" valueType="num">
                                      <p:cBhvr>
                                        <p:cTn id="58" dur="200" fill="hold"/>
                                        <p:tgtEl>
                                          <p:spTgt spid="78"/>
                                        </p:tgtEl>
                                        <p:attrNameLst>
                                          <p:attrName>ppt_h</p:attrName>
                                        </p:attrNameLst>
                                      </p:cBhvr>
                                      <p:tavLst>
                                        <p:tav tm="0">
                                          <p:val>
                                            <p:fltVal val="0"/>
                                          </p:val>
                                        </p:tav>
                                        <p:tav tm="100000">
                                          <p:val>
                                            <p:strVal val="#ppt_h"/>
                                          </p:val>
                                        </p:tav>
                                      </p:tavLst>
                                    </p:anim>
                                    <p:animEffect transition="in" filter="fade">
                                      <p:cBhvr>
                                        <p:cTn id="59" dur="200"/>
                                        <p:tgtEl>
                                          <p:spTgt spid="78"/>
                                        </p:tgtEl>
                                      </p:cBhvr>
                                    </p:animEffect>
                                  </p:childTnLst>
                                </p:cTn>
                              </p:par>
                            </p:childTnLst>
                          </p:cTn>
                        </p:par>
                        <p:par>
                          <p:cTn id="60" fill="hold">
                            <p:stCondLst>
                              <p:cond delay="2200"/>
                            </p:stCondLst>
                            <p:childTnLst>
                              <p:par>
                                <p:cTn id="61" presetID="10" presetClass="exit" presetSubtype="0" fill="hold" nodeType="afterEffect">
                                  <p:stCondLst>
                                    <p:cond delay="0"/>
                                  </p:stCondLst>
                                  <p:childTnLst>
                                    <p:animEffect transition="out" filter="fade">
                                      <p:cBhvr>
                                        <p:cTn id="62" dur="200"/>
                                        <p:tgtEl>
                                          <p:spTgt spid="78"/>
                                        </p:tgtEl>
                                      </p:cBhvr>
                                    </p:animEffect>
                                    <p:set>
                                      <p:cBhvr>
                                        <p:cTn id="63" dur="1" fill="hold">
                                          <p:stCondLst>
                                            <p:cond delay="199"/>
                                          </p:stCondLst>
                                        </p:cTn>
                                        <p:tgtEl>
                                          <p:spTgt spid="78"/>
                                        </p:tgtEl>
                                        <p:attrNameLst>
                                          <p:attrName>style.visibility</p:attrName>
                                        </p:attrNameLst>
                                      </p:cBhvr>
                                      <p:to>
                                        <p:strVal val="hidden"/>
                                      </p:to>
                                    </p:set>
                                  </p:childTnLst>
                                </p:cTn>
                              </p:par>
                            </p:childTnLst>
                          </p:cTn>
                        </p:par>
                        <p:par>
                          <p:cTn id="64" fill="hold">
                            <p:stCondLst>
                              <p:cond delay="2400"/>
                            </p:stCondLst>
                            <p:childTnLst>
                              <p:par>
                                <p:cTn id="65" presetID="53" presetClass="entr" presetSubtype="0" fill="hold" nodeType="afterEffect">
                                  <p:stCondLst>
                                    <p:cond delay="0"/>
                                  </p:stCondLst>
                                  <p:childTnLst>
                                    <p:set>
                                      <p:cBhvr>
                                        <p:cTn id="66" dur="1" fill="hold">
                                          <p:stCondLst>
                                            <p:cond delay="0"/>
                                          </p:stCondLst>
                                        </p:cTn>
                                        <p:tgtEl>
                                          <p:spTgt spid="79"/>
                                        </p:tgtEl>
                                        <p:attrNameLst>
                                          <p:attrName>style.visibility</p:attrName>
                                        </p:attrNameLst>
                                      </p:cBhvr>
                                      <p:to>
                                        <p:strVal val="visible"/>
                                      </p:to>
                                    </p:set>
                                    <p:anim calcmode="lin" valueType="num">
                                      <p:cBhvr>
                                        <p:cTn id="67" dur="200" fill="hold"/>
                                        <p:tgtEl>
                                          <p:spTgt spid="79"/>
                                        </p:tgtEl>
                                        <p:attrNameLst>
                                          <p:attrName>ppt_w</p:attrName>
                                        </p:attrNameLst>
                                      </p:cBhvr>
                                      <p:tavLst>
                                        <p:tav tm="0">
                                          <p:val>
                                            <p:fltVal val="0"/>
                                          </p:val>
                                        </p:tav>
                                        <p:tav tm="100000">
                                          <p:val>
                                            <p:strVal val="#ppt_w"/>
                                          </p:val>
                                        </p:tav>
                                      </p:tavLst>
                                    </p:anim>
                                    <p:anim calcmode="lin" valueType="num">
                                      <p:cBhvr>
                                        <p:cTn id="68" dur="200" fill="hold"/>
                                        <p:tgtEl>
                                          <p:spTgt spid="79"/>
                                        </p:tgtEl>
                                        <p:attrNameLst>
                                          <p:attrName>ppt_h</p:attrName>
                                        </p:attrNameLst>
                                      </p:cBhvr>
                                      <p:tavLst>
                                        <p:tav tm="0">
                                          <p:val>
                                            <p:fltVal val="0"/>
                                          </p:val>
                                        </p:tav>
                                        <p:tav tm="100000">
                                          <p:val>
                                            <p:strVal val="#ppt_h"/>
                                          </p:val>
                                        </p:tav>
                                      </p:tavLst>
                                    </p:anim>
                                    <p:animEffect transition="in" filter="fade">
                                      <p:cBhvr>
                                        <p:cTn id="69" dur="200"/>
                                        <p:tgtEl>
                                          <p:spTgt spid="79"/>
                                        </p:tgtEl>
                                      </p:cBhvr>
                                    </p:animEffect>
                                  </p:childTnLst>
                                </p:cTn>
                              </p:par>
                            </p:childTnLst>
                          </p:cTn>
                        </p:par>
                        <p:par>
                          <p:cTn id="70" fill="hold">
                            <p:stCondLst>
                              <p:cond delay="2600"/>
                            </p:stCondLst>
                            <p:childTnLst>
                              <p:par>
                                <p:cTn id="71" presetID="10" presetClass="exit" presetSubtype="0" fill="hold" nodeType="afterEffect">
                                  <p:stCondLst>
                                    <p:cond delay="0"/>
                                  </p:stCondLst>
                                  <p:childTnLst>
                                    <p:animEffect transition="out" filter="fade">
                                      <p:cBhvr>
                                        <p:cTn id="72" dur="200"/>
                                        <p:tgtEl>
                                          <p:spTgt spid="79"/>
                                        </p:tgtEl>
                                      </p:cBhvr>
                                    </p:animEffect>
                                    <p:set>
                                      <p:cBhvr>
                                        <p:cTn id="73" dur="1" fill="hold">
                                          <p:stCondLst>
                                            <p:cond delay="199"/>
                                          </p:stCondLst>
                                        </p:cTn>
                                        <p:tgtEl>
                                          <p:spTgt spid="79"/>
                                        </p:tgtEl>
                                        <p:attrNameLst>
                                          <p:attrName>style.visibility</p:attrName>
                                        </p:attrNameLst>
                                      </p:cBhvr>
                                      <p:to>
                                        <p:strVal val="hidden"/>
                                      </p:to>
                                    </p:set>
                                  </p:childTnLst>
                                </p:cTn>
                              </p:par>
                            </p:childTnLst>
                          </p:cTn>
                        </p:par>
                        <p:par>
                          <p:cTn id="74" fill="hold">
                            <p:stCondLst>
                              <p:cond delay="2800"/>
                            </p:stCondLst>
                            <p:childTnLst>
                              <p:par>
                                <p:cTn id="75" presetID="53" presetClass="entr" presetSubtype="0" fill="hold"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200" fill="hold"/>
                                        <p:tgtEl>
                                          <p:spTgt spid="82"/>
                                        </p:tgtEl>
                                        <p:attrNameLst>
                                          <p:attrName>ppt_w</p:attrName>
                                        </p:attrNameLst>
                                      </p:cBhvr>
                                      <p:tavLst>
                                        <p:tav tm="0">
                                          <p:val>
                                            <p:fltVal val="0"/>
                                          </p:val>
                                        </p:tav>
                                        <p:tav tm="100000">
                                          <p:val>
                                            <p:strVal val="#ppt_w"/>
                                          </p:val>
                                        </p:tav>
                                      </p:tavLst>
                                    </p:anim>
                                    <p:anim calcmode="lin" valueType="num">
                                      <p:cBhvr>
                                        <p:cTn id="78" dur="200" fill="hold"/>
                                        <p:tgtEl>
                                          <p:spTgt spid="82"/>
                                        </p:tgtEl>
                                        <p:attrNameLst>
                                          <p:attrName>ppt_h</p:attrName>
                                        </p:attrNameLst>
                                      </p:cBhvr>
                                      <p:tavLst>
                                        <p:tav tm="0">
                                          <p:val>
                                            <p:fltVal val="0"/>
                                          </p:val>
                                        </p:tav>
                                        <p:tav tm="100000">
                                          <p:val>
                                            <p:strVal val="#ppt_h"/>
                                          </p:val>
                                        </p:tav>
                                      </p:tavLst>
                                    </p:anim>
                                    <p:animEffect transition="in" filter="fade">
                                      <p:cBhvr>
                                        <p:cTn id="79" dur="200"/>
                                        <p:tgtEl>
                                          <p:spTgt spid="82"/>
                                        </p:tgtEl>
                                      </p:cBhvr>
                                    </p:animEffect>
                                  </p:childTnLst>
                                </p:cTn>
                              </p:par>
                            </p:childTnLst>
                          </p:cTn>
                        </p:par>
                        <p:par>
                          <p:cTn id="80" fill="hold">
                            <p:stCondLst>
                              <p:cond delay="3000"/>
                            </p:stCondLst>
                            <p:childTnLst>
                              <p:par>
                                <p:cTn id="81" presetID="10" presetClass="exit" presetSubtype="0" fill="hold" nodeType="afterEffect">
                                  <p:stCondLst>
                                    <p:cond delay="0"/>
                                  </p:stCondLst>
                                  <p:childTnLst>
                                    <p:animEffect transition="out" filter="fade">
                                      <p:cBhvr>
                                        <p:cTn id="82" dur="200"/>
                                        <p:tgtEl>
                                          <p:spTgt spid="82"/>
                                        </p:tgtEl>
                                      </p:cBhvr>
                                    </p:animEffect>
                                    <p:set>
                                      <p:cBhvr>
                                        <p:cTn id="83" dur="1" fill="hold">
                                          <p:stCondLst>
                                            <p:cond delay="199"/>
                                          </p:stCondLst>
                                        </p:cTn>
                                        <p:tgtEl>
                                          <p:spTgt spid="82"/>
                                        </p:tgtEl>
                                        <p:attrNameLst>
                                          <p:attrName>style.visibility</p:attrName>
                                        </p:attrNameLst>
                                      </p:cBhvr>
                                      <p:to>
                                        <p:strVal val="hidden"/>
                                      </p:to>
                                    </p:set>
                                  </p:childTnLst>
                                </p:cTn>
                              </p:par>
                            </p:childTnLst>
                          </p:cTn>
                        </p:par>
                        <p:par>
                          <p:cTn id="84" fill="hold">
                            <p:stCondLst>
                              <p:cond delay="3200"/>
                            </p:stCondLst>
                            <p:childTnLst>
                              <p:par>
                                <p:cTn id="85" presetID="53" presetClass="entr" presetSubtype="0" fill="hold"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200" fill="hold"/>
                                        <p:tgtEl>
                                          <p:spTgt spid="80"/>
                                        </p:tgtEl>
                                        <p:attrNameLst>
                                          <p:attrName>ppt_w</p:attrName>
                                        </p:attrNameLst>
                                      </p:cBhvr>
                                      <p:tavLst>
                                        <p:tav tm="0">
                                          <p:val>
                                            <p:fltVal val="0"/>
                                          </p:val>
                                        </p:tav>
                                        <p:tav tm="100000">
                                          <p:val>
                                            <p:strVal val="#ppt_w"/>
                                          </p:val>
                                        </p:tav>
                                      </p:tavLst>
                                    </p:anim>
                                    <p:anim calcmode="lin" valueType="num">
                                      <p:cBhvr>
                                        <p:cTn id="88" dur="200" fill="hold"/>
                                        <p:tgtEl>
                                          <p:spTgt spid="80"/>
                                        </p:tgtEl>
                                        <p:attrNameLst>
                                          <p:attrName>ppt_h</p:attrName>
                                        </p:attrNameLst>
                                      </p:cBhvr>
                                      <p:tavLst>
                                        <p:tav tm="0">
                                          <p:val>
                                            <p:fltVal val="0"/>
                                          </p:val>
                                        </p:tav>
                                        <p:tav tm="100000">
                                          <p:val>
                                            <p:strVal val="#ppt_h"/>
                                          </p:val>
                                        </p:tav>
                                      </p:tavLst>
                                    </p:anim>
                                    <p:animEffect transition="in" filter="fade">
                                      <p:cBhvr>
                                        <p:cTn id="89" dur="200"/>
                                        <p:tgtEl>
                                          <p:spTgt spid="80"/>
                                        </p:tgtEl>
                                      </p:cBhvr>
                                    </p:animEffect>
                                  </p:childTnLst>
                                </p:cTn>
                              </p:par>
                            </p:childTnLst>
                          </p:cTn>
                        </p:par>
                        <p:par>
                          <p:cTn id="90" fill="hold">
                            <p:stCondLst>
                              <p:cond delay="3400"/>
                            </p:stCondLst>
                            <p:childTnLst>
                              <p:par>
                                <p:cTn id="91" presetID="10" presetClass="exit" presetSubtype="0" fill="hold" nodeType="afterEffect">
                                  <p:stCondLst>
                                    <p:cond delay="0"/>
                                  </p:stCondLst>
                                  <p:childTnLst>
                                    <p:animEffect transition="out" filter="fade">
                                      <p:cBhvr>
                                        <p:cTn id="92" dur="200"/>
                                        <p:tgtEl>
                                          <p:spTgt spid="80"/>
                                        </p:tgtEl>
                                      </p:cBhvr>
                                    </p:animEffect>
                                    <p:set>
                                      <p:cBhvr>
                                        <p:cTn id="93" dur="1" fill="hold">
                                          <p:stCondLst>
                                            <p:cond delay="199"/>
                                          </p:stCondLst>
                                        </p:cTn>
                                        <p:tgtEl>
                                          <p:spTgt spid="80"/>
                                        </p:tgtEl>
                                        <p:attrNameLst>
                                          <p:attrName>style.visibility</p:attrName>
                                        </p:attrNameLst>
                                      </p:cBhvr>
                                      <p:to>
                                        <p:strVal val="hidden"/>
                                      </p:to>
                                    </p:set>
                                  </p:childTnLst>
                                </p:cTn>
                              </p:par>
                            </p:childTnLst>
                          </p:cTn>
                        </p:par>
                        <p:par>
                          <p:cTn id="94" fill="hold">
                            <p:stCondLst>
                              <p:cond delay="3600"/>
                            </p:stCondLst>
                            <p:childTnLst>
                              <p:par>
                                <p:cTn id="95" presetID="53" presetClass="entr" presetSubtype="0" fill="hold" nodeType="afterEffect">
                                  <p:stCondLst>
                                    <p:cond delay="0"/>
                                  </p:stCondLst>
                                  <p:childTnLst>
                                    <p:set>
                                      <p:cBhvr>
                                        <p:cTn id="96" dur="1" fill="hold">
                                          <p:stCondLst>
                                            <p:cond delay="0"/>
                                          </p:stCondLst>
                                        </p:cTn>
                                        <p:tgtEl>
                                          <p:spTgt spid="81"/>
                                        </p:tgtEl>
                                        <p:attrNameLst>
                                          <p:attrName>style.visibility</p:attrName>
                                        </p:attrNameLst>
                                      </p:cBhvr>
                                      <p:to>
                                        <p:strVal val="visible"/>
                                      </p:to>
                                    </p:set>
                                    <p:anim calcmode="lin" valueType="num">
                                      <p:cBhvr>
                                        <p:cTn id="97" dur="200" fill="hold"/>
                                        <p:tgtEl>
                                          <p:spTgt spid="81"/>
                                        </p:tgtEl>
                                        <p:attrNameLst>
                                          <p:attrName>ppt_w</p:attrName>
                                        </p:attrNameLst>
                                      </p:cBhvr>
                                      <p:tavLst>
                                        <p:tav tm="0">
                                          <p:val>
                                            <p:fltVal val="0"/>
                                          </p:val>
                                        </p:tav>
                                        <p:tav tm="100000">
                                          <p:val>
                                            <p:strVal val="#ppt_w"/>
                                          </p:val>
                                        </p:tav>
                                      </p:tavLst>
                                    </p:anim>
                                    <p:anim calcmode="lin" valueType="num">
                                      <p:cBhvr>
                                        <p:cTn id="98" dur="200" fill="hold"/>
                                        <p:tgtEl>
                                          <p:spTgt spid="81"/>
                                        </p:tgtEl>
                                        <p:attrNameLst>
                                          <p:attrName>ppt_h</p:attrName>
                                        </p:attrNameLst>
                                      </p:cBhvr>
                                      <p:tavLst>
                                        <p:tav tm="0">
                                          <p:val>
                                            <p:fltVal val="0"/>
                                          </p:val>
                                        </p:tav>
                                        <p:tav tm="100000">
                                          <p:val>
                                            <p:strVal val="#ppt_h"/>
                                          </p:val>
                                        </p:tav>
                                      </p:tavLst>
                                    </p:anim>
                                    <p:animEffect transition="in" filter="fade">
                                      <p:cBhvr>
                                        <p:cTn id="99" dur="200"/>
                                        <p:tgtEl>
                                          <p:spTgt spid="81"/>
                                        </p:tgtEl>
                                      </p:cBhvr>
                                    </p:animEffect>
                                  </p:childTnLst>
                                </p:cTn>
                              </p:par>
                            </p:childTnLst>
                          </p:cTn>
                        </p:par>
                        <p:par>
                          <p:cTn id="100" fill="hold">
                            <p:stCondLst>
                              <p:cond delay="3800"/>
                            </p:stCondLst>
                            <p:childTnLst>
                              <p:par>
                                <p:cTn id="101" presetID="10" presetClass="exit" presetSubtype="0" fill="hold" nodeType="afterEffect">
                                  <p:stCondLst>
                                    <p:cond delay="0"/>
                                  </p:stCondLst>
                                  <p:childTnLst>
                                    <p:animEffect transition="out" filter="fade">
                                      <p:cBhvr>
                                        <p:cTn id="102" dur="200"/>
                                        <p:tgtEl>
                                          <p:spTgt spid="81"/>
                                        </p:tgtEl>
                                      </p:cBhvr>
                                    </p:animEffect>
                                    <p:set>
                                      <p:cBhvr>
                                        <p:cTn id="103" dur="1" fill="hold">
                                          <p:stCondLst>
                                            <p:cond delay="199"/>
                                          </p:stCondLst>
                                        </p:cTn>
                                        <p:tgtEl>
                                          <p:spTgt spid="81"/>
                                        </p:tgtEl>
                                        <p:attrNameLst>
                                          <p:attrName>style.visibility</p:attrName>
                                        </p:attrNameLst>
                                      </p:cBhvr>
                                      <p:to>
                                        <p:strVal val="hidden"/>
                                      </p:to>
                                    </p:set>
                                  </p:childTnLst>
                                </p:cTn>
                              </p:par>
                            </p:childTnLst>
                          </p:cTn>
                        </p:par>
                        <p:par>
                          <p:cTn id="104" fill="hold">
                            <p:stCondLst>
                              <p:cond delay="4000"/>
                            </p:stCondLst>
                            <p:childTnLst>
                              <p:par>
                                <p:cTn id="105" presetID="53" presetClass="entr" presetSubtype="0" fill="hold" grpId="0" nodeType="afterEffect">
                                  <p:stCondLst>
                                    <p:cond delay="0"/>
                                  </p:stCondLst>
                                  <p:childTnLst>
                                    <p:set>
                                      <p:cBhvr>
                                        <p:cTn id="106" dur="1" fill="hold">
                                          <p:stCondLst>
                                            <p:cond delay="0"/>
                                          </p:stCondLst>
                                        </p:cTn>
                                        <p:tgtEl>
                                          <p:spTgt spid="90"/>
                                        </p:tgtEl>
                                        <p:attrNameLst>
                                          <p:attrName>style.visibility</p:attrName>
                                        </p:attrNameLst>
                                      </p:cBhvr>
                                      <p:to>
                                        <p:strVal val="visible"/>
                                      </p:to>
                                    </p:set>
                                    <p:anim calcmode="lin" valueType="num">
                                      <p:cBhvr>
                                        <p:cTn id="107" dur="200" fill="hold"/>
                                        <p:tgtEl>
                                          <p:spTgt spid="90"/>
                                        </p:tgtEl>
                                        <p:attrNameLst>
                                          <p:attrName>ppt_w</p:attrName>
                                        </p:attrNameLst>
                                      </p:cBhvr>
                                      <p:tavLst>
                                        <p:tav tm="0">
                                          <p:val>
                                            <p:fltVal val="0"/>
                                          </p:val>
                                        </p:tav>
                                        <p:tav tm="100000">
                                          <p:val>
                                            <p:strVal val="#ppt_w"/>
                                          </p:val>
                                        </p:tav>
                                      </p:tavLst>
                                    </p:anim>
                                    <p:anim calcmode="lin" valueType="num">
                                      <p:cBhvr>
                                        <p:cTn id="108" dur="200" fill="hold"/>
                                        <p:tgtEl>
                                          <p:spTgt spid="90"/>
                                        </p:tgtEl>
                                        <p:attrNameLst>
                                          <p:attrName>ppt_h</p:attrName>
                                        </p:attrNameLst>
                                      </p:cBhvr>
                                      <p:tavLst>
                                        <p:tav tm="0">
                                          <p:val>
                                            <p:fltVal val="0"/>
                                          </p:val>
                                        </p:tav>
                                        <p:tav tm="100000">
                                          <p:val>
                                            <p:strVal val="#ppt_h"/>
                                          </p:val>
                                        </p:tav>
                                      </p:tavLst>
                                    </p:anim>
                                    <p:animEffect transition="in" filter="fade">
                                      <p:cBhvr>
                                        <p:cTn id="109" dur="200"/>
                                        <p:tgtEl>
                                          <p:spTgt spid="90"/>
                                        </p:tgtEl>
                                      </p:cBhvr>
                                    </p:animEffect>
                                  </p:childTnLst>
                                </p:cTn>
                              </p:par>
                            </p:childTnLst>
                          </p:cTn>
                        </p:par>
                        <p:par>
                          <p:cTn id="110" fill="hold">
                            <p:stCondLst>
                              <p:cond delay="4200"/>
                            </p:stCondLst>
                            <p:childTnLst>
                              <p:par>
                                <p:cTn id="111" presetID="0" presetClass="path" presetSubtype="0" accel="50000" decel="50000" fill="hold" grpId="1" nodeType="afterEffect">
                                  <p:stCondLst>
                                    <p:cond delay="0"/>
                                  </p:stCondLst>
                                  <p:childTnLst>
                                    <p:animMotion origin="layout" path="M -0.00035 -2.96296E-6 C 0.00417 -2.96296E-6 0.01788 -0.00023 0.02674 -2.96296E-6 C 0.03559 0.00023 0.04184 0.0007 0.05313 0.00185 C 0.06441 0.00301 0.07951 0.0051 0.0941 0.00648 C 0.10868 0.00787 0.12743 0.01019 0.1408 0.01065 C 0.15417 0.01111 0.1632 0.01042 0.17448 0.00973 C 0.18576 0.00903 0.19479 0.00764 0.20903 0.00648 C 0.22326 0.00533 0.24375 0.00324 0.26042 0.00232 C 0.27708 0.00139 0.2901 0.00116 0.30903 0.00139 C 0.32795 0.00162 0.35799 0.00417 0.37344 0.00371 C 0.38924 0.00324 0.39618 0.00162 0.40382 -0.00092 C 0.41129 -0.00347 0.41441 -0.00926 0.41979 -0.0118 C 0.42552 -0.01435 0.4316 -0.0162 0.43681 -0.01666 C 0.44254 -0.01713 0.44792 -0.01574 0.45243 -0.01481 C 0.45695 -0.01389 0.46042 -0.0118 0.46354 -0.01041 C 0.46667 -0.00902 0.46858 -0.01018 0.47135 -0.00694 C 0.47413 -0.0037 0.47639 0.00556 0.47986 0.00903 C 0.48333 0.0125 0.48767 0.01412 0.49236 0.01412 C 0.49705 0.01412 0.50365 0.01204 0.50833 0.00857 C 0.51302 0.0051 0.51823 0.00255 0.52031 -0.00694 C 0.5224 -0.01643 0.52101 -0.02615 0.52101 -0.04907 C 0.52101 -0.07199 0.52083 -0.09143 0.52083 -0.14421 C 0.52083 -0.19699 0.52101 -0.31967 0.52101 -0.36597 " pathEditMode="relative" rAng="0" ptsTypes="aaaaaaaaaaaaaaaaaaaaaaa">
                                      <p:cBhvr>
                                        <p:cTn id="112" dur="2000" fill="hold"/>
                                        <p:tgtEl>
                                          <p:spTgt spid="90"/>
                                        </p:tgtEl>
                                        <p:attrNameLst>
                                          <p:attrName>ppt_x</p:attrName>
                                          <p:attrName>ppt_y</p:attrName>
                                        </p:attrNameLst>
                                      </p:cBhvr>
                                      <p:rCtr x="261" y="-176"/>
                                    </p:animMotion>
                                  </p:childTnLst>
                                </p:cTn>
                              </p:par>
                              <p:par>
                                <p:cTn id="113" presetID="53" presetClass="entr" presetSubtype="0" fill="hold" grpId="0" nodeType="withEffect">
                                  <p:stCondLst>
                                    <p:cond delay="300"/>
                                  </p:stCondLst>
                                  <p:childTnLst>
                                    <p:set>
                                      <p:cBhvr>
                                        <p:cTn id="114" dur="1" fill="hold">
                                          <p:stCondLst>
                                            <p:cond delay="0"/>
                                          </p:stCondLst>
                                        </p:cTn>
                                        <p:tgtEl>
                                          <p:spTgt spid="91"/>
                                        </p:tgtEl>
                                        <p:attrNameLst>
                                          <p:attrName>style.visibility</p:attrName>
                                        </p:attrNameLst>
                                      </p:cBhvr>
                                      <p:to>
                                        <p:strVal val="visible"/>
                                      </p:to>
                                    </p:set>
                                    <p:anim calcmode="lin" valueType="num">
                                      <p:cBhvr>
                                        <p:cTn id="115" dur="50" fill="hold"/>
                                        <p:tgtEl>
                                          <p:spTgt spid="91"/>
                                        </p:tgtEl>
                                        <p:attrNameLst>
                                          <p:attrName>ppt_w</p:attrName>
                                        </p:attrNameLst>
                                      </p:cBhvr>
                                      <p:tavLst>
                                        <p:tav tm="0">
                                          <p:val>
                                            <p:fltVal val="0"/>
                                          </p:val>
                                        </p:tav>
                                        <p:tav tm="100000">
                                          <p:val>
                                            <p:strVal val="#ppt_w"/>
                                          </p:val>
                                        </p:tav>
                                      </p:tavLst>
                                    </p:anim>
                                    <p:anim calcmode="lin" valueType="num">
                                      <p:cBhvr>
                                        <p:cTn id="116" dur="50" fill="hold"/>
                                        <p:tgtEl>
                                          <p:spTgt spid="91"/>
                                        </p:tgtEl>
                                        <p:attrNameLst>
                                          <p:attrName>ppt_h</p:attrName>
                                        </p:attrNameLst>
                                      </p:cBhvr>
                                      <p:tavLst>
                                        <p:tav tm="0">
                                          <p:val>
                                            <p:fltVal val="0"/>
                                          </p:val>
                                        </p:tav>
                                        <p:tav tm="100000">
                                          <p:val>
                                            <p:strVal val="#ppt_h"/>
                                          </p:val>
                                        </p:tav>
                                      </p:tavLst>
                                    </p:anim>
                                    <p:animEffect transition="in" filter="fade">
                                      <p:cBhvr>
                                        <p:cTn id="117" dur="50"/>
                                        <p:tgtEl>
                                          <p:spTgt spid="91"/>
                                        </p:tgtEl>
                                      </p:cBhvr>
                                    </p:animEffect>
                                  </p:childTnLst>
                                </p:cTn>
                              </p:par>
                              <p:par>
                                <p:cTn id="118" presetID="0" presetClass="path" presetSubtype="0" accel="50000" decel="50000" fill="hold" grpId="1" nodeType="withEffect">
                                  <p:stCondLst>
                                    <p:cond delay="300"/>
                                  </p:stCondLst>
                                  <p:childTnLst>
                                    <p:animMotion origin="layout" path="M -0.00035 -2.96296E-6 C 0.00417 -2.96296E-6 0.01788 -0.00023 0.02674 -2.96296E-6 C 0.03559 0.00023 0.04184 0.0007 0.05313 0.00185 C 0.06441 0.00301 0.07951 0.0051 0.0941 0.00648 C 0.10868 0.00787 0.12743 0.01019 0.1408 0.01065 C 0.15417 0.01111 0.1632 0.01042 0.17448 0.00973 C 0.18576 0.00903 0.19479 0.00764 0.20903 0.00648 C 0.22326 0.00533 0.24375 0.00324 0.26042 0.00232 C 0.27708 0.00139 0.2901 0.00116 0.30903 0.00139 C 0.32795 0.00162 0.35799 0.00417 0.37344 0.00371 C 0.38924 0.00324 0.39618 0.00162 0.40382 -0.00092 C 0.41129 -0.00347 0.41441 -0.00926 0.41979 -0.0118 C 0.42552 -0.01435 0.4316 -0.0162 0.43681 -0.01666 C 0.44254 -0.01713 0.44792 -0.01574 0.45243 -0.01481 C 0.45695 -0.01389 0.46042 -0.0118 0.46354 -0.01041 C 0.46667 -0.00902 0.46858 -0.01018 0.47135 -0.00694 C 0.47413 -0.0037 0.47674 0.00579 0.48021 0.00926 C 0.48368 0.01273 0.48767 0.01435 0.49236 0.01412 C 0.49705 0.01389 0.50365 0.01204 0.50833 0.00857 C 0.51302 0.0051 0.51823 0.00255 0.52031 -0.00694 C 0.5224 -0.01643 0.52101 -0.02615 0.52101 -0.04907 C 0.52101 -0.07199 0.52083 -0.09143 0.52083 -0.14421 C 0.52083 -0.19699 0.52101 -0.31967 0.52101 -0.36597 " pathEditMode="relative" rAng="0" ptsTypes="aaaaaaaaaaaaaaaaaaaaaaa">
                                      <p:cBhvr>
                                        <p:cTn id="119" dur="2000" fill="hold"/>
                                        <p:tgtEl>
                                          <p:spTgt spid="91"/>
                                        </p:tgtEl>
                                        <p:attrNameLst>
                                          <p:attrName>ppt_x</p:attrName>
                                          <p:attrName>ppt_y</p:attrName>
                                        </p:attrNameLst>
                                      </p:cBhvr>
                                      <p:rCtr x="261" y="-176"/>
                                    </p:animMotion>
                                  </p:childTnLst>
                                </p:cTn>
                              </p:par>
                              <p:par>
                                <p:cTn id="120" presetID="53" presetClass="entr" presetSubtype="0" fill="hold" grpId="0" nodeType="withEffect">
                                  <p:stCondLst>
                                    <p:cond delay="600"/>
                                  </p:stCondLst>
                                  <p:childTnLst>
                                    <p:set>
                                      <p:cBhvr>
                                        <p:cTn id="121" dur="1" fill="hold">
                                          <p:stCondLst>
                                            <p:cond delay="0"/>
                                          </p:stCondLst>
                                        </p:cTn>
                                        <p:tgtEl>
                                          <p:spTgt spid="92"/>
                                        </p:tgtEl>
                                        <p:attrNameLst>
                                          <p:attrName>style.visibility</p:attrName>
                                        </p:attrNameLst>
                                      </p:cBhvr>
                                      <p:to>
                                        <p:strVal val="visible"/>
                                      </p:to>
                                    </p:set>
                                    <p:anim calcmode="lin" valueType="num">
                                      <p:cBhvr>
                                        <p:cTn id="122" dur="50" fill="hold"/>
                                        <p:tgtEl>
                                          <p:spTgt spid="92"/>
                                        </p:tgtEl>
                                        <p:attrNameLst>
                                          <p:attrName>ppt_w</p:attrName>
                                        </p:attrNameLst>
                                      </p:cBhvr>
                                      <p:tavLst>
                                        <p:tav tm="0">
                                          <p:val>
                                            <p:fltVal val="0"/>
                                          </p:val>
                                        </p:tav>
                                        <p:tav tm="100000">
                                          <p:val>
                                            <p:strVal val="#ppt_w"/>
                                          </p:val>
                                        </p:tav>
                                      </p:tavLst>
                                    </p:anim>
                                    <p:anim calcmode="lin" valueType="num">
                                      <p:cBhvr>
                                        <p:cTn id="123" dur="50" fill="hold"/>
                                        <p:tgtEl>
                                          <p:spTgt spid="92"/>
                                        </p:tgtEl>
                                        <p:attrNameLst>
                                          <p:attrName>ppt_h</p:attrName>
                                        </p:attrNameLst>
                                      </p:cBhvr>
                                      <p:tavLst>
                                        <p:tav tm="0">
                                          <p:val>
                                            <p:fltVal val="0"/>
                                          </p:val>
                                        </p:tav>
                                        <p:tav tm="100000">
                                          <p:val>
                                            <p:strVal val="#ppt_h"/>
                                          </p:val>
                                        </p:tav>
                                      </p:tavLst>
                                    </p:anim>
                                    <p:animEffect transition="in" filter="fade">
                                      <p:cBhvr>
                                        <p:cTn id="124" dur="50"/>
                                        <p:tgtEl>
                                          <p:spTgt spid="92"/>
                                        </p:tgtEl>
                                      </p:cBhvr>
                                    </p:animEffect>
                                  </p:childTnLst>
                                </p:cTn>
                              </p:par>
                              <p:par>
                                <p:cTn id="125" presetID="0" presetClass="path" presetSubtype="0" accel="50000" decel="50000" fill="hold" grpId="1" nodeType="withEffect">
                                  <p:stCondLst>
                                    <p:cond delay="600"/>
                                  </p:stCondLst>
                                  <p:childTnLst>
                                    <p:animMotion origin="layout" path="M -0.00035 -2.96296E-6 C 0.00417 -2.96296E-6 0.01788 -0.00023 0.02674 -2.96296E-6 C 0.03559 0.00023 0.04184 0.0007 0.05313 0.00185 C 0.06441 0.00301 0.07951 0.0051 0.0941 0.00648 C 0.10868 0.00787 0.12743 0.01019 0.1408 0.01065 C 0.15417 0.01111 0.1632 0.01042 0.17448 0.00973 C 0.18576 0.00903 0.19479 0.00764 0.20903 0.00648 C 0.22326 0.00533 0.24375 0.00324 0.26042 0.00232 C 0.27708 0.00139 0.2901 0.00116 0.30903 0.00139 C 0.32795 0.00162 0.35799 0.00417 0.37344 0.00371 C 0.38924 0.00324 0.39618 0.00162 0.40382 -0.00092 C 0.41129 -0.00347 0.41441 -0.00926 0.41979 -0.0118 C 0.42552 -0.01435 0.4316 -0.0162 0.43681 -0.01666 C 0.44254 -0.01713 0.44792 -0.01574 0.45243 -0.01481 C 0.45695 -0.01389 0.46042 -0.0118 0.46354 -0.01041 C 0.46667 -0.00902 0.46875 -0.01018 0.47135 -0.00694 C 0.47396 -0.0037 0.47622 0.0051 0.47969 0.00857 C 0.48316 0.01204 0.48767 0.01412 0.49236 0.01412 C 0.49705 0.01412 0.50365 0.01204 0.50833 0.00857 C 0.51302 0.0051 0.51823 0.00255 0.52031 -0.00694 C 0.5224 -0.01643 0.52101 -0.02615 0.52101 -0.04907 C 0.52101 -0.07199 0.52083 -0.09143 0.52083 -0.14421 C 0.52083 -0.19699 0.52101 -0.31967 0.52101 -0.36597 " pathEditMode="relative" rAng="0" ptsTypes="aaaaaaaaaaaaaaaaaaaaaaa">
                                      <p:cBhvr>
                                        <p:cTn id="126" dur="2000" fill="hold"/>
                                        <p:tgtEl>
                                          <p:spTgt spid="92"/>
                                        </p:tgtEl>
                                        <p:attrNameLst>
                                          <p:attrName>ppt_x</p:attrName>
                                          <p:attrName>ppt_y</p:attrName>
                                        </p:attrNameLst>
                                      </p:cBhvr>
                                      <p:rCtr x="261" y="-176"/>
                                    </p:animMotion>
                                  </p:childTnLst>
                                </p:cTn>
                              </p:par>
                              <p:par>
                                <p:cTn id="127" presetID="53" presetClass="entr" presetSubtype="0" fill="hold" grpId="0" nodeType="withEffect">
                                  <p:stCondLst>
                                    <p:cond delay="90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 fill="hold"/>
                                        <p:tgtEl>
                                          <p:spTgt spid="93"/>
                                        </p:tgtEl>
                                        <p:attrNameLst>
                                          <p:attrName>ppt_w</p:attrName>
                                        </p:attrNameLst>
                                      </p:cBhvr>
                                      <p:tavLst>
                                        <p:tav tm="0">
                                          <p:val>
                                            <p:fltVal val="0"/>
                                          </p:val>
                                        </p:tav>
                                        <p:tav tm="100000">
                                          <p:val>
                                            <p:strVal val="#ppt_w"/>
                                          </p:val>
                                        </p:tav>
                                      </p:tavLst>
                                    </p:anim>
                                    <p:anim calcmode="lin" valueType="num">
                                      <p:cBhvr>
                                        <p:cTn id="130" dur="50" fill="hold"/>
                                        <p:tgtEl>
                                          <p:spTgt spid="93"/>
                                        </p:tgtEl>
                                        <p:attrNameLst>
                                          <p:attrName>ppt_h</p:attrName>
                                        </p:attrNameLst>
                                      </p:cBhvr>
                                      <p:tavLst>
                                        <p:tav tm="0">
                                          <p:val>
                                            <p:fltVal val="0"/>
                                          </p:val>
                                        </p:tav>
                                        <p:tav tm="100000">
                                          <p:val>
                                            <p:strVal val="#ppt_h"/>
                                          </p:val>
                                        </p:tav>
                                      </p:tavLst>
                                    </p:anim>
                                    <p:animEffect transition="in" filter="fade">
                                      <p:cBhvr>
                                        <p:cTn id="131" dur="50"/>
                                        <p:tgtEl>
                                          <p:spTgt spid="93"/>
                                        </p:tgtEl>
                                      </p:cBhvr>
                                    </p:animEffect>
                                  </p:childTnLst>
                                </p:cTn>
                              </p:par>
                              <p:par>
                                <p:cTn id="132" presetID="0" presetClass="path" presetSubtype="0" accel="50000" decel="50000" fill="hold" grpId="1" nodeType="withEffect">
                                  <p:stCondLst>
                                    <p:cond delay="900"/>
                                  </p:stCondLst>
                                  <p:childTnLst>
                                    <p:animMotion origin="layout" path="M -0.00035 -2.96296E-6 C 0.00417 -2.96296E-6 0.01788 -0.00023 0.02674 -2.96296E-6 C 0.03559 0.00023 0.04184 0.0007 0.05313 0.00185 C 0.06441 0.00301 0.07951 0.0051 0.0941 0.00648 C 0.10868 0.00787 0.12743 0.01019 0.1408 0.01065 C 0.15417 0.01111 0.1632 0.01042 0.17448 0.00973 C 0.18576 0.00903 0.19479 0.00764 0.20903 0.00648 C 0.22326 0.00533 0.24375 0.00324 0.26042 0.00232 C 0.27708 0.00139 0.2901 0.00116 0.30903 0.00139 C 0.32795 0.00162 0.35799 0.00417 0.37344 0.00371 C 0.38924 0.00324 0.39618 0.00162 0.40382 -0.00092 C 0.41129 -0.00347 0.41441 -0.00926 0.41979 -0.0118 C 0.42552 -0.01435 0.4316 -0.0162 0.43681 -0.01666 C 0.44254 -0.01713 0.44792 -0.01574 0.45243 -0.01481 C 0.45695 -0.01389 0.46042 -0.0118 0.46354 -0.01041 C 0.46667 -0.00902 0.46858 -0.01018 0.47135 -0.00694 C 0.47413 -0.0037 0.47674 0.0051 0.48021 0.00857 C 0.48368 0.01204 0.48767 0.01412 0.49236 0.01412 C 0.49705 0.01412 0.50365 0.01204 0.50833 0.00857 C 0.51302 0.0051 0.51823 0.00255 0.52031 -0.00694 C 0.5224 -0.01643 0.52101 -0.02615 0.52101 -0.04907 C 0.52101 -0.07199 0.52083 -0.09143 0.52083 -0.14421 C 0.52083 -0.19699 0.52101 -0.31967 0.52101 -0.36597 " pathEditMode="relative" rAng="0" ptsTypes="aaaaaaaaaaaaaaaaaaaaaaa">
                                      <p:cBhvr>
                                        <p:cTn id="133" dur="2000" fill="hold"/>
                                        <p:tgtEl>
                                          <p:spTgt spid="93"/>
                                        </p:tgtEl>
                                        <p:attrNameLst>
                                          <p:attrName>ppt_x</p:attrName>
                                          <p:attrName>ppt_y</p:attrName>
                                        </p:attrNameLst>
                                      </p:cBhvr>
                                      <p:rCtr x="261" y="-176"/>
                                    </p:animMotion>
                                  </p:childTnLst>
                                </p:cTn>
                              </p:par>
                              <p:par>
                                <p:cTn id="134" presetID="53" presetClass="entr" presetSubtype="0" fill="hold" grpId="0" nodeType="withEffect">
                                  <p:stCondLst>
                                    <p:cond delay="1200"/>
                                  </p:stCondLst>
                                  <p:childTnLst>
                                    <p:set>
                                      <p:cBhvr>
                                        <p:cTn id="135" dur="1" fill="hold">
                                          <p:stCondLst>
                                            <p:cond delay="0"/>
                                          </p:stCondLst>
                                        </p:cTn>
                                        <p:tgtEl>
                                          <p:spTgt spid="94"/>
                                        </p:tgtEl>
                                        <p:attrNameLst>
                                          <p:attrName>style.visibility</p:attrName>
                                        </p:attrNameLst>
                                      </p:cBhvr>
                                      <p:to>
                                        <p:strVal val="visible"/>
                                      </p:to>
                                    </p:set>
                                    <p:anim calcmode="lin" valueType="num">
                                      <p:cBhvr>
                                        <p:cTn id="136" dur="50" fill="hold"/>
                                        <p:tgtEl>
                                          <p:spTgt spid="94"/>
                                        </p:tgtEl>
                                        <p:attrNameLst>
                                          <p:attrName>ppt_w</p:attrName>
                                        </p:attrNameLst>
                                      </p:cBhvr>
                                      <p:tavLst>
                                        <p:tav tm="0">
                                          <p:val>
                                            <p:fltVal val="0"/>
                                          </p:val>
                                        </p:tav>
                                        <p:tav tm="100000">
                                          <p:val>
                                            <p:strVal val="#ppt_w"/>
                                          </p:val>
                                        </p:tav>
                                      </p:tavLst>
                                    </p:anim>
                                    <p:anim calcmode="lin" valueType="num">
                                      <p:cBhvr>
                                        <p:cTn id="137" dur="50" fill="hold"/>
                                        <p:tgtEl>
                                          <p:spTgt spid="94"/>
                                        </p:tgtEl>
                                        <p:attrNameLst>
                                          <p:attrName>ppt_h</p:attrName>
                                        </p:attrNameLst>
                                      </p:cBhvr>
                                      <p:tavLst>
                                        <p:tav tm="0">
                                          <p:val>
                                            <p:fltVal val="0"/>
                                          </p:val>
                                        </p:tav>
                                        <p:tav tm="100000">
                                          <p:val>
                                            <p:strVal val="#ppt_h"/>
                                          </p:val>
                                        </p:tav>
                                      </p:tavLst>
                                    </p:anim>
                                    <p:animEffect transition="in" filter="fade">
                                      <p:cBhvr>
                                        <p:cTn id="138" dur="50"/>
                                        <p:tgtEl>
                                          <p:spTgt spid="94"/>
                                        </p:tgtEl>
                                      </p:cBhvr>
                                    </p:animEffect>
                                  </p:childTnLst>
                                </p:cTn>
                              </p:par>
                              <p:par>
                                <p:cTn id="139" presetID="0" presetClass="path" presetSubtype="0" accel="50000" decel="50000" fill="hold" grpId="1" nodeType="withEffect">
                                  <p:stCondLst>
                                    <p:cond delay="1200"/>
                                  </p:stCondLst>
                                  <p:childTnLst>
                                    <p:animMotion origin="layout" path="M -0.00035 -2.96296E-6 C 0.00417 -2.96296E-6 0.01788 -0.00023 0.02674 -2.96296E-6 C 0.03559 0.00023 0.04184 0.0007 0.05313 0.00185 C 0.06441 0.00301 0.07951 0.0051 0.0941 0.00648 C 0.10868 0.00787 0.12743 0.01019 0.1408 0.01065 C 0.15417 0.01111 0.1632 0.01042 0.17448 0.00973 C 0.18576 0.00903 0.19479 0.00764 0.20903 0.00648 C 0.22326 0.00533 0.24375 0.00324 0.26042 0.00232 C 0.27708 0.00139 0.2901 0.00116 0.30903 0.00139 C 0.32795 0.00162 0.35799 0.00417 0.37344 0.00371 C 0.38924 0.00324 0.39618 0.00162 0.40382 -0.00092 C 0.41129 -0.00347 0.41441 -0.00926 0.41979 -0.0118 C 0.42552 -0.01435 0.4316 -0.0162 0.43681 -0.01666 C 0.44254 -0.01713 0.44792 -0.01574 0.45243 -0.01481 C 0.45695 -0.01389 0.46042 -0.0118 0.46354 -0.01041 C 0.46667 -0.00902 0.46927 -0.00879 0.47135 -0.00694 C 0.47344 -0.00509 0.47483 -0.00185 0.47656 0.00093 C 0.4783 0.00371 0.47882 0.00834 0.48142 0.01042 C 0.48403 0.0125 0.48785 0.01435 0.49236 0.01412 C 0.49688 0.01389 0.50365 0.01204 0.50833 0.00857 C 0.51302 0.0051 0.51823 0.00255 0.52031 -0.00694 C 0.5224 -0.01643 0.52101 -0.02615 0.52101 -0.04907 C 0.52101 -0.07199 0.52083 -0.09143 0.52083 -0.14421 C 0.52083 -0.19699 0.52101 -0.31967 0.52101 -0.36597 " pathEditMode="relative" rAng="0" ptsTypes="aaaaaaaaaaaaaaaaaaaaaaaa">
                                      <p:cBhvr>
                                        <p:cTn id="140" dur="2000" fill="hold"/>
                                        <p:tgtEl>
                                          <p:spTgt spid="94"/>
                                        </p:tgtEl>
                                        <p:attrNameLst>
                                          <p:attrName>ppt_x</p:attrName>
                                          <p:attrName>ppt_y</p:attrName>
                                        </p:attrNameLst>
                                      </p:cBhvr>
                                      <p:rCtr x="261" y="-176"/>
                                    </p:animMotion>
                                  </p:childTnLst>
                                </p:cTn>
                              </p:par>
                              <p:par>
                                <p:cTn id="141" presetID="53" presetClass="entr" presetSubtype="0" fill="hold" grpId="0" nodeType="withEffect">
                                  <p:stCondLst>
                                    <p:cond delay="1500"/>
                                  </p:stCondLst>
                                  <p:childTnLst>
                                    <p:set>
                                      <p:cBhvr>
                                        <p:cTn id="142" dur="1" fill="hold">
                                          <p:stCondLst>
                                            <p:cond delay="0"/>
                                          </p:stCondLst>
                                        </p:cTn>
                                        <p:tgtEl>
                                          <p:spTgt spid="95"/>
                                        </p:tgtEl>
                                        <p:attrNameLst>
                                          <p:attrName>style.visibility</p:attrName>
                                        </p:attrNameLst>
                                      </p:cBhvr>
                                      <p:to>
                                        <p:strVal val="visible"/>
                                      </p:to>
                                    </p:set>
                                    <p:anim calcmode="lin" valueType="num">
                                      <p:cBhvr>
                                        <p:cTn id="143" dur="50" fill="hold"/>
                                        <p:tgtEl>
                                          <p:spTgt spid="95"/>
                                        </p:tgtEl>
                                        <p:attrNameLst>
                                          <p:attrName>ppt_w</p:attrName>
                                        </p:attrNameLst>
                                      </p:cBhvr>
                                      <p:tavLst>
                                        <p:tav tm="0">
                                          <p:val>
                                            <p:fltVal val="0"/>
                                          </p:val>
                                        </p:tav>
                                        <p:tav tm="100000">
                                          <p:val>
                                            <p:strVal val="#ppt_w"/>
                                          </p:val>
                                        </p:tav>
                                      </p:tavLst>
                                    </p:anim>
                                    <p:anim calcmode="lin" valueType="num">
                                      <p:cBhvr>
                                        <p:cTn id="144" dur="50" fill="hold"/>
                                        <p:tgtEl>
                                          <p:spTgt spid="95"/>
                                        </p:tgtEl>
                                        <p:attrNameLst>
                                          <p:attrName>ppt_h</p:attrName>
                                        </p:attrNameLst>
                                      </p:cBhvr>
                                      <p:tavLst>
                                        <p:tav tm="0">
                                          <p:val>
                                            <p:fltVal val="0"/>
                                          </p:val>
                                        </p:tav>
                                        <p:tav tm="100000">
                                          <p:val>
                                            <p:strVal val="#ppt_h"/>
                                          </p:val>
                                        </p:tav>
                                      </p:tavLst>
                                    </p:anim>
                                    <p:animEffect transition="in" filter="fade">
                                      <p:cBhvr>
                                        <p:cTn id="145" dur="50"/>
                                        <p:tgtEl>
                                          <p:spTgt spid="95"/>
                                        </p:tgtEl>
                                      </p:cBhvr>
                                    </p:animEffect>
                                  </p:childTnLst>
                                </p:cTn>
                              </p:par>
                              <p:par>
                                <p:cTn id="146" presetID="0" presetClass="path" presetSubtype="0" accel="50000" decel="50000" fill="hold" grpId="1" nodeType="withEffect">
                                  <p:stCondLst>
                                    <p:cond delay="1500"/>
                                  </p:stCondLst>
                                  <p:childTnLst>
                                    <p:animMotion origin="layout" path="M -0.00035 -2.96296E-6 C 0.00417 -2.96296E-6 0.01788 -0.00023 0.02674 -2.96296E-6 C 0.03559 0.00023 0.04184 0.0007 0.05313 0.00185 C 0.06441 0.00301 0.07951 0.0051 0.0941 0.00648 C 0.10868 0.00787 0.12743 0.01019 0.1408 0.01065 C 0.15417 0.01111 0.1632 0.01042 0.17448 0.00973 C 0.18576 0.00903 0.19479 0.00764 0.20903 0.00648 C 0.22326 0.00533 0.24375 0.00324 0.26042 0.00232 C 0.27708 0.00139 0.2901 0.00116 0.30903 0.00139 C 0.32795 0.00162 0.35799 0.00417 0.37344 0.00371 C 0.38924 0.00324 0.39618 0.00162 0.40382 -0.00092 C 0.41129 -0.00347 0.41441 -0.00926 0.41979 -0.0118 C 0.42552 -0.01435 0.4316 -0.0162 0.43681 -0.01666 C 0.44254 -0.01713 0.44792 -0.01574 0.45243 -0.01481 C 0.45695 -0.01389 0.46042 -0.0118 0.46354 -0.01041 C 0.46667 -0.00902 0.46927 -0.00879 0.47135 -0.00694 C 0.47344 -0.00509 0.47448 -0.00208 0.47604 0.00093 C 0.4776 0.00394 0.47813 0.00857 0.4809 0.01065 C 0.48368 0.01273 0.48785 0.01435 0.49236 0.01412 C 0.49688 0.01389 0.50365 0.01204 0.50833 0.00857 C 0.51302 0.0051 0.51823 0.00255 0.52031 -0.00694 C 0.5224 -0.01643 0.52101 -0.02615 0.52101 -0.04907 C 0.52101 -0.07199 0.52083 -0.09143 0.52083 -0.14421 C 0.52083 -0.19699 0.52101 -0.31967 0.52101 -0.36597 " pathEditMode="relative" rAng="0" ptsTypes="aaaaaaaaaaaaaaaaaaaaaaaa">
                                      <p:cBhvr>
                                        <p:cTn id="147" dur="2000" fill="hold"/>
                                        <p:tgtEl>
                                          <p:spTgt spid="95"/>
                                        </p:tgtEl>
                                        <p:attrNameLst>
                                          <p:attrName>ppt_x</p:attrName>
                                          <p:attrName>ppt_y</p:attrName>
                                        </p:attrNameLst>
                                      </p:cBhvr>
                                      <p:rCtr x="261" y="-176"/>
                                    </p:animMotion>
                                  </p:childTnLst>
                                </p:cTn>
                              </p:par>
                            </p:childTnLst>
                          </p:cTn>
                        </p:par>
                        <p:par>
                          <p:cTn id="148" fill="hold">
                            <p:stCondLst>
                              <p:cond delay="7700"/>
                            </p:stCondLst>
                            <p:childTnLst>
                              <p:par>
                                <p:cTn id="149" presetID="10" presetClass="entr" presetSubtype="0" fill="hold" nodeType="afterEffect">
                                  <p:stCondLst>
                                    <p:cond delay="0"/>
                                  </p:stCondLst>
                                  <p:childTnLst>
                                    <p:set>
                                      <p:cBhvr>
                                        <p:cTn id="150" dur="1" fill="hold">
                                          <p:stCondLst>
                                            <p:cond delay="0"/>
                                          </p:stCondLst>
                                        </p:cTn>
                                        <p:tgtEl>
                                          <p:spTgt spid="96"/>
                                        </p:tgtEl>
                                        <p:attrNameLst>
                                          <p:attrName>style.visibility</p:attrName>
                                        </p:attrNameLst>
                                      </p:cBhvr>
                                      <p:to>
                                        <p:strVal val="visible"/>
                                      </p:to>
                                    </p:set>
                                    <p:animEffect transition="in" filter="fade">
                                      <p:cBhvr>
                                        <p:cTn id="151" dur="500"/>
                                        <p:tgtEl>
                                          <p:spTgt spid="96"/>
                                        </p:tgtEl>
                                      </p:cBhvr>
                                    </p:animEffect>
                                  </p:childTnLst>
                                </p:cTn>
                              </p:par>
                            </p:childTnLst>
                          </p:cTn>
                        </p:par>
                        <p:par>
                          <p:cTn id="152" fill="hold">
                            <p:stCondLst>
                              <p:cond delay="8200"/>
                            </p:stCondLst>
                            <p:childTnLst>
                              <p:par>
                                <p:cTn id="153" presetID="10" presetClass="exit" presetSubtype="0" fill="hold" nodeType="afterEffect">
                                  <p:stCondLst>
                                    <p:cond delay="0"/>
                                  </p:stCondLst>
                                  <p:childTnLst>
                                    <p:animEffect transition="out" filter="fade">
                                      <p:cBhvr>
                                        <p:cTn id="154" dur="500"/>
                                        <p:tgtEl>
                                          <p:spTgt spid="96"/>
                                        </p:tgtEl>
                                      </p:cBhvr>
                                    </p:animEffect>
                                    <p:set>
                                      <p:cBhvr>
                                        <p:cTn id="155" dur="1" fill="hold">
                                          <p:stCondLst>
                                            <p:cond delay="499"/>
                                          </p:stCondLst>
                                        </p:cTn>
                                        <p:tgtEl>
                                          <p:spTgt spid="96"/>
                                        </p:tgtEl>
                                        <p:attrNameLst>
                                          <p:attrName>style.visibility</p:attrName>
                                        </p:attrNameLst>
                                      </p:cBhvr>
                                      <p:to>
                                        <p:strVal val="hidden"/>
                                      </p:to>
                                    </p:set>
                                  </p:childTnLst>
                                </p:cTn>
                              </p:par>
                            </p:childTnLst>
                          </p:cTn>
                        </p:par>
                        <p:par>
                          <p:cTn id="156" fill="hold">
                            <p:stCondLst>
                              <p:cond delay="8700"/>
                            </p:stCondLst>
                            <p:childTnLst>
                              <p:par>
                                <p:cTn id="157" presetID="10" presetClass="entr" presetSubtype="0" fill="hold" nodeType="afterEffect">
                                  <p:stCondLst>
                                    <p:cond delay="0"/>
                                  </p:stCondLst>
                                  <p:childTnLst>
                                    <p:set>
                                      <p:cBhvr>
                                        <p:cTn id="158" dur="1" fill="hold">
                                          <p:stCondLst>
                                            <p:cond delay="0"/>
                                          </p:stCondLst>
                                        </p:cTn>
                                        <p:tgtEl>
                                          <p:spTgt spid="96"/>
                                        </p:tgtEl>
                                        <p:attrNameLst>
                                          <p:attrName>style.visibility</p:attrName>
                                        </p:attrNameLst>
                                      </p:cBhvr>
                                      <p:to>
                                        <p:strVal val="visible"/>
                                      </p:to>
                                    </p:set>
                                    <p:animEffect transition="in" filter="fade">
                                      <p:cBhvr>
                                        <p:cTn id="159" dur="500"/>
                                        <p:tgtEl>
                                          <p:spTgt spid="96"/>
                                        </p:tgtEl>
                                      </p:cBhvr>
                                    </p:animEffect>
                                  </p:childTnLst>
                                </p:cTn>
                              </p:par>
                            </p:childTnLst>
                          </p:cTn>
                        </p:par>
                        <p:par>
                          <p:cTn id="160" fill="hold">
                            <p:stCondLst>
                              <p:cond delay="9200"/>
                            </p:stCondLst>
                            <p:childTnLst>
                              <p:par>
                                <p:cTn id="161" presetID="10" presetClass="exit" presetSubtype="0" fill="hold" nodeType="afterEffect">
                                  <p:stCondLst>
                                    <p:cond delay="0"/>
                                  </p:stCondLst>
                                  <p:childTnLst>
                                    <p:animEffect transition="out" filter="fade">
                                      <p:cBhvr>
                                        <p:cTn id="162" dur="500"/>
                                        <p:tgtEl>
                                          <p:spTgt spid="96"/>
                                        </p:tgtEl>
                                      </p:cBhvr>
                                    </p:animEffect>
                                    <p:set>
                                      <p:cBhvr>
                                        <p:cTn id="163" dur="1" fill="hold">
                                          <p:stCondLst>
                                            <p:cond delay="499"/>
                                          </p:stCondLst>
                                        </p:cTn>
                                        <p:tgtEl>
                                          <p:spTgt spid="96"/>
                                        </p:tgtEl>
                                        <p:attrNameLst>
                                          <p:attrName>style.visibility</p:attrName>
                                        </p:attrNameLst>
                                      </p:cBhvr>
                                      <p:to>
                                        <p:strVal val="hidden"/>
                                      </p:to>
                                    </p:set>
                                  </p:childTnLst>
                                </p:cTn>
                              </p:par>
                            </p:childTnLst>
                          </p:cTn>
                        </p:par>
                        <p:par>
                          <p:cTn id="164" fill="hold">
                            <p:stCondLst>
                              <p:cond delay="9700"/>
                            </p:stCondLst>
                            <p:childTnLst>
                              <p:par>
                                <p:cTn id="165" presetID="10" presetClass="entr" presetSubtype="0" fill="hold" nodeType="afterEffect">
                                  <p:stCondLst>
                                    <p:cond delay="0"/>
                                  </p:stCondLst>
                                  <p:childTnLst>
                                    <p:set>
                                      <p:cBhvr>
                                        <p:cTn id="166" dur="1" fill="hold">
                                          <p:stCondLst>
                                            <p:cond delay="0"/>
                                          </p:stCondLst>
                                        </p:cTn>
                                        <p:tgtEl>
                                          <p:spTgt spid="96"/>
                                        </p:tgtEl>
                                        <p:attrNameLst>
                                          <p:attrName>style.visibility</p:attrName>
                                        </p:attrNameLst>
                                      </p:cBhvr>
                                      <p:to>
                                        <p:strVal val="visible"/>
                                      </p:to>
                                    </p:set>
                                    <p:animEffect transition="in" filter="fade">
                                      <p:cBhvr>
                                        <p:cTn id="167" dur="500"/>
                                        <p:tgtEl>
                                          <p:spTgt spid="96"/>
                                        </p:tgtEl>
                                      </p:cBhvr>
                                    </p:animEffect>
                                  </p:childTnLst>
                                </p:cTn>
                              </p:par>
                            </p:childTnLst>
                          </p:cTn>
                        </p:par>
                        <p:par>
                          <p:cTn id="168" fill="hold">
                            <p:stCondLst>
                              <p:cond delay="10200"/>
                            </p:stCondLst>
                            <p:childTnLst>
                              <p:par>
                                <p:cTn id="169" presetID="53" presetClass="entr" presetSubtype="0" fill="hold" grpId="0" nodeType="afterEffect">
                                  <p:stCondLst>
                                    <p:cond delay="500"/>
                                  </p:stCondLst>
                                  <p:childTnLst>
                                    <p:set>
                                      <p:cBhvr>
                                        <p:cTn id="170" dur="1" fill="hold">
                                          <p:stCondLst>
                                            <p:cond delay="0"/>
                                          </p:stCondLst>
                                        </p:cTn>
                                        <p:tgtEl>
                                          <p:spTgt spid="97"/>
                                        </p:tgtEl>
                                        <p:attrNameLst>
                                          <p:attrName>style.visibility</p:attrName>
                                        </p:attrNameLst>
                                      </p:cBhvr>
                                      <p:to>
                                        <p:strVal val="visible"/>
                                      </p:to>
                                    </p:set>
                                    <p:anim calcmode="lin" valueType="num">
                                      <p:cBhvr>
                                        <p:cTn id="171" dur="200" fill="hold"/>
                                        <p:tgtEl>
                                          <p:spTgt spid="97"/>
                                        </p:tgtEl>
                                        <p:attrNameLst>
                                          <p:attrName>ppt_w</p:attrName>
                                        </p:attrNameLst>
                                      </p:cBhvr>
                                      <p:tavLst>
                                        <p:tav tm="0">
                                          <p:val>
                                            <p:fltVal val="0"/>
                                          </p:val>
                                        </p:tav>
                                        <p:tav tm="100000">
                                          <p:val>
                                            <p:strVal val="#ppt_w"/>
                                          </p:val>
                                        </p:tav>
                                      </p:tavLst>
                                    </p:anim>
                                    <p:anim calcmode="lin" valueType="num">
                                      <p:cBhvr>
                                        <p:cTn id="172" dur="200" fill="hold"/>
                                        <p:tgtEl>
                                          <p:spTgt spid="97"/>
                                        </p:tgtEl>
                                        <p:attrNameLst>
                                          <p:attrName>ppt_h</p:attrName>
                                        </p:attrNameLst>
                                      </p:cBhvr>
                                      <p:tavLst>
                                        <p:tav tm="0">
                                          <p:val>
                                            <p:fltVal val="0"/>
                                          </p:val>
                                        </p:tav>
                                        <p:tav tm="100000">
                                          <p:val>
                                            <p:strVal val="#ppt_h"/>
                                          </p:val>
                                        </p:tav>
                                      </p:tavLst>
                                    </p:anim>
                                    <p:animEffect transition="in" filter="fade">
                                      <p:cBhvr>
                                        <p:cTn id="173" dur="200"/>
                                        <p:tgtEl>
                                          <p:spTgt spid="97"/>
                                        </p:tgtEl>
                                      </p:cBhvr>
                                    </p:animEffect>
                                  </p:childTnLst>
                                </p:cTn>
                              </p:par>
                            </p:childTnLst>
                          </p:cTn>
                        </p:par>
                        <p:par>
                          <p:cTn id="174" fill="hold">
                            <p:stCondLst>
                              <p:cond delay="10900"/>
                            </p:stCondLst>
                            <p:childTnLst>
                              <p:par>
                                <p:cTn id="175" presetID="42" presetClass="path" presetSubtype="0" accel="50000" decel="50000" fill="hold" grpId="1" nodeType="afterEffect">
                                  <p:stCondLst>
                                    <p:cond delay="0"/>
                                  </p:stCondLst>
                                  <p:childTnLst>
                                    <p:animMotion origin="layout" path="M 4.72222E-6 -2.22222E-6 L 4.72222E-6 0.33797 " pathEditMode="relative" rAng="0" ptsTypes="AA">
                                      <p:cBhvr>
                                        <p:cTn id="176" dur="1000" fill="hold"/>
                                        <p:tgtEl>
                                          <p:spTgt spid="97"/>
                                        </p:tgtEl>
                                        <p:attrNameLst>
                                          <p:attrName>ppt_x</p:attrName>
                                          <p:attrName>ppt_y</p:attrName>
                                        </p:attrNameLst>
                                      </p:cBhvr>
                                      <p:rCtr x="0" y="169"/>
                                    </p:animMotion>
                                  </p:childTnLst>
                                </p:cTn>
                              </p:par>
                              <p:par>
                                <p:cTn id="177" presetID="53" presetClass="entr" presetSubtype="0" fill="hold" grpId="0" nodeType="withEffect">
                                  <p:stCondLst>
                                    <p:cond delay="200"/>
                                  </p:stCondLst>
                                  <p:childTnLst>
                                    <p:set>
                                      <p:cBhvr>
                                        <p:cTn id="178" dur="1" fill="hold">
                                          <p:stCondLst>
                                            <p:cond delay="0"/>
                                          </p:stCondLst>
                                        </p:cTn>
                                        <p:tgtEl>
                                          <p:spTgt spid="98"/>
                                        </p:tgtEl>
                                        <p:attrNameLst>
                                          <p:attrName>style.visibility</p:attrName>
                                        </p:attrNameLst>
                                      </p:cBhvr>
                                      <p:to>
                                        <p:strVal val="visible"/>
                                      </p:to>
                                    </p:set>
                                    <p:anim calcmode="lin" valueType="num">
                                      <p:cBhvr>
                                        <p:cTn id="179" dur="200" fill="hold"/>
                                        <p:tgtEl>
                                          <p:spTgt spid="98"/>
                                        </p:tgtEl>
                                        <p:attrNameLst>
                                          <p:attrName>ppt_w</p:attrName>
                                        </p:attrNameLst>
                                      </p:cBhvr>
                                      <p:tavLst>
                                        <p:tav tm="0">
                                          <p:val>
                                            <p:fltVal val="0"/>
                                          </p:val>
                                        </p:tav>
                                        <p:tav tm="100000">
                                          <p:val>
                                            <p:strVal val="#ppt_w"/>
                                          </p:val>
                                        </p:tav>
                                      </p:tavLst>
                                    </p:anim>
                                    <p:anim calcmode="lin" valueType="num">
                                      <p:cBhvr>
                                        <p:cTn id="180" dur="200" fill="hold"/>
                                        <p:tgtEl>
                                          <p:spTgt spid="98"/>
                                        </p:tgtEl>
                                        <p:attrNameLst>
                                          <p:attrName>ppt_h</p:attrName>
                                        </p:attrNameLst>
                                      </p:cBhvr>
                                      <p:tavLst>
                                        <p:tav tm="0">
                                          <p:val>
                                            <p:fltVal val="0"/>
                                          </p:val>
                                        </p:tav>
                                        <p:tav tm="100000">
                                          <p:val>
                                            <p:strVal val="#ppt_h"/>
                                          </p:val>
                                        </p:tav>
                                      </p:tavLst>
                                    </p:anim>
                                    <p:animEffect transition="in" filter="fade">
                                      <p:cBhvr>
                                        <p:cTn id="181" dur="200"/>
                                        <p:tgtEl>
                                          <p:spTgt spid="98"/>
                                        </p:tgtEl>
                                      </p:cBhvr>
                                    </p:animEffect>
                                  </p:childTnLst>
                                </p:cTn>
                              </p:par>
                              <p:par>
                                <p:cTn id="182" presetID="42" presetClass="path" presetSubtype="0" accel="50000" decel="50000" fill="hold" grpId="1" nodeType="withEffect">
                                  <p:stCondLst>
                                    <p:cond delay="200"/>
                                  </p:stCondLst>
                                  <p:childTnLst>
                                    <p:animMotion origin="layout" path="M 4.72222E-6 -2.22222E-6 L 4.72222E-6 0.33797 " pathEditMode="relative" rAng="0" ptsTypes="AA">
                                      <p:cBhvr>
                                        <p:cTn id="183" dur="1000" fill="hold"/>
                                        <p:tgtEl>
                                          <p:spTgt spid="98"/>
                                        </p:tgtEl>
                                        <p:attrNameLst>
                                          <p:attrName>ppt_x</p:attrName>
                                          <p:attrName>ppt_y</p:attrName>
                                        </p:attrNameLst>
                                      </p:cBhvr>
                                      <p:rCtr x="0" y="169"/>
                                    </p:animMotion>
                                  </p:childTnLst>
                                </p:cTn>
                              </p:par>
                              <p:par>
                                <p:cTn id="184" presetID="53" presetClass="entr" presetSubtype="0" fill="hold" grpId="0" nodeType="withEffect">
                                  <p:stCondLst>
                                    <p:cond delay="300"/>
                                  </p:stCondLst>
                                  <p:childTnLst>
                                    <p:set>
                                      <p:cBhvr>
                                        <p:cTn id="185" dur="1" fill="hold">
                                          <p:stCondLst>
                                            <p:cond delay="0"/>
                                          </p:stCondLst>
                                        </p:cTn>
                                        <p:tgtEl>
                                          <p:spTgt spid="103"/>
                                        </p:tgtEl>
                                        <p:attrNameLst>
                                          <p:attrName>style.visibility</p:attrName>
                                        </p:attrNameLst>
                                      </p:cBhvr>
                                      <p:to>
                                        <p:strVal val="visible"/>
                                      </p:to>
                                    </p:set>
                                    <p:anim calcmode="lin" valueType="num">
                                      <p:cBhvr>
                                        <p:cTn id="186" dur="200" fill="hold"/>
                                        <p:tgtEl>
                                          <p:spTgt spid="103"/>
                                        </p:tgtEl>
                                        <p:attrNameLst>
                                          <p:attrName>ppt_w</p:attrName>
                                        </p:attrNameLst>
                                      </p:cBhvr>
                                      <p:tavLst>
                                        <p:tav tm="0">
                                          <p:val>
                                            <p:fltVal val="0"/>
                                          </p:val>
                                        </p:tav>
                                        <p:tav tm="100000">
                                          <p:val>
                                            <p:strVal val="#ppt_w"/>
                                          </p:val>
                                        </p:tav>
                                      </p:tavLst>
                                    </p:anim>
                                    <p:anim calcmode="lin" valueType="num">
                                      <p:cBhvr>
                                        <p:cTn id="187" dur="200" fill="hold"/>
                                        <p:tgtEl>
                                          <p:spTgt spid="103"/>
                                        </p:tgtEl>
                                        <p:attrNameLst>
                                          <p:attrName>ppt_h</p:attrName>
                                        </p:attrNameLst>
                                      </p:cBhvr>
                                      <p:tavLst>
                                        <p:tav tm="0">
                                          <p:val>
                                            <p:fltVal val="0"/>
                                          </p:val>
                                        </p:tav>
                                        <p:tav tm="100000">
                                          <p:val>
                                            <p:strVal val="#ppt_h"/>
                                          </p:val>
                                        </p:tav>
                                      </p:tavLst>
                                    </p:anim>
                                    <p:animEffect transition="in" filter="fade">
                                      <p:cBhvr>
                                        <p:cTn id="188" dur="200"/>
                                        <p:tgtEl>
                                          <p:spTgt spid="103"/>
                                        </p:tgtEl>
                                      </p:cBhvr>
                                    </p:animEffect>
                                  </p:childTnLst>
                                </p:cTn>
                              </p:par>
                              <p:par>
                                <p:cTn id="189" presetID="0" presetClass="path" presetSubtype="0" accel="50000" decel="50000" fill="hold" grpId="1" nodeType="withEffect">
                                  <p:stCondLst>
                                    <p:cond delay="300"/>
                                  </p:stCondLst>
                                  <p:childTnLst>
                                    <p:animMotion origin="layout" path="M -0.00017 -1.85185E-6 C 0.00052 0.00509 0.00191 0.02269 0.00452 0.03056 C 0.00712 0.03843 0.01025 0.04375 0.01493 0.04792 C 0.01962 0.05209 0.02535 0.05463 0.03282 0.05556 C 0.04028 0.05648 0.04809 0.05417 0.05938 0.05301 C 0.07066 0.05185 0.08351 0.04838 0.10087 0.04815 C 0.11823 0.04792 0.14445 0.04954 0.16407 0.05093 C 0.18368 0.05232 0.20052 0.05602 0.2191 0.05718 C 0.23768 0.05834 0.25347 0.0588 0.27535 0.05764 C 0.29722 0.05648 0.33073 0.05093 0.35052 0.04954 C 0.37032 0.04815 0.37969 0.04884 0.39375 0.04884 C 0.40729 0.04884 0.42084 0.04954 0.43438 0.05 C 0.44792 0.05046 0.46407 0.05116 0.47466 0.05093 C 0.48525 0.0507 0.49288 0.05046 0.50018 0.04815 C 0.50816 0.04584 0.51407 0.03912 0.52049 0.03634 C 0.52761 0.03357 0.5342 0.03148 0.54115 0.03148 C 0.54775 0.03148 0.55504 0.0338 0.56042 0.03565 C 0.5658 0.0375 0.57032 0.03912 0.57344 0.04236 C 0.57657 0.0456 0.57622 0.05139 0.57917 0.05486 C 0.58212 0.05834 0.58577 0.06273 0.59115 0.06273 C 0.59653 0.06273 0.60643 0.05972 0.61146 0.05509 C 0.6165 0.05046 0.61997 0.05209 0.6217 0.03426 C 0.62344 0.01644 0.62188 0.00718 0.62188 -0.05139 C 0.62188 -0.10995 0.6217 -0.2618 0.6217 -0.31713 " pathEditMode="relative" rAng="0" ptsTypes="aaaaaaaaaaaaaaaaaaaaaaaa">
                                      <p:cBhvr>
                                        <p:cTn id="190" dur="2000" fill="hold"/>
                                        <p:tgtEl>
                                          <p:spTgt spid="103"/>
                                        </p:tgtEl>
                                        <p:attrNameLst>
                                          <p:attrName>ppt_x</p:attrName>
                                          <p:attrName>ppt_y</p:attrName>
                                        </p:attrNameLst>
                                      </p:cBhvr>
                                      <p:rCtr x="31200" y="-12700"/>
                                    </p:animMotion>
                                  </p:childTnLst>
                                </p:cTn>
                              </p:par>
                              <p:par>
                                <p:cTn id="191" presetID="10" presetClass="entr" presetSubtype="0" fill="hold" grpId="0" nodeType="withEffect">
                                  <p:stCondLst>
                                    <p:cond delay="1000"/>
                                  </p:stCondLst>
                                  <p:childTnLst>
                                    <p:set>
                                      <p:cBhvr>
                                        <p:cTn id="192" dur="1" fill="hold">
                                          <p:stCondLst>
                                            <p:cond delay="0"/>
                                          </p:stCondLst>
                                        </p:cTn>
                                        <p:tgtEl>
                                          <p:spTgt spid="102"/>
                                        </p:tgtEl>
                                        <p:attrNameLst>
                                          <p:attrName>style.visibility</p:attrName>
                                        </p:attrNameLst>
                                      </p:cBhvr>
                                      <p:to>
                                        <p:strVal val="visible"/>
                                      </p:to>
                                    </p:set>
                                    <p:animEffect transition="in" filter="fade">
                                      <p:cBhvr>
                                        <p:cTn id="193" dur="200"/>
                                        <p:tgtEl>
                                          <p:spTgt spid="102"/>
                                        </p:tgtEl>
                                      </p:cBhvr>
                                    </p:animEffect>
                                  </p:childTnLst>
                                </p:cTn>
                              </p:par>
                            </p:childTnLst>
                          </p:cTn>
                        </p:par>
                        <p:par>
                          <p:cTn id="194" fill="hold">
                            <p:stCondLst>
                              <p:cond delay="13200"/>
                            </p:stCondLst>
                            <p:childTnLst>
                              <p:par>
                                <p:cTn id="195" presetID="10" presetClass="entr" presetSubtype="0" fill="hold" nodeType="afterEffect">
                                  <p:stCondLst>
                                    <p:cond delay="0"/>
                                  </p:stCondLst>
                                  <p:childTnLst>
                                    <p:set>
                                      <p:cBhvr>
                                        <p:cTn id="196" dur="1" fill="hold">
                                          <p:stCondLst>
                                            <p:cond delay="0"/>
                                          </p:stCondLst>
                                        </p:cTn>
                                        <p:tgtEl>
                                          <p:spTgt spid="104"/>
                                        </p:tgtEl>
                                        <p:attrNameLst>
                                          <p:attrName>style.visibility</p:attrName>
                                        </p:attrNameLst>
                                      </p:cBhvr>
                                      <p:to>
                                        <p:strVal val="visible"/>
                                      </p:to>
                                    </p:set>
                                    <p:animEffect transition="in" filter="fade">
                                      <p:cBhvr>
                                        <p:cTn id="197" dur="500"/>
                                        <p:tgtEl>
                                          <p:spTgt spid="104"/>
                                        </p:tgtEl>
                                      </p:cBhvr>
                                    </p:animEffect>
                                  </p:childTnLst>
                                </p:cTn>
                              </p:par>
                            </p:childTnLst>
                          </p:cTn>
                        </p:par>
                        <p:par>
                          <p:cTn id="198" fill="hold">
                            <p:stCondLst>
                              <p:cond delay="13700"/>
                            </p:stCondLst>
                            <p:childTnLst>
                              <p:par>
                                <p:cTn id="199" presetID="10" presetClass="exit" presetSubtype="0" fill="hold" nodeType="afterEffect">
                                  <p:stCondLst>
                                    <p:cond delay="0"/>
                                  </p:stCondLst>
                                  <p:childTnLst>
                                    <p:animEffect transition="out" filter="fade">
                                      <p:cBhvr>
                                        <p:cTn id="200" dur="500"/>
                                        <p:tgtEl>
                                          <p:spTgt spid="104"/>
                                        </p:tgtEl>
                                      </p:cBhvr>
                                    </p:animEffect>
                                    <p:set>
                                      <p:cBhvr>
                                        <p:cTn id="201" dur="1" fill="hold">
                                          <p:stCondLst>
                                            <p:cond delay="499"/>
                                          </p:stCondLst>
                                        </p:cTn>
                                        <p:tgtEl>
                                          <p:spTgt spid="104"/>
                                        </p:tgtEl>
                                        <p:attrNameLst>
                                          <p:attrName>style.visibility</p:attrName>
                                        </p:attrNameLst>
                                      </p:cBhvr>
                                      <p:to>
                                        <p:strVal val="hidden"/>
                                      </p:to>
                                    </p:set>
                                  </p:childTnLst>
                                </p:cTn>
                              </p:par>
                            </p:childTnLst>
                          </p:cTn>
                        </p:par>
                        <p:par>
                          <p:cTn id="202" fill="hold">
                            <p:stCondLst>
                              <p:cond delay="14200"/>
                            </p:stCondLst>
                            <p:childTnLst>
                              <p:par>
                                <p:cTn id="203" presetID="10" presetClass="entr" presetSubtype="0" fill="hold" nodeType="afterEffect">
                                  <p:stCondLst>
                                    <p:cond delay="0"/>
                                  </p:stCondLst>
                                  <p:childTnLst>
                                    <p:set>
                                      <p:cBhvr>
                                        <p:cTn id="204" dur="1" fill="hold">
                                          <p:stCondLst>
                                            <p:cond delay="0"/>
                                          </p:stCondLst>
                                        </p:cTn>
                                        <p:tgtEl>
                                          <p:spTgt spid="104"/>
                                        </p:tgtEl>
                                        <p:attrNameLst>
                                          <p:attrName>style.visibility</p:attrName>
                                        </p:attrNameLst>
                                      </p:cBhvr>
                                      <p:to>
                                        <p:strVal val="visible"/>
                                      </p:to>
                                    </p:set>
                                    <p:animEffect transition="in" filter="fade">
                                      <p:cBhvr>
                                        <p:cTn id="205" dur="500"/>
                                        <p:tgtEl>
                                          <p:spTgt spid="104"/>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105"/>
                                        </p:tgtEl>
                                        <p:attrNameLst>
                                          <p:attrName>style.visibility</p:attrName>
                                        </p:attrNameLst>
                                      </p:cBhvr>
                                      <p:to>
                                        <p:strVal val="visible"/>
                                      </p:to>
                                    </p:set>
                                    <p:animEffect transition="in" filter="fade">
                                      <p:cBhvr>
                                        <p:cTn id="208" dur="500"/>
                                        <p:tgtEl>
                                          <p:spTgt spid="105"/>
                                        </p:tgtEl>
                                      </p:cBhvr>
                                    </p:animEffect>
                                  </p:childTnLst>
                                </p:cTn>
                              </p:par>
                              <p:par>
                                <p:cTn id="209" presetID="10" presetClass="entr" presetSubtype="0" fill="hold" grpId="0" nodeType="withEffect">
                                  <p:stCondLst>
                                    <p:cond delay="400"/>
                                  </p:stCondLst>
                                  <p:childTnLst>
                                    <p:set>
                                      <p:cBhvr>
                                        <p:cTn id="210" dur="1" fill="hold">
                                          <p:stCondLst>
                                            <p:cond delay="0"/>
                                          </p:stCondLst>
                                        </p:cTn>
                                        <p:tgtEl>
                                          <p:spTgt spid="101"/>
                                        </p:tgtEl>
                                        <p:attrNameLst>
                                          <p:attrName>style.visibility</p:attrName>
                                        </p:attrNameLst>
                                      </p:cBhvr>
                                      <p:to>
                                        <p:strVal val="visible"/>
                                      </p:to>
                                    </p:set>
                                    <p:animEffect transition="in" filter="fade">
                                      <p:cBhvr>
                                        <p:cTn id="211" dur="200"/>
                                        <p:tgtEl>
                                          <p:spTgt spid="101"/>
                                        </p:tgtEl>
                                      </p:cBhvr>
                                    </p:animEffect>
                                  </p:childTnLst>
                                </p:cTn>
                              </p:par>
                              <p:par>
                                <p:cTn id="212" presetID="10" presetClass="entr" presetSubtype="0" fill="hold" grpId="0" nodeType="withEffect">
                                  <p:stCondLst>
                                    <p:cond delay="1000"/>
                                  </p:stCondLst>
                                  <p:childTnLst>
                                    <p:set>
                                      <p:cBhvr>
                                        <p:cTn id="213" dur="1" fill="hold">
                                          <p:stCondLst>
                                            <p:cond delay="0"/>
                                          </p:stCondLst>
                                        </p:cTn>
                                        <p:tgtEl>
                                          <p:spTgt spid="110"/>
                                        </p:tgtEl>
                                        <p:attrNameLst>
                                          <p:attrName>style.visibility</p:attrName>
                                        </p:attrNameLst>
                                      </p:cBhvr>
                                      <p:to>
                                        <p:strVal val="visible"/>
                                      </p:to>
                                    </p:set>
                                    <p:animEffect transition="in" filter="fade">
                                      <p:cBhvr>
                                        <p:cTn id="214" dur="200"/>
                                        <p:tgtEl>
                                          <p:spTgt spid="110"/>
                                        </p:tgtEl>
                                      </p:cBhvr>
                                    </p:animEffect>
                                  </p:childTnLst>
                                </p:cTn>
                              </p:par>
                              <p:par>
                                <p:cTn id="215" presetID="10" presetClass="entr" presetSubtype="0" fill="hold" grpId="0" nodeType="withEffect">
                                  <p:stCondLst>
                                    <p:cond delay="400"/>
                                  </p:stCondLst>
                                  <p:childTnLst>
                                    <p:set>
                                      <p:cBhvr>
                                        <p:cTn id="216" dur="1" fill="hold">
                                          <p:stCondLst>
                                            <p:cond delay="0"/>
                                          </p:stCondLst>
                                        </p:cTn>
                                        <p:tgtEl>
                                          <p:spTgt spid="114"/>
                                        </p:tgtEl>
                                        <p:attrNameLst>
                                          <p:attrName>style.visibility</p:attrName>
                                        </p:attrNameLst>
                                      </p:cBhvr>
                                      <p:to>
                                        <p:strVal val="visible"/>
                                      </p:to>
                                    </p:set>
                                    <p:animEffect transition="in" filter="fade">
                                      <p:cBhvr>
                                        <p:cTn id="217" dur="2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0" grpId="1" animBg="1"/>
      <p:bldP spid="91" grpId="0" animBg="1"/>
      <p:bldP spid="91" grpId="1" animBg="1"/>
      <p:bldP spid="92" grpId="0" animBg="1"/>
      <p:bldP spid="92" grpId="1" animBg="1"/>
      <p:bldP spid="93" grpId="0" animBg="1"/>
      <p:bldP spid="93" grpId="1" animBg="1"/>
      <p:bldP spid="94" grpId="0" animBg="1"/>
      <p:bldP spid="94" grpId="1" animBg="1"/>
      <p:bldP spid="95" grpId="0" animBg="1"/>
      <p:bldP spid="95" grpId="1" animBg="1"/>
      <p:bldP spid="97" grpId="0" animBg="1"/>
      <p:bldP spid="97" grpId="1" animBg="1"/>
      <p:bldP spid="98" grpId="0" animBg="1"/>
      <p:bldP spid="98" grpId="1" animBg="1"/>
      <p:bldP spid="101" grpId="0"/>
      <p:bldP spid="102" grpId="0"/>
      <p:bldP spid="103" grpId="0" animBg="1"/>
      <p:bldP spid="103" grpId="1" animBg="1"/>
      <p:bldP spid="105" grpId="0"/>
      <p:bldP spid="110" grpId="0"/>
      <p:bldP spid="11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MX" sz="3200" dirty="0" smtClean="0"/>
              <a:t>Mecanismos Sugeridos de la Acción Analgésica de los Antidepresivos</a:t>
            </a:r>
            <a:endParaRPr lang="es-MX"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12505776"/>
              </p:ext>
            </p:extLst>
          </p:nvPr>
        </p:nvGraphicFramePr>
        <p:xfrm>
          <a:off x="457200" y="1600200"/>
          <a:ext cx="8155243" cy="4333240"/>
        </p:xfrm>
        <a:graphic>
          <a:graphicData uri="http://schemas.openxmlformats.org/drawingml/2006/table">
            <a:tbl>
              <a:tblPr firstRow="1" bandRow="1">
                <a:tableStyleId>{5C22544A-7EE6-4342-B048-85BDC9FD1C3A}</a:tableStyleId>
              </a:tblPr>
              <a:tblGrid>
                <a:gridCol w="2555939"/>
                <a:gridCol w="2643886"/>
                <a:gridCol w="1397318"/>
                <a:gridCol w="1558100"/>
              </a:tblGrid>
              <a:tr h="370840">
                <a:tc>
                  <a:txBody>
                    <a:bodyPr/>
                    <a:lstStyle/>
                    <a:p>
                      <a:pPr algn="ctr"/>
                      <a:r>
                        <a:rPr lang="es-MX" sz="1800" b="1" i="0" u="none" strike="noStrike" kern="1200" baseline="0" noProof="0" dirty="0" smtClean="0">
                          <a:solidFill>
                            <a:schemeClr val="lt1"/>
                          </a:solidFill>
                          <a:latin typeface="+mn-lt"/>
                          <a:ea typeface="+mn-ea"/>
                          <a:cs typeface="+mn-cs"/>
                        </a:rPr>
                        <a:t>Mecanismo de Acción</a:t>
                      </a:r>
                      <a:endParaRPr lang="es-MX" sz="1800" b="1" noProof="0" dirty="0"/>
                    </a:p>
                  </a:txBody>
                  <a:tcPr anchor="ctr"/>
                </a:tc>
                <a:tc>
                  <a:txBody>
                    <a:bodyPr/>
                    <a:lstStyle/>
                    <a:p>
                      <a:pPr algn="ctr"/>
                      <a:r>
                        <a:rPr lang="es-MX" sz="1800" b="1" noProof="0" dirty="0" smtClean="0"/>
                        <a:t>Sitio de acción</a:t>
                      </a:r>
                      <a:endParaRPr lang="es-MX" sz="1800" b="1" noProof="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b="1" i="0" u="none" strike="noStrike" kern="1200" baseline="0" noProof="0" dirty="0" smtClean="0">
                          <a:solidFill>
                            <a:schemeClr val="lt1"/>
                          </a:solidFill>
                          <a:latin typeface="+mn-lt"/>
                          <a:ea typeface="+mn-ea"/>
                          <a:cs typeface="+mn-cs"/>
                        </a:rPr>
                        <a:t>TCA</a:t>
                      </a:r>
                      <a:endParaRPr lang="es-MX" sz="1800" b="1" noProof="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b="1" i="0" u="none" strike="noStrike" kern="1200" baseline="0" noProof="0" dirty="0" smtClean="0">
                          <a:solidFill>
                            <a:schemeClr val="lt1"/>
                          </a:solidFill>
                          <a:latin typeface="+mn-lt"/>
                          <a:ea typeface="+mn-ea"/>
                          <a:cs typeface="+mn-cs"/>
                        </a:rPr>
                        <a:t>IRSN</a:t>
                      </a:r>
                      <a:endParaRPr lang="es-MX" sz="1800" b="1" noProof="0" dirty="0"/>
                    </a:p>
                  </a:txBody>
                  <a:tcPr anchor="ctr"/>
                </a:tc>
              </a:tr>
              <a:tr h="370840">
                <a:tc>
                  <a:txBody>
                    <a:bodyPr/>
                    <a:lstStyle/>
                    <a:p>
                      <a:r>
                        <a:rPr lang="es-MX" sz="1600" noProof="0" dirty="0" smtClean="0">
                          <a:solidFill>
                            <a:srgbClr val="002060"/>
                          </a:solidFill>
                        </a:rPr>
                        <a:t>Inhibición de la recaptación</a:t>
                      </a:r>
                      <a:endParaRPr lang="es-MX" sz="1600" noProof="0" dirty="0">
                        <a:solidFill>
                          <a:srgbClr val="002060"/>
                        </a:solidFill>
                      </a:endParaRPr>
                    </a:p>
                  </a:txBody>
                  <a:tcPr anchor="ctr">
                    <a:solidFill>
                      <a:schemeClr val="accent1">
                        <a:lumMod val="20000"/>
                        <a:lumOff val="80000"/>
                      </a:schemeClr>
                    </a:solidFill>
                  </a:tcPr>
                </a:tc>
                <a:tc>
                  <a:txBody>
                    <a:bodyPr/>
                    <a:lstStyle/>
                    <a:p>
                      <a:r>
                        <a:rPr lang="es-MX" sz="1600" noProof="0" dirty="0" smtClean="0">
                          <a:solidFill>
                            <a:srgbClr val="002060"/>
                          </a:solidFill>
                        </a:rPr>
                        <a:t>Serotonina</a:t>
                      </a:r>
                    </a:p>
                    <a:p>
                      <a:r>
                        <a:rPr lang="es-MX" sz="1600" noProof="0" dirty="0" smtClean="0">
                          <a:solidFill>
                            <a:srgbClr val="002060"/>
                          </a:solidFill>
                        </a:rPr>
                        <a:t>Noradrenalina</a:t>
                      </a:r>
                      <a:endParaRPr lang="es-MX" sz="1600" noProof="0" dirty="0">
                        <a:solidFill>
                          <a:srgbClr val="002060"/>
                        </a:solidFill>
                      </a:endParaRPr>
                    </a:p>
                  </a:txBody>
                  <a:tcPr anchor="ctr">
                    <a:solidFill>
                      <a:schemeClr val="accent1">
                        <a:lumMod val="20000"/>
                        <a:lumOff val="80000"/>
                      </a:schemeClr>
                    </a:solidFill>
                  </a:tcPr>
                </a:tc>
                <a:tc>
                  <a:txBody>
                    <a:bodyPr/>
                    <a:lstStyle/>
                    <a:p>
                      <a:pPr algn="ctr"/>
                      <a:r>
                        <a:rPr lang="es-MX" sz="1600" noProof="0" dirty="0" smtClean="0">
                          <a:solidFill>
                            <a:srgbClr val="002060"/>
                          </a:solidFill>
                        </a:rPr>
                        <a:t>+</a:t>
                      </a:r>
                    </a:p>
                    <a:p>
                      <a:pPr algn="ctr"/>
                      <a:r>
                        <a:rPr lang="es-MX" sz="1600" noProof="0" dirty="0" smtClean="0">
                          <a:solidFill>
                            <a:srgbClr val="002060"/>
                          </a:solidFill>
                        </a:rPr>
                        <a:t>+</a:t>
                      </a:r>
                      <a:endParaRPr lang="es-MX" sz="1600" noProof="0" dirty="0">
                        <a:solidFill>
                          <a:srgbClr val="002060"/>
                        </a:solidFill>
                      </a:endParaRPr>
                    </a:p>
                  </a:txBody>
                  <a:tcPr anchor="ctr">
                    <a:solidFill>
                      <a:schemeClr val="accent1">
                        <a:lumMod val="20000"/>
                        <a:lumOff val="80000"/>
                      </a:schemeClr>
                    </a:solidFill>
                  </a:tcPr>
                </a:tc>
                <a:tc>
                  <a:txBody>
                    <a:bodyPr/>
                    <a:lstStyle/>
                    <a:p>
                      <a:pPr algn="ctr"/>
                      <a:r>
                        <a:rPr lang="es-MX" sz="1600" noProof="0" dirty="0" smtClean="0">
                          <a:solidFill>
                            <a:srgbClr val="002060"/>
                          </a:solidFill>
                        </a:rPr>
                        <a:t>+</a:t>
                      </a:r>
                    </a:p>
                    <a:p>
                      <a:pPr algn="ctr"/>
                      <a:r>
                        <a:rPr lang="es-MX" sz="1600" noProof="0" dirty="0" smtClean="0">
                          <a:solidFill>
                            <a:srgbClr val="002060"/>
                          </a:solidFill>
                        </a:rPr>
                        <a:t>+</a:t>
                      </a:r>
                      <a:endParaRPr lang="es-MX" sz="1600" noProof="0" dirty="0">
                        <a:solidFill>
                          <a:srgbClr val="002060"/>
                        </a:solidFill>
                      </a:endParaRPr>
                    </a:p>
                  </a:txBody>
                  <a:tcPr anchor="ctr">
                    <a:solidFill>
                      <a:schemeClr val="accent1">
                        <a:lumMod val="20000"/>
                        <a:lumOff val="80000"/>
                      </a:schemeClr>
                    </a:solidFill>
                  </a:tcPr>
                </a:tc>
              </a:tr>
              <a:tr h="370840">
                <a:tc>
                  <a:txBody>
                    <a:bodyPr/>
                    <a:lstStyle/>
                    <a:p>
                      <a:r>
                        <a:rPr lang="es-MX" sz="1600" baseline="0" noProof="0" dirty="0" smtClean="0">
                          <a:solidFill>
                            <a:srgbClr val="002060"/>
                          </a:solidFill>
                        </a:rPr>
                        <a:t>Antagonismo del receptor</a:t>
                      </a:r>
                      <a:endParaRPr lang="es-MX" sz="1600" noProof="0" dirty="0">
                        <a:solidFill>
                          <a:srgbClr val="002060"/>
                        </a:solidFill>
                      </a:endParaRPr>
                    </a:p>
                  </a:txBody>
                  <a:tcPr anchor="ctr">
                    <a:solidFill>
                      <a:schemeClr val="accent1">
                        <a:lumMod val="60000"/>
                        <a:lumOff val="40000"/>
                      </a:schemeClr>
                    </a:solidFill>
                  </a:tcPr>
                </a:tc>
                <a:tc>
                  <a:txBody>
                    <a:bodyPr/>
                    <a:lstStyle/>
                    <a:p>
                      <a:r>
                        <a:rPr lang="es-MX" sz="1600" noProof="0" dirty="0" smtClean="0">
                          <a:solidFill>
                            <a:srgbClr val="002060"/>
                          </a:solidFill>
                        </a:rPr>
                        <a:t>α</a:t>
                      </a:r>
                      <a:r>
                        <a:rPr lang="es-MX" sz="1600" baseline="0" noProof="0" dirty="0" smtClean="0">
                          <a:solidFill>
                            <a:srgbClr val="002060"/>
                          </a:solidFill>
                        </a:rPr>
                        <a:t>-adrenérgico</a:t>
                      </a:r>
                    </a:p>
                    <a:p>
                      <a:r>
                        <a:rPr lang="es-MX" sz="1600" baseline="0" noProof="0" dirty="0" smtClean="0">
                          <a:solidFill>
                            <a:srgbClr val="002060"/>
                          </a:solidFill>
                        </a:rPr>
                        <a:t>NMDA</a:t>
                      </a:r>
                      <a:endParaRPr lang="es-MX" sz="1600" noProof="0" dirty="0">
                        <a:solidFill>
                          <a:srgbClr val="002060"/>
                        </a:solidFill>
                      </a:endParaRPr>
                    </a:p>
                  </a:txBody>
                  <a:tcPr anchor="ctr">
                    <a:solidFill>
                      <a:schemeClr val="accent1">
                        <a:lumMod val="60000"/>
                        <a:lumOff val="40000"/>
                      </a:schemeClr>
                    </a:solidFill>
                  </a:tcPr>
                </a:tc>
                <a:tc>
                  <a:txBody>
                    <a:bodyPr/>
                    <a:lstStyle/>
                    <a:p>
                      <a:pPr algn="ctr"/>
                      <a:r>
                        <a:rPr lang="es-MX" sz="1600" noProof="0" dirty="0" smtClean="0">
                          <a:solidFill>
                            <a:srgbClr val="002060"/>
                          </a:solidFill>
                        </a:rPr>
                        <a:t>+</a:t>
                      </a:r>
                    </a:p>
                    <a:p>
                      <a:pPr algn="ctr"/>
                      <a:r>
                        <a:rPr lang="es-MX" sz="1600" noProof="0" dirty="0" smtClean="0">
                          <a:solidFill>
                            <a:srgbClr val="002060"/>
                          </a:solidFill>
                        </a:rPr>
                        <a:t>+</a:t>
                      </a:r>
                      <a:endParaRPr lang="es-MX" sz="1600" noProof="0" dirty="0">
                        <a:solidFill>
                          <a:srgbClr val="002060"/>
                        </a:solidFill>
                      </a:endParaRPr>
                    </a:p>
                  </a:txBody>
                  <a:tcPr anchor="ctr">
                    <a:solidFill>
                      <a:schemeClr val="accent1">
                        <a:lumMod val="60000"/>
                        <a:lumOff val="40000"/>
                      </a:schemeClr>
                    </a:solidFill>
                  </a:tcPr>
                </a:tc>
                <a:tc>
                  <a:txBody>
                    <a:bodyPr/>
                    <a:lstStyle/>
                    <a:p>
                      <a:pPr algn="ctr"/>
                      <a:r>
                        <a:rPr lang="es-MX" sz="1600" noProof="0" dirty="0" smtClean="0">
                          <a:solidFill>
                            <a:srgbClr val="002060"/>
                          </a:solidFill>
                        </a:rPr>
                        <a:t>-</a:t>
                      </a:r>
                    </a:p>
                    <a:p>
                      <a:pPr algn="ctr"/>
                      <a:r>
                        <a:rPr lang="es-MX" sz="1600" noProof="0" dirty="0" smtClean="0">
                          <a:solidFill>
                            <a:srgbClr val="002060"/>
                          </a:solidFill>
                        </a:rPr>
                        <a:t>(+) milncipran</a:t>
                      </a:r>
                      <a:endParaRPr lang="es-MX" sz="1600" noProof="0" dirty="0">
                        <a:solidFill>
                          <a:srgbClr val="002060"/>
                        </a:solidFill>
                      </a:endParaRPr>
                    </a:p>
                  </a:txBody>
                  <a:tcPr anchor="ctr">
                    <a:solidFill>
                      <a:schemeClr val="accent1">
                        <a:lumMod val="60000"/>
                        <a:lumOff val="40000"/>
                      </a:schemeClr>
                    </a:solidFill>
                  </a:tcPr>
                </a:tc>
              </a:tr>
              <a:tr h="370840">
                <a:tc>
                  <a:txBody>
                    <a:bodyPr/>
                    <a:lstStyle/>
                    <a:p>
                      <a:r>
                        <a:rPr lang="es-MX" sz="1600" noProof="0" dirty="0" smtClean="0">
                          <a:solidFill>
                            <a:srgbClr val="002060"/>
                          </a:solidFill>
                        </a:rPr>
                        <a:t>Bloqueo o activación de los canales de iones</a:t>
                      </a:r>
                      <a:endParaRPr lang="es-MX" sz="1600" noProof="0" dirty="0">
                        <a:solidFill>
                          <a:srgbClr val="002060"/>
                        </a:solidFill>
                      </a:endParaRPr>
                    </a:p>
                  </a:txBody>
                  <a:tcPr anchor="ctr">
                    <a:solidFill>
                      <a:srgbClr val="C8E2FC"/>
                    </a:solidFill>
                  </a:tcPr>
                </a:tc>
                <a:tc>
                  <a:txBody>
                    <a:bodyPr/>
                    <a:lstStyle/>
                    <a:p>
                      <a:r>
                        <a:rPr lang="es-MX" sz="1600" noProof="0" dirty="0" smtClean="0">
                          <a:solidFill>
                            <a:srgbClr val="002060"/>
                          </a:solidFill>
                        </a:rPr>
                        <a:t>Bloqueador canal de calcio</a:t>
                      </a:r>
                      <a:endParaRPr lang="es-MX" sz="1600" baseline="0" noProof="0" dirty="0" smtClean="0">
                        <a:solidFill>
                          <a:srgbClr val="002060"/>
                        </a:solidFill>
                      </a:endParaRPr>
                    </a:p>
                    <a:p>
                      <a:endParaRPr lang="es-MX" sz="1600" baseline="0" noProof="0" dirty="0" smtClean="0">
                        <a:solidFill>
                          <a:srgbClr val="002060"/>
                        </a:solidFill>
                      </a:endParaRPr>
                    </a:p>
                    <a:p>
                      <a:r>
                        <a:rPr lang="es-MX" sz="1600" noProof="0" dirty="0" smtClean="0">
                          <a:solidFill>
                            <a:srgbClr val="002060"/>
                          </a:solidFill>
                        </a:rPr>
                        <a:t>Bloqueador canal de calcio</a:t>
                      </a:r>
                      <a:endParaRPr lang="es-MX" sz="1600" baseline="0" noProof="0" dirty="0" smtClean="0">
                        <a:solidFill>
                          <a:srgbClr val="002060"/>
                        </a:solidFill>
                      </a:endParaRPr>
                    </a:p>
                    <a:p>
                      <a:r>
                        <a:rPr lang="es-MX" sz="1600" baseline="0" noProof="0" dirty="0" smtClean="0">
                          <a:solidFill>
                            <a:srgbClr val="002060"/>
                          </a:solidFill>
                        </a:rPr>
                        <a:t>Activador canal de potasio</a:t>
                      </a:r>
                      <a:endParaRPr lang="es-MX" sz="1600" noProof="0" dirty="0">
                        <a:solidFill>
                          <a:srgbClr val="002060"/>
                        </a:solidFill>
                      </a:endParaRPr>
                    </a:p>
                  </a:txBody>
                  <a:tcPr anchor="ctr">
                    <a:solidFill>
                      <a:srgbClr val="C8E2FC"/>
                    </a:solidFill>
                  </a:tcPr>
                </a:tc>
                <a:tc>
                  <a:txBody>
                    <a:bodyPr/>
                    <a:lstStyle/>
                    <a:p>
                      <a:pPr algn="ctr"/>
                      <a:r>
                        <a:rPr lang="es-MX" sz="1600" noProof="0" dirty="0" smtClean="0">
                          <a:solidFill>
                            <a:srgbClr val="002060"/>
                          </a:solidFill>
                        </a:rPr>
                        <a:t>+</a:t>
                      </a:r>
                    </a:p>
                    <a:p>
                      <a:pPr algn="ctr"/>
                      <a:endParaRPr lang="es-MX" sz="1600" noProof="0" dirty="0" smtClean="0">
                        <a:solidFill>
                          <a:srgbClr val="002060"/>
                        </a:solidFill>
                      </a:endParaRPr>
                    </a:p>
                    <a:p>
                      <a:pPr algn="ctr"/>
                      <a:r>
                        <a:rPr lang="es-MX" sz="1600" noProof="0" dirty="0" smtClean="0">
                          <a:solidFill>
                            <a:srgbClr val="002060"/>
                          </a:solidFill>
                        </a:rPr>
                        <a:t>+</a:t>
                      </a:r>
                    </a:p>
                    <a:p>
                      <a:pPr algn="ctr"/>
                      <a:r>
                        <a:rPr lang="es-MX" sz="1600" noProof="0" dirty="0" smtClean="0">
                          <a:solidFill>
                            <a:srgbClr val="002060"/>
                          </a:solidFill>
                        </a:rPr>
                        <a:t>+</a:t>
                      </a:r>
                      <a:endParaRPr lang="es-MX" sz="1600" noProof="0" dirty="0">
                        <a:solidFill>
                          <a:srgbClr val="002060"/>
                        </a:solidFill>
                      </a:endParaRPr>
                    </a:p>
                  </a:txBody>
                  <a:tcPr anchor="ctr">
                    <a:solidFill>
                      <a:srgbClr val="C8E2FC"/>
                    </a:solidFill>
                  </a:tcPr>
                </a:tc>
                <a:tc>
                  <a:txBody>
                    <a:bodyPr/>
                    <a:lstStyle/>
                    <a:p>
                      <a:pPr algn="ctr"/>
                      <a:r>
                        <a:rPr lang="es-MX" sz="1600" noProof="0" dirty="0" smtClean="0">
                          <a:solidFill>
                            <a:srgbClr val="002060"/>
                          </a:solidFill>
                        </a:rPr>
                        <a:t>(+) venlafaxina/ </a:t>
                      </a:r>
                      <a:br>
                        <a:rPr lang="es-MX" sz="1600" noProof="0" dirty="0" smtClean="0">
                          <a:solidFill>
                            <a:srgbClr val="002060"/>
                          </a:solidFill>
                        </a:rPr>
                      </a:br>
                      <a:r>
                        <a:rPr lang="es-MX" sz="1600" noProof="0" dirty="0" smtClean="0">
                          <a:solidFill>
                            <a:srgbClr val="002060"/>
                          </a:solidFill>
                        </a:rPr>
                        <a:t>-</a:t>
                      </a:r>
                      <a:r>
                        <a:rPr lang="es-MX" sz="1600" baseline="0" noProof="0" dirty="0" smtClean="0">
                          <a:solidFill>
                            <a:srgbClr val="002060"/>
                          </a:solidFill>
                        </a:rPr>
                        <a:t> duloxetina</a:t>
                      </a:r>
                    </a:p>
                    <a:p>
                      <a:pPr algn="ctr"/>
                      <a:r>
                        <a:rPr lang="es-MX" sz="1600" baseline="0" noProof="0" dirty="0" smtClean="0">
                          <a:solidFill>
                            <a:srgbClr val="002060"/>
                          </a:solidFill>
                        </a:rPr>
                        <a:t>?</a:t>
                      </a:r>
                    </a:p>
                    <a:p>
                      <a:pPr algn="ctr"/>
                      <a:r>
                        <a:rPr lang="es-MX" sz="1600" baseline="0" noProof="0" dirty="0" smtClean="0">
                          <a:solidFill>
                            <a:srgbClr val="002060"/>
                          </a:solidFill>
                        </a:rPr>
                        <a:t>?</a:t>
                      </a:r>
                      <a:endParaRPr lang="es-MX" sz="1600" noProof="0" dirty="0">
                        <a:solidFill>
                          <a:srgbClr val="002060"/>
                        </a:solidFill>
                      </a:endParaRPr>
                    </a:p>
                  </a:txBody>
                  <a:tcPr anchor="ctr">
                    <a:solidFill>
                      <a:srgbClr val="C8E2FC"/>
                    </a:solidFill>
                  </a:tcPr>
                </a:tc>
              </a:tr>
              <a:tr h="370840">
                <a:tc>
                  <a:txBody>
                    <a:bodyPr/>
                    <a:lstStyle/>
                    <a:p>
                      <a:r>
                        <a:rPr lang="es-MX" sz="1600" noProof="0" dirty="0" smtClean="0">
                          <a:solidFill>
                            <a:srgbClr val="002060"/>
                          </a:solidFill>
                        </a:rPr>
                        <a:t>Aumento en la función del receptor</a:t>
                      </a:r>
                      <a:endParaRPr lang="es-MX" sz="1600" noProof="0" dirty="0">
                        <a:solidFill>
                          <a:srgbClr val="002060"/>
                        </a:solidFill>
                      </a:endParaRPr>
                    </a:p>
                  </a:txBody>
                  <a:tcPr anchor="ctr">
                    <a:solidFill>
                      <a:srgbClr val="5AA9F5"/>
                    </a:solidFill>
                  </a:tcPr>
                </a:tc>
                <a:tc>
                  <a:txBody>
                    <a:bodyPr/>
                    <a:lstStyle/>
                    <a:p>
                      <a:r>
                        <a:rPr lang="es-MX" sz="1600" noProof="0" dirty="0" smtClean="0">
                          <a:solidFill>
                            <a:srgbClr val="002060"/>
                          </a:solidFill>
                        </a:rPr>
                        <a:t>Receptor GABA</a:t>
                      </a:r>
                      <a:r>
                        <a:rPr lang="es-MX" sz="1600" baseline="-25000" noProof="0" dirty="0" smtClean="0">
                          <a:solidFill>
                            <a:srgbClr val="002060"/>
                          </a:solidFill>
                        </a:rPr>
                        <a:t>B</a:t>
                      </a:r>
                      <a:endParaRPr lang="es-MX" sz="1600" noProof="0" dirty="0">
                        <a:solidFill>
                          <a:srgbClr val="002060"/>
                        </a:solidFill>
                      </a:endParaRPr>
                    </a:p>
                  </a:txBody>
                  <a:tcPr anchor="ctr">
                    <a:solidFill>
                      <a:srgbClr val="5AA9F5"/>
                    </a:solidFill>
                  </a:tcPr>
                </a:tc>
                <a:tc>
                  <a:txBody>
                    <a:bodyPr/>
                    <a:lstStyle/>
                    <a:p>
                      <a:pPr algn="ctr"/>
                      <a:r>
                        <a:rPr lang="es-MX" sz="1600" noProof="0" dirty="0" smtClean="0">
                          <a:solidFill>
                            <a:srgbClr val="002060"/>
                          </a:solidFill>
                        </a:rPr>
                        <a:t>+ amitriplina/ </a:t>
                      </a:r>
                      <a:br>
                        <a:rPr lang="es-MX" sz="1600" noProof="0" dirty="0" smtClean="0">
                          <a:solidFill>
                            <a:srgbClr val="002060"/>
                          </a:solidFill>
                        </a:rPr>
                      </a:br>
                      <a:r>
                        <a:rPr lang="es-MX" sz="1600" noProof="0" dirty="0" smtClean="0">
                          <a:solidFill>
                            <a:srgbClr val="002060"/>
                          </a:solidFill>
                        </a:rPr>
                        <a:t>desipramina</a:t>
                      </a:r>
                      <a:endParaRPr lang="es-MX" sz="1600" noProof="0" dirty="0">
                        <a:solidFill>
                          <a:srgbClr val="002060"/>
                        </a:solidFill>
                      </a:endParaRPr>
                    </a:p>
                  </a:txBody>
                  <a:tcPr anchor="ctr">
                    <a:solidFill>
                      <a:srgbClr val="5AA9F5"/>
                    </a:solidFill>
                  </a:tcPr>
                </a:tc>
                <a:tc>
                  <a:txBody>
                    <a:bodyPr/>
                    <a:lstStyle/>
                    <a:p>
                      <a:pPr algn="ctr"/>
                      <a:r>
                        <a:rPr lang="es-MX" sz="1600" noProof="0" dirty="0" smtClean="0">
                          <a:solidFill>
                            <a:srgbClr val="002060"/>
                          </a:solidFill>
                        </a:rPr>
                        <a:t>?</a:t>
                      </a:r>
                      <a:endParaRPr lang="es-MX" sz="1600" noProof="0" dirty="0">
                        <a:solidFill>
                          <a:srgbClr val="002060"/>
                        </a:solidFill>
                      </a:endParaRPr>
                    </a:p>
                  </a:txBody>
                  <a:tcPr anchor="ctr">
                    <a:solidFill>
                      <a:srgbClr val="5AA9F5"/>
                    </a:solidFill>
                  </a:tcPr>
                </a:tc>
              </a:tr>
              <a:tr h="370840">
                <a:tc>
                  <a:txBody>
                    <a:bodyPr/>
                    <a:lstStyle/>
                    <a:p>
                      <a:r>
                        <a:rPr lang="es-MX" sz="1600" noProof="0" dirty="0" smtClean="0">
                          <a:solidFill>
                            <a:srgbClr val="002060"/>
                          </a:solidFill>
                        </a:rPr>
                        <a:t>Unión receptor opioide/ </a:t>
                      </a:r>
                      <a:br>
                        <a:rPr lang="es-MX" sz="1600" noProof="0" dirty="0" smtClean="0">
                          <a:solidFill>
                            <a:srgbClr val="002060"/>
                          </a:solidFill>
                        </a:rPr>
                      </a:br>
                      <a:r>
                        <a:rPr lang="es-MX" sz="1600" noProof="0" dirty="0" smtClean="0">
                          <a:solidFill>
                            <a:srgbClr val="002060"/>
                          </a:solidFill>
                        </a:rPr>
                        <a:t>efecto mediado por opioide</a:t>
                      </a:r>
                      <a:endParaRPr lang="es-MX" sz="1600" noProof="0" dirty="0">
                        <a:solidFill>
                          <a:srgbClr val="002060"/>
                        </a:solidFill>
                      </a:endParaRPr>
                    </a:p>
                  </a:txBody>
                  <a:tcPr anchor="ctr">
                    <a:solidFill>
                      <a:srgbClr val="C8E2FC"/>
                    </a:solidFill>
                  </a:tcPr>
                </a:tc>
                <a:tc>
                  <a:txBody>
                    <a:bodyPr/>
                    <a:lstStyle/>
                    <a:p>
                      <a:r>
                        <a:rPr lang="es-MX" sz="1600" noProof="0" dirty="0" smtClean="0">
                          <a:solidFill>
                            <a:srgbClr val="002060"/>
                          </a:solidFill>
                        </a:rPr>
                        <a:t>Receptor opioide Μ- y δ</a:t>
                      </a:r>
                      <a:endParaRPr lang="es-MX" sz="1600" noProof="0" dirty="0">
                        <a:solidFill>
                          <a:srgbClr val="002060"/>
                        </a:solidFill>
                      </a:endParaRPr>
                    </a:p>
                  </a:txBody>
                  <a:tcPr anchor="ctr">
                    <a:solidFill>
                      <a:srgbClr val="C8E2FC"/>
                    </a:solidFill>
                  </a:tcPr>
                </a:tc>
                <a:tc>
                  <a:txBody>
                    <a:bodyPr/>
                    <a:lstStyle/>
                    <a:p>
                      <a:pPr algn="ctr"/>
                      <a:r>
                        <a:rPr lang="es-MX" sz="1600" noProof="0" dirty="0" smtClean="0">
                          <a:solidFill>
                            <a:srgbClr val="002060"/>
                          </a:solidFill>
                        </a:rPr>
                        <a:t>(+)</a:t>
                      </a:r>
                      <a:endParaRPr lang="es-MX" sz="1600" noProof="0" dirty="0">
                        <a:solidFill>
                          <a:srgbClr val="002060"/>
                        </a:solidFill>
                      </a:endParaRPr>
                    </a:p>
                  </a:txBody>
                  <a:tcPr anchor="ctr">
                    <a:solidFill>
                      <a:srgbClr val="C8E2FC"/>
                    </a:solidFill>
                  </a:tcPr>
                </a:tc>
                <a:tc>
                  <a:txBody>
                    <a:bodyPr/>
                    <a:lstStyle/>
                    <a:p>
                      <a:pPr algn="ctr"/>
                      <a:r>
                        <a:rPr lang="es-MX" sz="1600" noProof="0" dirty="0" smtClean="0">
                          <a:solidFill>
                            <a:srgbClr val="002060"/>
                          </a:solidFill>
                        </a:rPr>
                        <a:t>(+) venlafaxina</a:t>
                      </a:r>
                      <a:endParaRPr lang="es-MX" sz="1600" noProof="0" dirty="0">
                        <a:solidFill>
                          <a:srgbClr val="002060"/>
                        </a:solidFill>
                      </a:endParaRPr>
                    </a:p>
                  </a:txBody>
                  <a:tcPr anchor="ctr">
                    <a:solidFill>
                      <a:srgbClr val="C8E2FC"/>
                    </a:solidFill>
                  </a:tcPr>
                </a:tc>
              </a:tr>
              <a:tr h="370840">
                <a:tc>
                  <a:txBody>
                    <a:bodyPr/>
                    <a:lstStyle/>
                    <a:p>
                      <a:r>
                        <a:rPr lang="es-MX" sz="1600" noProof="0" dirty="0" smtClean="0">
                          <a:solidFill>
                            <a:srgbClr val="002060"/>
                          </a:solidFill>
                        </a:rPr>
                        <a:t>Disminuye la inflamación</a:t>
                      </a:r>
                      <a:endParaRPr lang="es-MX" sz="1600" noProof="0" dirty="0">
                        <a:solidFill>
                          <a:srgbClr val="002060"/>
                        </a:solidFill>
                      </a:endParaRPr>
                    </a:p>
                  </a:txBody>
                  <a:tcPr anchor="ctr">
                    <a:solidFill>
                      <a:srgbClr val="5AA9F5"/>
                    </a:solidFill>
                  </a:tcPr>
                </a:tc>
                <a:tc>
                  <a:txBody>
                    <a:bodyPr/>
                    <a:lstStyle/>
                    <a:p>
                      <a:r>
                        <a:rPr lang="es-MX" sz="1600" noProof="0" dirty="0" smtClean="0">
                          <a:solidFill>
                            <a:srgbClr val="002060"/>
                          </a:solidFill>
                        </a:rPr>
                        <a:t>Menor producción de PGE2</a:t>
                      </a:r>
                    </a:p>
                    <a:p>
                      <a:r>
                        <a:rPr lang="es-MX" sz="1600" noProof="0" dirty="0" smtClean="0">
                          <a:solidFill>
                            <a:srgbClr val="002060"/>
                          </a:solidFill>
                        </a:rPr>
                        <a:t>Menor producción de </a:t>
                      </a:r>
                      <a:r>
                        <a:rPr lang="es-MX" sz="1600" baseline="0" noProof="0" dirty="0" smtClean="0">
                          <a:solidFill>
                            <a:srgbClr val="002060"/>
                          </a:solidFill>
                        </a:rPr>
                        <a:t>TNF</a:t>
                      </a:r>
                      <a:r>
                        <a:rPr lang="es-MX" sz="1600" noProof="0" dirty="0" smtClean="0">
                          <a:solidFill>
                            <a:srgbClr val="002060"/>
                          </a:solidFill>
                        </a:rPr>
                        <a:t>α</a:t>
                      </a:r>
                      <a:endParaRPr lang="es-MX" sz="1600" noProof="0" dirty="0">
                        <a:solidFill>
                          <a:srgbClr val="002060"/>
                        </a:solidFill>
                      </a:endParaRPr>
                    </a:p>
                  </a:txBody>
                  <a:tcPr anchor="ctr">
                    <a:solidFill>
                      <a:srgbClr val="5AA9F5"/>
                    </a:solidFill>
                  </a:tcPr>
                </a:tc>
                <a:tc>
                  <a:txBody>
                    <a:bodyPr/>
                    <a:lstStyle/>
                    <a:p>
                      <a:pPr algn="ctr"/>
                      <a:endParaRPr lang="es-MX" sz="1600" noProof="0" dirty="0">
                        <a:solidFill>
                          <a:srgbClr val="002060"/>
                        </a:solidFill>
                      </a:endParaRPr>
                    </a:p>
                  </a:txBody>
                  <a:tcPr anchor="ctr">
                    <a:solidFill>
                      <a:srgbClr val="5AA9F5"/>
                    </a:solidFill>
                  </a:tcPr>
                </a:tc>
                <a:tc>
                  <a:txBody>
                    <a:bodyPr/>
                    <a:lstStyle/>
                    <a:p>
                      <a:pPr algn="ctr"/>
                      <a:endParaRPr lang="es-MX" sz="1600" noProof="0" dirty="0">
                        <a:solidFill>
                          <a:srgbClr val="002060"/>
                        </a:solidFill>
                      </a:endParaRPr>
                    </a:p>
                  </a:txBody>
                  <a:tcPr anchor="ctr">
                    <a:solidFill>
                      <a:srgbClr val="5AA9F5"/>
                    </a:solidFill>
                  </a:tcPr>
                </a:tc>
              </a:tr>
            </a:tbl>
          </a:graphicData>
        </a:graphic>
      </p:graphicFrame>
      <p:sp>
        <p:nvSpPr>
          <p:cNvPr id="3" name="Text Box 16"/>
          <p:cNvSpPr txBox="1">
            <a:spLocks noChangeArrowheads="1"/>
          </p:cNvSpPr>
          <p:nvPr/>
        </p:nvSpPr>
        <p:spPr bwMode="auto">
          <a:xfrm>
            <a:off x="203200" y="6433591"/>
            <a:ext cx="8528050" cy="307777"/>
          </a:xfrm>
          <a:prstGeom prst="rect">
            <a:avLst/>
          </a:prstGeom>
          <a:noFill/>
          <a:ln w="9525">
            <a:noFill/>
            <a:miter lim="800000"/>
            <a:headEnd/>
            <a:tailEnd/>
          </a:ln>
        </p:spPr>
        <p:txBody>
          <a:bodyPr lIns="0" tIns="0" rIns="0" bIns="0" anchor="b">
            <a:spAutoFit/>
          </a:bodyPr>
          <a:lstStyle/>
          <a:p>
            <a:pPr marL="114300" indent="-114300"/>
            <a:r>
              <a:rPr lang="es-MX" sz="1000" dirty="0" smtClean="0">
                <a:solidFill>
                  <a:srgbClr val="002060"/>
                </a:solidFill>
                <a:latin typeface="Arial" pitchFamily="34" charset="0"/>
                <a:cs typeface="Arial" pitchFamily="34" charset="0"/>
              </a:rPr>
              <a:t>IRSN= Inhibidor de recaptación de serotonina-norepinefrina; TCA = antidepresivo tricíclico</a:t>
            </a:r>
          </a:p>
          <a:p>
            <a:pPr marL="114300" indent="-114300"/>
            <a:r>
              <a:rPr lang="es-MX" sz="1000" dirty="0" smtClean="0">
                <a:solidFill>
                  <a:srgbClr val="002060"/>
                </a:solidFill>
                <a:latin typeface="Arial" pitchFamily="34" charset="0"/>
                <a:cs typeface="Arial" pitchFamily="34" charset="0"/>
              </a:rPr>
              <a:t>Verdu B et al. Drugs 2008; 68(18):2611-2632.</a:t>
            </a:r>
            <a:endParaRPr lang="es-MX" sz="10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56310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normAutofit fontScale="90000"/>
          </a:bodyPr>
          <a:lstStyle/>
          <a:p>
            <a:pPr eaLnBrk="1" hangingPunct="1"/>
            <a:r>
              <a:rPr lang="es-MX" altLang="en-US" noProof="0" dirty="0" smtClean="0"/>
              <a:t>Efectos Adversos de los Antidepresivos</a:t>
            </a:r>
            <a:endParaRPr lang="es-MX" noProof="0" dirty="0" smtClean="0"/>
          </a:p>
        </p:txBody>
      </p:sp>
      <p:graphicFrame>
        <p:nvGraphicFramePr>
          <p:cNvPr id="11" name="Content Placeholder 10"/>
          <p:cNvGraphicFramePr>
            <a:graphicFrameLocks noGrp="1"/>
          </p:cNvGraphicFramePr>
          <p:nvPr>
            <p:ph sz="quarter" idx="1"/>
            <p:extLst>
              <p:ext uri="{D42A27DB-BD31-4B8C-83A1-F6EECF244321}">
                <p14:modId xmlns:p14="http://schemas.microsoft.com/office/powerpoint/2010/main" val="849266452"/>
              </p:ext>
            </p:extLst>
          </p:nvPr>
        </p:nvGraphicFramePr>
        <p:xfrm>
          <a:off x="467546" y="1600200"/>
          <a:ext cx="8352927" cy="4444865"/>
        </p:xfrm>
        <a:graphic>
          <a:graphicData uri="http://schemas.openxmlformats.org/drawingml/2006/table">
            <a:tbl>
              <a:tblPr firstRow="1" bandRow="1">
                <a:tableStyleId>{5C22544A-7EE6-4342-B048-85BDC9FD1C3A}</a:tableStyleId>
              </a:tblPr>
              <a:tblGrid>
                <a:gridCol w="2343792"/>
                <a:gridCol w="3056806"/>
                <a:gridCol w="2952329"/>
              </a:tblGrid>
              <a:tr h="709027">
                <a:tc>
                  <a:txBody>
                    <a:bodyPr/>
                    <a:lstStyle/>
                    <a:p>
                      <a:pPr lvl="0" algn="l"/>
                      <a:r>
                        <a:rPr lang="es-MX" sz="2000" noProof="0" dirty="0" smtClean="0">
                          <a:effectLst>
                            <a:outerShdw blurRad="38100" dist="38100" dir="2700000" algn="tl">
                              <a:srgbClr val="000000">
                                <a:alpha val="43137"/>
                              </a:srgbClr>
                            </a:outerShdw>
                          </a:effectLst>
                          <a:latin typeface="+mn-lt"/>
                        </a:rPr>
                        <a:t>  </a:t>
                      </a:r>
                      <a:r>
                        <a:rPr lang="es-MX" sz="2000" noProof="0" dirty="0" smtClean="0">
                          <a:effectLst/>
                          <a:latin typeface="+mn-lt"/>
                        </a:rPr>
                        <a:t>Sistema</a:t>
                      </a:r>
                      <a:endParaRPr lang="es-MX" sz="2000" noProof="0" dirty="0">
                        <a:effectLst/>
                        <a:latin typeface="+mn-lt"/>
                      </a:endParaRPr>
                    </a:p>
                  </a:txBody>
                  <a:tcPr/>
                </a:tc>
                <a:tc>
                  <a:txBody>
                    <a:bodyPr/>
                    <a:lstStyle/>
                    <a:p>
                      <a:r>
                        <a:rPr lang="es-MX" sz="2000" noProof="0" dirty="0" smtClean="0">
                          <a:effectLst/>
                          <a:latin typeface="+mn-lt"/>
                        </a:rPr>
                        <a:t>TCAs</a:t>
                      </a:r>
                      <a:endParaRPr lang="es-MX" sz="2000" noProof="0" dirty="0">
                        <a:effectLst/>
                        <a:latin typeface="+mn-lt"/>
                      </a:endParaRPr>
                    </a:p>
                  </a:txBody>
                  <a:tcPr/>
                </a:tc>
                <a:tc>
                  <a:txBody>
                    <a:bodyPr/>
                    <a:lstStyle/>
                    <a:p>
                      <a:r>
                        <a:rPr lang="es-MX" sz="2000" noProof="0" dirty="0" smtClean="0">
                          <a:effectLst/>
                          <a:latin typeface="+mn-lt"/>
                        </a:rPr>
                        <a:t>IRSNs</a:t>
                      </a:r>
                      <a:endParaRPr lang="es-MX" sz="2000" noProof="0" dirty="0">
                        <a:effectLst/>
                        <a:latin typeface="+mn-lt"/>
                      </a:endParaRPr>
                    </a:p>
                  </a:txBody>
                  <a:tcPr/>
                </a:tc>
              </a:tr>
              <a:tr h="575099">
                <a:tc>
                  <a:txBody>
                    <a:bodyPr/>
                    <a:lstStyle/>
                    <a:p>
                      <a:pPr marL="109538"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es-MX" sz="2000" u="none" strike="noStrike" cap="none" normalizeH="0" baseline="0" noProof="0" dirty="0" smtClean="0">
                          <a:ln>
                            <a:noFill/>
                          </a:ln>
                          <a:solidFill>
                            <a:schemeClr val="bg1"/>
                          </a:solidFill>
                          <a:effectLst/>
                          <a:latin typeface="+mn-lt"/>
                        </a:rPr>
                        <a:t>Sistema digestivo</a:t>
                      </a:r>
                      <a:endParaRPr kumimoji="0" lang="es-MX" sz="2000" b="0" i="0" u="none" strike="noStrike" cap="none" normalizeH="0" baseline="0" noProof="0" dirty="0" smtClean="0">
                        <a:ln>
                          <a:noFill/>
                        </a:ln>
                        <a:solidFill>
                          <a:schemeClr val="bg1"/>
                        </a:solidFill>
                        <a:effectLst/>
                        <a:latin typeface="+mn-lt"/>
                      </a:endParaRPr>
                    </a:p>
                  </a:txBody>
                  <a:tcPr anchor="ctr" horzOverflow="overflow"/>
                </a:tc>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es-MX" sz="2000" b="0" i="0" u="none" strike="noStrike" cap="none" normalizeH="0" baseline="0" noProof="0" dirty="0" smtClean="0">
                          <a:ln>
                            <a:noFill/>
                          </a:ln>
                          <a:solidFill>
                            <a:schemeClr val="bg1"/>
                          </a:solidFill>
                          <a:effectLst/>
                          <a:latin typeface="+mn-lt"/>
                        </a:rPr>
                        <a:t>Constipación, boca seca, retención urinaria</a:t>
                      </a:r>
                    </a:p>
                  </a:txBody>
                  <a:tcPr anchor="ctr" horzOverflow="overflow"/>
                </a:tc>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es-MX" sz="2000" b="0" i="0" u="none" strike="noStrike" cap="none" normalizeH="0" baseline="0" noProof="0" dirty="0" smtClean="0">
                          <a:ln>
                            <a:noFill/>
                          </a:ln>
                          <a:solidFill>
                            <a:schemeClr val="bg1"/>
                          </a:solidFill>
                          <a:effectLst/>
                          <a:latin typeface="+mn-lt"/>
                        </a:rPr>
                        <a:t>Constipación, diarrea, </a:t>
                      </a:r>
                      <a:br>
                        <a:rPr kumimoji="0" lang="es-MX" sz="2000" b="0" i="0" u="none" strike="noStrike" cap="none" normalizeH="0" baseline="0" noProof="0" dirty="0" smtClean="0">
                          <a:ln>
                            <a:noFill/>
                          </a:ln>
                          <a:solidFill>
                            <a:schemeClr val="bg1"/>
                          </a:solidFill>
                          <a:effectLst/>
                          <a:latin typeface="+mn-lt"/>
                        </a:rPr>
                      </a:br>
                      <a:r>
                        <a:rPr kumimoji="0" lang="es-MX" sz="2000" b="0" i="0" u="none" strike="noStrike" cap="none" normalizeH="0" baseline="0" noProof="0" dirty="0" smtClean="0">
                          <a:ln>
                            <a:noFill/>
                          </a:ln>
                          <a:solidFill>
                            <a:schemeClr val="bg1"/>
                          </a:solidFill>
                          <a:effectLst/>
                          <a:latin typeface="+mn-lt"/>
                        </a:rPr>
                        <a:t>boca seca, náusea, disminución del apetito</a:t>
                      </a:r>
                    </a:p>
                  </a:txBody>
                  <a:tcPr anchor="ctr" horzOverflow="overflow"/>
                </a:tc>
              </a:tr>
              <a:tr h="992638">
                <a:tc>
                  <a:txBody>
                    <a:bodyPr/>
                    <a:lstStyle/>
                    <a:p>
                      <a:pPr marL="109538"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es-MX" sz="2000" u="none" strike="noStrike" cap="none" normalizeH="0" baseline="0" noProof="0" dirty="0" smtClean="0">
                          <a:ln>
                            <a:noFill/>
                          </a:ln>
                          <a:solidFill>
                            <a:schemeClr val="bg1"/>
                          </a:solidFill>
                          <a:effectLst/>
                          <a:latin typeface="+mn-lt"/>
                        </a:rPr>
                        <a:t>SNC</a:t>
                      </a:r>
                      <a:endParaRPr kumimoji="0" lang="es-MX" sz="2000" b="0" i="0" u="none" strike="noStrike" cap="none" normalizeH="0" baseline="0" noProof="0" dirty="0" smtClean="0">
                        <a:ln>
                          <a:noFill/>
                        </a:ln>
                        <a:solidFill>
                          <a:schemeClr val="bg1"/>
                        </a:solidFill>
                        <a:effectLst/>
                        <a:latin typeface="+mn-lt"/>
                      </a:endParaRPr>
                    </a:p>
                  </a:txBody>
                  <a:tcPr anchor="ctr" horzOverflow="overflow"/>
                </a:tc>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es-MX" sz="2000" b="0" i="0" u="none" strike="noStrike" cap="none" normalizeH="0" baseline="0" noProof="0" dirty="0" smtClean="0">
                          <a:ln>
                            <a:noFill/>
                          </a:ln>
                          <a:solidFill>
                            <a:schemeClr val="bg1"/>
                          </a:solidFill>
                          <a:effectLst/>
                          <a:latin typeface="+mn-lt"/>
                        </a:rPr>
                        <a:t>Trastornos cognitivos, mareo, somnolencia, sedación</a:t>
                      </a:r>
                    </a:p>
                  </a:txBody>
                  <a:tcPr anchor="ctr" horzOverflow="overflow"/>
                </a:tc>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es-MX" sz="2000" b="0" i="0" u="none" strike="noStrike" cap="none" normalizeH="0" baseline="0" noProof="0" dirty="0" smtClean="0">
                          <a:ln>
                            <a:noFill/>
                          </a:ln>
                          <a:solidFill>
                            <a:schemeClr val="bg1"/>
                          </a:solidFill>
                          <a:effectLst/>
                          <a:latin typeface="+mn-lt"/>
                        </a:rPr>
                        <a:t>Mareo, somnolencia</a:t>
                      </a:r>
                    </a:p>
                  </a:txBody>
                  <a:tcPr anchor="ctr" horzOverflow="overflow"/>
                </a:tc>
              </a:tr>
              <a:tr h="575099">
                <a:tc>
                  <a:txBody>
                    <a:bodyPr/>
                    <a:lstStyle/>
                    <a:p>
                      <a:pPr marL="109538"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es-MX" sz="2000" u="none" strike="noStrike" cap="none" normalizeH="0" baseline="0" noProof="0" dirty="0" smtClean="0">
                          <a:ln>
                            <a:noFill/>
                          </a:ln>
                          <a:solidFill>
                            <a:schemeClr val="bg1"/>
                          </a:solidFill>
                          <a:effectLst/>
                          <a:latin typeface="+mn-lt"/>
                        </a:rPr>
                        <a:t>Cardiovascular</a:t>
                      </a:r>
                      <a:endParaRPr kumimoji="0" lang="es-MX" sz="2000" b="0" i="0" u="none" strike="noStrike" cap="none" normalizeH="0" baseline="0" noProof="0" dirty="0" smtClean="0">
                        <a:ln>
                          <a:noFill/>
                        </a:ln>
                        <a:solidFill>
                          <a:schemeClr val="bg1"/>
                        </a:solidFill>
                        <a:effectLst/>
                        <a:latin typeface="+mn-lt"/>
                      </a:endParaRPr>
                    </a:p>
                  </a:txBody>
                  <a:tcPr anchor="ctr" horzOverflow="overflow"/>
                </a:tc>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es-MX" sz="2000" b="0" i="0" u="none" strike="noStrike" cap="none" normalizeH="0" baseline="0" noProof="0" dirty="0" smtClean="0">
                          <a:ln>
                            <a:noFill/>
                          </a:ln>
                          <a:solidFill>
                            <a:schemeClr val="bg1"/>
                          </a:solidFill>
                          <a:effectLst/>
                          <a:latin typeface="+mn-lt"/>
                        </a:rPr>
                        <a:t>Hipotensión ortostática, palpitaciones</a:t>
                      </a:r>
                    </a:p>
                  </a:txBody>
                  <a:tcPr anchor="ctr" horzOverflow="overflow"/>
                </a:tc>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es-MX" sz="2000" b="0" i="0" u="none" strike="noStrike" cap="none" normalizeH="0" baseline="0" noProof="0" dirty="0" smtClean="0">
                          <a:ln>
                            <a:noFill/>
                          </a:ln>
                          <a:solidFill>
                            <a:schemeClr val="bg1"/>
                          </a:solidFill>
                          <a:effectLst/>
                          <a:latin typeface="+mn-lt"/>
                        </a:rPr>
                        <a:t>Hipertensión</a:t>
                      </a:r>
                    </a:p>
                  </a:txBody>
                  <a:tcPr anchor="ctr" horzOverflow="overflow"/>
                </a:tc>
              </a:tr>
              <a:tr h="992638">
                <a:tc>
                  <a:txBody>
                    <a:bodyPr/>
                    <a:lstStyle/>
                    <a:p>
                      <a:pPr marL="109538"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es-MX" sz="2000" u="none" strike="noStrike" cap="none" normalizeH="0" baseline="0" noProof="0" dirty="0" smtClean="0">
                          <a:ln>
                            <a:noFill/>
                          </a:ln>
                          <a:solidFill>
                            <a:schemeClr val="bg1"/>
                          </a:solidFill>
                          <a:effectLst/>
                          <a:latin typeface="+mn-lt"/>
                        </a:rPr>
                        <a:t>Otro</a:t>
                      </a:r>
                      <a:endParaRPr kumimoji="0" lang="es-MX" sz="2000" b="0" i="0" u="none" strike="noStrike" cap="none" normalizeH="0" baseline="0" noProof="0" dirty="0" smtClean="0">
                        <a:ln>
                          <a:noFill/>
                        </a:ln>
                        <a:solidFill>
                          <a:schemeClr val="bg1"/>
                        </a:solidFill>
                        <a:effectLst/>
                        <a:latin typeface="+mn-lt"/>
                      </a:endParaRPr>
                    </a:p>
                  </a:txBody>
                  <a:tcPr anchor="ctr" horzOverflow="overflow"/>
                </a:tc>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defRPr/>
                      </a:pPr>
                      <a:r>
                        <a:rPr kumimoji="0" lang="es-MX" sz="2000" b="0" i="0" u="none" strike="noStrike" cap="none" normalizeH="0" baseline="0" noProof="0" dirty="0" smtClean="0">
                          <a:ln>
                            <a:noFill/>
                          </a:ln>
                          <a:solidFill>
                            <a:schemeClr val="bg1"/>
                          </a:solidFill>
                          <a:effectLst/>
                          <a:latin typeface="+mn-lt"/>
                        </a:rPr>
                        <a:t>Visión borrosa, caídas, trastornos en la marcha, sudoración</a:t>
                      </a:r>
                    </a:p>
                  </a:txBody>
                  <a:tcPr anchor="ctr" horzOverflow="overflow"/>
                </a:tc>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defRPr/>
                      </a:pPr>
                      <a:r>
                        <a:rPr kumimoji="0" lang="es-MX" sz="2000" b="0" i="0" u="none" strike="noStrike" cap="none" normalizeH="0" baseline="0" noProof="0" dirty="0" smtClean="0">
                          <a:ln>
                            <a:noFill/>
                          </a:ln>
                          <a:solidFill>
                            <a:schemeClr val="bg1"/>
                          </a:solidFill>
                          <a:effectLst/>
                          <a:latin typeface="+mn-lt"/>
                        </a:rPr>
                        <a:t>Enzimas hepáticas elevadas, glucosa en plasma elevada, sudoración</a:t>
                      </a:r>
                    </a:p>
                  </a:txBody>
                  <a:tcPr anchor="ctr" horzOverflow="overflow"/>
                </a:tc>
              </a:tr>
            </a:tbl>
          </a:graphicData>
        </a:graphic>
      </p:graphicFrame>
      <p:sp>
        <p:nvSpPr>
          <p:cNvPr id="6" name="Rectangle 5"/>
          <p:cNvSpPr/>
          <p:nvPr/>
        </p:nvSpPr>
        <p:spPr>
          <a:xfrm>
            <a:off x="467543" y="6277129"/>
            <a:ext cx="7952370" cy="430887"/>
          </a:xfrm>
          <a:prstGeom prst="rect">
            <a:avLst/>
          </a:prstGeom>
        </p:spPr>
        <p:txBody>
          <a:bodyPr wrap="none">
            <a:spAutoFit/>
          </a:bodyPr>
          <a:lstStyle/>
          <a:p>
            <a:r>
              <a:rPr lang="es-MX" sz="1200" b="1" dirty="0" smtClean="0">
                <a:solidFill>
                  <a:srgbClr val="002060"/>
                </a:solidFill>
              </a:rPr>
              <a:t>SNC= sistema nervioso central; TCA = antidepresivo tricíclico; IRSN= Inhibidor de recaptación de serotonina-norepinefrina</a:t>
            </a:r>
          </a:p>
          <a:p>
            <a:r>
              <a:rPr lang="en-CA" sz="1000" dirty="0" smtClean="0">
                <a:solidFill>
                  <a:srgbClr val="002060"/>
                </a:solidFill>
              </a:rPr>
              <a:t>Attal N, Finnerup NB. Pain Clinical Updates 2010; 18(9):1-8.</a:t>
            </a:r>
            <a:endParaRPr lang="en-CA" sz="1000" dirty="0">
              <a:solidFill>
                <a:srgbClr val="002060"/>
              </a:solidFill>
            </a:endParaRPr>
          </a:p>
        </p:txBody>
      </p:sp>
      <p:sp>
        <p:nvSpPr>
          <p:cNvPr id="5" name="Slide Number Placeholder 5"/>
          <p:cNvSpPr>
            <a:spLocks noGrp="1"/>
          </p:cNvSpPr>
          <p:nvPr>
            <p:ph type="sldNum" sz="quarter" idx="12"/>
          </p:nvPr>
        </p:nvSpPr>
        <p:spPr>
          <a:xfrm>
            <a:off x="6553200" y="6356350"/>
            <a:ext cx="2133600" cy="365125"/>
          </a:xfrm>
        </p:spPr>
        <p:txBody>
          <a:bodyPr/>
          <a:lstStyle/>
          <a:p>
            <a:fld id="{903B8EED-60FF-4798-B00A-5F8F0039E366}" type="slidenum">
              <a:rPr lang="en-CA" smtClean="0">
                <a:solidFill>
                  <a:prstClr val="black"/>
                </a:solidFill>
              </a:rPr>
              <a:pPr/>
              <a:t>46</a:t>
            </a:fld>
            <a:endParaRPr lang="en-CA" dirty="0">
              <a:solidFill>
                <a:prstClr val="black"/>
              </a:solidFill>
            </a:endParaRPr>
          </a:p>
        </p:txBody>
      </p:sp>
    </p:spTree>
    <p:extLst>
      <p:ext uri="{BB962C8B-B14F-4D97-AF65-F5344CB8AC3E}">
        <p14:creationId xmlns:p14="http://schemas.microsoft.com/office/powerpoint/2010/main" val="1415635333"/>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p:cNvSpPr>
            <a:spLocks noGrp="1"/>
          </p:cNvSpPr>
          <p:nvPr>
            <p:ph type="title"/>
          </p:nvPr>
        </p:nvSpPr>
        <p:spPr>
          <a:xfrm>
            <a:off x="457200" y="329694"/>
            <a:ext cx="8229600" cy="1143000"/>
          </a:xfrm>
        </p:spPr>
        <p:txBody>
          <a:bodyPr vert="horz" lIns="91440" tIns="45720" rIns="91440" bIns="45720" rtlCol="0" anchor="ctr">
            <a:normAutofit fontScale="90000"/>
          </a:bodyPr>
          <a:lstStyle/>
          <a:p>
            <a:pPr>
              <a:lnSpc>
                <a:spcPct val="85000"/>
              </a:lnSpc>
            </a:pPr>
            <a:r>
              <a:rPr lang="es-MX" sz="3200" dirty="0" smtClean="0"/>
              <a:t>La Evaluación de la Patofisiología del Dolor Puede Ayudar a Guiar la terapia Farmacológica Apropiada</a:t>
            </a:r>
            <a:endParaRPr lang="es-MX" sz="3200" dirty="0"/>
          </a:p>
        </p:txBody>
      </p:sp>
      <p:sp>
        <p:nvSpPr>
          <p:cNvPr id="25" name="Rounded Rectangle 57"/>
          <p:cNvSpPr/>
          <p:nvPr/>
        </p:nvSpPr>
        <p:spPr>
          <a:xfrm>
            <a:off x="2593528" y="2501695"/>
            <a:ext cx="2578917" cy="3111084"/>
          </a:xfrm>
          <a:prstGeom prst="roundRect">
            <a:avLst/>
          </a:prstGeom>
          <a:solidFill>
            <a:schemeClr val="accent2">
              <a:lumMod val="40000"/>
              <a:lumOff val="60000"/>
              <a:alpha val="74902"/>
            </a:schemeClr>
          </a:solidFill>
          <a:ln w="25400" cap="flat" cmpd="sng" algn="ctr">
            <a:noFill/>
            <a:prstDash val="solid"/>
          </a:ln>
          <a:effectLst/>
        </p:spPr>
        <p:txBody>
          <a:bodyPr lIns="105339" tIns="52669" rIns="105339" bIns="52669" rtlCol="0" anchor="ctr"/>
          <a:lstStyle/>
          <a:p>
            <a:pPr algn="ctr" defTabSz="1053389" eaLnBrk="1" fontAlgn="auto" hangingPunct="1">
              <a:spcBef>
                <a:spcPts val="0"/>
              </a:spcBef>
              <a:spcAft>
                <a:spcPts val="0"/>
              </a:spcAft>
              <a:buClrTx/>
              <a:buNone/>
              <a:defRPr/>
            </a:pPr>
            <a:endParaRPr lang="es-MX" sz="700" kern="0" dirty="0">
              <a:solidFill>
                <a:srgbClr val="8DC73F">
                  <a:lumMod val="75000"/>
                </a:srgbClr>
              </a:solidFill>
              <a:latin typeface="Arial"/>
              <a:ea typeface="ヒラギノ角ゴ Pro W3"/>
              <a:cs typeface="Arial"/>
            </a:endParaRPr>
          </a:p>
        </p:txBody>
      </p:sp>
      <p:cxnSp>
        <p:nvCxnSpPr>
          <p:cNvPr id="26" name="Straight Arrow Connector 58"/>
          <p:cNvCxnSpPr/>
          <p:nvPr/>
        </p:nvCxnSpPr>
        <p:spPr>
          <a:xfrm flipV="1">
            <a:off x="2262669" y="5629369"/>
            <a:ext cx="4399291" cy="4459"/>
          </a:xfrm>
          <a:prstGeom prst="straightConnector1">
            <a:avLst/>
          </a:prstGeom>
          <a:noFill/>
          <a:ln w="38100" cap="flat" cmpd="sng" algn="ctr">
            <a:solidFill>
              <a:srgbClr val="0093CF">
                <a:shade val="95000"/>
                <a:satMod val="105000"/>
              </a:srgbClr>
            </a:solidFill>
            <a:prstDash val="solid"/>
            <a:tailEnd type="none"/>
          </a:ln>
          <a:effectLst/>
        </p:spPr>
      </p:cxnSp>
      <p:sp>
        <p:nvSpPr>
          <p:cNvPr id="27" name="Rounded Rectangle 63"/>
          <p:cNvSpPr/>
          <p:nvPr/>
        </p:nvSpPr>
        <p:spPr>
          <a:xfrm>
            <a:off x="3900719" y="2508347"/>
            <a:ext cx="2422382" cy="3111079"/>
          </a:xfrm>
          <a:prstGeom prst="roundRect">
            <a:avLst>
              <a:gd name="adj" fmla="val 16667"/>
            </a:avLst>
          </a:prstGeom>
          <a:solidFill>
            <a:srgbClr val="0C6FCF">
              <a:alpha val="25098"/>
            </a:srgbClr>
          </a:solidFill>
          <a:ln w="25400" cap="flat" cmpd="sng" algn="ctr">
            <a:noFill/>
            <a:prstDash val="solid"/>
          </a:ln>
          <a:effectLst/>
        </p:spPr>
        <p:txBody>
          <a:bodyPr lIns="105339" tIns="52669" rIns="105339" bIns="52669" rtlCol="0" anchor="ctr"/>
          <a:lstStyle/>
          <a:p>
            <a:pPr algn="ctr" defTabSz="1053389" eaLnBrk="1" fontAlgn="auto" hangingPunct="1">
              <a:spcBef>
                <a:spcPts val="0"/>
              </a:spcBef>
              <a:spcAft>
                <a:spcPts val="0"/>
              </a:spcAft>
              <a:buClrTx/>
              <a:buNone/>
              <a:defRPr/>
            </a:pPr>
            <a:endParaRPr lang="es-MX" sz="700" kern="0" dirty="0">
              <a:solidFill>
                <a:srgbClr val="FFFFFF"/>
              </a:solidFill>
              <a:latin typeface="Arial"/>
              <a:ea typeface="ヒラギノ角ゴ Pro W3"/>
              <a:cs typeface="Arial"/>
            </a:endParaRPr>
          </a:p>
        </p:txBody>
      </p:sp>
      <p:sp>
        <p:nvSpPr>
          <p:cNvPr id="28" name="TextBox 64"/>
          <p:cNvSpPr txBox="1"/>
          <p:nvPr/>
        </p:nvSpPr>
        <p:spPr>
          <a:xfrm>
            <a:off x="2593528" y="5663444"/>
            <a:ext cx="2578917" cy="306421"/>
          </a:xfrm>
          <a:prstGeom prst="rect">
            <a:avLst/>
          </a:prstGeom>
          <a:solidFill>
            <a:schemeClr val="accent2">
              <a:alpha val="74902"/>
            </a:schemeClr>
          </a:solidFill>
        </p:spPr>
        <p:txBody>
          <a:bodyPr wrap="square" lIns="0" tIns="52669" rIns="0" bIns="52669" rtlCol="0">
            <a:spAutoFit/>
          </a:bodyPr>
          <a:lstStyle/>
          <a:p>
            <a:pPr algn="ctr" defTabSz="1053389" eaLnBrk="1" fontAlgn="auto" hangingPunct="1">
              <a:spcBef>
                <a:spcPts val="0"/>
              </a:spcBef>
              <a:spcAft>
                <a:spcPts val="0"/>
              </a:spcAft>
              <a:buClrTx/>
              <a:buNone/>
              <a:defRPr/>
            </a:pPr>
            <a:r>
              <a:rPr lang="es-MX" sz="1300" b="1" kern="0" dirty="0" smtClean="0">
                <a:solidFill>
                  <a:srgbClr val="002060"/>
                </a:solidFill>
                <a:latin typeface="Arial"/>
              </a:rPr>
              <a:t>Dolor nociceptivo</a:t>
            </a:r>
            <a:endParaRPr lang="es-MX" sz="1300" b="1" kern="0" dirty="0">
              <a:solidFill>
                <a:srgbClr val="002060"/>
              </a:solidFill>
              <a:latin typeface="Arial"/>
            </a:endParaRPr>
          </a:p>
        </p:txBody>
      </p:sp>
      <p:sp>
        <p:nvSpPr>
          <p:cNvPr id="29" name="TextBox 66"/>
          <p:cNvSpPr txBox="1"/>
          <p:nvPr/>
        </p:nvSpPr>
        <p:spPr>
          <a:xfrm>
            <a:off x="3894721" y="5986622"/>
            <a:ext cx="2476904" cy="706531"/>
          </a:xfrm>
          <a:prstGeom prst="rect">
            <a:avLst/>
          </a:prstGeom>
          <a:solidFill>
            <a:schemeClr val="accent1">
              <a:alpha val="25098"/>
            </a:schemeClr>
          </a:solidFill>
        </p:spPr>
        <p:txBody>
          <a:bodyPr wrap="square" lIns="0" tIns="52669" rIns="0" bIns="52669" rtlCol="0">
            <a:spAutoFit/>
          </a:bodyPr>
          <a:lstStyle/>
          <a:p>
            <a:pPr algn="ctr" defTabSz="1053389" eaLnBrk="1" fontAlgn="auto" hangingPunct="1">
              <a:spcBef>
                <a:spcPts val="0"/>
              </a:spcBef>
              <a:spcAft>
                <a:spcPts val="0"/>
              </a:spcAft>
              <a:buClrTx/>
              <a:buNone/>
              <a:defRPr/>
            </a:pPr>
            <a:r>
              <a:rPr lang="es-MX" sz="1300" b="1" kern="0" dirty="0" smtClean="0">
                <a:solidFill>
                  <a:srgbClr val="002060"/>
                </a:solidFill>
                <a:latin typeface="Arial"/>
              </a:rPr>
              <a:t>Dolor neuropático y sensibilización central/ dolor disfuncional</a:t>
            </a:r>
          </a:p>
        </p:txBody>
      </p:sp>
      <p:sp>
        <p:nvSpPr>
          <p:cNvPr id="30" name="Rounded Rectangle 67"/>
          <p:cNvSpPr/>
          <p:nvPr/>
        </p:nvSpPr>
        <p:spPr>
          <a:xfrm>
            <a:off x="2601555" y="2362254"/>
            <a:ext cx="3721546" cy="2110823"/>
          </a:xfrm>
          <a:prstGeom prst="roundRect">
            <a:avLst/>
          </a:prstGeom>
          <a:solidFill>
            <a:schemeClr val="accent3">
              <a:alpha val="32941"/>
            </a:schemeClr>
          </a:solidFill>
          <a:ln w="25400" cap="flat" cmpd="sng" algn="ctr">
            <a:noFill/>
            <a:prstDash val="solid"/>
          </a:ln>
          <a:effectLst/>
        </p:spPr>
        <p:txBody>
          <a:bodyPr lIns="105339" tIns="52669" rIns="105339" bIns="52669" rtlCol="0" anchor="ctr"/>
          <a:lstStyle/>
          <a:p>
            <a:pPr algn="ctr" defTabSz="1053389" eaLnBrk="1" fontAlgn="auto" hangingPunct="1">
              <a:spcBef>
                <a:spcPts val="0"/>
              </a:spcBef>
              <a:spcAft>
                <a:spcPts val="0"/>
              </a:spcAft>
              <a:buClrTx/>
              <a:buNone/>
              <a:defRPr/>
            </a:pPr>
            <a:r>
              <a:rPr lang="es-MX" sz="700" kern="0" dirty="0" smtClean="0">
                <a:solidFill>
                  <a:srgbClr val="FFFFFF"/>
                </a:solidFill>
                <a:latin typeface="Arial"/>
                <a:ea typeface="ヒラギノ角ゴ Pro W3"/>
                <a:cs typeface="Arial"/>
              </a:rPr>
              <a:t>  </a:t>
            </a:r>
            <a:endParaRPr lang="es-MX" sz="700" kern="0" dirty="0">
              <a:solidFill>
                <a:srgbClr val="FFFFFF"/>
              </a:solidFill>
              <a:latin typeface="Arial"/>
              <a:ea typeface="ヒラギノ角ゴ Pro W3"/>
              <a:cs typeface="Arial"/>
            </a:endParaRPr>
          </a:p>
        </p:txBody>
      </p:sp>
      <p:grpSp>
        <p:nvGrpSpPr>
          <p:cNvPr id="2" name="Group 65"/>
          <p:cNvGrpSpPr/>
          <p:nvPr/>
        </p:nvGrpSpPr>
        <p:grpSpPr>
          <a:xfrm>
            <a:off x="6180272" y="2144871"/>
            <a:ext cx="634088" cy="3653080"/>
            <a:chOff x="6680998" y="1669144"/>
            <a:chExt cx="634088" cy="3806526"/>
          </a:xfrm>
          <a:effectLst/>
        </p:grpSpPr>
        <p:sp>
          <p:nvSpPr>
            <p:cNvPr id="32" name="Down Arrow 69"/>
            <p:cNvSpPr/>
            <p:nvPr/>
          </p:nvSpPr>
          <p:spPr>
            <a:xfrm rot="10800000">
              <a:off x="6680998" y="1843316"/>
              <a:ext cx="634088" cy="3456691"/>
            </a:xfrm>
            <a:prstGeom prst="downArrow">
              <a:avLst/>
            </a:prstGeom>
            <a:solidFill>
              <a:schemeClr val="accent3">
                <a:alpha val="99000"/>
              </a:schemeClr>
            </a:solidFill>
            <a:ln w="25400" cap="flat" cmpd="sng" algn="ctr">
              <a:noFill/>
              <a:prstDash val="solid"/>
            </a:ln>
            <a:effectLst/>
          </p:spPr>
          <p:txBody>
            <a:bodyPr rtlCol="0" anchor="ctr"/>
            <a:lstStyle/>
            <a:p>
              <a:pPr algn="ctr" defTabSz="1053389" eaLnBrk="1" fontAlgn="auto" hangingPunct="1">
                <a:spcBef>
                  <a:spcPts val="0"/>
                </a:spcBef>
                <a:spcAft>
                  <a:spcPts val="0"/>
                </a:spcAft>
                <a:buClrTx/>
                <a:buNone/>
                <a:defRPr/>
              </a:pPr>
              <a:endParaRPr lang="es-MX" kern="0" dirty="0">
                <a:solidFill>
                  <a:srgbClr val="FFFFFF"/>
                </a:solidFill>
                <a:latin typeface="Arial"/>
                <a:ea typeface="ヒラギノ角ゴ Pro W3"/>
                <a:cs typeface="Arial"/>
              </a:endParaRPr>
            </a:p>
          </p:txBody>
        </p:sp>
        <p:sp>
          <p:nvSpPr>
            <p:cNvPr id="33" name="TextBox 70"/>
            <p:cNvSpPr txBox="1"/>
            <p:nvPr/>
          </p:nvSpPr>
          <p:spPr>
            <a:xfrm rot="16200000">
              <a:off x="5099892" y="3418518"/>
              <a:ext cx="3806526" cy="307777"/>
            </a:xfrm>
            <a:prstGeom prst="rect">
              <a:avLst/>
            </a:prstGeom>
            <a:noFill/>
          </p:spPr>
          <p:txBody>
            <a:bodyPr wrap="square" rtlCol="0">
              <a:spAutoFit/>
            </a:bodyPr>
            <a:lstStyle/>
            <a:p>
              <a:pPr algn="ctr" defTabSz="1053389" eaLnBrk="1" fontAlgn="auto" hangingPunct="1">
                <a:spcBef>
                  <a:spcPts val="0"/>
                </a:spcBef>
                <a:spcAft>
                  <a:spcPts val="0"/>
                </a:spcAft>
                <a:buClrTx/>
                <a:buNone/>
                <a:defRPr/>
              </a:pPr>
              <a:r>
                <a:rPr lang="es-MX" sz="1400" b="1" kern="0" dirty="0" smtClean="0">
                  <a:solidFill>
                    <a:schemeClr val="bg2"/>
                  </a:solidFill>
                  <a:latin typeface="Arial"/>
                </a:rPr>
                <a:t>Falta de respuesta al Tx no-opioides</a:t>
              </a:r>
              <a:endParaRPr lang="es-MX" sz="1400" b="1" kern="0" dirty="0">
                <a:solidFill>
                  <a:schemeClr val="bg2"/>
                </a:solidFill>
                <a:latin typeface="Arial"/>
              </a:endParaRPr>
            </a:p>
          </p:txBody>
        </p:sp>
      </p:grpSp>
      <p:sp>
        <p:nvSpPr>
          <p:cNvPr id="34" name="TextBox 73"/>
          <p:cNvSpPr txBox="1"/>
          <p:nvPr/>
        </p:nvSpPr>
        <p:spPr>
          <a:xfrm>
            <a:off x="6814360" y="3727021"/>
            <a:ext cx="2006111" cy="598809"/>
          </a:xfrm>
          <a:prstGeom prst="rect">
            <a:avLst/>
          </a:prstGeom>
          <a:solidFill>
            <a:schemeClr val="accent1">
              <a:lumMod val="40000"/>
              <a:lumOff val="60000"/>
            </a:schemeClr>
          </a:solidFill>
          <a:ln>
            <a:noFill/>
          </a:ln>
          <a:effectLst/>
        </p:spPr>
        <p:txBody>
          <a:bodyPr wrap="square" lIns="105339" tIns="52669" rIns="105339" bIns="52669" rtlCol="0">
            <a:spAutoFit/>
          </a:bodyPr>
          <a:lstStyle/>
          <a:p>
            <a:pPr defTabSz="1053389" eaLnBrk="1" fontAlgn="auto" hangingPunct="1">
              <a:spcBef>
                <a:spcPts val="0"/>
              </a:spcBef>
              <a:spcAft>
                <a:spcPts val="0"/>
              </a:spcAft>
              <a:buClrTx/>
              <a:buNone/>
              <a:defRPr/>
            </a:pPr>
            <a:r>
              <a:rPr lang="es-MX" sz="1600" b="1" i="1" kern="0" dirty="0" smtClean="0">
                <a:solidFill>
                  <a:srgbClr val="002060"/>
                </a:solidFill>
                <a:latin typeface="Calibri"/>
              </a:rPr>
              <a:t>Ligandos α</a:t>
            </a:r>
            <a:r>
              <a:rPr lang="es-MX" sz="1600" b="1" i="1" kern="0" baseline="-25000" dirty="0" smtClean="0">
                <a:solidFill>
                  <a:srgbClr val="002060"/>
                </a:solidFill>
                <a:latin typeface="Calibri"/>
              </a:rPr>
              <a:t>2</a:t>
            </a:r>
            <a:r>
              <a:rPr lang="es-MX" sz="1600" b="1" i="1" kern="0" dirty="0" smtClean="0">
                <a:solidFill>
                  <a:srgbClr val="002060"/>
                </a:solidFill>
                <a:latin typeface="Calibri"/>
              </a:rPr>
              <a:t>δ</a:t>
            </a:r>
            <a:endParaRPr lang="es-MX" sz="1600" b="1" i="1" kern="0" dirty="0" smtClean="0">
              <a:solidFill>
                <a:srgbClr val="002060"/>
              </a:solidFill>
              <a:latin typeface="Arial"/>
            </a:endParaRPr>
          </a:p>
          <a:p>
            <a:pPr defTabSz="1053389" eaLnBrk="1" fontAlgn="auto" hangingPunct="1">
              <a:spcBef>
                <a:spcPts val="0"/>
              </a:spcBef>
              <a:spcAft>
                <a:spcPts val="0"/>
              </a:spcAft>
              <a:buClrTx/>
              <a:buNone/>
              <a:defRPr/>
            </a:pPr>
            <a:r>
              <a:rPr lang="es-MX" sz="1600" b="1" i="1" kern="0" dirty="0" smtClean="0">
                <a:solidFill>
                  <a:srgbClr val="002060"/>
                </a:solidFill>
                <a:latin typeface="Arial"/>
              </a:rPr>
              <a:t>Antidepresivos</a:t>
            </a:r>
          </a:p>
        </p:txBody>
      </p:sp>
      <p:sp>
        <p:nvSpPr>
          <p:cNvPr id="35" name="TextBox 75"/>
          <p:cNvSpPr txBox="1"/>
          <p:nvPr/>
        </p:nvSpPr>
        <p:spPr>
          <a:xfrm>
            <a:off x="2593528" y="1459968"/>
            <a:ext cx="3711149" cy="845030"/>
          </a:xfrm>
          <a:prstGeom prst="rect">
            <a:avLst/>
          </a:prstGeom>
          <a:solidFill>
            <a:schemeClr val="accent3">
              <a:alpha val="38000"/>
            </a:schemeClr>
          </a:solidFill>
          <a:ln>
            <a:noFill/>
          </a:ln>
          <a:effectLst/>
        </p:spPr>
        <p:txBody>
          <a:bodyPr wrap="square" lIns="105339" tIns="52669" rIns="105339" bIns="52669" rtlCol="0">
            <a:spAutoFit/>
          </a:bodyPr>
          <a:lstStyle/>
          <a:p>
            <a:pPr algn="ctr" defTabSz="1053389" eaLnBrk="1" fontAlgn="auto" hangingPunct="1">
              <a:spcBef>
                <a:spcPts val="0"/>
              </a:spcBef>
              <a:spcAft>
                <a:spcPts val="0"/>
              </a:spcAft>
              <a:buClrTx/>
              <a:buNone/>
              <a:defRPr/>
            </a:pPr>
            <a:r>
              <a:rPr lang="es-MX" sz="1600" b="1" i="1" kern="0" dirty="0" smtClean="0">
                <a:solidFill>
                  <a:schemeClr val="bg2"/>
                </a:solidFill>
                <a:latin typeface="Arial"/>
              </a:rPr>
              <a:t>Opioides</a:t>
            </a:r>
          </a:p>
          <a:p>
            <a:pPr algn="ctr" defTabSz="1053389" eaLnBrk="1" fontAlgn="auto" hangingPunct="1">
              <a:spcBef>
                <a:spcPts val="0"/>
              </a:spcBef>
              <a:spcAft>
                <a:spcPts val="0"/>
              </a:spcAft>
              <a:buClrTx/>
              <a:buNone/>
              <a:defRPr/>
            </a:pPr>
            <a:r>
              <a:rPr lang="es-MX" sz="1600" kern="0" dirty="0" smtClean="0">
                <a:solidFill>
                  <a:schemeClr val="bg2"/>
                </a:solidFill>
                <a:latin typeface="Arial"/>
              </a:rPr>
              <a:t>Para el manejo de dolor </a:t>
            </a:r>
            <a:r>
              <a:rPr lang="es-MX" sz="1600" b="1" kern="0" dirty="0" smtClean="0">
                <a:solidFill>
                  <a:schemeClr val="bg2"/>
                </a:solidFill>
                <a:latin typeface="Arial"/>
              </a:rPr>
              <a:t>moderado</a:t>
            </a:r>
            <a:r>
              <a:rPr lang="es-MX" sz="1600" kern="0" dirty="0" smtClean="0">
                <a:solidFill>
                  <a:schemeClr val="bg2"/>
                </a:solidFill>
                <a:latin typeface="Arial"/>
              </a:rPr>
              <a:t> a </a:t>
            </a:r>
            <a:r>
              <a:rPr lang="es-MX" sz="1600" b="1" kern="0" dirty="0" smtClean="0">
                <a:solidFill>
                  <a:schemeClr val="bg2"/>
                </a:solidFill>
                <a:latin typeface="Arial"/>
              </a:rPr>
              <a:t>severo</a:t>
            </a:r>
            <a:r>
              <a:rPr lang="es-MX" sz="1600" kern="0" dirty="0" smtClean="0">
                <a:solidFill>
                  <a:schemeClr val="bg2"/>
                </a:solidFill>
                <a:latin typeface="Arial"/>
              </a:rPr>
              <a:t> en pacientes apropiados</a:t>
            </a:r>
            <a:endParaRPr lang="es-MX" sz="1600" kern="0" dirty="0">
              <a:solidFill>
                <a:schemeClr val="bg2"/>
              </a:solidFill>
              <a:latin typeface="Arial"/>
            </a:endParaRPr>
          </a:p>
        </p:txBody>
      </p:sp>
      <p:sp>
        <p:nvSpPr>
          <p:cNvPr id="36" name="TextBox 78"/>
          <p:cNvSpPr txBox="1"/>
          <p:nvPr/>
        </p:nvSpPr>
        <p:spPr>
          <a:xfrm>
            <a:off x="6514955" y="1459968"/>
            <a:ext cx="2565327" cy="1269762"/>
          </a:xfrm>
          <a:prstGeom prst="rect">
            <a:avLst/>
          </a:prstGeom>
          <a:noFill/>
        </p:spPr>
        <p:txBody>
          <a:bodyPr wrap="square" lIns="105339" tIns="52669" rIns="105339" bIns="52669" rtlCol="0">
            <a:spAutoFit/>
          </a:bodyPr>
          <a:lstStyle/>
          <a:p>
            <a:pPr algn="ctr" defTabSz="1053389" eaLnBrk="1" fontAlgn="auto" hangingPunct="1">
              <a:lnSpc>
                <a:spcPct val="90000"/>
              </a:lnSpc>
              <a:spcBef>
                <a:spcPts val="1382"/>
              </a:spcBef>
              <a:spcAft>
                <a:spcPts val="0"/>
              </a:spcAft>
              <a:buClrTx/>
              <a:buNone/>
              <a:defRPr/>
            </a:pPr>
            <a:r>
              <a:rPr lang="es-MX" sz="1400" kern="0" dirty="0" smtClean="0">
                <a:solidFill>
                  <a:srgbClr val="002060"/>
                </a:solidFill>
                <a:latin typeface="Arial"/>
              </a:rPr>
              <a:t>La mayoría de las guías de tratamiento con opioides para dolor crónico recomiendan el uso para pacientes </a:t>
            </a:r>
            <a:r>
              <a:rPr lang="es-MX" sz="1400" u="sng" kern="0" dirty="0" smtClean="0">
                <a:solidFill>
                  <a:srgbClr val="002060"/>
                </a:solidFill>
                <a:latin typeface="Arial"/>
              </a:rPr>
              <a:t>después de la respuesta inadecuada a una terapia no de opioides*</a:t>
            </a:r>
          </a:p>
        </p:txBody>
      </p:sp>
      <p:grpSp>
        <p:nvGrpSpPr>
          <p:cNvPr id="3" name="Group 58"/>
          <p:cNvGrpSpPr/>
          <p:nvPr/>
        </p:nvGrpSpPr>
        <p:grpSpPr>
          <a:xfrm>
            <a:off x="2098423" y="2133815"/>
            <a:ext cx="634088" cy="3660591"/>
            <a:chOff x="585264" y="623283"/>
            <a:chExt cx="721025" cy="4845790"/>
          </a:xfrm>
          <a:effectLst/>
        </p:grpSpPr>
        <p:sp>
          <p:nvSpPr>
            <p:cNvPr id="38" name="Down Arrow 82"/>
            <p:cNvSpPr/>
            <p:nvPr/>
          </p:nvSpPr>
          <p:spPr>
            <a:xfrm rot="10800000">
              <a:off x="585264" y="845009"/>
              <a:ext cx="721025" cy="4400442"/>
            </a:xfrm>
            <a:prstGeom prst="downArrow">
              <a:avLst/>
            </a:prstGeom>
            <a:solidFill>
              <a:schemeClr val="accent1"/>
            </a:solidFill>
            <a:ln w="25400" cap="flat" cmpd="sng" algn="ctr">
              <a:noFill/>
              <a:prstDash val="solid"/>
            </a:ln>
            <a:effectLst/>
          </p:spPr>
          <p:txBody>
            <a:bodyPr rtlCol="0" anchor="ctr"/>
            <a:lstStyle/>
            <a:p>
              <a:pPr algn="ctr" defTabSz="1053389" eaLnBrk="1" fontAlgn="auto" hangingPunct="1">
                <a:spcBef>
                  <a:spcPts val="0"/>
                </a:spcBef>
                <a:spcAft>
                  <a:spcPts val="0"/>
                </a:spcAft>
                <a:buClrTx/>
                <a:buNone/>
                <a:defRPr/>
              </a:pPr>
              <a:endParaRPr lang="es-MX" kern="0" dirty="0">
                <a:solidFill>
                  <a:srgbClr val="FFFFFF"/>
                </a:solidFill>
                <a:latin typeface="Arial"/>
                <a:ea typeface="ヒラギノ角ゴ Pro W3"/>
                <a:cs typeface="Arial"/>
              </a:endParaRPr>
            </a:p>
          </p:txBody>
        </p:sp>
        <p:sp>
          <p:nvSpPr>
            <p:cNvPr id="39" name="TextBox 83"/>
            <p:cNvSpPr txBox="1"/>
            <p:nvPr/>
          </p:nvSpPr>
          <p:spPr>
            <a:xfrm rot="16200000">
              <a:off x="-1487297" y="2836193"/>
              <a:ext cx="4845790" cy="419969"/>
            </a:xfrm>
            <a:prstGeom prst="rect">
              <a:avLst/>
            </a:prstGeom>
            <a:noFill/>
          </p:spPr>
          <p:txBody>
            <a:bodyPr wrap="square" rtlCol="0">
              <a:spAutoFit/>
            </a:bodyPr>
            <a:lstStyle/>
            <a:p>
              <a:pPr algn="ctr" defTabSz="1053389" eaLnBrk="1" fontAlgn="auto" hangingPunct="1">
                <a:spcBef>
                  <a:spcPts val="0"/>
                </a:spcBef>
                <a:spcAft>
                  <a:spcPts val="0"/>
                </a:spcAft>
                <a:buClrTx/>
                <a:buNone/>
                <a:defRPr/>
              </a:pPr>
              <a:r>
                <a:rPr lang="es-MX" b="1" kern="0" dirty="0" smtClean="0">
                  <a:solidFill>
                    <a:srgbClr val="FFFFFF"/>
                  </a:solidFill>
                  <a:latin typeface="Arial"/>
                </a:rPr>
                <a:t>Leve      Moderado    Severo </a:t>
              </a:r>
              <a:endParaRPr lang="es-MX" b="1" kern="0" dirty="0">
                <a:solidFill>
                  <a:srgbClr val="FFFFFF"/>
                </a:solidFill>
                <a:latin typeface="Arial"/>
              </a:endParaRPr>
            </a:p>
          </p:txBody>
        </p:sp>
      </p:grpSp>
      <p:sp>
        <p:nvSpPr>
          <p:cNvPr id="40" name="TextBox 18"/>
          <p:cNvSpPr txBox="1"/>
          <p:nvPr/>
        </p:nvSpPr>
        <p:spPr>
          <a:xfrm>
            <a:off x="120881" y="5944518"/>
            <a:ext cx="4408432" cy="1200329"/>
          </a:xfrm>
          <a:prstGeom prst="rect">
            <a:avLst/>
          </a:prstGeom>
          <a:noFill/>
        </p:spPr>
        <p:txBody>
          <a:bodyPr wrap="square" rtlCol="0">
            <a:spAutoFit/>
          </a:bodyPr>
          <a:lstStyle/>
          <a:p>
            <a:pPr>
              <a:buNone/>
            </a:pPr>
            <a:r>
              <a:rPr lang="es-MX" sz="900" dirty="0" smtClean="0">
                <a:solidFill>
                  <a:srgbClr val="002060"/>
                </a:solidFill>
                <a:cs typeface="Arial" pitchFamily="34" charset="0"/>
              </a:rPr>
              <a:t>*Seleccionado con base en la patofisiología del dolor del paciente, </a:t>
            </a:r>
            <a:br>
              <a:rPr lang="es-MX" sz="900" dirty="0" smtClean="0">
                <a:solidFill>
                  <a:srgbClr val="002060"/>
                </a:solidFill>
                <a:cs typeface="Arial" pitchFamily="34" charset="0"/>
              </a:rPr>
            </a:br>
            <a:r>
              <a:rPr lang="es-MX" sz="900" dirty="0" smtClean="0">
                <a:solidFill>
                  <a:srgbClr val="002060"/>
                </a:solidFill>
                <a:cs typeface="Arial" pitchFamily="34" charset="0"/>
              </a:rPr>
              <a:t>siempre y cuando  no existan contraindicaciones para su uso</a:t>
            </a:r>
          </a:p>
          <a:p>
            <a:pPr>
              <a:spcBef>
                <a:spcPct val="0"/>
              </a:spcBef>
              <a:spcAft>
                <a:spcPct val="0"/>
              </a:spcAft>
            </a:pPr>
            <a:r>
              <a:rPr lang="es-MX" sz="900" dirty="0" smtClean="0">
                <a:solidFill>
                  <a:schemeClr val="bg2"/>
                </a:solidFill>
              </a:rPr>
              <a:t>Coxib = inhibidor específico de COX-2; </a:t>
            </a:r>
            <a:br>
              <a:rPr lang="es-MX" sz="900" dirty="0" smtClean="0">
                <a:solidFill>
                  <a:schemeClr val="bg2"/>
                </a:solidFill>
              </a:rPr>
            </a:br>
            <a:r>
              <a:rPr lang="es-MX" sz="900" dirty="0" smtClean="0">
                <a:solidFill>
                  <a:schemeClr val="bg2"/>
                </a:solidFill>
              </a:rPr>
              <a:t>AINEne</a:t>
            </a:r>
            <a:r>
              <a:rPr lang="es-MX" sz="900" dirty="0" smtClean="0">
                <a:solidFill>
                  <a:schemeClr val="bg2"/>
                </a:solidFill>
                <a:cs typeface="Arial" pitchFamily="34" charset="0"/>
              </a:rPr>
              <a:t> = droga antiinflamatoria no esteroidea no-específica</a:t>
            </a:r>
          </a:p>
          <a:p>
            <a:r>
              <a:rPr lang="es-MX" sz="900" dirty="0" smtClean="0">
                <a:solidFill>
                  <a:schemeClr val="bg2"/>
                </a:solidFill>
              </a:rPr>
              <a:t>Chou R </a:t>
            </a:r>
            <a:r>
              <a:rPr lang="es-MX" sz="900" i="1" dirty="0" smtClean="0">
                <a:solidFill>
                  <a:schemeClr val="bg2"/>
                </a:solidFill>
              </a:rPr>
              <a:t>et al. J pain </a:t>
            </a:r>
            <a:r>
              <a:rPr lang="es-MX" sz="900" dirty="0" smtClean="0">
                <a:solidFill>
                  <a:schemeClr val="bg2"/>
                </a:solidFill>
              </a:rPr>
              <a:t>2009; 10(2):113-30; </a:t>
            </a:r>
            <a:br>
              <a:rPr lang="es-MX" sz="900" dirty="0" smtClean="0">
                <a:solidFill>
                  <a:schemeClr val="bg2"/>
                </a:solidFill>
              </a:rPr>
            </a:br>
            <a:r>
              <a:rPr lang="es-MX" sz="900" dirty="0" smtClean="0">
                <a:solidFill>
                  <a:schemeClr val="bg2"/>
                </a:solidFill>
              </a:rPr>
              <a:t>Scholz J, Woolf  CJ. </a:t>
            </a:r>
            <a:r>
              <a:rPr lang="es-MX" sz="900" i="1" dirty="0" smtClean="0">
                <a:solidFill>
                  <a:schemeClr val="bg2"/>
                </a:solidFill>
              </a:rPr>
              <a:t>Nat Neurosci</a:t>
            </a:r>
            <a:r>
              <a:rPr lang="es-MX" sz="900" dirty="0" smtClean="0">
                <a:solidFill>
                  <a:schemeClr val="bg2"/>
                </a:solidFill>
              </a:rPr>
              <a:t> 2002; 5(Suppl):1062-7.</a:t>
            </a:r>
          </a:p>
          <a:p>
            <a:endParaRPr lang="es-MX" sz="900" dirty="0" smtClean="0">
              <a:solidFill>
                <a:srgbClr val="002060"/>
              </a:solidFill>
              <a:cs typeface="Arial" pitchFamily="34" charset="0"/>
            </a:endParaRPr>
          </a:p>
          <a:p>
            <a:pPr>
              <a:spcBef>
                <a:spcPct val="0"/>
              </a:spcBef>
              <a:spcAft>
                <a:spcPct val="0"/>
              </a:spcAft>
            </a:pPr>
            <a:endParaRPr lang="es-MX" sz="900" dirty="0">
              <a:solidFill>
                <a:srgbClr val="002060"/>
              </a:solidFill>
              <a:cs typeface="Arial" pitchFamily="34" charset="0"/>
            </a:endParaRPr>
          </a:p>
        </p:txBody>
      </p:sp>
      <p:sp>
        <p:nvSpPr>
          <p:cNvPr id="41" name="TextBox 21"/>
          <p:cNvSpPr txBox="1"/>
          <p:nvPr/>
        </p:nvSpPr>
        <p:spPr>
          <a:xfrm>
            <a:off x="107504" y="3661705"/>
            <a:ext cx="1968264" cy="769441"/>
          </a:xfrm>
          <a:prstGeom prst="rect">
            <a:avLst/>
          </a:prstGeom>
          <a:solidFill>
            <a:schemeClr val="accent2">
              <a:alpha val="74902"/>
            </a:schemeClr>
          </a:solidFill>
          <a:ln>
            <a:noFill/>
          </a:ln>
          <a:effectLst/>
        </p:spPr>
        <p:txBody>
          <a:bodyPr wrap="square" lIns="137160" tIns="137160" rIns="137160" bIns="137160" rtlCol="0">
            <a:spAutoFit/>
          </a:bodyPr>
          <a:lstStyle/>
          <a:p>
            <a:pPr defTabSz="1053389">
              <a:defRPr/>
            </a:pPr>
            <a:r>
              <a:rPr lang="es-MX" sz="1600" b="1" i="1" kern="0" dirty="0" smtClean="0">
                <a:solidFill>
                  <a:srgbClr val="002060"/>
                </a:solidFill>
                <a:latin typeface="Arial"/>
              </a:rPr>
              <a:t>Acetaminofén</a:t>
            </a:r>
          </a:p>
          <a:p>
            <a:pPr defTabSz="1053389" eaLnBrk="1" fontAlgn="auto" hangingPunct="1">
              <a:spcBef>
                <a:spcPts val="0"/>
              </a:spcBef>
              <a:spcAft>
                <a:spcPts val="0"/>
              </a:spcAft>
              <a:buClrTx/>
              <a:buNone/>
              <a:defRPr/>
            </a:pPr>
            <a:r>
              <a:rPr lang="es-MX" sz="1600" b="1" i="1" kern="0" dirty="0" smtClean="0">
                <a:solidFill>
                  <a:srgbClr val="002060"/>
                </a:solidFill>
                <a:latin typeface="Arial"/>
              </a:rPr>
              <a:t>AINEne/coxibs</a:t>
            </a:r>
          </a:p>
        </p:txBody>
      </p:sp>
      <p:sp>
        <p:nvSpPr>
          <p:cNvPr id="42" name="Slide Number Placeholder 3"/>
          <p:cNvSpPr>
            <a:spLocks noGrp="1"/>
          </p:cNvSpPr>
          <p:nvPr>
            <p:ph type="sldNum" sz="quarter" idx="12"/>
          </p:nvPr>
        </p:nvSpPr>
        <p:spPr>
          <a:xfrm>
            <a:off x="6758880" y="6448251"/>
            <a:ext cx="2133600" cy="365125"/>
          </a:xfrm>
        </p:spPr>
        <p:txBody>
          <a:bodyPr/>
          <a:lstStyle/>
          <a:p>
            <a:r>
              <a:rPr lang="es-MX" dirty="0" smtClean="0">
                <a:solidFill>
                  <a:schemeClr val="bg1"/>
                </a:solidFill>
              </a:rPr>
              <a:t/>
            </a:r>
            <a:br>
              <a:rPr lang="es-MX" dirty="0" smtClean="0">
                <a:solidFill>
                  <a:schemeClr val="bg1"/>
                </a:solidFill>
              </a:rPr>
            </a:br>
            <a:fld id="{903B8EED-60FF-4798-B00A-5F8F0039E366}" type="slidenum">
              <a:rPr lang="es-MX" smtClean="0">
                <a:solidFill>
                  <a:schemeClr val="bg1"/>
                </a:solidFill>
              </a:rPr>
              <a:pPr/>
              <a:t>47</a:t>
            </a:fld>
            <a:endParaRPr lang="es-MX" dirty="0">
              <a:solidFill>
                <a:schemeClr val="bg1"/>
              </a:solidFill>
            </a:endParaRPr>
          </a:p>
        </p:txBody>
      </p:sp>
    </p:spTree>
    <p:extLst>
      <p:ext uri="{BB962C8B-B14F-4D97-AF65-F5344CB8AC3E}">
        <p14:creationId xmlns:p14="http://schemas.microsoft.com/office/powerpoint/2010/main" val="16478889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own Arrow Callout 9"/>
          <p:cNvSpPr/>
          <p:nvPr/>
        </p:nvSpPr>
        <p:spPr bwMode="auto">
          <a:xfrm>
            <a:off x="198060" y="3933056"/>
            <a:ext cx="8750905" cy="1676509"/>
          </a:xfrm>
          <a:prstGeom prst="downArrowCallout">
            <a:avLst>
              <a:gd name="adj1" fmla="val 24120"/>
              <a:gd name="adj2" fmla="val 25000"/>
              <a:gd name="adj3" fmla="val 25000"/>
              <a:gd name="adj4" fmla="val 64977"/>
            </a:avLst>
          </a:prstGeom>
          <a:solidFill>
            <a:schemeClr val="accent3"/>
          </a:solidFill>
          <a:ln w="0" cap="flat" cmpd="sng" algn="ctr">
            <a:solidFill>
              <a:schemeClr val="accent2"/>
            </a:solidFill>
            <a:prstDash val="solid"/>
            <a:round/>
            <a:headEnd type="none" w="med" len="med"/>
            <a:tailEnd type="none" w="med" len="med"/>
          </a:ln>
          <a:effectLst/>
          <a:scene3d>
            <a:camera prst="orthographicFront">
              <a:rot lat="0" lon="0" rev="0"/>
            </a:camera>
            <a:lightRig rig="contrasting" dir="t">
              <a:rot lat="0" lon="0" rev="1500000"/>
            </a:lightRig>
          </a:scene3d>
          <a:sp3d prstMaterial="metal"/>
        </p:spPr>
        <p:txBody>
          <a:bodyPr vert="horz" wrap="square" lIns="91440" tIns="45720" rIns="91440" bIns="45720" numCol="1" rtlCol="0" anchor="ctr" anchorCtr="0" compatLnSpc="1">
            <a:prstTxWarp prst="textNoShape">
              <a:avLst/>
            </a:prstTxWarp>
          </a:bodyPr>
          <a:lstStyle/>
          <a:p>
            <a:pPr marL="396875" indent="-285750">
              <a:spcBef>
                <a:spcPts val="600"/>
              </a:spcBef>
              <a:buFont typeface="Arial" pitchFamily="34" charset="0"/>
              <a:buChar char="•"/>
            </a:pPr>
            <a:r>
              <a:rPr lang="es-MX" sz="2400" dirty="0" smtClean="0">
                <a:solidFill>
                  <a:srgbClr val="FFFFFF"/>
                </a:solidFill>
              </a:rPr>
              <a:t>Las terapias que funcionarán mejor para un paciente particular tienden a depender de los mecanismos que contribuyen al dolor del paciente</a:t>
            </a:r>
            <a:endParaRPr lang="es-MX" sz="2400" dirty="0">
              <a:solidFill>
                <a:srgbClr val="FFFFFF"/>
              </a:solidFill>
            </a:endParaRPr>
          </a:p>
        </p:txBody>
      </p:sp>
      <p:sp>
        <p:nvSpPr>
          <p:cNvPr id="9" name="Down Arrow Callout 8"/>
          <p:cNvSpPr/>
          <p:nvPr/>
        </p:nvSpPr>
        <p:spPr bwMode="auto">
          <a:xfrm>
            <a:off x="224866" y="1627449"/>
            <a:ext cx="8743990" cy="2305607"/>
          </a:xfrm>
          <a:prstGeom prst="downArrowCallout">
            <a:avLst>
              <a:gd name="adj1" fmla="val 18891"/>
              <a:gd name="adj2" fmla="val 25000"/>
              <a:gd name="adj3" fmla="val 25000"/>
              <a:gd name="adj4" fmla="val 64978"/>
            </a:avLst>
          </a:prstGeom>
          <a:solidFill>
            <a:schemeClr val="accent1"/>
          </a:solidFill>
          <a:ln w="0" cap="flat" cmpd="sng" algn="ctr">
            <a:solidFill>
              <a:schemeClr val="accent1"/>
            </a:solidFill>
            <a:prstDash val="solid"/>
            <a:round/>
            <a:headEnd type="none" w="med" len="med"/>
            <a:tailEnd type="none" w="med" len="med"/>
          </a:ln>
          <a:effectLst/>
          <a:scene3d>
            <a:camera prst="orthographicFront">
              <a:rot lat="0" lon="0" rev="0"/>
            </a:camera>
            <a:lightRig rig="contrasting" dir="t">
              <a:rot lat="0" lon="0" rev="1500000"/>
            </a:lightRig>
          </a:scene3d>
          <a:sp3d prstMaterial="metal"/>
        </p:spPr>
        <p:txBody>
          <a:bodyPr vert="horz" wrap="square" lIns="91440" tIns="45720" rIns="91440" bIns="45720" numCol="1" rtlCol="0" anchor="ctr" anchorCtr="0" compatLnSpc="1">
            <a:prstTxWarp prst="textNoShape">
              <a:avLst/>
            </a:prstTxWarp>
          </a:bodyPr>
          <a:lstStyle/>
          <a:p>
            <a:pPr marL="396875" indent="-285750">
              <a:spcBef>
                <a:spcPts val="600"/>
              </a:spcBef>
              <a:buFont typeface="Arial" pitchFamily="34" charset="0"/>
              <a:buChar char="•"/>
            </a:pPr>
            <a:r>
              <a:rPr lang="es-MX" sz="2400" dirty="0" smtClean="0">
                <a:solidFill>
                  <a:srgbClr val="FFFFFF"/>
                </a:solidFill>
              </a:rPr>
              <a:t>Los pacientes pueden tener diferentes mecanismos patofisiológicos que contribuyan a su dolor</a:t>
            </a:r>
            <a:endParaRPr lang="es-MX" dirty="0" smtClean="0">
              <a:solidFill>
                <a:srgbClr val="FFFFFF"/>
              </a:solidFill>
            </a:endParaRPr>
          </a:p>
          <a:p>
            <a:pPr marL="854075" lvl="1" indent="-285750">
              <a:spcBef>
                <a:spcPts val="600"/>
              </a:spcBef>
              <a:buFont typeface="Arial" pitchFamily="34" charset="0"/>
              <a:buChar char="•"/>
            </a:pPr>
            <a:r>
              <a:rPr lang="es-MX" dirty="0" smtClean="0">
                <a:solidFill>
                  <a:prstClr val="white"/>
                </a:solidFill>
              </a:rPr>
              <a:t>ej:  el síndrome de dolor regional complejo tiene varios mecanismo potenciales, incluyendo lesión del nervio e inflamación– “estado de dolor mixto”</a:t>
            </a:r>
          </a:p>
        </p:txBody>
      </p:sp>
      <p:sp>
        <p:nvSpPr>
          <p:cNvPr id="2" name="Title 1"/>
          <p:cNvSpPr>
            <a:spLocks noGrp="1"/>
          </p:cNvSpPr>
          <p:nvPr>
            <p:ph type="title"/>
          </p:nvPr>
        </p:nvSpPr>
        <p:spPr>
          <a:xfrm>
            <a:off x="0" y="274638"/>
            <a:ext cx="9144000" cy="1143000"/>
          </a:xfrm>
        </p:spPr>
        <p:txBody>
          <a:bodyPr>
            <a:noAutofit/>
          </a:bodyPr>
          <a:lstStyle/>
          <a:p>
            <a:r>
              <a:rPr lang="es-MX" sz="3200" dirty="0" smtClean="0"/>
              <a:t>Pero… Los pacientes con Dolor Crónico de Solo Un Tipo de Patofisiología del Dolor Pueden ser Raros</a:t>
            </a:r>
            <a:endParaRPr lang="es-MX" sz="3200" dirty="0"/>
          </a:p>
        </p:txBody>
      </p:sp>
      <p:sp>
        <p:nvSpPr>
          <p:cNvPr id="6" name="Rectangle 5"/>
          <p:cNvSpPr/>
          <p:nvPr/>
        </p:nvSpPr>
        <p:spPr>
          <a:xfrm>
            <a:off x="198060" y="5424899"/>
            <a:ext cx="8750905" cy="830997"/>
          </a:xfrm>
          <a:prstGeom prst="rect">
            <a:avLst/>
          </a:prstGeom>
          <a:solidFill>
            <a:schemeClr val="accent4"/>
          </a:solidFill>
          <a:ln>
            <a:noFill/>
          </a:ln>
          <a:effectLst/>
          <a:scene3d>
            <a:camera prst="orthographicFront">
              <a:rot lat="0" lon="0" rev="0"/>
            </a:camera>
            <a:lightRig rig="contrasting" dir="t">
              <a:rot lat="0" lon="0" rev="1500000"/>
            </a:lightRig>
          </a:scene3d>
          <a:sp3d prstMaterial="metal"/>
        </p:spPr>
        <p:txBody>
          <a:bodyPr wrap="square" anchor="ctr">
            <a:spAutoFit/>
          </a:bodyPr>
          <a:lstStyle/>
          <a:p>
            <a:pPr marL="285750" indent="-285750">
              <a:buFont typeface="Arial" pitchFamily="34" charset="0"/>
              <a:buChar char="•"/>
            </a:pPr>
            <a:r>
              <a:rPr lang="es-MX" sz="2400" dirty="0" smtClean="0">
                <a:solidFill>
                  <a:srgbClr val="FFFFFF"/>
                </a:solidFill>
              </a:rPr>
              <a:t>Los pacientes con dolor mixto pueden beneficiarse de la terapia combinada</a:t>
            </a:r>
          </a:p>
        </p:txBody>
      </p:sp>
      <p:sp>
        <p:nvSpPr>
          <p:cNvPr id="3" name="TextBox 2"/>
          <p:cNvSpPr txBox="1"/>
          <p:nvPr/>
        </p:nvSpPr>
        <p:spPr>
          <a:xfrm>
            <a:off x="170770" y="6525344"/>
            <a:ext cx="8865726" cy="246221"/>
          </a:xfrm>
          <a:prstGeom prst="rect">
            <a:avLst/>
          </a:prstGeom>
          <a:noFill/>
        </p:spPr>
        <p:txBody>
          <a:bodyPr wrap="square" rtlCol="0">
            <a:spAutoFit/>
          </a:bodyPr>
          <a:lstStyle/>
          <a:p>
            <a:r>
              <a:rPr lang="es-MX" sz="1000" dirty="0" smtClean="0">
                <a:solidFill>
                  <a:srgbClr val="002060"/>
                </a:solidFill>
                <a:cs typeface="Arial" pitchFamily="34" charset="0"/>
              </a:rPr>
              <a:t>Dowd GS </a:t>
            </a:r>
            <a:r>
              <a:rPr lang="es-MX" sz="1000" i="1" dirty="0" smtClean="0">
                <a:solidFill>
                  <a:srgbClr val="002060"/>
                </a:solidFill>
                <a:cs typeface="Arial" pitchFamily="34" charset="0"/>
              </a:rPr>
              <a:t>et al. J Bone Joint Surg Br </a:t>
            </a:r>
            <a:r>
              <a:rPr lang="es-MX" sz="1000" dirty="0" smtClean="0">
                <a:solidFill>
                  <a:srgbClr val="002060"/>
                </a:solidFill>
                <a:cs typeface="Arial" pitchFamily="34" charset="0"/>
              </a:rPr>
              <a:t>2007; 89(3):285-90; Vellucci R. </a:t>
            </a:r>
            <a:r>
              <a:rPr lang="es-MX" sz="1000" i="1" dirty="0" smtClean="0">
                <a:solidFill>
                  <a:srgbClr val="002060"/>
                </a:solidFill>
                <a:cs typeface="Arial" pitchFamily="34" charset="0"/>
              </a:rPr>
              <a:t>Clin Drug Investig</a:t>
            </a:r>
            <a:r>
              <a:rPr lang="es-MX" sz="1000" dirty="0" smtClean="0">
                <a:solidFill>
                  <a:srgbClr val="002060"/>
                </a:solidFill>
                <a:cs typeface="Arial" pitchFamily="34" charset="0"/>
              </a:rPr>
              <a:t> 2012; 32(Suppl 1):3-10.</a:t>
            </a:r>
            <a:endParaRPr lang="es-MX" sz="1000" dirty="0">
              <a:solidFill>
                <a:srgbClr val="002060"/>
              </a:solidFill>
              <a:cs typeface="Arial" pitchFamily="34" charset="0"/>
            </a:endParaRPr>
          </a:p>
        </p:txBody>
      </p:sp>
      <p:sp>
        <p:nvSpPr>
          <p:cNvPr id="7"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B260F65-6FD8-4EE7-8D04-454F72D71555}" type="slidenum">
              <a:rPr lang="es-MX" smtClean="0">
                <a:solidFill>
                  <a:prstClr val="black"/>
                </a:solidFill>
              </a:rPr>
              <a:pPr>
                <a:defRPr/>
              </a:pPr>
              <a:t>48</a:t>
            </a:fld>
            <a:endParaRPr lang="es-MX" dirty="0">
              <a:solidFill>
                <a:prstClr val="black"/>
              </a:solidFill>
            </a:endParaRPr>
          </a:p>
        </p:txBody>
      </p:sp>
    </p:spTree>
    <p:extLst>
      <p:ext uri="{BB962C8B-B14F-4D97-AF65-F5344CB8AC3E}">
        <p14:creationId xmlns:p14="http://schemas.microsoft.com/office/powerpoint/2010/main" val="661527187"/>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noProof="0" dirty="0"/>
          </a:p>
        </p:txBody>
      </p:sp>
      <p:sp>
        <p:nvSpPr>
          <p:cNvPr id="3" name="Text Placeholder 2"/>
          <p:cNvSpPr>
            <a:spLocks noGrp="1"/>
          </p:cNvSpPr>
          <p:nvPr>
            <p:ph type="body" idx="1"/>
          </p:nvPr>
        </p:nvSpPr>
        <p:spPr/>
        <p:txBody>
          <a:bodyPr>
            <a:normAutofit/>
          </a:bodyPr>
          <a:lstStyle/>
          <a:p>
            <a:r>
              <a:rPr lang="es-MX" sz="4800" noProof="0" dirty="0" smtClean="0">
                <a:solidFill>
                  <a:schemeClr val="tx1">
                    <a:lumMod val="50000"/>
                  </a:schemeClr>
                </a:solidFill>
              </a:rPr>
              <a:t>Apego</a:t>
            </a:r>
            <a:endParaRPr lang="es-MX" sz="4800" noProof="0" dirty="0">
              <a:solidFill>
                <a:schemeClr val="tx1">
                  <a:lumMod val="50000"/>
                </a:schemeClr>
              </a:solidFill>
            </a:endParaRPr>
          </a:p>
        </p:txBody>
      </p:sp>
    </p:spTree>
    <p:extLst>
      <p:ext uri="{BB962C8B-B14F-4D97-AF65-F5344CB8AC3E}">
        <p14:creationId xmlns:p14="http://schemas.microsoft.com/office/powerpoint/2010/main" val="3173728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noProof="0" dirty="0"/>
          </a:p>
        </p:txBody>
      </p:sp>
      <p:sp>
        <p:nvSpPr>
          <p:cNvPr id="3" name="Text Placeholder 2"/>
          <p:cNvSpPr>
            <a:spLocks noGrp="1"/>
          </p:cNvSpPr>
          <p:nvPr>
            <p:ph type="body" idx="1"/>
          </p:nvPr>
        </p:nvSpPr>
        <p:spPr/>
        <p:txBody>
          <a:bodyPr>
            <a:normAutofit/>
          </a:bodyPr>
          <a:lstStyle/>
          <a:p>
            <a:r>
              <a:rPr lang="es-MX" sz="4800" dirty="0" smtClean="0">
                <a:solidFill>
                  <a:schemeClr val="tx1">
                    <a:lumMod val="50000"/>
                  </a:schemeClr>
                </a:solidFill>
              </a:rPr>
              <a:t>M</a:t>
            </a:r>
            <a:r>
              <a:rPr lang="es-MX" sz="4800" noProof="0" dirty="0" smtClean="0">
                <a:solidFill>
                  <a:schemeClr val="tx1">
                    <a:lumMod val="50000"/>
                  </a:schemeClr>
                </a:solidFill>
              </a:rPr>
              <a:t>etas del Tratamiento</a:t>
            </a:r>
            <a:endParaRPr lang="es-MX" sz="4800" noProof="0" dirty="0">
              <a:solidFill>
                <a:schemeClr val="tx1">
                  <a:lumMod val="50000"/>
                </a:schemeClr>
              </a:solidFill>
            </a:endParaRPr>
          </a:p>
        </p:txBody>
      </p:sp>
    </p:spTree>
    <p:extLst>
      <p:ext uri="{BB962C8B-B14F-4D97-AF65-F5344CB8AC3E}">
        <p14:creationId xmlns:p14="http://schemas.microsoft.com/office/powerpoint/2010/main" val="42013537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MX" sz="4000" dirty="0" smtClean="0"/>
              <a:t>La Falta de Apego a los Medicamentos para Dolor Crónico es Común…</a:t>
            </a:r>
            <a:endParaRPr lang="es-MX"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37469267"/>
              </p:ext>
            </p:extLst>
          </p:nvPr>
        </p:nvGraphicFramePr>
        <p:xfrm>
          <a:off x="457200" y="1412776"/>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txBox="1">
            <a:spLocks/>
          </p:cNvSpPr>
          <p:nvPr/>
        </p:nvSpPr>
        <p:spPr>
          <a:xfrm>
            <a:off x="323528" y="530120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3200" dirty="0" smtClean="0">
                <a:solidFill>
                  <a:srgbClr val="002060"/>
                </a:solidFill>
              </a:rPr>
              <a:t>Pero las tasas varían considerablemente entre estudios...</a:t>
            </a:r>
          </a:p>
        </p:txBody>
      </p:sp>
      <p:sp>
        <p:nvSpPr>
          <p:cNvPr id="6" name="Rectangle 5"/>
          <p:cNvSpPr/>
          <p:nvPr/>
        </p:nvSpPr>
        <p:spPr>
          <a:xfrm>
            <a:off x="323528" y="6444208"/>
            <a:ext cx="4572000" cy="246221"/>
          </a:xfrm>
          <a:prstGeom prst="rect">
            <a:avLst/>
          </a:prstGeom>
        </p:spPr>
        <p:txBody>
          <a:bodyPr>
            <a:spAutoFit/>
          </a:bodyPr>
          <a:lstStyle/>
          <a:p>
            <a:r>
              <a:rPr lang="es-MX" sz="1000" dirty="0" smtClean="0">
                <a:solidFill>
                  <a:srgbClr val="002060"/>
                </a:solidFill>
              </a:rPr>
              <a:t>Broekmans S </a:t>
            </a:r>
            <a:r>
              <a:rPr lang="es-MX" sz="1000" i="1" dirty="0" smtClean="0">
                <a:solidFill>
                  <a:srgbClr val="002060"/>
                </a:solidFill>
              </a:rPr>
              <a:t>et al. Eur J pain </a:t>
            </a:r>
            <a:r>
              <a:rPr lang="es-MX" sz="1000" dirty="0" smtClean="0">
                <a:solidFill>
                  <a:srgbClr val="002060"/>
                </a:solidFill>
              </a:rPr>
              <a:t>2009; 13(2):115-23. </a:t>
            </a:r>
            <a:endParaRPr lang="es-MX" sz="1000" dirty="0">
              <a:solidFill>
                <a:srgbClr val="002060"/>
              </a:solidFill>
            </a:endParaRPr>
          </a:p>
        </p:txBody>
      </p:sp>
    </p:spTree>
    <p:extLst>
      <p:ext uri="{BB962C8B-B14F-4D97-AF65-F5344CB8AC3E}">
        <p14:creationId xmlns:p14="http://schemas.microsoft.com/office/powerpoint/2010/main" val="32851780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s-MX" sz="3200" noProof="0" dirty="0" smtClean="0"/>
              <a:t>Factores Relacionados con los Demográficos y la Medicación Pueden Ayudar a Predecir la Falta de Apego</a:t>
            </a:r>
            <a:endParaRPr lang="es-MX" sz="3200" noProof="0" dirty="0"/>
          </a:p>
        </p:txBody>
      </p:sp>
      <p:sp>
        <p:nvSpPr>
          <p:cNvPr id="3" name="Content Placeholder 2"/>
          <p:cNvSpPr>
            <a:spLocks noGrp="1"/>
          </p:cNvSpPr>
          <p:nvPr>
            <p:ph idx="1"/>
          </p:nvPr>
        </p:nvSpPr>
        <p:spPr/>
        <p:txBody>
          <a:bodyPr/>
          <a:lstStyle/>
          <a:p>
            <a:r>
              <a:rPr lang="es-MX" noProof="0" dirty="0" smtClean="0"/>
              <a:t>Edad más joven</a:t>
            </a:r>
          </a:p>
          <a:p>
            <a:r>
              <a:rPr lang="es-MX" noProof="0" dirty="0" smtClean="0"/>
              <a:t>Compensación del Seguro de Salud</a:t>
            </a:r>
          </a:p>
          <a:p>
            <a:r>
              <a:rPr lang="es-MX" noProof="0" dirty="0" smtClean="0"/>
              <a:t>Fumar cigarrillos</a:t>
            </a:r>
          </a:p>
          <a:p>
            <a:r>
              <a:rPr lang="es-MX" noProof="0" dirty="0" smtClean="0"/>
              <a:t>Auto-medicación</a:t>
            </a:r>
          </a:p>
          <a:p>
            <a:r>
              <a:rPr lang="es-MX" noProof="0" dirty="0" smtClean="0"/>
              <a:t>Mayor número de analgésicos prescritos</a:t>
            </a:r>
          </a:p>
          <a:p>
            <a:r>
              <a:rPr lang="es-MX" dirty="0" smtClean="0"/>
              <a:t>Se debe tomar un mayor número de píldoras</a:t>
            </a:r>
            <a:endParaRPr lang="es-MX" noProof="0" dirty="0" smtClean="0"/>
          </a:p>
        </p:txBody>
      </p:sp>
      <p:sp>
        <p:nvSpPr>
          <p:cNvPr id="4" name="Rectangle 3"/>
          <p:cNvSpPr/>
          <p:nvPr/>
        </p:nvSpPr>
        <p:spPr>
          <a:xfrm>
            <a:off x="107504" y="6416690"/>
            <a:ext cx="3760966" cy="246221"/>
          </a:xfrm>
          <a:prstGeom prst="rect">
            <a:avLst/>
          </a:prstGeom>
        </p:spPr>
        <p:txBody>
          <a:bodyPr wrap="none">
            <a:spAutoFit/>
          </a:bodyPr>
          <a:lstStyle/>
          <a:p>
            <a:r>
              <a:rPr lang="en-CA" sz="1000" dirty="0">
                <a:solidFill>
                  <a:srgbClr val="002060"/>
                </a:solidFill>
                <a:latin typeface="Arial" pitchFamily="34" charset="0"/>
                <a:cs typeface="Arial" pitchFamily="34" charset="0"/>
              </a:rPr>
              <a:t>Broekmans S, et al. European </a:t>
            </a:r>
            <a:r>
              <a:rPr lang="en-CA" sz="1000" dirty="0" smtClean="0">
                <a:solidFill>
                  <a:srgbClr val="002060"/>
                </a:solidFill>
                <a:latin typeface="Arial" pitchFamily="34" charset="0"/>
                <a:cs typeface="Arial" pitchFamily="34" charset="0"/>
              </a:rPr>
              <a:t>Clin </a:t>
            </a:r>
            <a:r>
              <a:rPr lang="en-CA" sz="1000" dirty="0">
                <a:solidFill>
                  <a:srgbClr val="002060"/>
                </a:solidFill>
                <a:latin typeface="Arial" pitchFamily="34" charset="0"/>
                <a:cs typeface="Arial" pitchFamily="34" charset="0"/>
              </a:rPr>
              <a:t>J </a:t>
            </a:r>
            <a:r>
              <a:rPr lang="en-CA" sz="1000" dirty="0" smtClean="0">
                <a:solidFill>
                  <a:srgbClr val="002060"/>
                </a:solidFill>
                <a:latin typeface="Arial" pitchFamily="34" charset="0"/>
                <a:cs typeface="Arial" pitchFamily="34" charset="0"/>
              </a:rPr>
              <a:t>Pain. </a:t>
            </a:r>
            <a:r>
              <a:rPr lang="en-CA" sz="1000" dirty="0">
                <a:solidFill>
                  <a:srgbClr val="002060"/>
                </a:solidFill>
                <a:latin typeface="Arial" pitchFamily="34" charset="0"/>
                <a:cs typeface="Arial" pitchFamily="34" charset="0"/>
              </a:rPr>
              <a:t>2010 Feb;26(2):81-6</a:t>
            </a:r>
          </a:p>
        </p:txBody>
      </p:sp>
    </p:spTree>
    <p:extLst>
      <p:ext uri="{BB962C8B-B14F-4D97-AF65-F5344CB8AC3E}">
        <p14:creationId xmlns:p14="http://schemas.microsoft.com/office/powerpoint/2010/main" val="69586182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sz="3200" dirty="0" smtClean="0"/>
              <a:t>La Falta de Apego También se Relaciona con las Inquietudes del Paciente</a:t>
            </a:r>
            <a:endParaRPr lang="es-MX"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75178620"/>
              </p:ext>
            </p:extLst>
          </p:nvPr>
        </p:nvGraphicFramePr>
        <p:xfrm>
          <a:off x="539552" y="2132856"/>
          <a:ext cx="7884859" cy="2397760"/>
        </p:xfrm>
        <a:graphic>
          <a:graphicData uri="http://schemas.openxmlformats.org/drawingml/2006/table">
            <a:tbl>
              <a:tblPr firstRow="1" bandRow="1">
                <a:tableStyleId>{5C22544A-7EE6-4342-B048-85BDC9FD1C3A}</a:tableStyleId>
              </a:tblPr>
              <a:tblGrid>
                <a:gridCol w="1681671"/>
                <a:gridCol w="1054633"/>
                <a:gridCol w="1137920"/>
                <a:gridCol w="1371600"/>
                <a:gridCol w="1162406"/>
                <a:gridCol w="1476629"/>
              </a:tblGrid>
              <a:tr h="370840">
                <a:tc rowSpan="2">
                  <a:txBody>
                    <a:bodyPr/>
                    <a:lstStyle/>
                    <a:p>
                      <a:r>
                        <a:rPr lang="es-MX" noProof="0" dirty="0" smtClean="0"/>
                        <a:t>Tipo de Falta de Apego</a:t>
                      </a:r>
                      <a:endParaRPr lang="es-MX" noProof="0" dirty="0"/>
                    </a:p>
                  </a:txBody>
                  <a:tcPr>
                    <a:lnB w="12700" cap="flat" cmpd="sng" algn="ctr">
                      <a:solidFill>
                        <a:srgbClr val="FFFFFF"/>
                      </a:solidFill>
                      <a:prstDash val="solid"/>
                      <a:round/>
                      <a:headEnd type="none" w="med" len="med"/>
                      <a:tailEnd type="none" w="med" len="med"/>
                    </a:lnB>
                  </a:tcPr>
                </a:tc>
                <a:tc gridSpan="5">
                  <a:txBody>
                    <a:bodyPr/>
                    <a:lstStyle/>
                    <a:p>
                      <a:pPr algn="ctr"/>
                      <a:r>
                        <a:rPr lang="es-MX" noProof="0" dirty="0" smtClean="0"/>
                        <a:t>Inquietud del paciente</a:t>
                      </a:r>
                      <a:endParaRPr lang="es-MX" noProof="0" dirty="0"/>
                    </a:p>
                  </a:txBody>
                  <a:tcPr>
                    <a:lnB w="12700" cap="flat" cmpd="sng" algn="ctr">
                      <a:solidFill>
                        <a:srgbClr val="FFFFFF"/>
                      </a:solidFill>
                      <a:prstDash val="solid"/>
                      <a:round/>
                      <a:headEnd type="none" w="med" len="med"/>
                      <a:tailEnd type="none" w="med" len="med"/>
                    </a:lnB>
                  </a:tcPr>
                </a:tc>
                <a:tc hMerge="1">
                  <a:txBody>
                    <a:bodyPr/>
                    <a:lstStyle/>
                    <a:p>
                      <a:endParaRPr lang="en-CA" dirty="0"/>
                    </a:p>
                  </a:txBody>
                  <a:tcPr/>
                </a:tc>
                <a:tc hMerge="1">
                  <a:txBody>
                    <a:bodyPr/>
                    <a:lstStyle/>
                    <a:p>
                      <a:endParaRPr lang="en-CA" dirty="0"/>
                    </a:p>
                  </a:txBody>
                  <a:tcPr/>
                </a:tc>
                <a:tc hMerge="1">
                  <a:txBody>
                    <a:bodyPr/>
                    <a:lstStyle/>
                    <a:p>
                      <a:endParaRPr lang="en-CA" dirty="0"/>
                    </a:p>
                  </a:txBody>
                  <a:tcPr/>
                </a:tc>
                <a:tc hMerge="1">
                  <a:txBody>
                    <a:bodyPr/>
                    <a:lstStyle/>
                    <a:p>
                      <a:endParaRPr lang="en-CA" dirty="0"/>
                    </a:p>
                  </a:txBody>
                  <a:tcPr/>
                </a:tc>
              </a:tr>
              <a:tr h="370840">
                <a:tc vMerge="1">
                  <a:txBody>
                    <a:bodyPr/>
                    <a:lstStyle/>
                    <a:p>
                      <a:endParaRPr lang="en-CA" dirty="0"/>
                    </a:p>
                  </a:txBody>
                  <a:tcPr/>
                </a:tc>
                <a:tc>
                  <a:txBody>
                    <a:bodyPr/>
                    <a:lstStyle/>
                    <a:p>
                      <a:pPr algn="ctr"/>
                      <a:r>
                        <a:rPr lang="es-MX" noProof="0" dirty="0" smtClean="0">
                          <a:solidFill>
                            <a:schemeClr val="tx1"/>
                          </a:solidFill>
                        </a:rPr>
                        <a:t>Nivel de dolor</a:t>
                      </a:r>
                      <a:endParaRPr lang="es-MX" noProof="0" dirty="0">
                        <a:solidFill>
                          <a:schemeClr val="tx1"/>
                        </a:solidFill>
                      </a:endParaRPr>
                    </a:p>
                  </a:txBody>
                  <a:tcPr>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solidFill>
                      <a:schemeClr val="accent1"/>
                    </a:solidFill>
                  </a:tcPr>
                </a:tc>
                <a:tc>
                  <a:txBody>
                    <a:bodyPr/>
                    <a:lstStyle/>
                    <a:p>
                      <a:pPr algn="ctr"/>
                      <a:r>
                        <a:rPr lang="es-MX" noProof="0" dirty="0" smtClean="0">
                          <a:solidFill>
                            <a:schemeClr val="tx1"/>
                          </a:solidFill>
                        </a:rPr>
                        <a:t>Necesidad percibida</a:t>
                      </a:r>
                      <a:endParaRPr lang="es-MX" noProof="0" dirty="0">
                        <a:solidFill>
                          <a:schemeClr val="tx1"/>
                        </a:solidFill>
                      </a:endParaRPr>
                    </a:p>
                  </a:txBody>
                  <a:tcPr>
                    <a:lnT w="12700" cap="flat" cmpd="sng" algn="ctr">
                      <a:solidFill>
                        <a:srgbClr val="FFFFFF"/>
                      </a:solidFill>
                      <a:prstDash val="solid"/>
                      <a:round/>
                      <a:headEnd type="none" w="med" len="med"/>
                      <a:tailEnd type="none" w="med" len="med"/>
                    </a:lnT>
                    <a:solidFill>
                      <a:schemeClr val="accent1"/>
                    </a:solidFill>
                  </a:tcPr>
                </a:tc>
                <a:tc>
                  <a:txBody>
                    <a:bodyPr/>
                    <a:lstStyle/>
                    <a:p>
                      <a:pPr algn="ctr"/>
                      <a:r>
                        <a:rPr lang="es-MX" noProof="0" dirty="0" smtClean="0">
                          <a:solidFill>
                            <a:schemeClr val="tx1"/>
                          </a:solidFill>
                        </a:rPr>
                        <a:t>Desconfianza en el doctor</a:t>
                      </a:r>
                      <a:endParaRPr lang="es-MX" noProof="0" dirty="0">
                        <a:solidFill>
                          <a:schemeClr val="tx1"/>
                        </a:solidFill>
                      </a:endParaRPr>
                    </a:p>
                  </a:txBody>
                  <a:tcPr>
                    <a:lnT w="12700" cap="flat" cmpd="sng" algn="ctr">
                      <a:solidFill>
                        <a:srgbClr val="FFFFFF"/>
                      </a:solidFill>
                      <a:prstDash val="solid"/>
                      <a:round/>
                      <a:headEnd type="none" w="med" len="med"/>
                      <a:tailEnd type="none" w="med" len="med"/>
                    </a:lnT>
                    <a:solidFill>
                      <a:schemeClr val="accent1"/>
                    </a:solidFill>
                  </a:tcPr>
                </a:tc>
                <a:tc>
                  <a:txBody>
                    <a:bodyPr/>
                    <a:lstStyle/>
                    <a:p>
                      <a:pPr algn="ctr"/>
                      <a:r>
                        <a:rPr lang="es-MX" noProof="0" dirty="0" smtClean="0">
                          <a:solidFill>
                            <a:schemeClr val="tx1"/>
                          </a:solidFill>
                        </a:rPr>
                        <a:t>Efectos secundarios</a:t>
                      </a:r>
                      <a:endParaRPr lang="es-MX" noProof="0" dirty="0">
                        <a:solidFill>
                          <a:schemeClr val="tx1"/>
                        </a:solidFill>
                      </a:endParaRPr>
                    </a:p>
                  </a:txBody>
                  <a:tcPr>
                    <a:lnT w="12700" cap="flat" cmpd="sng" algn="ctr">
                      <a:solidFill>
                        <a:srgbClr val="FFFFFF"/>
                      </a:solidFill>
                      <a:prstDash val="solid"/>
                      <a:round/>
                      <a:headEnd type="none" w="med" len="med"/>
                      <a:tailEnd type="none" w="med" len="med"/>
                    </a:lnT>
                    <a:solidFill>
                      <a:schemeClr val="accent1"/>
                    </a:solidFill>
                  </a:tcPr>
                </a:tc>
                <a:tc>
                  <a:txBody>
                    <a:bodyPr/>
                    <a:lstStyle/>
                    <a:p>
                      <a:pPr algn="ctr"/>
                      <a:r>
                        <a:rPr lang="es-MX" noProof="0" dirty="0" smtClean="0">
                          <a:solidFill>
                            <a:schemeClr val="tx1"/>
                          </a:solidFill>
                        </a:rPr>
                        <a:t>Inquietud sobre el retiro</a:t>
                      </a:r>
                      <a:endParaRPr lang="es-MX" noProof="0" dirty="0">
                        <a:solidFill>
                          <a:schemeClr val="tx1"/>
                        </a:solidFill>
                      </a:endParaRPr>
                    </a:p>
                  </a:txBody>
                  <a:tcPr>
                    <a:lnT w="12700" cap="flat" cmpd="sng" algn="ctr">
                      <a:solidFill>
                        <a:srgbClr val="FFFFFF"/>
                      </a:solidFill>
                      <a:prstDash val="solid"/>
                      <a:round/>
                      <a:headEnd type="none" w="med" len="med"/>
                      <a:tailEnd type="none" w="med" len="med"/>
                    </a:lnT>
                    <a:solidFill>
                      <a:schemeClr val="accent1"/>
                    </a:solidFill>
                  </a:tcPr>
                </a:tc>
              </a:tr>
              <a:tr h="370840">
                <a:tc>
                  <a:txBody>
                    <a:bodyPr/>
                    <a:lstStyle/>
                    <a:p>
                      <a:r>
                        <a:rPr lang="es-MX" noProof="0" dirty="0" smtClean="0">
                          <a:solidFill>
                            <a:srgbClr val="002060"/>
                          </a:solidFill>
                        </a:rPr>
                        <a:t>Falta de Apego</a:t>
                      </a:r>
                      <a:endParaRPr lang="es-MX" noProof="0" dirty="0">
                        <a:solidFill>
                          <a:srgbClr val="002060"/>
                        </a:solidFill>
                      </a:endParaRPr>
                    </a:p>
                  </a:txBody>
                  <a:tcPr>
                    <a:lnT w="12700" cap="flat" cmpd="sng" algn="ctr">
                      <a:solidFill>
                        <a:srgbClr val="FFFFFF"/>
                      </a:solidFill>
                      <a:prstDash val="solid"/>
                      <a:round/>
                      <a:headEnd type="none" w="med" len="med"/>
                      <a:tailEnd type="none" w="med" len="med"/>
                    </a:lnT>
                    <a:solidFill>
                      <a:schemeClr val="accent1">
                        <a:lumMod val="20000"/>
                        <a:lumOff val="80000"/>
                      </a:schemeClr>
                    </a:solidFill>
                  </a:tcPr>
                </a:tc>
                <a:tc>
                  <a:txBody>
                    <a:bodyPr/>
                    <a:lstStyle/>
                    <a:p>
                      <a:pPr algn="ctr"/>
                      <a:r>
                        <a:rPr lang="es-MX" i="0" noProof="0" dirty="0" smtClean="0">
                          <a:solidFill>
                            <a:srgbClr val="002060"/>
                          </a:solidFill>
                        </a:rPr>
                        <a:t>NS</a:t>
                      </a:r>
                      <a:endParaRPr lang="es-MX" i="0" noProof="0" dirty="0">
                        <a:solidFill>
                          <a:srgbClr val="002060"/>
                        </a:solidFill>
                      </a:endParaRPr>
                    </a:p>
                  </a:txBody>
                  <a:tcPr>
                    <a:solidFill>
                      <a:schemeClr val="tx2"/>
                    </a:solidFill>
                  </a:tcPr>
                </a:tc>
                <a:tc>
                  <a:txBody>
                    <a:bodyPr/>
                    <a:lstStyle/>
                    <a:p>
                      <a:pPr algn="ctr"/>
                      <a:r>
                        <a:rPr lang="es-MX" noProof="0" dirty="0" smtClean="0">
                          <a:solidFill>
                            <a:srgbClr val="002060"/>
                          </a:solidFill>
                        </a:rPr>
                        <a:t>NS</a:t>
                      </a:r>
                      <a:endParaRPr lang="es-MX" noProof="0" dirty="0">
                        <a:solidFill>
                          <a:srgbClr val="002060"/>
                        </a:solidFill>
                      </a:endParaRPr>
                    </a:p>
                  </a:txBody>
                  <a:tcPr>
                    <a:solidFill>
                      <a:schemeClr val="tx2"/>
                    </a:solidFill>
                  </a:tcPr>
                </a:tc>
                <a:tc>
                  <a:txBody>
                    <a:bodyPr/>
                    <a:lstStyle/>
                    <a:p>
                      <a:pPr algn="ctr"/>
                      <a:r>
                        <a:rPr lang="es-MX" i="1" noProof="0" dirty="0" smtClean="0">
                          <a:solidFill>
                            <a:srgbClr val="002060"/>
                          </a:solidFill>
                        </a:rPr>
                        <a:t>p</a:t>
                      </a:r>
                      <a:r>
                        <a:rPr lang="es-MX" i="0" noProof="0" dirty="0" smtClean="0">
                          <a:solidFill>
                            <a:srgbClr val="002060"/>
                          </a:solidFill>
                        </a:rPr>
                        <a:t> &lt;0.01</a:t>
                      </a:r>
                      <a:endParaRPr lang="es-MX" i="1" noProof="0" dirty="0">
                        <a:solidFill>
                          <a:srgbClr val="002060"/>
                        </a:solidFill>
                      </a:endParaRPr>
                    </a:p>
                  </a:txBody>
                  <a:tcP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i="1" noProof="0" dirty="0" smtClean="0">
                          <a:solidFill>
                            <a:srgbClr val="002060"/>
                          </a:solidFill>
                        </a:rPr>
                        <a:t>p</a:t>
                      </a:r>
                      <a:r>
                        <a:rPr lang="es-MX" i="0" noProof="0" dirty="0" smtClean="0">
                          <a:solidFill>
                            <a:srgbClr val="002060"/>
                          </a:solidFill>
                        </a:rPr>
                        <a:t> &lt;0.01</a:t>
                      </a:r>
                      <a:endParaRPr lang="es-MX" i="1" noProof="0" dirty="0" smtClean="0">
                        <a:solidFill>
                          <a:srgbClr val="002060"/>
                        </a:solidFill>
                      </a:endParaRPr>
                    </a:p>
                  </a:txBody>
                  <a:tcPr>
                    <a:solidFill>
                      <a:srgbClr val="E9ADAA"/>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i="1" noProof="0" dirty="0" smtClean="0">
                          <a:solidFill>
                            <a:schemeClr val="tx1"/>
                          </a:solidFill>
                        </a:rPr>
                        <a:t>p</a:t>
                      </a:r>
                      <a:r>
                        <a:rPr lang="es-MX" i="0" noProof="0" dirty="0" smtClean="0">
                          <a:solidFill>
                            <a:schemeClr val="tx1"/>
                          </a:solidFill>
                        </a:rPr>
                        <a:t> &lt;0.001</a:t>
                      </a:r>
                      <a:endParaRPr lang="es-MX" i="1" noProof="0" dirty="0" smtClean="0">
                        <a:solidFill>
                          <a:schemeClr val="tx1"/>
                        </a:solidFill>
                      </a:endParaRPr>
                    </a:p>
                  </a:txBody>
                  <a:tcPr>
                    <a:solidFill>
                      <a:schemeClr val="accent2"/>
                    </a:solidFill>
                  </a:tcPr>
                </a:tc>
              </a:tr>
              <a:tr h="370840">
                <a:tc>
                  <a:txBody>
                    <a:bodyPr/>
                    <a:lstStyle/>
                    <a:p>
                      <a:r>
                        <a:rPr lang="es-MX" noProof="0" dirty="0" smtClean="0">
                          <a:solidFill>
                            <a:srgbClr val="002060"/>
                          </a:solidFill>
                        </a:rPr>
                        <a:t>Uso exagerado</a:t>
                      </a:r>
                      <a:endParaRPr lang="es-MX" noProof="0" dirty="0">
                        <a:solidFill>
                          <a:srgbClr val="002060"/>
                        </a:solidFill>
                      </a:endParaRPr>
                    </a:p>
                  </a:txBody>
                  <a:tcPr>
                    <a:solidFill>
                      <a:schemeClr val="accent1">
                        <a:lumMod val="20000"/>
                        <a:lumOff val="80000"/>
                      </a:schemeClr>
                    </a:solidFill>
                  </a:tcPr>
                </a:tc>
                <a:tc>
                  <a:txBody>
                    <a:bodyPr/>
                    <a:lstStyle/>
                    <a:p>
                      <a:pPr algn="ctr"/>
                      <a:r>
                        <a:rPr lang="es-MX" noProof="0" dirty="0" smtClean="0">
                          <a:solidFill>
                            <a:srgbClr val="002060"/>
                          </a:solidFill>
                        </a:rPr>
                        <a:t>NS</a:t>
                      </a:r>
                      <a:endParaRPr lang="es-MX" noProof="0" dirty="0">
                        <a:solidFill>
                          <a:srgbClr val="002060"/>
                        </a:solidFill>
                      </a:endParaRPr>
                    </a:p>
                  </a:txBody>
                  <a:tcPr>
                    <a:solidFill>
                      <a:srgbClr val="D9D9D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i="1" noProof="0" dirty="0" smtClean="0">
                          <a:solidFill>
                            <a:schemeClr val="tx1"/>
                          </a:solidFill>
                        </a:rPr>
                        <a:t>p</a:t>
                      </a:r>
                      <a:r>
                        <a:rPr lang="es-MX" i="0" noProof="0" dirty="0" smtClean="0">
                          <a:solidFill>
                            <a:schemeClr val="tx1"/>
                          </a:solidFill>
                        </a:rPr>
                        <a:t> &lt;0.001</a:t>
                      </a:r>
                      <a:endParaRPr lang="es-MX" i="1" noProof="0" dirty="0" smtClean="0">
                        <a:solidFill>
                          <a:schemeClr val="tx1"/>
                        </a:solidFill>
                      </a:endParaRPr>
                    </a:p>
                  </a:txBody>
                  <a:tcPr>
                    <a:solidFill>
                      <a:srgbClr val="C03932"/>
                    </a:solidFill>
                  </a:tcPr>
                </a:tc>
                <a:tc>
                  <a:txBody>
                    <a:bodyPr/>
                    <a:lstStyle/>
                    <a:p>
                      <a:pPr algn="ctr"/>
                      <a:r>
                        <a:rPr lang="es-MX" noProof="0" dirty="0" smtClean="0">
                          <a:solidFill>
                            <a:srgbClr val="002060"/>
                          </a:solidFill>
                        </a:rPr>
                        <a:t>NS</a:t>
                      </a:r>
                      <a:endParaRPr lang="es-MX" noProof="0" dirty="0">
                        <a:solidFill>
                          <a:srgbClr val="002060"/>
                        </a:solidFill>
                      </a:endParaRPr>
                    </a:p>
                  </a:txBody>
                  <a:tcPr>
                    <a:solidFill>
                      <a:srgbClr val="D9D9D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i="1" noProof="0" dirty="0" smtClean="0">
                          <a:solidFill>
                            <a:srgbClr val="002060"/>
                          </a:solidFill>
                        </a:rPr>
                        <a:t>p</a:t>
                      </a:r>
                      <a:r>
                        <a:rPr lang="es-MX" i="0" noProof="0" dirty="0" smtClean="0">
                          <a:solidFill>
                            <a:srgbClr val="002060"/>
                          </a:solidFill>
                        </a:rPr>
                        <a:t> &lt;0.05</a:t>
                      </a:r>
                      <a:endParaRPr lang="es-MX" noProof="0" dirty="0">
                        <a:solidFill>
                          <a:srgbClr val="002060"/>
                        </a:solidFill>
                      </a:endParaRPr>
                    </a:p>
                  </a:txBody>
                  <a:tcPr>
                    <a:solidFill>
                      <a:schemeClr val="accent2">
                        <a:lumMod val="20000"/>
                        <a:lumOff val="80000"/>
                      </a:schemeClr>
                    </a:solidFill>
                  </a:tcPr>
                </a:tc>
                <a:tc>
                  <a:txBody>
                    <a:bodyPr/>
                    <a:lstStyle/>
                    <a:p>
                      <a:pPr algn="ctr"/>
                      <a:r>
                        <a:rPr lang="es-MX" noProof="0" dirty="0" smtClean="0">
                          <a:solidFill>
                            <a:srgbClr val="002060"/>
                          </a:solidFill>
                        </a:rPr>
                        <a:t>NS</a:t>
                      </a:r>
                      <a:endParaRPr lang="es-MX" noProof="0" dirty="0">
                        <a:solidFill>
                          <a:srgbClr val="002060"/>
                        </a:solidFill>
                      </a:endParaRPr>
                    </a:p>
                  </a:txBody>
                  <a:tcPr>
                    <a:solidFill>
                      <a:srgbClr val="D9D9D9"/>
                    </a:solidFill>
                  </a:tcPr>
                </a:tc>
              </a:tr>
              <a:tr h="370840">
                <a:tc>
                  <a:txBody>
                    <a:bodyPr/>
                    <a:lstStyle/>
                    <a:p>
                      <a:r>
                        <a:rPr lang="es-MX" noProof="0" dirty="0" smtClean="0">
                          <a:solidFill>
                            <a:srgbClr val="002060"/>
                          </a:solidFill>
                        </a:rPr>
                        <a:t>Uso insuficiente</a:t>
                      </a:r>
                      <a:endParaRPr lang="es-MX" noProof="0" dirty="0">
                        <a:solidFill>
                          <a:srgbClr val="002060"/>
                        </a:solidFill>
                      </a:endParaRPr>
                    </a:p>
                  </a:txBody>
                  <a:tcP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i="1" noProof="0" dirty="0" smtClean="0">
                          <a:solidFill>
                            <a:srgbClr val="002060"/>
                          </a:solidFill>
                        </a:rPr>
                        <a:t>p</a:t>
                      </a:r>
                      <a:r>
                        <a:rPr lang="es-MX" i="0" noProof="0" dirty="0" smtClean="0">
                          <a:solidFill>
                            <a:srgbClr val="002060"/>
                          </a:solidFill>
                        </a:rPr>
                        <a:t> &lt;0.05</a:t>
                      </a:r>
                      <a:endParaRPr lang="es-MX" i="1" noProof="0" dirty="0" smtClean="0">
                        <a:solidFill>
                          <a:srgbClr val="002060"/>
                        </a:solidFill>
                      </a:endParaRPr>
                    </a:p>
                  </a:txBody>
                  <a:tcPr>
                    <a:solidFill>
                      <a:srgbClr val="F4D6D4"/>
                    </a:solidFill>
                  </a:tcPr>
                </a:tc>
                <a:tc>
                  <a:txBody>
                    <a:bodyPr/>
                    <a:lstStyle/>
                    <a:p>
                      <a:pPr algn="ctr"/>
                      <a:r>
                        <a:rPr lang="es-MX" noProof="0" dirty="0" smtClean="0">
                          <a:solidFill>
                            <a:srgbClr val="002060"/>
                          </a:solidFill>
                        </a:rPr>
                        <a:t>NS</a:t>
                      </a:r>
                      <a:endParaRPr lang="es-MX" noProof="0" dirty="0">
                        <a:solidFill>
                          <a:srgbClr val="002060"/>
                        </a:solidFill>
                      </a:endParaRPr>
                    </a:p>
                  </a:txBody>
                  <a:tcPr>
                    <a:solidFill>
                      <a:srgbClr val="D9D9D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i="1" noProof="0" dirty="0" smtClean="0">
                          <a:solidFill>
                            <a:srgbClr val="002060"/>
                          </a:solidFill>
                        </a:rPr>
                        <a:t>p</a:t>
                      </a:r>
                      <a:r>
                        <a:rPr lang="es-MX" i="0" noProof="0" dirty="0" smtClean="0">
                          <a:solidFill>
                            <a:srgbClr val="002060"/>
                          </a:solidFill>
                        </a:rPr>
                        <a:t> &lt;0.01</a:t>
                      </a:r>
                      <a:endParaRPr lang="es-MX" i="1" noProof="0" dirty="0" smtClean="0">
                        <a:solidFill>
                          <a:srgbClr val="002060"/>
                        </a:solidFill>
                      </a:endParaRPr>
                    </a:p>
                  </a:txBody>
                  <a:tcPr>
                    <a:solidFill>
                      <a:srgbClr val="E9ADAA"/>
                    </a:solidFill>
                  </a:tcPr>
                </a:tc>
                <a:tc>
                  <a:txBody>
                    <a:bodyPr/>
                    <a:lstStyle/>
                    <a:p>
                      <a:pPr algn="ctr"/>
                      <a:r>
                        <a:rPr lang="es-MX" noProof="0" dirty="0" smtClean="0">
                          <a:solidFill>
                            <a:srgbClr val="002060"/>
                          </a:solidFill>
                        </a:rPr>
                        <a:t>NS</a:t>
                      </a:r>
                      <a:endParaRPr lang="es-MX" noProof="0" dirty="0">
                        <a:solidFill>
                          <a:srgbClr val="002060"/>
                        </a:solidFill>
                      </a:endParaRPr>
                    </a:p>
                  </a:txBody>
                  <a:tcPr>
                    <a:solidFill>
                      <a:srgbClr val="D9D9D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i="1" noProof="0" dirty="0" smtClean="0">
                          <a:solidFill>
                            <a:srgbClr val="002060"/>
                          </a:solidFill>
                        </a:rPr>
                        <a:t>p</a:t>
                      </a:r>
                      <a:r>
                        <a:rPr lang="es-MX" i="0" noProof="0" dirty="0" smtClean="0">
                          <a:solidFill>
                            <a:srgbClr val="002060"/>
                          </a:solidFill>
                        </a:rPr>
                        <a:t> &lt;0.01</a:t>
                      </a:r>
                      <a:endParaRPr lang="es-MX" i="1" noProof="0" dirty="0" smtClean="0">
                        <a:solidFill>
                          <a:srgbClr val="002060"/>
                        </a:solidFill>
                      </a:endParaRPr>
                    </a:p>
                  </a:txBody>
                  <a:tcPr>
                    <a:solidFill>
                      <a:srgbClr val="E9ADAA"/>
                    </a:solidFill>
                  </a:tcPr>
                </a:tc>
              </a:tr>
            </a:tbl>
          </a:graphicData>
        </a:graphic>
      </p:graphicFrame>
      <p:sp>
        <p:nvSpPr>
          <p:cNvPr id="5" name="Rectangle 4"/>
          <p:cNvSpPr/>
          <p:nvPr/>
        </p:nvSpPr>
        <p:spPr>
          <a:xfrm>
            <a:off x="611560" y="6165304"/>
            <a:ext cx="4620367" cy="369332"/>
          </a:xfrm>
          <a:prstGeom prst="rect">
            <a:avLst/>
          </a:prstGeom>
        </p:spPr>
        <p:txBody>
          <a:bodyPr wrap="none">
            <a:spAutoFit/>
          </a:bodyPr>
          <a:lstStyle/>
          <a:p>
            <a:r>
              <a:rPr lang="es-MX" dirty="0" smtClean="0">
                <a:solidFill>
                  <a:srgbClr val="002060"/>
                </a:solidFill>
              </a:rPr>
              <a:t>Rosser BA et al. Pain. 2011 May;152(5):1201-5. </a:t>
            </a:r>
            <a:endParaRPr lang="es-MX" dirty="0">
              <a:solidFill>
                <a:srgbClr val="002060"/>
              </a:solidFill>
            </a:endParaRPr>
          </a:p>
        </p:txBody>
      </p:sp>
    </p:spTree>
    <p:extLst>
      <p:ext uri="{BB962C8B-B14F-4D97-AF65-F5344CB8AC3E}">
        <p14:creationId xmlns:p14="http://schemas.microsoft.com/office/powerpoint/2010/main" val="1685895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329694"/>
            <a:ext cx="8229600" cy="1143000"/>
          </a:xfrm>
        </p:spPr>
        <p:txBody>
          <a:bodyPr vert="horz" lIns="91440" tIns="45720" rIns="91440" bIns="45720" rtlCol="0" anchor="ctr">
            <a:normAutofit/>
          </a:bodyPr>
          <a:lstStyle/>
          <a:p>
            <a:pPr>
              <a:lnSpc>
                <a:spcPct val="85000"/>
              </a:lnSpc>
            </a:pPr>
            <a:r>
              <a:rPr lang="es-MX" dirty="0" smtClean="0"/>
              <a:t>Estrategias para Mejorar el Apego</a:t>
            </a:r>
            <a:endParaRPr lang="es-MX" dirty="0"/>
          </a:p>
        </p:txBody>
      </p:sp>
      <p:sp>
        <p:nvSpPr>
          <p:cNvPr id="8" name="Content Placeholder 2"/>
          <p:cNvSpPr>
            <a:spLocks noGrp="1"/>
          </p:cNvSpPr>
          <p:nvPr>
            <p:ph idx="1"/>
          </p:nvPr>
        </p:nvSpPr>
        <p:spPr>
          <a:xfrm>
            <a:off x="457200" y="1627094"/>
            <a:ext cx="8229600" cy="4525963"/>
          </a:xfrm>
        </p:spPr>
        <p:txBody>
          <a:bodyPr/>
          <a:lstStyle/>
          <a:p>
            <a:pPr marL="0" indent="0">
              <a:buNone/>
            </a:pPr>
            <a:r>
              <a:rPr lang="es-MX" b="1" dirty="0" smtClean="0">
                <a:solidFill>
                  <a:schemeClr val="accent2"/>
                </a:solidFill>
              </a:rPr>
              <a:t>S</a:t>
            </a:r>
            <a:r>
              <a:rPr lang="es-MX" dirty="0" smtClean="0"/>
              <a:t>implificar el régimen</a:t>
            </a:r>
          </a:p>
          <a:p>
            <a:pPr marL="0" indent="0">
              <a:buNone/>
            </a:pPr>
            <a:r>
              <a:rPr lang="es-MX" b="1" dirty="0" smtClean="0">
                <a:solidFill>
                  <a:schemeClr val="accent2"/>
                </a:solidFill>
              </a:rPr>
              <a:t>I</a:t>
            </a:r>
            <a:r>
              <a:rPr lang="es-MX" dirty="0" smtClean="0"/>
              <a:t>mpartir conocimiento</a:t>
            </a:r>
          </a:p>
          <a:p>
            <a:pPr marL="0" indent="0">
              <a:buNone/>
            </a:pPr>
            <a:r>
              <a:rPr lang="es-MX" b="1" dirty="0" smtClean="0">
                <a:solidFill>
                  <a:schemeClr val="accent2"/>
                </a:solidFill>
              </a:rPr>
              <a:t>M</a:t>
            </a:r>
            <a:r>
              <a:rPr lang="es-MX" dirty="0" smtClean="0"/>
              <a:t>odificar las creencias del paciente y el comportamiento humano</a:t>
            </a:r>
          </a:p>
          <a:p>
            <a:pPr marL="0" indent="0">
              <a:buNone/>
            </a:pPr>
            <a:r>
              <a:rPr lang="es-MX" b="1" dirty="0" smtClean="0">
                <a:solidFill>
                  <a:schemeClr val="accent2"/>
                </a:solidFill>
              </a:rPr>
              <a:t>P</a:t>
            </a:r>
            <a:r>
              <a:rPr lang="es-MX" dirty="0" smtClean="0"/>
              <a:t>roporcionar comunicación y confianza</a:t>
            </a:r>
          </a:p>
          <a:p>
            <a:pPr marL="0" indent="0">
              <a:buNone/>
            </a:pPr>
            <a:r>
              <a:rPr lang="es-MX" b="1" dirty="0" smtClean="0">
                <a:solidFill>
                  <a:schemeClr val="accent2"/>
                </a:solidFill>
              </a:rPr>
              <a:t>L</a:t>
            </a:r>
            <a:r>
              <a:rPr lang="es-MX" dirty="0" smtClean="0"/>
              <a:t>eave the bias (eliminar el sesgo)</a:t>
            </a:r>
          </a:p>
          <a:p>
            <a:pPr marL="0" indent="0">
              <a:buNone/>
            </a:pPr>
            <a:r>
              <a:rPr lang="es-MX" b="1" dirty="0" smtClean="0">
                <a:solidFill>
                  <a:schemeClr val="accent2"/>
                </a:solidFill>
              </a:rPr>
              <a:t>E</a:t>
            </a:r>
            <a:r>
              <a:rPr lang="es-MX" dirty="0" smtClean="0"/>
              <a:t>valuar el apego</a:t>
            </a:r>
            <a:endParaRPr lang="es-MX" dirty="0"/>
          </a:p>
        </p:txBody>
      </p:sp>
      <p:sp>
        <p:nvSpPr>
          <p:cNvPr id="9" name="Rectangle 3"/>
          <p:cNvSpPr/>
          <p:nvPr/>
        </p:nvSpPr>
        <p:spPr>
          <a:xfrm>
            <a:off x="122146" y="6619137"/>
            <a:ext cx="8626528" cy="246221"/>
          </a:xfrm>
          <a:prstGeom prst="rect">
            <a:avLst/>
          </a:prstGeom>
        </p:spPr>
        <p:txBody>
          <a:bodyPr wrap="square">
            <a:spAutoFit/>
          </a:bodyPr>
          <a:lstStyle/>
          <a:p>
            <a:r>
              <a:rPr lang="es-MX" sz="1000" dirty="0" smtClean="0">
                <a:solidFill>
                  <a:srgbClr val="002060"/>
                </a:solidFill>
                <a:cs typeface="Arial" pitchFamily="34" charset="0"/>
              </a:rPr>
              <a:t>Atreja A </a:t>
            </a:r>
            <a:r>
              <a:rPr lang="es-MX" sz="1000" i="1" dirty="0" smtClean="0">
                <a:solidFill>
                  <a:srgbClr val="002060"/>
                </a:solidFill>
                <a:cs typeface="Arial" pitchFamily="34" charset="0"/>
              </a:rPr>
              <a:t>et al</a:t>
            </a:r>
            <a:r>
              <a:rPr lang="es-MX" sz="1000" dirty="0" smtClean="0">
                <a:solidFill>
                  <a:srgbClr val="002060"/>
                </a:solidFill>
                <a:cs typeface="Arial" pitchFamily="34" charset="0"/>
              </a:rPr>
              <a:t>. </a:t>
            </a:r>
            <a:r>
              <a:rPr lang="es-MX" sz="1000" i="1" dirty="0" smtClean="0">
                <a:solidFill>
                  <a:srgbClr val="002060"/>
                </a:solidFill>
                <a:cs typeface="Arial" pitchFamily="34" charset="0"/>
              </a:rPr>
              <a:t>Medacapt Gen Med</a:t>
            </a:r>
            <a:r>
              <a:rPr lang="es-MX" sz="1000" dirty="0" smtClean="0">
                <a:solidFill>
                  <a:srgbClr val="002060"/>
                </a:solidFill>
                <a:cs typeface="Arial" pitchFamily="34" charset="0"/>
              </a:rPr>
              <a:t> 2005; 7(1):4.</a:t>
            </a:r>
            <a:endParaRPr lang="es-MX" sz="1000" dirty="0">
              <a:solidFill>
                <a:srgbClr val="002060"/>
              </a:solidFill>
              <a:cs typeface="Arial" pitchFamily="34" charset="0"/>
            </a:endParaRPr>
          </a:p>
        </p:txBody>
      </p:sp>
      <p:sp>
        <p:nvSpPr>
          <p:cNvPr id="10" name="Slide Number Placeholder 3"/>
          <p:cNvSpPr>
            <a:spLocks noGrp="1"/>
          </p:cNvSpPr>
          <p:nvPr>
            <p:ph type="sldNum" sz="quarter" idx="12"/>
          </p:nvPr>
        </p:nvSpPr>
        <p:spPr>
          <a:xfrm>
            <a:off x="6758880" y="6448251"/>
            <a:ext cx="2133600" cy="365125"/>
          </a:xfrm>
        </p:spPr>
        <p:txBody>
          <a:bodyPr/>
          <a:lstStyle/>
          <a:p>
            <a:r>
              <a:rPr lang="es-MX" dirty="0" smtClean="0">
                <a:solidFill>
                  <a:schemeClr val="bg1"/>
                </a:solidFill>
              </a:rPr>
              <a:t/>
            </a:r>
            <a:br>
              <a:rPr lang="es-MX" dirty="0" smtClean="0">
                <a:solidFill>
                  <a:schemeClr val="bg1"/>
                </a:solidFill>
              </a:rPr>
            </a:br>
            <a:fld id="{903B8EED-60FF-4798-B00A-5F8F0039E366}" type="slidenum">
              <a:rPr lang="es-MX" smtClean="0">
                <a:solidFill>
                  <a:schemeClr val="bg1"/>
                </a:solidFill>
              </a:rPr>
              <a:pPr/>
              <a:t>53</a:t>
            </a:fld>
            <a:endParaRPr lang="es-MX" dirty="0">
              <a:solidFill>
                <a:schemeClr val="bg1"/>
              </a:solidFill>
            </a:endParaRPr>
          </a:p>
        </p:txBody>
      </p:sp>
    </p:spTree>
    <p:extLst>
      <p:ext uri="{BB962C8B-B14F-4D97-AF65-F5344CB8AC3E}">
        <p14:creationId xmlns:p14="http://schemas.microsoft.com/office/powerpoint/2010/main" val="196960367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MX" dirty="0" smtClean="0"/>
              <a:t>Simplificar el Régimen de Administración</a:t>
            </a:r>
            <a:endParaRPr lang="es-MX" dirty="0"/>
          </a:p>
        </p:txBody>
      </p:sp>
      <p:sp>
        <p:nvSpPr>
          <p:cNvPr id="3" name="Content Placeholder 2"/>
          <p:cNvSpPr>
            <a:spLocks noGrp="1"/>
          </p:cNvSpPr>
          <p:nvPr>
            <p:ph idx="1"/>
          </p:nvPr>
        </p:nvSpPr>
        <p:spPr>
          <a:xfrm>
            <a:off x="0" y="1484784"/>
            <a:ext cx="8229600" cy="4525963"/>
          </a:xfrm>
        </p:spPr>
        <p:txBody>
          <a:bodyPr>
            <a:noAutofit/>
          </a:bodyPr>
          <a:lstStyle/>
          <a:p>
            <a:r>
              <a:rPr lang="es-MX" sz="2400" dirty="0" smtClean="0"/>
              <a:t>Si es posible, ajuste el régimen para minimizar:</a:t>
            </a:r>
          </a:p>
          <a:p>
            <a:pPr lvl="1"/>
            <a:r>
              <a:rPr lang="es-MX" sz="2000" dirty="0" smtClean="0"/>
              <a:t>El número de píldoras que se deben tomar</a:t>
            </a:r>
          </a:p>
          <a:p>
            <a:pPr lvl="1"/>
            <a:r>
              <a:rPr lang="es-MX" sz="2000" dirty="0" smtClean="0"/>
              <a:t>El número de dosis al día</a:t>
            </a:r>
          </a:p>
          <a:p>
            <a:pPr lvl="1"/>
            <a:r>
              <a:rPr lang="es-MX" sz="2000" dirty="0" smtClean="0"/>
              <a:t>Requerimientos especiales (ej:  tomar antes </a:t>
            </a:r>
          </a:p>
          <a:p>
            <a:pPr lvl="1">
              <a:buNone/>
            </a:pPr>
            <a:r>
              <a:rPr lang="es-MX" sz="2000" dirty="0" smtClean="0"/>
              <a:t>     de ir a dormir, evitar tomar medicamentos con alimento, etc.)</a:t>
            </a:r>
          </a:p>
        </p:txBody>
      </p:sp>
      <p:pic>
        <p:nvPicPr>
          <p:cNvPr id="56334" name="Picture 14" descr="C:\Users\RCowan\AppData\Local\Microsoft\Windows\Temporary Internet Files\Content.IE5\Z5R1YFFV\MC90034041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0126" y="1988840"/>
            <a:ext cx="1300146" cy="1225215"/>
          </a:xfrm>
          <a:prstGeom prst="rect">
            <a:avLst/>
          </a:prstGeom>
          <a:noFill/>
          <a:extLst>
            <a:ext uri="{909E8E84-426E-40DD-AFC4-6F175D3DCCD1}">
              <a14:hiddenFill xmlns:a14="http://schemas.microsoft.com/office/drawing/2010/main">
                <a:solidFill>
                  <a:srgbClr val="FFFFFF"/>
                </a:solidFill>
              </a14:hiddenFill>
            </a:ext>
          </a:extLst>
        </p:spPr>
      </p:pic>
      <p:pic>
        <p:nvPicPr>
          <p:cNvPr id="56335" name="Picture 15" descr="C:\Users\RCowan\AppData\Local\Microsoft\Windows\Temporary Internet Files\Content.IE5\RG1WRDSC\MC90034041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32237" y="1988840"/>
            <a:ext cx="920286" cy="1259675"/>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p:cNvSpPr/>
          <p:nvPr/>
        </p:nvSpPr>
        <p:spPr>
          <a:xfrm>
            <a:off x="7020272" y="2420924"/>
            <a:ext cx="511965" cy="39550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prstClr val="white"/>
              </a:solidFill>
            </a:endParaRPr>
          </a:p>
        </p:txBody>
      </p:sp>
      <p:pic>
        <p:nvPicPr>
          <p:cNvPr id="21" name="Picture 3" descr="C:\Users\RCowan\AppData\Local\Microsoft\Windows\Temporary Internet Files\Content.IE5\RG1WRDSC\MP900390523[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544" y="4275669"/>
            <a:ext cx="1689534" cy="168953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2" descr="C:\Users\RCowan\AppData\Local\Microsoft\Windows\Temporary Internet Files\Content.IE5\FA2NP801\MP900387600[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9723" t="6691" r="36661" b="7664"/>
          <a:stretch/>
        </p:blipFill>
        <p:spPr bwMode="auto">
          <a:xfrm>
            <a:off x="1280859" y="3542044"/>
            <a:ext cx="1287328" cy="14672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699792" y="3509146"/>
            <a:ext cx="6444208" cy="2825389"/>
          </a:xfrm>
          <a:prstGeom prst="rect">
            <a:avLst/>
          </a:prstGeom>
        </p:spPr>
        <p:txBody>
          <a:bodyPr wrap="square">
            <a:spAutoFit/>
          </a:bodyPr>
          <a:lstStyle/>
          <a:p>
            <a:pPr marL="342900" indent="-342900">
              <a:spcBef>
                <a:spcPct val="20000"/>
              </a:spcBef>
              <a:buFont typeface="Arial" pitchFamily="34" charset="0"/>
              <a:buChar char="•"/>
            </a:pPr>
            <a:r>
              <a:rPr lang="es-MX" sz="2400" dirty="0" smtClean="0">
                <a:solidFill>
                  <a:srgbClr val="002060"/>
                </a:solidFill>
              </a:rPr>
              <a:t>Recomendar tomar todos los medicamentos a la misma hora del día (si es posible)</a:t>
            </a:r>
          </a:p>
          <a:p>
            <a:pPr marL="342900" indent="-342900">
              <a:spcBef>
                <a:spcPct val="20000"/>
              </a:spcBef>
              <a:buFont typeface="Arial" pitchFamily="34" charset="0"/>
              <a:buChar char="•"/>
            </a:pPr>
            <a:r>
              <a:rPr lang="es-MX" sz="2400" dirty="0" smtClean="0">
                <a:solidFill>
                  <a:srgbClr val="002060"/>
                </a:solidFill>
              </a:rPr>
              <a:t>Asociar la toma del medicamento con las actividades cotidianas como lavarse los dientes o comer</a:t>
            </a:r>
          </a:p>
          <a:p>
            <a:pPr marL="342900" indent="-342900">
              <a:spcBef>
                <a:spcPct val="20000"/>
              </a:spcBef>
              <a:buFont typeface="Arial" pitchFamily="34" charset="0"/>
              <a:buChar char="•"/>
            </a:pPr>
            <a:r>
              <a:rPr lang="es-MX" sz="2400" dirty="0" smtClean="0">
                <a:solidFill>
                  <a:srgbClr val="002060"/>
                </a:solidFill>
              </a:rPr>
              <a:t>Motivar el uso de auxiliares del apego como organizadores de medicinas y alarmas</a:t>
            </a:r>
            <a:endParaRPr lang="es-MX" sz="2400" dirty="0">
              <a:solidFill>
                <a:srgbClr val="002060"/>
              </a:solidFill>
            </a:endParaRPr>
          </a:p>
        </p:txBody>
      </p:sp>
      <p:sp>
        <p:nvSpPr>
          <p:cNvPr id="11" name="Rectangle 3"/>
          <p:cNvSpPr/>
          <p:nvPr/>
        </p:nvSpPr>
        <p:spPr>
          <a:xfrm>
            <a:off x="140989" y="6211669"/>
            <a:ext cx="6735268" cy="600164"/>
          </a:xfrm>
          <a:prstGeom prst="rect">
            <a:avLst/>
          </a:prstGeom>
        </p:spPr>
        <p:txBody>
          <a:bodyPr wrap="square">
            <a:spAutoFit/>
          </a:bodyPr>
          <a:lstStyle/>
          <a:p>
            <a:r>
              <a:rPr lang="en-CA" sz="1100" dirty="0">
                <a:solidFill>
                  <a:srgbClr val="002060"/>
                </a:solidFill>
                <a:hlinkClick r:id="rId7"/>
              </a:rPr>
              <a:t>http://www.acpm.org/?</a:t>
            </a:r>
            <a:r>
              <a:rPr lang="en-CA" sz="1100" dirty="0" smtClean="0">
                <a:solidFill>
                  <a:srgbClr val="002060"/>
                </a:solidFill>
                <a:hlinkClick r:id="rId7"/>
              </a:rPr>
              <a:t>MedAdherTT_ClinRef</a:t>
            </a:r>
            <a:r>
              <a:rPr lang="en-CA" sz="1100" dirty="0" smtClean="0">
                <a:solidFill>
                  <a:srgbClr val="002060"/>
                </a:solidFill>
              </a:rPr>
              <a:t>; </a:t>
            </a:r>
            <a:r>
              <a:rPr lang="en-CA" sz="1100" i="1" dirty="0">
                <a:solidFill>
                  <a:srgbClr val="002060"/>
                </a:solidFill>
              </a:rPr>
              <a:t>van Dulmen S, Sluijs E, van Dijk L, et al and International Expert Forum on Patient Adherence. Furthering patient adherence: a position paper of the international expert forum on patient adherence based on an Internet forum discussion. BMC Health Serv Res. 2008; 8:47.</a:t>
            </a:r>
            <a:endParaRPr lang="en-CA" sz="1100" dirty="0">
              <a:solidFill>
                <a:srgbClr val="002060"/>
              </a:solidFill>
            </a:endParaRPr>
          </a:p>
        </p:txBody>
      </p:sp>
    </p:spTree>
    <p:extLst>
      <p:ext uri="{BB962C8B-B14F-4D97-AF65-F5344CB8AC3E}">
        <p14:creationId xmlns:p14="http://schemas.microsoft.com/office/powerpoint/2010/main" val="2386303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Impartir Conocimiento</a:t>
            </a:r>
            <a:endParaRPr lang="es-MX" dirty="0"/>
          </a:p>
        </p:txBody>
      </p:sp>
      <p:sp>
        <p:nvSpPr>
          <p:cNvPr id="3" name="Content Placeholder 2"/>
          <p:cNvSpPr>
            <a:spLocks noGrp="1"/>
          </p:cNvSpPr>
          <p:nvPr>
            <p:ph idx="1"/>
          </p:nvPr>
        </p:nvSpPr>
        <p:spPr/>
        <p:txBody>
          <a:bodyPr>
            <a:normAutofit fontScale="92500" lnSpcReduction="20000"/>
          </a:bodyPr>
          <a:lstStyle/>
          <a:p>
            <a:r>
              <a:rPr lang="es-MX" dirty="0" smtClean="0"/>
              <a:t>Proporcionar instrucciones claras, concisas (escritas y verbales) para cada prescripción</a:t>
            </a:r>
          </a:p>
          <a:p>
            <a:r>
              <a:rPr lang="es-MX" dirty="0" smtClean="0"/>
              <a:t>Asegurarse de proporcionar información a un nivel que el paciente pueda entender</a:t>
            </a:r>
          </a:p>
          <a:p>
            <a:r>
              <a:rPr lang="es-MX" dirty="0" smtClean="0"/>
              <a:t>Involucrar a los miembros de la familia si es posible</a:t>
            </a:r>
          </a:p>
          <a:p>
            <a:r>
              <a:rPr lang="es-MX" dirty="0" smtClean="0"/>
              <a:t>Proporcionar folletos y/o sitios de internet confiables para tener acceso a información sobre su padecimiento</a:t>
            </a:r>
          </a:p>
          <a:p>
            <a:r>
              <a:rPr lang="es-MX" dirty="0" smtClean="0"/>
              <a:t>Proporcionar asesoría concreta sobre cómo lidiar con los costos del medicamento</a:t>
            </a:r>
          </a:p>
        </p:txBody>
      </p:sp>
      <p:sp>
        <p:nvSpPr>
          <p:cNvPr id="4" name="Rectangle 3"/>
          <p:cNvSpPr/>
          <p:nvPr/>
        </p:nvSpPr>
        <p:spPr>
          <a:xfrm>
            <a:off x="140988" y="6211669"/>
            <a:ext cx="8463459" cy="276999"/>
          </a:xfrm>
          <a:prstGeom prst="rect">
            <a:avLst/>
          </a:prstGeom>
        </p:spPr>
        <p:txBody>
          <a:bodyPr wrap="square">
            <a:spAutoFit/>
          </a:bodyPr>
          <a:lstStyle/>
          <a:p>
            <a:r>
              <a:rPr lang="es-MX" sz="1200" dirty="0" smtClean="0">
                <a:solidFill>
                  <a:prstClr val="white"/>
                </a:solidFill>
                <a:hlinkClick r:id="rId3"/>
              </a:rPr>
              <a:t>http://www.acpm.org/?MedAdherTT_ClinRef</a:t>
            </a:r>
            <a:endParaRPr lang="es-MX" sz="1200" dirty="0">
              <a:solidFill>
                <a:prstClr val="white"/>
              </a:solidFill>
            </a:endParaRPr>
          </a:p>
        </p:txBody>
      </p:sp>
    </p:spTree>
    <p:extLst>
      <p:ext uri="{BB962C8B-B14F-4D97-AF65-F5344CB8AC3E}">
        <p14:creationId xmlns:p14="http://schemas.microsoft.com/office/powerpoint/2010/main" val="988776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MX" sz="3200" dirty="0" smtClean="0"/>
              <a:t>Modificar las Creencias y Comportamientos del Paciente:  Técnica de Entrevista Motivacional</a:t>
            </a:r>
            <a:endParaRPr lang="es-MX" sz="3200" dirty="0"/>
          </a:p>
        </p:txBody>
      </p:sp>
      <p:sp>
        <p:nvSpPr>
          <p:cNvPr id="44" name="Text Placeholder 4"/>
          <p:cNvSpPr txBox="1">
            <a:spLocks/>
          </p:cNvSpPr>
          <p:nvPr/>
        </p:nvSpPr>
        <p:spPr>
          <a:xfrm>
            <a:off x="457200" y="1535113"/>
            <a:ext cx="4040188" cy="639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s-MX" dirty="0" smtClean="0">
                <a:solidFill>
                  <a:srgbClr val="002060"/>
                </a:solidFill>
              </a:rPr>
              <a:t>Técnicas </a:t>
            </a:r>
            <a:endParaRPr lang="es-MX" dirty="0">
              <a:solidFill>
                <a:srgbClr val="002060"/>
              </a:solidFill>
            </a:endParaRPr>
          </a:p>
        </p:txBody>
      </p:sp>
      <p:sp>
        <p:nvSpPr>
          <p:cNvPr id="45" name="Content Placeholder 2"/>
          <p:cNvSpPr>
            <a:spLocks noGrp="1"/>
          </p:cNvSpPr>
          <p:nvPr>
            <p:ph sz="half" idx="4294967295"/>
          </p:nvPr>
        </p:nvSpPr>
        <p:spPr>
          <a:xfrm>
            <a:off x="457200" y="2174875"/>
            <a:ext cx="4040188" cy="3951288"/>
          </a:xfrm>
          <a:prstGeom prst="rect">
            <a:avLst/>
          </a:prstGeom>
        </p:spPr>
        <p:txBody>
          <a:bodyPr>
            <a:normAutofit/>
          </a:bodyPr>
          <a:lstStyle/>
          <a:p>
            <a:r>
              <a:rPr lang="es-MX" sz="2400" dirty="0" smtClean="0">
                <a:solidFill>
                  <a:schemeClr val="accent4"/>
                </a:solidFill>
              </a:rPr>
              <a:t>Expresar empatía</a:t>
            </a:r>
          </a:p>
          <a:p>
            <a:endParaRPr lang="es-MX" sz="2400" dirty="0" smtClean="0"/>
          </a:p>
          <a:p>
            <a:r>
              <a:rPr lang="es-MX" sz="2400" dirty="0" smtClean="0">
                <a:solidFill>
                  <a:schemeClr val="accent2"/>
                </a:solidFill>
              </a:rPr>
              <a:t>Desarrollar discrepancia</a:t>
            </a:r>
          </a:p>
          <a:p>
            <a:endParaRPr lang="es-MX" sz="2400" dirty="0" smtClean="0"/>
          </a:p>
          <a:p>
            <a:r>
              <a:rPr lang="es-MX" sz="2400" dirty="0" smtClean="0">
                <a:solidFill>
                  <a:schemeClr val="accent3"/>
                </a:solidFill>
              </a:rPr>
              <a:t>Evitar la resistencia</a:t>
            </a:r>
          </a:p>
          <a:p>
            <a:endParaRPr lang="es-MX" sz="2400" dirty="0" smtClean="0"/>
          </a:p>
          <a:p>
            <a:r>
              <a:rPr lang="es-MX" sz="2400" dirty="0" smtClean="0">
                <a:solidFill>
                  <a:schemeClr val="accent5"/>
                </a:solidFill>
              </a:rPr>
              <a:t>Apoyarla auto-eficacia</a:t>
            </a:r>
            <a:endParaRPr lang="es-MX" sz="2400" dirty="0">
              <a:solidFill>
                <a:schemeClr val="accent5"/>
              </a:solidFill>
            </a:endParaRPr>
          </a:p>
        </p:txBody>
      </p:sp>
      <p:sp>
        <p:nvSpPr>
          <p:cNvPr id="46" name="Text Placeholder 5"/>
          <p:cNvSpPr txBox="1">
            <a:spLocks/>
          </p:cNvSpPr>
          <p:nvPr/>
        </p:nvSpPr>
        <p:spPr>
          <a:xfrm>
            <a:off x="4645025" y="1535113"/>
            <a:ext cx="4041775" cy="639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s-MX" dirty="0" smtClean="0">
                <a:solidFill>
                  <a:srgbClr val="002060"/>
                </a:solidFill>
              </a:rPr>
              <a:t>Ejemplos</a:t>
            </a:r>
            <a:endParaRPr lang="es-MX" dirty="0">
              <a:solidFill>
                <a:srgbClr val="002060"/>
              </a:solidFill>
            </a:endParaRPr>
          </a:p>
        </p:txBody>
      </p:sp>
      <p:sp>
        <p:nvSpPr>
          <p:cNvPr id="47" name="Content Placeholder 6"/>
          <p:cNvSpPr>
            <a:spLocks noGrp="1"/>
          </p:cNvSpPr>
          <p:nvPr>
            <p:ph sz="quarter" idx="4294967295"/>
          </p:nvPr>
        </p:nvSpPr>
        <p:spPr>
          <a:xfrm>
            <a:off x="3995936" y="2174874"/>
            <a:ext cx="4968551" cy="4134445"/>
          </a:xfrm>
          <a:prstGeom prst="rect">
            <a:avLst/>
          </a:prstGeom>
        </p:spPr>
        <p:txBody>
          <a:bodyPr>
            <a:normAutofit/>
          </a:bodyPr>
          <a:lstStyle/>
          <a:p>
            <a:r>
              <a:rPr lang="es-MX" sz="1800" dirty="0" smtClean="0">
                <a:solidFill>
                  <a:srgbClr val="8064A2"/>
                </a:solidFill>
              </a:rPr>
              <a:t>“Es normal preocuparse acerca de los efectos secundarios del medicamento”</a:t>
            </a:r>
          </a:p>
          <a:p>
            <a:endParaRPr lang="es-MX" sz="1200" dirty="0" smtClean="0"/>
          </a:p>
          <a:p>
            <a:r>
              <a:rPr lang="es-MX" sz="1800" dirty="0" smtClean="0">
                <a:solidFill>
                  <a:srgbClr val="C03932"/>
                </a:solidFill>
              </a:rPr>
              <a:t>“Obviamente le interesa su salud; ¿cómo cree que la afecta el que no se tome su medicina?”</a:t>
            </a:r>
          </a:p>
          <a:p>
            <a:endParaRPr lang="es-MX" sz="2100" dirty="0" smtClean="0"/>
          </a:p>
          <a:p>
            <a:r>
              <a:rPr lang="es-MX" sz="1800" dirty="0" smtClean="0">
                <a:solidFill>
                  <a:srgbClr val="DDBB30"/>
                </a:solidFill>
              </a:rPr>
              <a:t>“Entiendo que tiene muchas otras cosas de qué preocuparse además de tomar su medicamento”</a:t>
            </a:r>
          </a:p>
          <a:p>
            <a:endParaRPr lang="es-MX" sz="1200" dirty="0" smtClean="0"/>
          </a:p>
          <a:p>
            <a:r>
              <a:rPr lang="es-MX" sz="1800" dirty="0" smtClean="0">
                <a:solidFill>
                  <a:srgbClr val="0092FF"/>
                </a:solidFill>
              </a:rPr>
              <a:t>“Suena como que ha hecho grandes esfuerzos para incluir su nuevo medicamento en su rutina diaria”</a:t>
            </a:r>
            <a:endParaRPr lang="es-MX" sz="1800" dirty="0">
              <a:solidFill>
                <a:srgbClr val="0092FF"/>
              </a:solidFill>
            </a:endParaRPr>
          </a:p>
        </p:txBody>
      </p:sp>
      <p:sp>
        <p:nvSpPr>
          <p:cNvPr id="8" name="TextBox 48"/>
          <p:cNvSpPr txBox="1"/>
          <p:nvPr/>
        </p:nvSpPr>
        <p:spPr>
          <a:xfrm>
            <a:off x="86443" y="6381328"/>
            <a:ext cx="6861821" cy="400110"/>
          </a:xfrm>
          <a:prstGeom prst="rect">
            <a:avLst/>
          </a:prstGeom>
          <a:noFill/>
        </p:spPr>
        <p:txBody>
          <a:bodyPr wrap="square" rtlCol="0">
            <a:spAutoFit/>
          </a:bodyPr>
          <a:lstStyle/>
          <a:p>
            <a:r>
              <a:rPr lang="en-CA" sz="1000" dirty="0" smtClean="0">
                <a:solidFill>
                  <a:srgbClr val="002060"/>
                </a:solidFill>
              </a:rPr>
              <a:t>Bisono A </a:t>
            </a:r>
            <a:r>
              <a:rPr lang="en-CA" sz="1000" i="1" dirty="0" smtClean="0">
                <a:solidFill>
                  <a:srgbClr val="002060"/>
                </a:solidFill>
              </a:rPr>
              <a:t>et al. </a:t>
            </a:r>
            <a:r>
              <a:rPr lang="en-CA" sz="1000" dirty="0" smtClean="0">
                <a:solidFill>
                  <a:srgbClr val="002060"/>
                </a:solidFill>
              </a:rPr>
              <a:t>In</a:t>
            </a:r>
            <a:r>
              <a:rPr lang="en-CA" sz="1000" dirty="0">
                <a:solidFill>
                  <a:srgbClr val="002060"/>
                </a:solidFill>
              </a:rPr>
              <a:t>: O’Donoghue WT, Levensky ER, eds. </a:t>
            </a:r>
            <a:r>
              <a:rPr lang="en-CA" sz="1000" i="1" dirty="0">
                <a:solidFill>
                  <a:srgbClr val="002060"/>
                </a:solidFill>
              </a:rPr>
              <a:t>Promoting Treatment </a:t>
            </a:r>
            <a:r>
              <a:rPr lang="en-CA" sz="1000" i="1" dirty="0" smtClean="0">
                <a:solidFill>
                  <a:srgbClr val="002060"/>
                </a:solidFill>
              </a:rPr>
              <a:t>Adherence:  </a:t>
            </a:r>
            <a:r>
              <a:rPr lang="en-CA" sz="1000" i="1" dirty="0">
                <a:solidFill>
                  <a:srgbClr val="002060"/>
                </a:solidFill>
              </a:rPr>
              <a:t>A Practical Handbook for Health Care </a:t>
            </a:r>
            <a:r>
              <a:rPr lang="en-CA" sz="1000" i="1" dirty="0" smtClean="0">
                <a:solidFill>
                  <a:srgbClr val="002060"/>
                </a:solidFill>
              </a:rPr>
              <a:t>Providers. </a:t>
            </a:r>
            <a:r>
              <a:rPr lang="en-CA" sz="1000" dirty="0" smtClean="0">
                <a:solidFill>
                  <a:srgbClr val="002060"/>
                </a:solidFill>
              </a:rPr>
              <a:t>London, UK: SAGE Publications, Inc.; 2006.</a:t>
            </a:r>
            <a:r>
              <a:rPr lang="en-CA" sz="1000" i="1" dirty="0" smtClean="0">
                <a:solidFill>
                  <a:srgbClr val="002060"/>
                </a:solidFill>
              </a:rPr>
              <a:t>  </a:t>
            </a:r>
            <a:endParaRPr lang="en-CA" sz="1000" i="1" dirty="0">
              <a:solidFill>
                <a:srgbClr val="002060"/>
              </a:solidFill>
            </a:endParaRPr>
          </a:p>
        </p:txBody>
      </p:sp>
    </p:spTree>
    <p:extLst>
      <p:ext uri="{BB962C8B-B14F-4D97-AF65-F5344CB8AC3E}">
        <p14:creationId xmlns:p14="http://schemas.microsoft.com/office/powerpoint/2010/main" val="1177621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sz="3200" dirty="0" smtClean="0"/>
              <a:t>Brindar Comunicación y Confianza: Sugerencia sobre Comunicación</a:t>
            </a:r>
            <a:endParaRPr lang="es-MX" sz="3200" dirty="0"/>
          </a:p>
        </p:txBody>
      </p:sp>
      <p:sp>
        <p:nvSpPr>
          <p:cNvPr id="3" name="Content Placeholder 2"/>
          <p:cNvSpPr>
            <a:spLocks noGrp="1"/>
          </p:cNvSpPr>
          <p:nvPr>
            <p:ph idx="1"/>
          </p:nvPr>
        </p:nvSpPr>
        <p:spPr/>
        <p:txBody>
          <a:bodyPr>
            <a:noAutofit/>
          </a:bodyPr>
          <a:lstStyle/>
          <a:p>
            <a:pPr>
              <a:spcBef>
                <a:spcPts val="600"/>
              </a:spcBef>
            </a:pPr>
            <a:r>
              <a:rPr lang="es-MX" sz="2800" dirty="0" smtClean="0"/>
              <a:t>Escuchar activamente</a:t>
            </a:r>
          </a:p>
          <a:p>
            <a:pPr lvl="1">
              <a:spcBef>
                <a:spcPts val="600"/>
              </a:spcBef>
            </a:pPr>
            <a:r>
              <a:rPr lang="es-MX" sz="2400" dirty="0" smtClean="0"/>
              <a:t>Enfocarse en el paciente</a:t>
            </a:r>
          </a:p>
          <a:p>
            <a:pPr lvl="1">
              <a:spcBef>
                <a:spcPts val="600"/>
              </a:spcBef>
            </a:pPr>
            <a:r>
              <a:rPr lang="es-MX" sz="2400" dirty="0" smtClean="0"/>
              <a:t>Asentir y sonreír para  </a:t>
            </a:r>
            <a:br>
              <a:rPr lang="es-MX" sz="2400" dirty="0" smtClean="0"/>
            </a:br>
            <a:r>
              <a:rPr lang="es-MX" sz="2400" dirty="0" smtClean="0"/>
              <a:t>para mostrar que entendimos</a:t>
            </a:r>
          </a:p>
          <a:p>
            <a:pPr>
              <a:spcBef>
                <a:spcPts val="600"/>
              </a:spcBef>
            </a:pPr>
            <a:r>
              <a:rPr lang="es-MX" sz="2800" dirty="0" smtClean="0"/>
              <a:t>Hacer contacto visual</a:t>
            </a:r>
            <a:endParaRPr lang="es-MX" sz="2800" dirty="0"/>
          </a:p>
        </p:txBody>
      </p:sp>
      <p:sp>
        <p:nvSpPr>
          <p:cNvPr id="4" name="Rectangle 3"/>
          <p:cNvSpPr>
            <a:spLocks noChangeArrowheads="1"/>
          </p:cNvSpPr>
          <p:nvPr/>
        </p:nvSpPr>
        <p:spPr bwMode="auto">
          <a:xfrm>
            <a:off x="72008" y="6384127"/>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MX" sz="1200" dirty="0" smtClean="0">
                <a:solidFill>
                  <a:srgbClr val="002060"/>
                </a:solidFill>
              </a:rPr>
              <a:t>McDonough RP, Bennett MS. Am J Pharm Educ. 2006 June 15; 70(3): 58. Srnka QM, Ryan MR. Am Pharm. 1993;NS33:43–6. </a:t>
            </a:r>
            <a:endParaRPr lang="es-MX" sz="1200" dirty="0">
              <a:solidFill>
                <a:srgbClr val="002060"/>
              </a:solidFill>
            </a:endParaRPr>
          </a:p>
        </p:txBody>
      </p:sp>
      <p:pic>
        <p:nvPicPr>
          <p:cNvPr id="56322" name="Picture 2" descr="C:\Users\RCowan\AppData\Local\Microsoft\Windows\Temporary Internet Files\Content.IE5\5X8WTF8T\MP90042213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1574726"/>
            <a:ext cx="3446512" cy="2296777"/>
          </a:xfrm>
          <a:prstGeom prst="rect">
            <a:avLst/>
          </a:prstGeom>
          <a:noFill/>
          <a:extLst>
            <a:ext uri="{909E8E84-426E-40DD-AFC4-6F175D3DCCD1}">
              <a14:hiddenFill xmlns:a14="http://schemas.microsoft.com/office/drawing/2010/main">
                <a:solidFill>
                  <a:srgbClr val="FFFFFF"/>
                </a:solidFill>
              </a14:hiddenFill>
            </a:ext>
          </a:extLst>
        </p:spPr>
      </p:pic>
      <p:pic>
        <p:nvPicPr>
          <p:cNvPr id="56324" name="Picture 4" descr="C:\Users\RCowan\AppData\Local\Microsoft\Windows\Temporary Internet Files\Content.IE5\Z5R1YFFV\MP90040950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442" y="3939440"/>
            <a:ext cx="1599206" cy="236988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979712" y="3864972"/>
            <a:ext cx="7164288" cy="2369880"/>
          </a:xfrm>
          <a:prstGeom prst="rect">
            <a:avLst/>
          </a:prstGeom>
        </p:spPr>
        <p:txBody>
          <a:bodyPr wrap="square">
            <a:spAutoFit/>
          </a:bodyPr>
          <a:lstStyle/>
          <a:p>
            <a:pPr marL="342900" indent="-342900">
              <a:spcBef>
                <a:spcPts val="600"/>
              </a:spcBef>
              <a:buFont typeface="Arial" pitchFamily="34" charset="0"/>
              <a:buChar char="•"/>
            </a:pPr>
            <a:r>
              <a:rPr lang="es-MX" sz="2800" dirty="0" smtClean="0">
                <a:solidFill>
                  <a:srgbClr val="002060"/>
                </a:solidFill>
              </a:rPr>
              <a:t>Estar consciente de nuestro lenguaje corporal</a:t>
            </a:r>
          </a:p>
          <a:p>
            <a:pPr marL="742950" lvl="1" indent="-285750">
              <a:spcBef>
                <a:spcPts val="600"/>
              </a:spcBef>
              <a:buFont typeface="Arial" pitchFamily="34" charset="0"/>
              <a:buChar char="–"/>
            </a:pPr>
            <a:r>
              <a:rPr lang="es-MX" sz="2400" dirty="0" smtClean="0">
                <a:solidFill>
                  <a:srgbClr val="002060"/>
                </a:solidFill>
              </a:rPr>
              <a:t>Ver al paciente a la cara</a:t>
            </a:r>
          </a:p>
          <a:p>
            <a:pPr marL="742950" lvl="1" indent="-285750">
              <a:spcBef>
                <a:spcPts val="600"/>
              </a:spcBef>
              <a:buFont typeface="Arial" pitchFamily="34" charset="0"/>
              <a:buChar char="–"/>
            </a:pPr>
            <a:r>
              <a:rPr lang="es-MX" sz="2400" dirty="0" smtClean="0">
                <a:solidFill>
                  <a:srgbClr val="002060"/>
                </a:solidFill>
              </a:rPr>
              <a:t>No cruzar los brazos</a:t>
            </a:r>
          </a:p>
          <a:p>
            <a:pPr marL="742950" lvl="1" indent="-285750">
              <a:spcBef>
                <a:spcPts val="600"/>
              </a:spcBef>
              <a:buFont typeface="Arial" pitchFamily="34" charset="0"/>
              <a:buChar char="–"/>
            </a:pPr>
            <a:r>
              <a:rPr lang="es-MX" sz="2400" dirty="0" smtClean="0">
                <a:solidFill>
                  <a:srgbClr val="002060"/>
                </a:solidFill>
              </a:rPr>
              <a:t>Sacar las manos de los bolsillos</a:t>
            </a:r>
          </a:p>
          <a:p>
            <a:pPr marL="342900" indent="-342900">
              <a:spcBef>
                <a:spcPts val="600"/>
              </a:spcBef>
              <a:buFont typeface="Arial" pitchFamily="34" charset="0"/>
              <a:buChar char="•"/>
            </a:pPr>
            <a:r>
              <a:rPr lang="es-MX" sz="2800" dirty="0" smtClean="0">
                <a:solidFill>
                  <a:srgbClr val="002060"/>
                </a:solidFill>
              </a:rPr>
              <a:t>Reconocer e interpretar las pistas no verbales</a:t>
            </a:r>
            <a:endParaRPr lang="es-MX" sz="2800" dirty="0">
              <a:solidFill>
                <a:srgbClr val="002060"/>
              </a:solidFill>
            </a:endParaRPr>
          </a:p>
        </p:txBody>
      </p:sp>
    </p:spTree>
    <p:extLst>
      <p:ext uri="{BB962C8B-B14F-4D97-AF65-F5344CB8AC3E}">
        <p14:creationId xmlns:p14="http://schemas.microsoft.com/office/powerpoint/2010/main" val="3881660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Eliminar el Sesgo</a:t>
            </a:r>
            <a:endParaRPr lang="es-MX" dirty="0"/>
          </a:p>
        </p:txBody>
      </p:sp>
      <p:sp>
        <p:nvSpPr>
          <p:cNvPr id="4" name="Rectangle 3"/>
          <p:cNvSpPr/>
          <p:nvPr/>
        </p:nvSpPr>
        <p:spPr>
          <a:xfrm>
            <a:off x="147068" y="6295050"/>
            <a:ext cx="4450064" cy="369332"/>
          </a:xfrm>
          <a:prstGeom prst="rect">
            <a:avLst/>
          </a:prstGeom>
        </p:spPr>
        <p:txBody>
          <a:bodyPr wrap="none">
            <a:spAutoFit/>
          </a:bodyPr>
          <a:lstStyle/>
          <a:p>
            <a:r>
              <a:rPr lang="es-MX" dirty="0" smtClean="0">
                <a:solidFill>
                  <a:srgbClr val="002060"/>
                </a:solidFill>
              </a:rPr>
              <a:t>http://www.acpm.org/?MedAdherTT_ClinRef</a:t>
            </a:r>
            <a:endParaRPr lang="es-MX" dirty="0">
              <a:solidFill>
                <a:srgbClr val="002060"/>
              </a:solidFill>
            </a:endParaRPr>
          </a:p>
        </p:txBody>
      </p:sp>
      <p:graphicFrame>
        <p:nvGraphicFramePr>
          <p:cNvPr id="7" name="Diagram 6"/>
          <p:cNvGraphicFramePr/>
          <p:nvPr>
            <p:extLst>
              <p:ext uri="{D42A27DB-BD31-4B8C-83A1-F6EECF244321}">
                <p14:modId xmlns:p14="http://schemas.microsoft.com/office/powerpoint/2010/main" val="1798567303"/>
              </p:ext>
            </p:extLst>
          </p:nvPr>
        </p:nvGraphicFramePr>
        <p:xfrm>
          <a:off x="-2484784" y="1628800"/>
          <a:ext cx="10081120"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3851920" y="2204864"/>
            <a:ext cx="4572000" cy="1015663"/>
          </a:xfrm>
          <a:prstGeom prst="rect">
            <a:avLst/>
          </a:prstGeom>
        </p:spPr>
        <p:txBody>
          <a:bodyPr>
            <a:spAutoFit/>
          </a:bodyPr>
          <a:lstStyle/>
          <a:p>
            <a:r>
              <a:rPr lang="es-MX" sz="2000" dirty="0" smtClean="0">
                <a:solidFill>
                  <a:srgbClr val="002060"/>
                </a:solidFill>
              </a:rPr>
              <a:t>Aprender más acerca de cómo la baja alfabetización sobre la salud puede afectar los resultados del apaciente</a:t>
            </a:r>
            <a:endParaRPr lang="es-MX" sz="2000" dirty="0">
              <a:solidFill>
                <a:srgbClr val="002060"/>
              </a:solidFill>
            </a:endParaRPr>
          </a:p>
        </p:txBody>
      </p:sp>
      <p:sp>
        <p:nvSpPr>
          <p:cNvPr id="9" name="Rectangle 8"/>
          <p:cNvSpPr/>
          <p:nvPr/>
        </p:nvSpPr>
        <p:spPr>
          <a:xfrm>
            <a:off x="4355976" y="3501008"/>
            <a:ext cx="4752528" cy="1015663"/>
          </a:xfrm>
          <a:prstGeom prst="rect">
            <a:avLst/>
          </a:prstGeom>
        </p:spPr>
        <p:txBody>
          <a:bodyPr wrap="square">
            <a:spAutoFit/>
          </a:bodyPr>
          <a:lstStyle/>
          <a:p>
            <a:r>
              <a:rPr lang="es-MX" sz="2000" dirty="0" smtClean="0">
                <a:solidFill>
                  <a:srgbClr val="002060"/>
                </a:solidFill>
              </a:rPr>
              <a:t>Preguntar específicamente sobre actitudes, creencias y normas culturales con respecto a su medicación</a:t>
            </a:r>
            <a:endParaRPr lang="es-MX" sz="2000" dirty="0">
              <a:solidFill>
                <a:srgbClr val="002060"/>
              </a:solidFill>
            </a:endParaRPr>
          </a:p>
        </p:txBody>
      </p:sp>
      <p:sp>
        <p:nvSpPr>
          <p:cNvPr id="10" name="Rectangle 9"/>
          <p:cNvSpPr/>
          <p:nvPr/>
        </p:nvSpPr>
        <p:spPr>
          <a:xfrm>
            <a:off x="3811109" y="4956885"/>
            <a:ext cx="4572000" cy="707886"/>
          </a:xfrm>
          <a:prstGeom prst="rect">
            <a:avLst/>
          </a:prstGeom>
        </p:spPr>
        <p:txBody>
          <a:bodyPr>
            <a:spAutoFit/>
          </a:bodyPr>
          <a:lstStyle/>
          <a:p>
            <a:r>
              <a:rPr lang="es-MX" sz="2000" dirty="0" smtClean="0">
                <a:solidFill>
                  <a:srgbClr val="002060"/>
                </a:solidFill>
              </a:rPr>
              <a:t>Adaptar la comunicación a las creencias y nivel de comprensión del paciente</a:t>
            </a:r>
            <a:endParaRPr lang="es-MX" sz="2000" dirty="0">
              <a:solidFill>
                <a:srgbClr val="002060"/>
              </a:solidFill>
            </a:endParaRPr>
          </a:p>
        </p:txBody>
      </p:sp>
    </p:spTree>
    <p:extLst>
      <p:ext uri="{BB962C8B-B14F-4D97-AF65-F5344CB8AC3E}">
        <p14:creationId xmlns:p14="http://schemas.microsoft.com/office/powerpoint/2010/main" val="3091910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sz="3200" dirty="0" smtClean="0"/>
              <a:t>Evaluando el Apego: Estrategia de 4-Pasos para Detectar la Falta de Apego</a:t>
            </a:r>
            <a:endParaRPr lang="es-MX" sz="3200" dirty="0"/>
          </a:p>
        </p:txBody>
      </p:sp>
      <p:sp>
        <p:nvSpPr>
          <p:cNvPr id="4" name="TextBox 3"/>
          <p:cNvSpPr txBox="1"/>
          <p:nvPr/>
        </p:nvSpPr>
        <p:spPr>
          <a:xfrm>
            <a:off x="467544" y="6381328"/>
            <a:ext cx="5559151" cy="369332"/>
          </a:xfrm>
          <a:prstGeom prst="rect">
            <a:avLst/>
          </a:prstGeom>
          <a:noFill/>
        </p:spPr>
        <p:txBody>
          <a:bodyPr wrap="none" rtlCol="0">
            <a:spAutoFit/>
          </a:bodyPr>
          <a:lstStyle/>
          <a:p>
            <a:r>
              <a:rPr lang="es-MX" dirty="0" smtClean="0">
                <a:solidFill>
                  <a:srgbClr val="002060"/>
                </a:solidFill>
              </a:rPr>
              <a:t>Hahn S, Budenz DL. Adv Stud Ophtahlmol 2008; 5(2):44-9.</a:t>
            </a:r>
            <a:endParaRPr lang="es-MX" dirty="0">
              <a:solidFill>
                <a:srgbClr val="002060"/>
              </a:solidFill>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109386772"/>
              </p:ext>
            </p:extLst>
          </p:nvPr>
        </p:nvGraphicFramePr>
        <p:xfrm>
          <a:off x="1331640" y="1600200"/>
          <a:ext cx="735516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8371" name="Picture 3" descr="C:\Users\RCowan\AppData\Local\Microsoft\Windows\Temporary Internet Files\Content.IE5\RG1WRDSC\MM900178298[1].gif"/>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3225" y="2955925"/>
            <a:ext cx="666750" cy="666750"/>
          </a:xfrm>
          <a:prstGeom prst="rect">
            <a:avLst/>
          </a:prstGeom>
          <a:noFill/>
          <a:extLst>
            <a:ext uri="{909E8E84-426E-40DD-AFC4-6F175D3DCCD1}">
              <a14:hiddenFill xmlns:a14="http://schemas.microsoft.com/office/drawing/2010/main">
                <a:solidFill>
                  <a:srgbClr val="FFFFFF"/>
                </a:solidFill>
              </a14:hiddenFill>
            </a:ext>
          </a:extLst>
        </p:spPr>
      </p:pic>
      <p:pic>
        <p:nvPicPr>
          <p:cNvPr id="58373" name="Picture 5" descr="C:\Users\RCowan\AppData\Local\Microsoft\Windows\Temporary Internet Files\Content.IE5\FA2NP801\MM900178297[1].gif"/>
          <p:cNvPicPr>
            <a:picLocks noChangeAspect="1" noChangeArrowheads="1" noCrop="1"/>
          </p:cNvPicPr>
          <p:nvPr/>
        </p:nvPicPr>
        <p:blipFill>
          <a:blip r:embed="rId9" cstate="print">
            <a:extLst>
              <a:ext uri="{BEBA8EAE-BF5A-486C-A8C5-ECC9F3942E4B}">
                <a14:imgProps xmlns:a14="http://schemas.microsoft.com/office/drawing/2010/main">
                  <a14:imgLayer r:embed="rId10">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403225" y="1685925"/>
            <a:ext cx="666750" cy="66675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8374" name="Picture 6" descr="C:\Users\RCowan\AppData\Local\Microsoft\Windows\Temporary Internet Files\Content.IE5\RG1WRDSC\MM900178299[1].gif"/>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90525" y="4213225"/>
            <a:ext cx="666750" cy="666750"/>
          </a:xfrm>
          <a:prstGeom prst="rect">
            <a:avLst/>
          </a:prstGeom>
          <a:noFill/>
          <a:extLst>
            <a:ext uri="{909E8E84-426E-40DD-AFC4-6F175D3DCCD1}">
              <a14:hiddenFill xmlns:a14="http://schemas.microsoft.com/office/drawing/2010/main">
                <a:solidFill>
                  <a:srgbClr val="FFFFFF"/>
                </a:solidFill>
              </a14:hiddenFill>
            </a:ext>
          </a:extLst>
        </p:spPr>
      </p:pic>
      <p:pic>
        <p:nvPicPr>
          <p:cNvPr id="58375" name="Picture 7" descr="C:\Users\RCowan\AppData\Local\Microsoft\Windows\Temporary Internet Files\Content.IE5\5X8WTF8T\MM900178300[1].gif"/>
          <p:cNvPicPr>
            <a:picLocks noChangeAspect="1" noChangeArrowheads="1" noCrop="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76858" y="5368925"/>
            <a:ext cx="666750" cy="666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1883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2"/>
          <p:cNvSpPr>
            <a:spLocks noGrp="1" noChangeArrowheads="1"/>
          </p:cNvSpPr>
          <p:nvPr>
            <p:ph type="title"/>
          </p:nvPr>
        </p:nvSpPr>
        <p:spPr>
          <a:xfrm>
            <a:off x="457200" y="329694"/>
            <a:ext cx="8229600" cy="1143000"/>
          </a:xfrm>
        </p:spPr>
        <p:txBody>
          <a:bodyPr vert="horz" lIns="91440" tIns="45720" rIns="91440" bIns="45720" rtlCol="0" anchor="ctr">
            <a:normAutofit/>
          </a:bodyPr>
          <a:lstStyle/>
          <a:p>
            <a:pPr>
              <a:lnSpc>
                <a:spcPct val="85000"/>
              </a:lnSpc>
            </a:pPr>
            <a:r>
              <a:rPr lang="es-MX" dirty="0" smtClean="0"/>
              <a:t>Metas en el Manejo del Dolor</a:t>
            </a:r>
            <a:endParaRPr lang="es-MX" dirty="0"/>
          </a:p>
        </p:txBody>
      </p:sp>
      <p:sp>
        <p:nvSpPr>
          <p:cNvPr id="34" name="Rectangle 3"/>
          <p:cNvSpPr txBox="1">
            <a:spLocks noChangeArrowheads="1"/>
          </p:cNvSpPr>
          <p:nvPr/>
        </p:nvSpPr>
        <p:spPr>
          <a:xfrm>
            <a:off x="409699" y="1359481"/>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MX" sz="2800" b="0" i="0" u="none" strike="noStrike" kern="1200" cap="none" spc="0" normalizeH="0" baseline="0" noProof="0" dirty="0" smtClean="0">
                <a:ln>
                  <a:noFill/>
                </a:ln>
                <a:solidFill>
                  <a:srgbClr val="002060"/>
                </a:solidFill>
                <a:effectLst/>
                <a:uLnTx/>
                <a:uFillTx/>
                <a:latin typeface="+mn-lt"/>
                <a:ea typeface="+mn-ea"/>
                <a:cs typeface="+mn-cs"/>
              </a:rPr>
              <a:t>Involucrar al paciente en el proceso de la toma de decisiones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MX" sz="2800" b="0" i="0" u="none" strike="noStrike" kern="1200" cap="none" spc="0" normalizeH="0" baseline="0" noProof="0" dirty="0" smtClean="0">
                <a:ln>
                  <a:noFill/>
                </a:ln>
                <a:solidFill>
                  <a:srgbClr val="002060"/>
                </a:solidFill>
                <a:effectLst/>
                <a:uLnTx/>
                <a:uFillTx/>
                <a:latin typeface="+mn-lt"/>
                <a:ea typeface="+mn-ea"/>
                <a:cs typeface="+mn-cs"/>
              </a:rPr>
              <a:t>Acordar las metas realistas del tratamiento </a:t>
            </a:r>
            <a:r>
              <a:rPr kumimoji="0" lang="es-MX" sz="2800" b="1" i="0" u="none" strike="noStrike" kern="1200" cap="none" spc="0" normalizeH="0" baseline="0" noProof="0" dirty="0" smtClean="0">
                <a:ln>
                  <a:noFill/>
                </a:ln>
                <a:solidFill>
                  <a:srgbClr val="002060"/>
                </a:solidFill>
                <a:effectLst/>
                <a:uLnTx/>
                <a:uFillTx/>
                <a:latin typeface="+mn-lt"/>
                <a:ea typeface="+mn-ea"/>
                <a:cs typeface="+mn-cs"/>
              </a:rPr>
              <a:t>antes de iniciar</a:t>
            </a:r>
            <a:r>
              <a:rPr kumimoji="0" lang="es-MX" sz="2800" b="0" i="0" u="none" strike="noStrike" kern="1200" cap="none" spc="0" normalizeH="0" baseline="0" noProof="0" dirty="0" smtClean="0">
                <a:ln>
                  <a:noFill/>
                </a:ln>
                <a:solidFill>
                  <a:srgbClr val="002060"/>
                </a:solidFill>
                <a:effectLst/>
                <a:uLnTx/>
                <a:uFillTx/>
                <a:latin typeface="+mn-lt"/>
                <a:ea typeface="+mn-ea"/>
                <a:cs typeface="+mn-cs"/>
              </a:rPr>
              <a:t> un plan de tratamiento</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MX" sz="2800" b="0" i="0" u="none" strike="noStrike" kern="1200" cap="none" spc="0" normalizeH="0" baseline="0" noProof="0" dirty="0" smtClean="0">
              <a:ln>
                <a:noFill/>
              </a:ln>
              <a:solidFill>
                <a:srgbClr val="00206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MX" sz="2800" b="0" i="0" u="none" strike="noStrike" kern="1200" cap="none" spc="0" normalizeH="0" baseline="0" noProof="0" dirty="0">
              <a:ln>
                <a:noFill/>
              </a:ln>
              <a:solidFill>
                <a:schemeClr val="tx2"/>
              </a:solidFill>
              <a:effectLst/>
              <a:uLnTx/>
              <a:uFillTx/>
              <a:latin typeface="+mn-lt"/>
              <a:ea typeface="+mn-ea"/>
              <a:cs typeface="+mn-cs"/>
            </a:endParaRPr>
          </a:p>
        </p:txBody>
      </p:sp>
      <p:sp>
        <p:nvSpPr>
          <p:cNvPr id="35" name="Text Box 8"/>
          <p:cNvSpPr txBox="1">
            <a:spLocks noChangeArrowheads="1"/>
          </p:cNvSpPr>
          <p:nvPr/>
        </p:nvSpPr>
        <p:spPr bwMode="auto">
          <a:xfrm>
            <a:off x="121790" y="6619137"/>
            <a:ext cx="80645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s-MX" sz="1000" dirty="0" smtClean="0">
                <a:solidFill>
                  <a:srgbClr val="002060"/>
                </a:solidFill>
              </a:rPr>
              <a:t>Gilron I </a:t>
            </a:r>
            <a:r>
              <a:rPr lang="es-MX" sz="1000" i="1" dirty="0" smtClean="0">
                <a:solidFill>
                  <a:srgbClr val="002060"/>
                </a:solidFill>
              </a:rPr>
              <a:t>et al. CMAJ</a:t>
            </a:r>
            <a:r>
              <a:rPr lang="es-MX" sz="1000" dirty="0" smtClean="0">
                <a:solidFill>
                  <a:srgbClr val="002060"/>
                </a:solidFill>
              </a:rPr>
              <a:t> 2006; 175(3):265-75.</a:t>
            </a:r>
            <a:endParaRPr lang="es-MX" sz="1000" dirty="0">
              <a:solidFill>
                <a:srgbClr val="002060"/>
              </a:solidFill>
            </a:endParaRPr>
          </a:p>
        </p:txBody>
      </p:sp>
      <p:sp>
        <p:nvSpPr>
          <p:cNvPr id="36" name="Slide Number Placeholder 3"/>
          <p:cNvSpPr>
            <a:spLocks noGrp="1"/>
          </p:cNvSpPr>
          <p:nvPr>
            <p:ph type="sldNum" sz="quarter" idx="12"/>
          </p:nvPr>
        </p:nvSpPr>
        <p:spPr>
          <a:xfrm>
            <a:off x="6758880" y="6448251"/>
            <a:ext cx="2133600" cy="365125"/>
          </a:xfrm>
        </p:spPr>
        <p:txBody>
          <a:bodyPr/>
          <a:lstStyle/>
          <a:p>
            <a:r>
              <a:rPr lang="es-MX" dirty="0" smtClean="0">
                <a:solidFill>
                  <a:schemeClr val="bg1"/>
                </a:solidFill>
              </a:rPr>
              <a:t/>
            </a:r>
            <a:br>
              <a:rPr lang="es-MX" dirty="0" smtClean="0">
                <a:solidFill>
                  <a:schemeClr val="bg1"/>
                </a:solidFill>
              </a:rPr>
            </a:br>
            <a:fld id="{903B8EED-60FF-4798-B00A-5F8F0039E366}" type="slidenum">
              <a:rPr lang="es-MX" smtClean="0">
                <a:solidFill>
                  <a:schemeClr val="bg1"/>
                </a:solidFill>
              </a:rPr>
              <a:pPr/>
              <a:t>6</a:t>
            </a:fld>
            <a:endParaRPr lang="es-MX" dirty="0">
              <a:solidFill>
                <a:schemeClr val="bg1"/>
              </a:solidFill>
            </a:endParaRPr>
          </a:p>
        </p:txBody>
      </p:sp>
      <p:grpSp>
        <p:nvGrpSpPr>
          <p:cNvPr id="2" name="Group 22"/>
          <p:cNvGrpSpPr/>
          <p:nvPr/>
        </p:nvGrpSpPr>
        <p:grpSpPr>
          <a:xfrm>
            <a:off x="2190750" y="2663825"/>
            <a:ext cx="4468813" cy="3822701"/>
            <a:chOff x="2190750" y="2663825"/>
            <a:chExt cx="4468813" cy="3822701"/>
          </a:xfrm>
          <a:effectLst/>
        </p:grpSpPr>
        <p:sp>
          <p:nvSpPr>
            <p:cNvPr id="38" name="AutoShape 3"/>
            <p:cNvSpPr>
              <a:spLocks noChangeAspect="1" noChangeArrowheads="1" noTextEdit="1"/>
            </p:cNvSpPr>
            <p:nvPr/>
          </p:nvSpPr>
          <p:spPr bwMode="auto">
            <a:xfrm>
              <a:off x="2190750" y="2663825"/>
              <a:ext cx="4468813" cy="3822700"/>
            </a:xfrm>
            <a:prstGeom prst="rect">
              <a:avLst/>
            </a:prstGeom>
            <a:noFill/>
            <a:ln>
              <a:noFill/>
            </a:ln>
            <a:scene3d>
              <a:camera prst="orthographicFront"/>
              <a:lightRig rig="threePt" dir="t"/>
            </a:scene3d>
            <a:sp3d>
              <a:bevelT w="114300" prst="artDeco"/>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dirty="0"/>
            </a:p>
          </p:txBody>
        </p:sp>
        <p:sp>
          <p:nvSpPr>
            <p:cNvPr id="39" name="Rectangle 6"/>
            <p:cNvSpPr>
              <a:spLocks noChangeArrowheads="1"/>
            </p:cNvSpPr>
            <p:nvPr/>
          </p:nvSpPr>
          <p:spPr bwMode="auto">
            <a:xfrm>
              <a:off x="4114800" y="3182938"/>
              <a:ext cx="630238" cy="134938"/>
            </a:xfrm>
            <a:prstGeom prst="rect">
              <a:avLst/>
            </a:prstGeom>
            <a:ln/>
            <a:scene3d>
              <a:camera prst="orthographicFront"/>
              <a:lightRig rig="threePt" dir="t"/>
            </a:scene3d>
            <a:sp3d>
              <a:bevelT w="114300" prst="artDeco"/>
            </a:sp3d>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s-MX" dirty="0"/>
            </a:p>
          </p:txBody>
        </p:sp>
        <p:sp>
          <p:nvSpPr>
            <p:cNvPr id="40" name="Freeform 7"/>
            <p:cNvSpPr>
              <a:spLocks/>
            </p:cNvSpPr>
            <p:nvPr/>
          </p:nvSpPr>
          <p:spPr bwMode="auto">
            <a:xfrm>
              <a:off x="3463925" y="3354388"/>
              <a:ext cx="1922463" cy="158750"/>
            </a:xfrm>
            <a:custGeom>
              <a:avLst/>
              <a:gdLst>
                <a:gd name="T0" fmla="*/ 1211 w 1211"/>
                <a:gd name="T1" fmla="*/ 100 h 100"/>
                <a:gd name="T2" fmla="*/ 0 w 1211"/>
                <a:gd name="T3" fmla="*/ 100 h 100"/>
                <a:gd name="T4" fmla="*/ 65 w 1211"/>
                <a:gd name="T5" fmla="*/ 0 h 100"/>
                <a:gd name="T6" fmla="*/ 1146 w 1211"/>
                <a:gd name="T7" fmla="*/ 0 h 100"/>
                <a:gd name="T8" fmla="*/ 1211 w 1211"/>
                <a:gd name="T9" fmla="*/ 100 h 100"/>
              </a:gdLst>
              <a:ahLst/>
              <a:cxnLst>
                <a:cxn ang="0">
                  <a:pos x="T0" y="T1"/>
                </a:cxn>
                <a:cxn ang="0">
                  <a:pos x="T2" y="T3"/>
                </a:cxn>
                <a:cxn ang="0">
                  <a:pos x="T4" y="T5"/>
                </a:cxn>
                <a:cxn ang="0">
                  <a:pos x="T6" y="T7"/>
                </a:cxn>
                <a:cxn ang="0">
                  <a:pos x="T8" y="T9"/>
                </a:cxn>
              </a:cxnLst>
              <a:rect l="0" t="0" r="r" b="b"/>
              <a:pathLst>
                <a:path w="1211" h="100">
                  <a:moveTo>
                    <a:pt x="1211" y="100"/>
                  </a:moveTo>
                  <a:lnTo>
                    <a:pt x="0" y="100"/>
                  </a:lnTo>
                  <a:lnTo>
                    <a:pt x="65" y="0"/>
                  </a:lnTo>
                  <a:lnTo>
                    <a:pt x="1146" y="0"/>
                  </a:lnTo>
                  <a:lnTo>
                    <a:pt x="1211" y="100"/>
                  </a:lnTo>
                  <a:close/>
                </a:path>
              </a:pathLst>
            </a:custGeom>
            <a:ln/>
            <a:scene3d>
              <a:camera prst="orthographicFront"/>
              <a:lightRig rig="threePt" dir="t"/>
            </a:scene3d>
            <a:sp3d>
              <a:bevelT w="114300" prst="artDeco"/>
            </a:sp3d>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s-MX" dirty="0"/>
            </a:p>
          </p:txBody>
        </p:sp>
        <p:sp>
          <p:nvSpPr>
            <p:cNvPr id="41" name="Freeform 8"/>
            <p:cNvSpPr>
              <a:spLocks/>
            </p:cNvSpPr>
            <p:nvPr/>
          </p:nvSpPr>
          <p:spPr bwMode="auto">
            <a:xfrm>
              <a:off x="4279900" y="3489325"/>
              <a:ext cx="303213" cy="304800"/>
            </a:xfrm>
            <a:custGeom>
              <a:avLst/>
              <a:gdLst>
                <a:gd name="T0" fmla="*/ 191 w 191"/>
                <a:gd name="T1" fmla="*/ 96 h 192"/>
                <a:gd name="T2" fmla="*/ 191 w 191"/>
                <a:gd name="T3" fmla="*/ 96 h 192"/>
                <a:gd name="T4" fmla="*/ 189 w 191"/>
                <a:gd name="T5" fmla="*/ 117 h 192"/>
                <a:gd name="T6" fmla="*/ 183 w 191"/>
                <a:gd name="T7" fmla="*/ 135 h 192"/>
                <a:gd name="T8" fmla="*/ 175 w 191"/>
                <a:gd name="T9" fmla="*/ 151 h 192"/>
                <a:gd name="T10" fmla="*/ 163 w 191"/>
                <a:gd name="T11" fmla="*/ 166 h 192"/>
                <a:gd name="T12" fmla="*/ 149 w 191"/>
                <a:gd name="T13" fmla="*/ 176 h 192"/>
                <a:gd name="T14" fmla="*/ 132 w 191"/>
                <a:gd name="T15" fmla="*/ 186 h 192"/>
                <a:gd name="T16" fmla="*/ 114 w 191"/>
                <a:gd name="T17" fmla="*/ 192 h 192"/>
                <a:gd name="T18" fmla="*/ 96 w 191"/>
                <a:gd name="T19" fmla="*/ 192 h 192"/>
                <a:gd name="T20" fmla="*/ 96 w 191"/>
                <a:gd name="T21" fmla="*/ 192 h 192"/>
                <a:gd name="T22" fmla="*/ 75 w 191"/>
                <a:gd name="T23" fmla="*/ 192 h 192"/>
                <a:gd name="T24" fmla="*/ 57 w 191"/>
                <a:gd name="T25" fmla="*/ 186 h 192"/>
                <a:gd name="T26" fmla="*/ 41 w 191"/>
                <a:gd name="T27" fmla="*/ 176 h 192"/>
                <a:gd name="T28" fmla="*/ 26 w 191"/>
                <a:gd name="T29" fmla="*/ 166 h 192"/>
                <a:gd name="T30" fmla="*/ 16 w 191"/>
                <a:gd name="T31" fmla="*/ 151 h 192"/>
                <a:gd name="T32" fmla="*/ 6 w 191"/>
                <a:gd name="T33" fmla="*/ 135 h 192"/>
                <a:gd name="T34" fmla="*/ 2 w 191"/>
                <a:gd name="T35" fmla="*/ 117 h 192"/>
                <a:gd name="T36" fmla="*/ 0 w 191"/>
                <a:gd name="T37" fmla="*/ 96 h 192"/>
                <a:gd name="T38" fmla="*/ 0 w 191"/>
                <a:gd name="T39" fmla="*/ 96 h 192"/>
                <a:gd name="T40" fmla="*/ 2 w 191"/>
                <a:gd name="T41" fmla="*/ 78 h 192"/>
                <a:gd name="T42" fmla="*/ 6 w 191"/>
                <a:gd name="T43" fmla="*/ 60 h 192"/>
                <a:gd name="T44" fmla="*/ 16 w 191"/>
                <a:gd name="T45" fmla="*/ 43 h 192"/>
                <a:gd name="T46" fmla="*/ 26 w 191"/>
                <a:gd name="T47" fmla="*/ 29 h 192"/>
                <a:gd name="T48" fmla="*/ 41 w 191"/>
                <a:gd name="T49" fmla="*/ 19 h 192"/>
                <a:gd name="T50" fmla="*/ 57 w 191"/>
                <a:gd name="T51" fmla="*/ 9 h 192"/>
                <a:gd name="T52" fmla="*/ 75 w 191"/>
                <a:gd name="T53" fmla="*/ 2 h 192"/>
                <a:gd name="T54" fmla="*/ 96 w 191"/>
                <a:gd name="T55" fmla="*/ 0 h 192"/>
                <a:gd name="T56" fmla="*/ 96 w 191"/>
                <a:gd name="T57" fmla="*/ 0 h 192"/>
                <a:gd name="T58" fmla="*/ 114 w 191"/>
                <a:gd name="T59" fmla="*/ 2 h 192"/>
                <a:gd name="T60" fmla="*/ 132 w 191"/>
                <a:gd name="T61" fmla="*/ 9 h 192"/>
                <a:gd name="T62" fmla="*/ 149 w 191"/>
                <a:gd name="T63" fmla="*/ 19 h 192"/>
                <a:gd name="T64" fmla="*/ 163 w 191"/>
                <a:gd name="T65" fmla="*/ 29 h 192"/>
                <a:gd name="T66" fmla="*/ 175 w 191"/>
                <a:gd name="T67" fmla="*/ 43 h 192"/>
                <a:gd name="T68" fmla="*/ 183 w 191"/>
                <a:gd name="T69" fmla="*/ 60 h 192"/>
                <a:gd name="T70" fmla="*/ 189 w 191"/>
                <a:gd name="T71" fmla="*/ 78 h 192"/>
                <a:gd name="T72" fmla="*/ 191 w 191"/>
                <a:gd name="T73" fmla="*/ 96 h 192"/>
                <a:gd name="T74" fmla="*/ 191 w 191"/>
                <a:gd name="T75" fmla="*/ 9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1" h="192">
                  <a:moveTo>
                    <a:pt x="191" y="96"/>
                  </a:moveTo>
                  <a:lnTo>
                    <a:pt x="191" y="96"/>
                  </a:lnTo>
                  <a:lnTo>
                    <a:pt x="189" y="117"/>
                  </a:lnTo>
                  <a:lnTo>
                    <a:pt x="183" y="135"/>
                  </a:lnTo>
                  <a:lnTo>
                    <a:pt x="175" y="151"/>
                  </a:lnTo>
                  <a:lnTo>
                    <a:pt x="163" y="166"/>
                  </a:lnTo>
                  <a:lnTo>
                    <a:pt x="149" y="176"/>
                  </a:lnTo>
                  <a:lnTo>
                    <a:pt x="132" y="186"/>
                  </a:lnTo>
                  <a:lnTo>
                    <a:pt x="114" y="192"/>
                  </a:lnTo>
                  <a:lnTo>
                    <a:pt x="96" y="192"/>
                  </a:lnTo>
                  <a:lnTo>
                    <a:pt x="96" y="192"/>
                  </a:lnTo>
                  <a:lnTo>
                    <a:pt x="75" y="192"/>
                  </a:lnTo>
                  <a:lnTo>
                    <a:pt x="57" y="186"/>
                  </a:lnTo>
                  <a:lnTo>
                    <a:pt x="41" y="176"/>
                  </a:lnTo>
                  <a:lnTo>
                    <a:pt x="26" y="166"/>
                  </a:lnTo>
                  <a:lnTo>
                    <a:pt x="16" y="151"/>
                  </a:lnTo>
                  <a:lnTo>
                    <a:pt x="6" y="135"/>
                  </a:lnTo>
                  <a:lnTo>
                    <a:pt x="2" y="117"/>
                  </a:lnTo>
                  <a:lnTo>
                    <a:pt x="0" y="96"/>
                  </a:lnTo>
                  <a:lnTo>
                    <a:pt x="0" y="96"/>
                  </a:lnTo>
                  <a:lnTo>
                    <a:pt x="2" y="78"/>
                  </a:lnTo>
                  <a:lnTo>
                    <a:pt x="6" y="60"/>
                  </a:lnTo>
                  <a:lnTo>
                    <a:pt x="16" y="43"/>
                  </a:lnTo>
                  <a:lnTo>
                    <a:pt x="26" y="29"/>
                  </a:lnTo>
                  <a:lnTo>
                    <a:pt x="41" y="19"/>
                  </a:lnTo>
                  <a:lnTo>
                    <a:pt x="57" y="9"/>
                  </a:lnTo>
                  <a:lnTo>
                    <a:pt x="75" y="2"/>
                  </a:lnTo>
                  <a:lnTo>
                    <a:pt x="96" y="0"/>
                  </a:lnTo>
                  <a:lnTo>
                    <a:pt x="96" y="0"/>
                  </a:lnTo>
                  <a:lnTo>
                    <a:pt x="114" y="2"/>
                  </a:lnTo>
                  <a:lnTo>
                    <a:pt x="132" y="9"/>
                  </a:lnTo>
                  <a:lnTo>
                    <a:pt x="149" y="19"/>
                  </a:lnTo>
                  <a:lnTo>
                    <a:pt x="163" y="29"/>
                  </a:lnTo>
                  <a:lnTo>
                    <a:pt x="175" y="43"/>
                  </a:lnTo>
                  <a:lnTo>
                    <a:pt x="183" y="60"/>
                  </a:lnTo>
                  <a:lnTo>
                    <a:pt x="189" y="78"/>
                  </a:lnTo>
                  <a:lnTo>
                    <a:pt x="191" y="96"/>
                  </a:lnTo>
                  <a:lnTo>
                    <a:pt x="191" y="96"/>
                  </a:lnTo>
                  <a:close/>
                </a:path>
              </a:pathLst>
            </a:custGeom>
            <a:ln>
              <a:headEnd/>
              <a:tailEnd/>
            </a:ln>
            <a:scene3d>
              <a:camera prst="orthographicFront"/>
              <a:lightRig rig="threePt" dir="t"/>
            </a:scene3d>
            <a:sp3d>
              <a:bevelT w="114300" prst="artDeco"/>
            </a:sp3d>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s-MX" dirty="0"/>
            </a:p>
          </p:txBody>
        </p:sp>
        <p:sp>
          <p:nvSpPr>
            <p:cNvPr id="42" name="Freeform 9"/>
            <p:cNvSpPr>
              <a:spLocks/>
            </p:cNvSpPr>
            <p:nvPr/>
          </p:nvSpPr>
          <p:spPr bwMode="auto">
            <a:xfrm>
              <a:off x="2582863" y="3557588"/>
              <a:ext cx="3681413" cy="388938"/>
            </a:xfrm>
            <a:custGeom>
              <a:avLst/>
              <a:gdLst>
                <a:gd name="T0" fmla="*/ 2221 w 2319"/>
                <a:gd name="T1" fmla="*/ 0 h 245"/>
                <a:gd name="T2" fmla="*/ 106 w 2319"/>
                <a:gd name="T3" fmla="*/ 2 h 245"/>
                <a:gd name="T4" fmla="*/ 83 w 2319"/>
                <a:gd name="T5" fmla="*/ 8 h 245"/>
                <a:gd name="T6" fmla="*/ 47 w 2319"/>
                <a:gd name="T7" fmla="*/ 29 h 245"/>
                <a:gd name="T8" fmla="*/ 18 w 2319"/>
                <a:gd name="T9" fmla="*/ 59 h 245"/>
                <a:gd name="T10" fmla="*/ 2 w 2319"/>
                <a:gd name="T11" fmla="*/ 100 h 245"/>
                <a:gd name="T12" fmla="*/ 0 w 2319"/>
                <a:gd name="T13" fmla="*/ 123 h 245"/>
                <a:gd name="T14" fmla="*/ 2 w 2319"/>
                <a:gd name="T15" fmla="*/ 149 h 245"/>
                <a:gd name="T16" fmla="*/ 20 w 2319"/>
                <a:gd name="T17" fmla="*/ 192 h 245"/>
                <a:gd name="T18" fmla="*/ 55 w 2319"/>
                <a:gd name="T19" fmla="*/ 225 h 245"/>
                <a:gd name="T20" fmla="*/ 98 w 2319"/>
                <a:gd name="T21" fmla="*/ 243 h 245"/>
                <a:gd name="T22" fmla="*/ 122 w 2319"/>
                <a:gd name="T23" fmla="*/ 245 h 245"/>
                <a:gd name="T24" fmla="*/ 134 w 2319"/>
                <a:gd name="T25" fmla="*/ 245 h 245"/>
                <a:gd name="T26" fmla="*/ 169 w 2319"/>
                <a:gd name="T27" fmla="*/ 237 h 245"/>
                <a:gd name="T28" fmla="*/ 208 w 2319"/>
                <a:gd name="T29" fmla="*/ 210 h 245"/>
                <a:gd name="T30" fmla="*/ 234 w 2319"/>
                <a:gd name="T31" fmla="*/ 172 h 245"/>
                <a:gd name="T32" fmla="*/ 245 w 2319"/>
                <a:gd name="T33" fmla="*/ 137 h 245"/>
                <a:gd name="T34" fmla="*/ 245 w 2319"/>
                <a:gd name="T35" fmla="*/ 123 h 245"/>
                <a:gd name="T36" fmla="*/ 2076 w 2319"/>
                <a:gd name="T37" fmla="*/ 106 h 245"/>
                <a:gd name="T38" fmla="*/ 2074 w 2319"/>
                <a:gd name="T39" fmla="*/ 123 h 245"/>
                <a:gd name="T40" fmla="*/ 2074 w 2319"/>
                <a:gd name="T41" fmla="*/ 137 h 245"/>
                <a:gd name="T42" fmla="*/ 2085 w 2319"/>
                <a:gd name="T43" fmla="*/ 172 h 245"/>
                <a:gd name="T44" fmla="*/ 2111 w 2319"/>
                <a:gd name="T45" fmla="*/ 210 h 245"/>
                <a:gd name="T46" fmla="*/ 2150 w 2319"/>
                <a:gd name="T47" fmla="*/ 237 h 245"/>
                <a:gd name="T48" fmla="*/ 2185 w 2319"/>
                <a:gd name="T49" fmla="*/ 245 h 245"/>
                <a:gd name="T50" fmla="*/ 2197 w 2319"/>
                <a:gd name="T51" fmla="*/ 245 h 245"/>
                <a:gd name="T52" fmla="*/ 2221 w 2319"/>
                <a:gd name="T53" fmla="*/ 243 h 245"/>
                <a:gd name="T54" fmla="*/ 2266 w 2319"/>
                <a:gd name="T55" fmla="*/ 225 h 245"/>
                <a:gd name="T56" fmla="*/ 2299 w 2319"/>
                <a:gd name="T57" fmla="*/ 192 h 245"/>
                <a:gd name="T58" fmla="*/ 2317 w 2319"/>
                <a:gd name="T59" fmla="*/ 149 h 245"/>
                <a:gd name="T60" fmla="*/ 2319 w 2319"/>
                <a:gd name="T61" fmla="*/ 123 h 245"/>
                <a:gd name="T62" fmla="*/ 2317 w 2319"/>
                <a:gd name="T63" fmla="*/ 102 h 245"/>
                <a:gd name="T64" fmla="*/ 2303 w 2319"/>
                <a:gd name="T65" fmla="*/ 63 h 245"/>
                <a:gd name="T66" fmla="*/ 2276 w 2319"/>
                <a:gd name="T67" fmla="*/ 31 h 245"/>
                <a:gd name="T68" fmla="*/ 2242 w 2319"/>
                <a:gd name="T69" fmla="*/ 10 h 245"/>
                <a:gd name="T70" fmla="*/ 2221 w 2319"/>
                <a:gd name="T71" fmla="*/ 4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19" h="245">
                  <a:moveTo>
                    <a:pt x="2221" y="4"/>
                  </a:moveTo>
                  <a:lnTo>
                    <a:pt x="2221" y="0"/>
                  </a:lnTo>
                  <a:lnTo>
                    <a:pt x="106" y="0"/>
                  </a:lnTo>
                  <a:lnTo>
                    <a:pt x="106" y="2"/>
                  </a:lnTo>
                  <a:lnTo>
                    <a:pt x="106" y="2"/>
                  </a:lnTo>
                  <a:lnTo>
                    <a:pt x="83" y="8"/>
                  </a:lnTo>
                  <a:lnTo>
                    <a:pt x="65" y="17"/>
                  </a:lnTo>
                  <a:lnTo>
                    <a:pt x="47" y="29"/>
                  </a:lnTo>
                  <a:lnTo>
                    <a:pt x="30" y="43"/>
                  </a:lnTo>
                  <a:lnTo>
                    <a:pt x="18" y="59"/>
                  </a:lnTo>
                  <a:lnTo>
                    <a:pt x="8" y="80"/>
                  </a:lnTo>
                  <a:lnTo>
                    <a:pt x="2" y="100"/>
                  </a:lnTo>
                  <a:lnTo>
                    <a:pt x="0" y="123"/>
                  </a:lnTo>
                  <a:lnTo>
                    <a:pt x="0" y="123"/>
                  </a:lnTo>
                  <a:lnTo>
                    <a:pt x="0" y="137"/>
                  </a:lnTo>
                  <a:lnTo>
                    <a:pt x="2" y="149"/>
                  </a:lnTo>
                  <a:lnTo>
                    <a:pt x="10" y="172"/>
                  </a:lnTo>
                  <a:lnTo>
                    <a:pt x="20" y="192"/>
                  </a:lnTo>
                  <a:lnTo>
                    <a:pt x="37" y="210"/>
                  </a:lnTo>
                  <a:lnTo>
                    <a:pt x="55" y="225"/>
                  </a:lnTo>
                  <a:lnTo>
                    <a:pt x="75" y="237"/>
                  </a:lnTo>
                  <a:lnTo>
                    <a:pt x="98" y="243"/>
                  </a:lnTo>
                  <a:lnTo>
                    <a:pt x="110" y="245"/>
                  </a:lnTo>
                  <a:lnTo>
                    <a:pt x="122" y="245"/>
                  </a:lnTo>
                  <a:lnTo>
                    <a:pt x="122" y="245"/>
                  </a:lnTo>
                  <a:lnTo>
                    <a:pt x="134" y="245"/>
                  </a:lnTo>
                  <a:lnTo>
                    <a:pt x="147" y="243"/>
                  </a:lnTo>
                  <a:lnTo>
                    <a:pt x="169" y="237"/>
                  </a:lnTo>
                  <a:lnTo>
                    <a:pt x="192" y="225"/>
                  </a:lnTo>
                  <a:lnTo>
                    <a:pt x="208" y="210"/>
                  </a:lnTo>
                  <a:lnTo>
                    <a:pt x="224" y="192"/>
                  </a:lnTo>
                  <a:lnTo>
                    <a:pt x="234" y="172"/>
                  </a:lnTo>
                  <a:lnTo>
                    <a:pt x="243" y="149"/>
                  </a:lnTo>
                  <a:lnTo>
                    <a:pt x="245" y="137"/>
                  </a:lnTo>
                  <a:lnTo>
                    <a:pt x="245" y="123"/>
                  </a:lnTo>
                  <a:lnTo>
                    <a:pt x="245" y="123"/>
                  </a:lnTo>
                  <a:lnTo>
                    <a:pt x="243" y="106"/>
                  </a:lnTo>
                  <a:lnTo>
                    <a:pt x="2076" y="106"/>
                  </a:lnTo>
                  <a:lnTo>
                    <a:pt x="2076" y="106"/>
                  </a:lnTo>
                  <a:lnTo>
                    <a:pt x="2074" y="123"/>
                  </a:lnTo>
                  <a:lnTo>
                    <a:pt x="2074" y="123"/>
                  </a:lnTo>
                  <a:lnTo>
                    <a:pt x="2074" y="137"/>
                  </a:lnTo>
                  <a:lnTo>
                    <a:pt x="2076" y="149"/>
                  </a:lnTo>
                  <a:lnTo>
                    <a:pt x="2085" y="172"/>
                  </a:lnTo>
                  <a:lnTo>
                    <a:pt x="2095" y="192"/>
                  </a:lnTo>
                  <a:lnTo>
                    <a:pt x="2111" y="210"/>
                  </a:lnTo>
                  <a:lnTo>
                    <a:pt x="2129" y="225"/>
                  </a:lnTo>
                  <a:lnTo>
                    <a:pt x="2150" y="237"/>
                  </a:lnTo>
                  <a:lnTo>
                    <a:pt x="2172" y="243"/>
                  </a:lnTo>
                  <a:lnTo>
                    <a:pt x="2185" y="245"/>
                  </a:lnTo>
                  <a:lnTo>
                    <a:pt x="2197" y="245"/>
                  </a:lnTo>
                  <a:lnTo>
                    <a:pt x="2197" y="245"/>
                  </a:lnTo>
                  <a:lnTo>
                    <a:pt x="2209" y="245"/>
                  </a:lnTo>
                  <a:lnTo>
                    <a:pt x="2221" y="243"/>
                  </a:lnTo>
                  <a:lnTo>
                    <a:pt x="2244" y="237"/>
                  </a:lnTo>
                  <a:lnTo>
                    <a:pt x="2266" y="225"/>
                  </a:lnTo>
                  <a:lnTo>
                    <a:pt x="2282" y="210"/>
                  </a:lnTo>
                  <a:lnTo>
                    <a:pt x="2299" y="192"/>
                  </a:lnTo>
                  <a:lnTo>
                    <a:pt x="2309" y="172"/>
                  </a:lnTo>
                  <a:lnTo>
                    <a:pt x="2317" y="149"/>
                  </a:lnTo>
                  <a:lnTo>
                    <a:pt x="2319" y="137"/>
                  </a:lnTo>
                  <a:lnTo>
                    <a:pt x="2319" y="123"/>
                  </a:lnTo>
                  <a:lnTo>
                    <a:pt x="2319" y="123"/>
                  </a:lnTo>
                  <a:lnTo>
                    <a:pt x="2317" y="102"/>
                  </a:lnTo>
                  <a:lnTo>
                    <a:pt x="2311" y="82"/>
                  </a:lnTo>
                  <a:lnTo>
                    <a:pt x="2303" y="63"/>
                  </a:lnTo>
                  <a:lnTo>
                    <a:pt x="2291" y="45"/>
                  </a:lnTo>
                  <a:lnTo>
                    <a:pt x="2276" y="31"/>
                  </a:lnTo>
                  <a:lnTo>
                    <a:pt x="2260" y="19"/>
                  </a:lnTo>
                  <a:lnTo>
                    <a:pt x="2242" y="10"/>
                  </a:lnTo>
                  <a:lnTo>
                    <a:pt x="2221" y="4"/>
                  </a:lnTo>
                  <a:lnTo>
                    <a:pt x="2221" y="4"/>
                  </a:lnTo>
                  <a:close/>
                </a:path>
              </a:pathLst>
            </a:custGeom>
            <a:ln/>
            <a:scene3d>
              <a:camera prst="orthographicFront"/>
              <a:lightRig rig="threePt" dir="t"/>
            </a:scene3d>
            <a:sp3d>
              <a:bevelT w="114300" prst="artDeco"/>
            </a:sp3d>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s-MX" dirty="0"/>
            </a:p>
          </p:txBody>
        </p:sp>
        <p:sp>
          <p:nvSpPr>
            <p:cNvPr id="43" name="Rectangle 10"/>
            <p:cNvSpPr>
              <a:spLocks noChangeArrowheads="1"/>
            </p:cNvSpPr>
            <p:nvPr/>
          </p:nvSpPr>
          <p:spPr bwMode="auto">
            <a:xfrm>
              <a:off x="4316639" y="3725863"/>
              <a:ext cx="246063" cy="2168525"/>
            </a:xfrm>
            <a:prstGeom prst="rect">
              <a:avLst/>
            </a:prstGeom>
            <a:ln/>
            <a:scene3d>
              <a:camera prst="orthographicFront"/>
              <a:lightRig rig="threePt" dir="t"/>
            </a:scene3d>
            <a:sp3d>
              <a:bevelT w="114300" prst="artDeco"/>
            </a:sp3d>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s-MX" dirty="0"/>
            </a:p>
          </p:txBody>
        </p:sp>
        <p:sp>
          <p:nvSpPr>
            <p:cNvPr id="44" name="Rectangle 11"/>
            <p:cNvSpPr>
              <a:spLocks noChangeArrowheads="1"/>
            </p:cNvSpPr>
            <p:nvPr/>
          </p:nvSpPr>
          <p:spPr bwMode="auto">
            <a:xfrm>
              <a:off x="4114800" y="5932488"/>
              <a:ext cx="630238" cy="112713"/>
            </a:xfrm>
            <a:prstGeom prst="rect">
              <a:avLst/>
            </a:prstGeom>
            <a:ln/>
            <a:scene3d>
              <a:camera prst="orthographicFront"/>
              <a:lightRig rig="threePt" dir="t"/>
            </a:scene3d>
            <a:sp3d>
              <a:bevelT w="114300" prst="artDeco"/>
            </a:sp3d>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s-MX" dirty="0"/>
            </a:p>
          </p:txBody>
        </p:sp>
        <p:sp>
          <p:nvSpPr>
            <p:cNvPr id="45" name="Freeform 12"/>
            <p:cNvSpPr>
              <a:spLocks/>
            </p:cNvSpPr>
            <p:nvPr/>
          </p:nvSpPr>
          <p:spPr bwMode="auto">
            <a:xfrm>
              <a:off x="3751263" y="6088063"/>
              <a:ext cx="1344613" cy="142875"/>
            </a:xfrm>
            <a:custGeom>
              <a:avLst/>
              <a:gdLst>
                <a:gd name="T0" fmla="*/ 847 w 847"/>
                <a:gd name="T1" fmla="*/ 90 h 90"/>
                <a:gd name="T2" fmla="*/ 0 w 847"/>
                <a:gd name="T3" fmla="*/ 90 h 90"/>
                <a:gd name="T4" fmla="*/ 33 w 847"/>
                <a:gd name="T5" fmla="*/ 0 h 90"/>
                <a:gd name="T6" fmla="*/ 814 w 847"/>
                <a:gd name="T7" fmla="*/ 0 h 90"/>
                <a:gd name="T8" fmla="*/ 847 w 847"/>
                <a:gd name="T9" fmla="*/ 90 h 90"/>
              </a:gdLst>
              <a:ahLst/>
              <a:cxnLst>
                <a:cxn ang="0">
                  <a:pos x="T0" y="T1"/>
                </a:cxn>
                <a:cxn ang="0">
                  <a:pos x="T2" y="T3"/>
                </a:cxn>
                <a:cxn ang="0">
                  <a:pos x="T4" y="T5"/>
                </a:cxn>
                <a:cxn ang="0">
                  <a:pos x="T6" y="T7"/>
                </a:cxn>
                <a:cxn ang="0">
                  <a:pos x="T8" y="T9"/>
                </a:cxn>
              </a:cxnLst>
              <a:rect l="0" t="0" r="r" b="b"/>
              <a:pathLst>
                <a:path w="847" h="90">
                  <a:moveTo>
                    <a:pt x="847" y="90"/>
                  </a:moveTo>
                  <a:lnTo>
                    <a:pt x="0" y="90"/>
                  </a:lnTo>
                  <a:lnTo>
                    <a:pt x="33" y="0"/>
                  </a:lnTo>
                  <a:lnTo>
                    <a:pt x="814" y="0"/>
                  </a:lnTo>
                  <a:lnTo>
                    <a:pt x="847" y="90"/>
                  </a:lnTo>
                  <a:close/>
                </a:path>
              </a:pathLst>
            </a:custGeom>
            <a:ln/>
            <a:scene3d>
              <a:camera prst="orthographicFront"/>
              <a:lightRig rig="threePt" dir="t"/>
            </a:scene3d>
            <a:sp3d>
              <a:bevelT w="114300" prst="artDeco"/>
            </a:sp3d>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s-MX" dirty="0"/>
            </a:p>
          </p:txBody>
        </p:sp>
        <p:sp>
          <p:nvSpPr>
            <p:cNvPr id="46" name="Freeform 13"/>
            <p:cNvSpPr>
              <a:spLocks/>
            </p:cNvSpPr>
            <p:nvPr/>
          </p:nvSpPr>
          <p:spPr bwMode="auto">
            <a:xfrm>
              <a:off x="3349625" y="6256338"/>
              <a:ext cx="2098675" cy="230188"/>
            </a:xfrm>
            <a:custGeom>
              <a:avLst/>
              <a:gdLst>
                <a:gd name="T0" fmla="*/ 1322 w 1322"/>
                <a:gd name="T1" fmla="*/ 145 h 145"/>
                <a:gd name="T2" fmla="*/ 0 w 1322"/>
                <a:gd name="T3" fmla="*/ 145 h 145"/>
                <a:gd name="T4" fmla="*/ 49 w 1322"/>
                <a:gd name="T5" fmla="*/ 0 h 145"/>
                <a:gd name="T6" fmla="*/ 1257 w 1322"/>
                <a:gd name="T7" fmla="*/ 0 h 145"/>
                <a:gd name="T8" fmla="*/ 1322 w 1322"/>
                <a:gd name="T9" fmla="*/ 145 h 145"/>
              </a:gdLst>
              <a:ahLst/>
              <a:cxnLst>
                <a:cxn ang="0">
                  <a:pos x="T0" y="T1"/>
                </a:cxn>
                <a:cxn ang="0">
                  <a:pos x="T2" y="T3"/>
                </a:cxn>
                <a:cxn ang="0">
                  <a:pos x="T4" y="T5"/>
                </a:cxn>
                <a:cxn ang="0">
                  <a:pos x="T6" y="T7"/>
                </a:cxn>
                <a:cxn ang="0">
                  <a:pos x="T8" y="T9"/>
                </a:cxn>
              </a:cxnLst>
              <a:rect l="0" t="0" r="r" b="b"/>
              <a:pathLst>
                <a:path w="1322" h="145">
                  <a:moveTo>
                    <a:pt x="1322" y="145"/>
                  </a:moveTo>
                  <a:lnTo>
                    <a:pt x="0" y="145"/>
                  </a:lnTo>
                  <a:lnTo>
                    <a:pt x="49" y="0"/>
                  </a:lnTo>
                  <a:lnTo>
                    <a:pt x="1257" y="0"/>
                  </a:lnTo>
                  <a:lnTo>
                    <a:pt x="1322" y="145"/>
                  </a:lnTo>
                  <a:close/>
                </a:path>
              </a:pathLst>
            </a:custGeom>
            <a:ln/>
            <a:scene3d>
              <a:camera prst="orthographicFront"/>
              <a:lightRig rig="threePt" dir="t"/>
            </a:scene3d>
            <a:sp3d>
              <a:bevelT w="114300" prst="artDeco"/>
            </a:sp3d>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s-MX" dirty="0"/>
            </a:p>
          </p:txBody>
        </p:sp>
        <p:sp>
          <p:nvSpPr>
            <p:cNvPr id="47" name="Freeform 14"/>
            <p:cNvSpPr>
              <a:spLocks/>
            </p:cNvSpPr>
            <p:nvPr/>
          </p:nvSpPr>
          <p:spPr bwMode="auto">
            <a:xfrm>
              <a:off x="5476649" y="3952875"/>
              <a:ext cx="539750" cy="1020763"/>
            </a:xfrm>
            <a:custGeom>
              <a:avLst/>
              <a:gdLst>
                <a:gd name="T0" fmla="*/ 297 w 340"/>
                <a:gd name="T1" fmla="*/ 0 h 643"/>
                <a:gd name="T2" fmla="*/ 297 w 340"/>
                <a:gd name="T3" fmla="*/ 0 h 643"/>
                <a:gd name="T4" fmla="*/ 302 w 340"/>
                <a:gd name="T5" fmla="*/ 4 h 643"/>
                <a:gd name="T6" fmla="*/ 310 w 340"/>
                <a:gd name="T7" fmla="*/ 12 h 643"/>
                <a:gd name="T8" fmla="*/ 322 w 340"/>
                <a:gd name="T9" fmla="*/ 19 h 643"/>
                <a:gd name="T10" fmla="*/ 330 w 340"/>
                <a:gd name="T11" fmla="*/ 23 h 643"/>
                <a:gd name="T12" fmla="*/ 340 w 340"/>
                <a:gd name="T13" fmla="*/ 23 h 643"/>
                <a:gd name="T14" fmla="*/ 53 w 340"/>
                <a:gd name="T15" fmla="*/ 643 h 643"/>
                <a:gd name="T16" fmla="*/ 0 w 340"/>
                <a:gd name="T17" fmla="*/ 643 h 643"/>
                <a:gd name="T18" fmla="*/ 297 w 340"/>
                <a:gd name="T19" fmla="*/ 0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643">
                  <a:moveTo>
                    <a:pt x="297" y="0"/>
                  </a:moveTo>
                  <a:lnTo>
                    <a:pt x="297" y="0"/>
                  </a:lnTo>
                  <a:lnTo>
                    <a:pt x="302" y="4"/>
                  </a:lnTo>
                  <a:lnTo>
                    <a:pt x="310" y="12"/>
                  </a:lnTo>
                  <a:lnTo>
                    <a:pt x="322" y="19"/>
                  </a:lnTo>
                  <a:lnTo>
                    <a:pt x="330" y="23"/>
                  </a:lnTo>
                  <a:lnTo>
                    <a:pt x="340" y="23"/>
                  </a:lnTo>
                  <a:lnTo>
                    <a:pt x="53" y="643"/>
                  </a:lnTo>
                  <a:lnTo>
                    <a:pt x="0" y="643"/>
                  </a:lnTo>
                  <a:lnTo>
                    <a:pt x="297" y="0"/>
                  </a:lnTo>
                  <a:close/>
                </a:path>
              </a:pathLst>
            </a:custGeom>
            <a:ln/>
            <a:scene3d>
              <a:camera prst="orthographicFront"/>
              <a:lightRig rig="threePt" dir="t"/>
            </a:scene3d>
            <a:sp3d>
              <a:bevelT w="114300" prst="artDeco"/>
            </a:sp3d>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s-MX" dirty="0"/>
            </a:p>
          </p:txBody>
        </p:sp>
        <p:sp>
          <p:nvSpPr>
            <p:cNvPr id="48" name="Freeform 15"/>
            <p:cNvSpPr>
              <a:spLocks/>
            </p:cNvSpPr>
            <p:nvPr/>
          </p:nvSpPr>
          <p:spPr bwMode="auto">
            <a:xfrm>
              <a:off x="2190750" y="3952875"/>
              <a:ext cx="541338" cy="1020763"/>
            </a:xfrm>
            <a:custGeom>
              <a:avLst/>
              <a:gdLst>
                <a:gd name="T0" fmla="*/ 298 w 341"/>
                <a:gd name="T1" fmla="*/ 0 h 643"/>
                <a:gd name="T2" fmla="*/ 298 w 341"/>
                <a:gd name="T3" fmla="*/ 0 h 643"/>
                <a:gd name="T4" fmla="*/ 300 w 341"/>
                <a:gd name="T5" fmla="*/ 4 h 643"/>
                <a:gd name="T6" fmla="*/ 308 w 341"/>
                <a:gd name="T7" fmla="*/ 12 h 643"/>
                <a:gd name="T8" fmla="*/ 322 w 341"/>
                <a:gd name="T9" fmla="*/ 19 h 643"/>
                <a:gd name="T10" fmla="*/ 330 w 341"/>
                <a:gd name="T11" fmla="*/ 23 h 643"/>
                <a:gd name="T12" fmla="*/ 341 w 341"/>
                <a:gd name="T13" fmla="*/ 23 h 643"/>
                <a:gd name="T14" fmla="*/ 53 w 341"/>
                <a:gd name="T15" fmla="*/ 643 h 643"/>
                <a:gd name="T16" fmla="*/ 0 w 341"/>
                <a:gd name="T17" fmla="*/ 643 h 643"/>
                <a:gd name="T18" fmla="*/ 298 w 341"/>
                <a:gd name="T19" fmla="*/ 0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1" h="643">
                  <a:moveTo>
                    <a:pt x="298" y="0"/>
                  </a:moveTo>
                  <a:lnTo>
                    <a:pt x="298" y="0"/>
                  </a:lnTo>
                  <a:lnTo>
                    <a:pt x="300" y="4"/>
                  </a:lnTo>
                  <a:lnTo>
                    <a:pt x="308" y="12"/>
                  </a:lnTo>
                  <a:lnTo>
                    <a:pt x="322" y="19"/>
                  </a:lnTo>
                  <a:lnTo>
                    <a:pt x="330" y="23"/>
                  </a:lnTo>
                  <a:lnTo>
                    <a:pt x="341" y="23"/>
                  </a:lnTo>
                  <a:lnTo>
                    <a:pt x="53" y="643"/>
                  </a:lnTo>
                  <a:lnTo>
                    <a:pt x="0" y="643"/>
                  </a:lnTo>
                  <a:lnTo>
                    <a:pt x="298" y="0"/>
                  </a:lnTo>
                  <a:close/>
                </a:path>
              </a:pathLst>
            </a:custGeom>
            <a:ln/>
            <a:scene3d>
              <a:camera prst="orthographicFront"/>
              <a:lightRig rig="threePt" dir="t"/>
            </a:scene3d>
            <a:sp3d>
              <a:bevelT w="114300" prst="artDeco"/>
            </a:sp3d>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s-MX" dirty="0"/>
            </a:p>
          </p:txBody>
        </p:sp>
        <p:sp>
          <p:nvSpPr>
            <p:cNvPr id="49" name="Freeform 16"/>
            <p:cNvSpPr>
              <a:spLocks/>
            </p:cNvSpPr>
            <p:nvPr/>
          </p:nvSpPr>
          <p:spPr bwMode="auto">
            <a:xfrm>
              <a:off x="6094186" y="3975100"/>
              <a:ext cx="550863" cy="1004888"/>
            </a:xfrm>
            <a:custGeom>
              <a:avLst/>
              <a:gdLst>
                <a:gd name="T0" fmla="*/ 0 w 347"/>
                <a:gd name="T1" fmla="*/ 17 h 633"/>
                <a:gd name="T2" fmla="*/ 0 w 347"/>
                <a:gd name="T3" fmla="*/ 17 h 633"/>
                <a:gd name="T4" fmla="*/ 8 w 347"/>
                <a:gd name="T5" fmla="*/ 17 h 633"/>
                <a:gd name="T6" fmla="*/ 25 w 347"/>
                <a:gd name="T7" fmla="*/ 15 h 633"/>
                <a:gd name="T8" fmla="*/ 41 w 347"/>
                <a:gd name="T9" fmla="*/ 11 h 633"/>
                <a:gd name="T10" fmla="*/ 47 w 347"/>
                <a:gd name="T11" fmla="*/ 7 h 633"/>
                <a:gd name="T12" fmla="*/ 51 w 347"/>
                <a:gd name="T13" fmla="*/ 0 h 633"/>
                <a:gd name="T14" fmla="*/ 347 w 347"/>
                <a:gd name="T15" fmla="*/ 633 h 633"/>
                <a:gd name="T16" fmla="*/ 290 w 347"/>
                <a:gd name="T17" fmla="*/ 633 h 633"/>
                <a:gd name="T18" fmla="*/ 0 w 347"/>
                <a:gd name="T19" fmla="*/ 17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7" h="633">
                  <a:moveTo>
                    <a:pt x="0" y="17"/>
                  </a:moveTo>
                  <a:lnTo>
                    <a:pt x="0" y="17"/>
                  </a:lnTo>
                  <a:lnTo>
                    <a:pt x="8" y="17"/>
                  </a:lnTo>
                  <a:lnTo>
                    <a:pt x="25" y="15"/>
                  </a:lnTo>
                  <a:lnTo>
                    <a:pt x="41" y="11"/>
                  </a:lnTo>
                  <a:lnTo>
                    <a:pt x="47" y="7"/>
                  </a:lnTo>
                  <a:lnTo>
                    <a:pt x="51" y="0"/>
                  </a:lnTo>
                  <a:lnTo>
                    <a:pt x="347" y="633"/>
                  </a:lnTo>
                  <a:lnTo>
                    <a:pt x="290" y="633"/>
                  </a:lnTo>
                  <a:lnTo>
                    <a:pt x="0" y="17"/>
                  </a:lnTo>
                  <a:close/>
                </a:path>
              </a:pathLst>
            </a:custGeom>
            <a:ln/>
            <a:scene3d>
              <a:camera prst="orthographicFront"/>
              <a:lightRig rig="threePt" dir="t"/>
            </a:scene3d>
            <a:sp3d>
              <a:bevelT w="114300" prst="artDeco"/>
            </a:sp3d>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s-MX" dirty="0"/>
            </a:p>
          </p:txBody>
        </p:sp>
        <p:sp>
          <p:nvSpPr>
            <p:cNvPr id="50" name="Freeform 17"/>
            <p:cNvSpPr>
              <a:spLocks/>
            </p:cNvSpPr>
            <p:nvPr/>
          </p:nvSpPr>
          <p:spPr bwMode="auto">
            <a:xfrm>
              <a:off x="2816225" y="3959225"/>
              <a:ext cx="549275" cy="1004888"/>
            </a:xfrm>
            <a:custGeom>
              <a:avLst/>
              <a:gdLst>
                <a:gd name="T0" fmla="*/ 0 w 346"/>
                <a:gd name="T1" fmla="*/ 17 h 633"/>
                <a:gd name="T2" fmla="*/ 0 w 346"/>
                <a:gd name="T3" fmla="*/ 17 h 633"/>
                <a:gd name="T4" fmla="*/ 6 w 346"/>
                <a:gd name="T5" fmla="*/ 17 h 633"/>
                <a:gd name="T6" fmla="*/ 22 w 346"/>
                <a:gd name="T7" fmla="*/ 15 h 633"/>
                <a:gd name="T8" fmla="*/ 40 w 346"/>
                <a:gd name="T9" fmla="*/ 10 h 633"/>
                <a:gd name="T10" fmla="*/ 47 w 346"/>
                <a:gd name="T11" fmla="*/ 6 h 633"/>
                <a:gd name="T12" fmla="*/ 51 w 346"/>
                <a:gd name="T13" fmla="*/ 0 h 633"/>
                <a:gd name="T14" fmla="*/ 346 w 346"/>
                <a:gd name="T15" fmla="*/ 633 h 633"/>
                <a:gd name="T16" fmla="*/ 289 w 346"/>
                <a:gd name="T17" fmla="*/ 633 h 633"/>
                <a:gd name="T18" fmla="*/ 0 w 346"/>
                <a:gd name="T19" fmla="*/ 17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633">
                  <a:moveTo>
                    <a:pt x="0" y="17"/>
                  </a:moveTo>
                  <a:lnTo>
                    <a:pt x="0" y="17"/>
                  </a:lnTo>
                  <a:lnTo>
                    <a:pt x="6" y="17"/>
                  </a:lnTo>
                  <a:lnTo>
                    <a:pt x="22" y="15"/>
                  </a:lnTo>
                  <a:lnTo>
                    <a:pt x="40" y="10"/>
                  </a:lnTo>
                  <a:lnTo>
                    <a:pt x="47" y="6"/>
                  </a:lnTo>
                  <a:lnTo>
                    <a:pt x="51" y="0"/>
                  </a:lnTo>
                  <a:lnTo>
                    <a:pt x="346" y="633"/>
                  </a:lnTo>
                  <a:lnTo>
                    <a:pt x="289" y="633"/>
                  </a:lnTo>
                  <a:lnTo>
                    <a:pt x="0" y="17"/>
                  </a:lnTo>
                  <a:close/>
                </a:path>
              </a:pathLst>
            </a:custGeom>
            <a:ln/>
            <a:scene3d>
              <a:camera prst="orthographicFront"/>
              <a:lightRig rig="threePt" dir="t"/>
            </a:scene3d>
            <a:sp3d>
              <a:bevelT w="114300" prst="artDeco"/>
            </a:sp3d>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s-MX" dirty="0"/>
            </a:p>
          </p:txBody>
        </p:sp>
      </p:grpSp>
      <p:sp>
        <p:nvSpPr>
          <p:cNvPr id="51" name="Text Box 5"/>
          <p:cNvSpPr txBox="1">
            <a:spLocks noChangeArrowheads="1"/>
          </p:cNvSpPr>
          <p:nvPr/>
        </p:nvSpPr>
        <p:spPr bwMode="auto">
          <a:xfrm>
            <a:off x="1543219" y="4893675"/>
            <a:ext cx="2479625" cy="681038"/>
          </a:xfrm>
          <a:prstGeom prst="roundRect">
            <a:avLst/>
          </a:prstGeom>
          <a:ln/>
          <a:extLst/>
        </p:spPr>
        <p:style>
          <a:lnRef idx="1">
            <a:schemeClr val="accent1"/>
          </a:lnRef>
          <a:fillRef idx="3">
            <a:schemeClr val="accent1"/>
          </a:fillRef>
          <a:effectRef idx="2">
            <a:schemeClr val="accent1"/>
          </a:effectRef>
          <a:fontRef idx="minor">
            <a:schemeClr val="lt1"/>
          </a:fontRef>
        </p:style>
        <p:txBody>
          <a:bodyPr wrap="square" anchor="ctr">
            <a:spAutoFit/>
          </a:bodyPr>
          <a:lstStyle/>
          <a:p>
            <a:pPr algn="ctr" eaLnBrk="1" hangingPunct="1">
              <a:lnSpc>
                <a:spcPct val="85000"/>
              </a:lnSpc>
            </a:pPr>
            <a:r>
              <a:rPr lang="es-MX" sz="2000" b="1" dirty="0" smtClean="0"/>
              <a:t>Alivio del dolor</a:t>
            </a:r>
          </a:p>
          <a:p>
            <a:pPr algn="ctr" eaLnBrk="1" hangingPunct="1">
              <a:lnSpc>
                <a:spcPct val="85000"/>
              </a:lnSpc>
            </a:pPr>
            <a:r>
              <a:rPr lang="es-MX" sz="2000" b="1" dirty="0" smtClean="0"/>
              <a:t>Función mejorada</a:t>
            </a:r>
            <a:endParaRPr lang="es-MX" sz="2000" b="1" dirty="0"/>
          </a:p>
        </p:txBody>
      </p:sp>
      <p:sp>
        <p:nvSpPr>
          <p:cNvPr id="52" name="Text Box 7"/>
          <p:cNvSpPr txBox="1">
            <a:spLocks noChangeArrowheads="1"/>
          </p:cNvSpPr>
          <p:nvPr/>
        </p:nvSpPr>
        <p:spPr bwMode="auto">
          <a:xfrm>
            <a:off x="4930262" y="4933668"/>
            <a:ext cx="2448272" cy="394150"/>
          </a:xfrm>
          <a:prstGeom prst="roundRect">
            <a:avLst/>
          </a:prstGeom>
          <a:ln/>
          <a:extLst/>
        </p:spPr>
        <p:style>
          <a:lnRef idx="1">
            <a:schemeClr val="accent3"/>
          </a:lnRef>
          <a:fillRef idx="3">
            <a:schemeClr val="accent3"/>
          </a:fillRef>
          <a:effectRef idx="2">
            <a:schemeClr val="accent3"/>
          </a:effectRef>
          <a:fontRef idx="minor">
            <a:schemeClr val="lt1"/>
          </a:fontRef>
        </p:style>
        <p:txBody>
          <a:bodyPr wrap="square">
            <a:spAutoFit/>
          </a:bodyPr>
          <a:lstStyle/>
          <a:p>
            <a:pPr algn="ctr" eaLnBrk="1" hangingPunct="1">
              <a:lnSpc>
                <a:spcPct val="85000"/>
              </a:lnSpc>
            </a:pPr>
            <a:r>
              <a:rPr lang="es-MX" sz="2000" b="1" dirty="0" smtClean="0"/>
              <a:t>Efectos adversos</a:t>
            </a:r>
            <a:endParaRPr lang="es-MX" sz="2000" b="1" dirty="0"/>
          </a:p>
        </p:txBody>
      </p:sp>
    </p:spTree>
    <p:extLst>
      <p:ext uri="{BB962C8B-B14F-4D97-AF65-F5344CB8AC3E}">
        <p14:creationId xmlns:p14="http://schemas.microsoft.com/office/powerpoint/2010/main" val="198839500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noProof="0" dirty="0"/>
          </a:p>
        </p:txBody>
      </p:sp>
      <p:sp>
        <p:nvSpPr>
          <p:cNvPr id="3" name="Text Placeholder 2"/>
          <p:cNvSpPr>
            <a:spLocks noGrp="1"/>
          </p:cNvSpPr>
          <p:nvPr>
            <p:ph type="body" idx="1"/>
          </p:nvPr>
        </p:nvSpPr>
        <p:spPr/>
        <p:txBody>
          <a:bodyPr>
            <a:normAutofit/>
          </a:bodyPr>
          <a:lstStyle/>
          <a:p>
            <a:r>
              <a:rPr lang="es-MX" sz="4800" noProof="0" dirty="0" smtClean="0">
                <a:solidFill>
                  <a:schemeClr val="tx1">
                    <a:lumMod val="50000"/>
                  </a:schemeClr>
                </a:solidFill>
              </a:rPr>
              <a:t>Resumen</a:t>
            </a:r>
            <a:endParaRPr lang="es-MX" sz="4800" noProof="0" dirty="0">
              <a:solidFill>
                <a:schemeClr val="tx1">
                  <a:lumMod val="50000"/>
                </a:schemeClr>
              </a:solidFill>
            </a:endParaRPr>
          </a:p>
        </p:txBody>
      </p:sp>
    </p:spTree>
    <p:extLst>
      <p:ext uri="{BB962C8B-B14F-4D97-AF65-F5344CB8AC3E}">
        <p14:creationId xmlns:p14="http://schemas.microsoft.com/office/powerpoint/2010/main" val="255103289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noProof="0" dirty="0" smtClean="0"/>
              <a:t>Manejo: Resumen</a:t>
            </a:r>
            <a:endParaRPr lang="es-MX" noProof="0" dirty="0"/>
          </a:p>
        </p:txBody>
      </p:sp>
      <p:sp>
        <p:nvSpPr>
          <p:cNvPr id="3" name="Content Placeholder 2"/>
          <p:cNvSpPr>
            <a:spLocks noGrp="1"/>
          </p:cNvSpPr>
          <p:nvPr>
            <p:ph idx="1"/>
          </p:nvPr>
        </p:nvSpPr>
        <p:spPr/>
        <p:txBody>
          <a:bodyPr>
            <a:normAutofit/>
          </a:bodyPr>
          <a:lstStyle/>
          <a:p>
            <a:r>
              <a:rPr lang="es-MX" noProof="0" dirty="0" smtClean="0"/>
              <a:t>Puede ser difícil elegir el mejor tratamiento para dolor crónico y agudo</a:t>
            </a:r>
          </a:p>
          <a:p>
            <a:r>
              <a:rPr lang="es-MX" dirty="0" smtClean="0"/>
              <a:t>Se recomienda u</a:t>
            </a:r>
            <a:r>
              <a:rPr lang="es-MX" noProof="0" dirty="0" smtClean="0"/>
              <a:t>n enfoque que combine intervenciones físicas y psicosociales </a:t>
            </a:r>
          </a:p>
          <a:p>
            <a:r>
              <a:rPr lang="es-MX" noProof="0" dirty="0" smtClean="0"/>
              <a:t>La elección de la farmacoterapia puede guiarse parcialmente por el tipo(s) de dolor</a:t>
            </a:r>
          </a:p>
          <a:p>
            <a:r>
              <a:rPr lang="es-MX" dirty="0" smtClean="0"/>
              <a:t>El a</a:t>
            </a:r>
            <a:r>
              <a:rPr lang="es-MX" noProof="0" dirty="0" smtClean="0"/>
              <a:t>pego a la terapia es necesario para que el paciente obtenga resultados óptimos </a:t>
            </a:r>
          </a:p>
          <a:p>
            <a:endParaRPr lang="es-MX" noProof="0" dirty="0"/>
          </a:p>
        </p:txBody>
      </p:sp>
    </p:spTree>
    <p:extLst>
      <p:ext uri="{BB962C8B-B14F-4D97-AF65-F5344CB8AC3E}">
        <p14:creationId xmlns:p14="http://schemas.microsoft.com/office/powerpoint/2010/main" val="39781537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sz="3200" dirty="0" smtClean="0"/>
              <a:t>El Dolor Debe ser Tratado Oportunamente</a:t>
            </a:r>
            <a:endParaRPr lang="es-MX"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37296023"/>
              </p:ext>
            </p:extLst>
          </p:nvPr>
        </p:nvGraphicFramePr>
        <p:xfrm>
          <a:off x="467544" y="1844824"/>
          <a:ext cx="8352928" cy="4216400"/>
        </p:xfrm>
        <a:graphic>
          <a:graphicData uri="http://schemas.openxmlformats.org/drawingml/2006/table">
            <a:tbl>
              <a:tblPr firstRow="1" bandRow="1">
                <a:tableStyleId>{5C22544A-7EE6-4342-B048-85BDC9FD1C3A}</a:tableStyleId>
              </a:tblPr>
              <a:tblGrid>
                <a:gridCol w="2496429"/>
                <a:gridCol w="5856499"/>
              </a:tblGrid>
              <a:tr h="370840">
                <a:tc gridSpan="2">
                  <a:txBody>
                    <a:bodyPr/>
                    <a:lstStyle/>
                    <a:p>
                      <a:pPr algn="ctr"/>
                      <a:r>
                        <a:rPr lang="es-MX" sz="2400" noProof="0" dirty="0" smtClean="0"/>
                        <a:t>Recomendaciones de IASP para los Tiempos d</a:t>
                      </a:r>
                      <a:r>
                        <a:rPr lang="es-MX" sz="2400" baseline="0" noProof="0" dirty="0" smtClean="0"/>
                        <a:t>e Espera</a:t>
                      </a:r>
                      <a:endParaRPr lang="es-MX" sz="2400" noProof="0" dirty="0"/>
                    </a:p>
                  </a:txBody>
                  <a:tcPr/>
                </a:tc>
                <a:tc hMerge="1">
                  <a:txBody>
                    <a:bodyPr/>
                    <a:lstStyle/>
                    <a:p>
                      <a:endParaRPr lang="en-CA" dirty="0"/>
                    </a:p>
                  </a:txBody>
                  <a:tcPr/>
                </a:tc>
              </a:tr>
              <a:tr h="370840">
                <a:tc>
                  <a:txBody>
                    <a:bodyPr/>
                    <a:lstStyle/>
                    <a:p>
                      <a:pPr algn="ctr"/>
                      <a:r>
                        <a:rPr lang="es-MX" b="1" noProof="0" dirty="0" smtClean="0">
                          <a:solidFill>
                            <a:schemeClr val="tx1"/>
                          </a:solidFill>
                        </a:rPr>
                        <a:t>Tiempo de Espera</a:t>
                      </a:r>
                      <a:endParaRPr lang="es-MX" b="1" noProof="0" dirty="0">
                        <a:solidFill>
                          <a:schemeClr val="tx1"/>
                        </a:solidFill>
                      </a:endParaRPr>
                    </a:p>
                  </a:txBody>
                  <a:tcPr>
                    <a:solidFill>
                      <a:schemeClr val="accent1"/>
                    </a:solidFill>
                  </a:tcPr>
                </a:tc>
                <a:tc>
                  <a:txBody>
                    <a:bodyPr/>
                    <a:lstStyle/>
                    <a:p>
                      <a:pPr algn="ctr"/>
                      <a:r>
                        <a:rPr lang="es-MX" b="1" noProof="0" dirty="0" smtClean="0">
                          <a:solidFill>
                            <a:schemeClr val="tx1"/>
                          </a:solidFill>
                        </a:rPr>
                        <a:t>Padecimiento</a:t>
                      </a:r>
                      <a:endParaRPr lang="es-MX" b="1" noProof="0" dirty="0">
                        <a:solidFill>
                          <a:schemeClr val="tx1"/>
                        </a:solidFill>
                      </a:endParaRPr>
                    </a:p>
                  </a:txBody>
                  <a:tcPr>
                    <a:solidFill>
                      <a:schemeClr val="accent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noProof="0" dirty="0" smtClean="0">
                          <a:solidFill>
                            <a:schemeClr val="bg2"/>
                          </a:solidFill>
                        </a:rPr>
                        <a:t>Tratar inmediatamente</a:t>
                      </a:r>
                      <a:endParaRPr lang="es-MX" noProof="0" dirty="0">
                        <a:solidFill>
                          <a:schemeClr val="bg2"/>
                        </a:solidFill>
                      </a:endParaRPr>
                    </a:p>
                  </a:txBody>
                  <a:tcPr anchor="ctr">
                    <a:solidFill>
                      <a:schemeClr val="accent1">
                        <a:lumMod val="20000"/>
                        <a:lumOff val="80000"/>
                      </a:schemeClr>
                    </a:solidFill>
                  </a:tcPr>
                </a:tc>
                <a:tc>
                  <a:txBody>
                    <a:bodyPr/>
                    <a:lstStyle/>
                    <a:p>
                      <a:pPr marL="285750" indent="-285750">
                        <a:buFont typeface="Arial" pitchFamily="34" charset="0"/>
                        <a:buChar char="•"/>
                      </a:pPr>
                      <a:r>
                        <a:rPr lang="es-MX" noProof="0" dirty="0" smtClean="0">
                          <a:solidFill>
                            <a:schemeClr val="bg2"/>
                          </a:solidFill>
                        </a:rPr>
                        <a:t>Padecimientos de dolor agudo</a:t>
                      </a:r>
                      <a:endParaRPr lang="es-MX" noProof="0" dirty="0">
                        <a:solidFill>
                          <a:schemeClr val="bg2"/>
                        </a:solidFill>
                      </a:endParaRPr>
                    </a:p>
                  </a:txBody>
                  <a:tcPr>
                    <a:solidFill>
                      <a:schemeClr val="accent1">
                        <a:lumMod val="20000"/>
                        <a:lumOff val="80000"/>
                      </a:schemeClr>
                    </a:solidFill>
                  </a:tcPr>
                </a:tc>
              </a:tr>
              <a:tr h="370840">
                <a:tc>
                  <a:txBody>
                    <a:bodyPr/>
                    <a:lstStyle/>
                    <a:p>
                      <a:r>
                        <a:rPr lang="es-MX" noProof="0" dirty="0" smtClean="0">
                          <a:solidFill>
                            <a:schemeClr val="bg2"/>
                          </a:solidFill>
                        </a:rPr>
                        <a:t>1 semana</a:t>
                      </a:r>
                      <a:br>
                        <a:rPr lang="es-MX" noProof="0" dirty="0" smtClean="0">
                          <a:solidFill>
                            <a:schemeClr val="bg2"/>
                          </a:solidFill>
                        </a:rPr>
                      </a:br>
                      <a:r>
                        <a:rPr lang="es-MX" noProof="0" dirty="0" smtClean="0">
                          <a:solidFill>
                            <a:schemeClr val="bg2"/>
                          </a:solidFill>
                        </a:rPr>
                        <a:t>(el más urgente)</a:t>
                      </a:r>
                      <a:endParaRPr lang="es-MX" noProof="0" dirty="0">
                        <a:solidFill>
                          <a:schemeClr val="bg2"/>
                        </a:solidFill>
                      </a:endParaRPr>
                    </a:p>
                  </a:txBody>
                  <a:tcPr anchor="ctr">
                    <a:solidFill>
                      <a:schemeClr val="accent1">
                        <a:lumMod val="60000"/>
                        <a:lumOff val="40000"/>
                      </a:schemeClr>
                    </a:solidFill>
                  </a:tcPr>
                </a:tc>
                <a:tc>
                  <a:txBody>
                    <a:bodyPr/>
                    <a:lstStyle/>
                    <a:p>
                      <a:pPr marL="285750" indent="-285750">
                        <a:buFont typeface="Arial" pitchFamily="34" charset="0"/>
                        <a:buChar char="•"/>
                      </a:pPr>
                      <a:r>
                        <a:rPr lang="es-MX" noProof="0" dirty="0" smtClean="0">
                          <a:solidFill>
                            <a:schemeClr val="bg2"/>
                          </a:solidFill>
                        </a:rPr>
                        <a:t>Padecimiento de dolor severo con riesgo de deterioro o cronicidad</a:t>
                      </a:r>
                    </a:p>
                    <a:p>
                      <a:pPr marL="285750" indent="-285750">
                        <a:buFont typeface="Arial" pitchFamily="34" charset="0"/>
                        <a:buChar char="•"/>
                      </a:pPr>
                      <a:r>
                        <a:rPr lang="es-MX" noProof="0" dirty="0" smtClean="0">
                          <a:solidFill>
                            <a:schemeClr val="bg2"/>
                          </a:solidFill>
                        </a:rPr>
                        <a:t>Dolor </a:t>
                      </a:r>
                      <a:r>
                        <a:rPr lang="es-MX" baseline="0" noProof="0" dirty="0" smtClean="0">
                          <a:solidFill>
                            <a:schemeClr val="bg2"/>
                          </a:solidFill>
                        </a:rPr>
                        <a:t> en niños</a:t>
                      </a:r>
                    </a:p>
                    <a:p>
                      <a:pPr marL="285750" indent="-285750">
                        <a:buFont typeface="Arial" pitchFamily="34" charset="0"/>
                        <a:buChar char="•"/>
                      </a:pPr>
                      <a:r>
                        <a:rPr lang="es-MX" baseline="0" noProof="0" dirty="0" smtClean="0">
                          <a:solidFill>
                            <a:schemeClr val="bg2"/>
                          </a:solidFill>
                        </a:rPr>
                        <a:t>Dolor  relacionado con cáncer o enfermedad en etapa terminal</a:t>
                      </a:r>
                    </a:p>
                  </a:txBody>
                  <a:tcPr>
                    <a:solidFill>
                      <a:schemeClr val="accent1">
                        <a:lumMod val="60000"/>
                        <a:lumOff val="40000"/>
                      </a:schemeClr>
                    </a:solidFill>
                  </a:tcPr>
                </a:tc>
              </a:tr>
              <a:tr h="370840">
                <a:tc>
                  <a:txBody>
                    <a:bodyPr/>
                    <a:lstStyle/>
                    <a:p>
                      <a:r>
                        <a:rPr lang="es-MX" noProof="0" dirty="0" smtClean="0">
                          <a:solidFill>
                            <a:schemeClr val="bg2"/>
                          </a:solidFill>
                        </a:rPr>
                        <a:t>1 mes</a:t>
                      </a:r>
                      <a:br>
                        <a:rPr lang="es-MX" noProof="0" dirty="0" smtClean="0">
                          <a:solidFill>
                            <a:schemeClr val="bg2"/>
                          </a:solidFill>
                        </a:rPr>
                      </a:br>
                      <a:r>
                        <a:rPr lang="es-MX" noProof="0" dirty="0" smtClean="0">
                          <a:solidFill>
                            <a:schemeClr val="bg2"/>
                          </a:solidFill>
                        </a:rPr>
                        <a:t>(urgente o </a:t>
                      </a:r>
                      <a:r>
                        <a:rPr lang="es-MX" baseline="0" noProof="0" dirty="0" smtClean="0">
                          <a:solidFill>
                            <a:schemeClr val="bg2"/>
                          </a:solidFill>
                        </a:rPr>
                        <a:t>semi-urgente)</a:t>
                      </a:r>
                      <a:endParaRPr lang="es-MX" noProof="0" dirty="0">
                        <a:solidFill>
                          <a:schemeClr val="bg2"/>
                        </a:solidFill>
                      </a:endParaRPr>
                    </a:p>
                  </a:txBody>
                  <a:tcPr anchor="ctr">
                    <a:solidFill>
                      <a:srgbClr val="C8E2FC"/>
                    </a:solidFill>
                  </a:tcPr>
                </a:tc>
                <a:tc>
                  <a:txBody>
                    <a:bodyPr/>
                    <a:lstStyle/>
                    <a:p>
                      <a:pPr marL="285750" indent="-285750">
                        <a:buFont typeface="Arial" pitchFamily="34" charset="0"/>
                        <a:buChar char="•"/>
                      </a:pPr>
                      <a:r>
                        <a:rPr lang="es-MX" noProof="0" dirty="0" smtClean="0">
                          <a:solidFill>
                            <a:schemeClr val="bg2"/>
                          </a:solidFill>
                        </a:rPr>
                        <a:t>Dolor progresivo o no diagnosticado</a:t>
                      </a:r>
                      <a:r>
                        <a:rPr lang="es-MX" baseline="0" noProof="0" dirty="0" smtClean="0">
                          <a:solidFill>
                            <a:schemeClr val="bg2"/>
                          </a:solidFill>
                        </a:rPr>
                        <a:t> severo don riesgo de aumentar el deterioro funcional, generalmente con una duración de 6 meses o menos</a:t>
                      </a:r>
                      <a:endParaRPr lang="es-MX" noProof="0" dirty="0">
                        <a:solidFill>
                          <a:schemeClr val="bg2"/>
                        </a:solidFill>
                      </a:endParaRPr>
                    </a:p>
                  </a:txBody>
                  <a:tcPr>
                    <a:solidFill>
                      <a:srgbClr val="C8E2FC"/>
                    </a:solidFill>
                  </a:tcPr>
                </a:tc>
              </a:tr>
              <a:tr h="370840">
                <a:tc>
                  <a:txBody>
                    <a:bodyPr/>
                    <a:lstStyle/>
                    <a:p>
                      <a:r>
                        <a:rPr lang="es-MX" noProof="0" dirty="0" smtClean="0">
                          <a:solidFill>
                            <a:schemeClr val="bg2"/>
                          </a:solidFill>
                        </a:rPr>
                        <a:t>8 semanas</a:t>
                      </a:r>
                      <a:br>
                        <a:rPr lang="es-MX" noProof="0" dirty="0" smtClean="0">
                          <a:solidFill>
                            <a:schemeClr val="bg2"/>
                          </a:solidFill>
                        </a:rPr>
                      </a:br>
                      <a:r>
                        <a:rPr lang="es-MX" noProof="0" dirty="0" smtClean="0">
                          <a:solidFill>
                            <a:schemeClr val="bg2"/>
                          </a:solidFill>
                        </a:rPr>
                        <a:t>(rutinario o regular)</a:t>
                      </a:r>
                      <a:endParaRPr lang="es-MX" noProof="0" dirty="0">
                        <a:solidFill>
                          <a:schemeClr val="bg2"/>
                        </a:solidFill>
                      </a:endParaRPr>
                    </a:p>
                  </a:txBody>
                  <a:tcPr anchor="ctr">
                    <a:solidFill>
                      <a:srgbClr val="5AA9F5"/>
                    </a:solidFill>
                  </a:tcPr>
                </a:tc>
                <a:tc>
                  <a:txBody>
                    <a:bodyPr/>
                    <a:lstStyle/>
                    <a:p>
                      <a:pPr marL="285750" indent="-285750">
                        <a:buFont typeface="Arial" pitchFamily="34" charset="0"/>
                        <a:buChar char="•"/>
                      </a:pPr>
                      <a:r>
                        <a:rPr lang="es-MX" noProof="0" dirty="0" smtClean="0">
                          <a:solidFill>
                            <a:schemeClr val="bg2"/>
                          </a:solidFill>
                        </a:rPr>
                        <a:t>Dolor persistente a largo-plazo sin progresión importante</a:t>
                      </a:r>
                      <a:endParaRPr lang="es-MX" noProof="0" dirty="0">
                        <a:solidFill>
                          <a:schemeClr val="bg2"/>
                        </a:solidFill>
                      </a:endParaRPr>
                    </a:p>
                  </a:txBody>
                  <a:tcPr>
                    <a:solidFill>
                      <a:srgbClr val="5AA9F5"/>
                    </a:solidFill>
                  </a:tcPr>
                </a:tc>
              </a:tr>
            </a:tbl>
          </a:graphicData>
        </a:graphic>
      </p:graphicFrame>
      <p:sp>
        <p:nvSpPr>
          <p:cNvPr id="5" name="Rectangle 2"/>
          <p:cNvSpPr>
            <a:spLocks noChangeArrowheads="1"/>
          </p:cNvSpPr>
          <p:nvPr/>
        </p:nvSpPr>
        <p:spPr bwMode="auto">
          <a:xfrm>
            <a:off x="26764" y="6259378"/>
            <a:ext cx="9009732" cy="707886"/>
          </a:xfrm>
          <a:prstGeom prst="rect">
            <a:avLst/>
          </a:prstGeom>
          <a:noFill/>
          <a:ln w="9525">
            <a:noFill/>
            <a:miter lim="800000"/>
            <a:headEnd/>
            <a:tailEnd/>
          </a:ln>
        </p:spPr>
        <p:txBody>
          <a:bodyPr wrap="square">
            <a:spAutoFit/>
          </a:bodyPr>
          <a:lstStyle/>
          <a:p>
            <a:r>
              <a:rPr lang="es-MX" sz="1000" dirty="0" smtClean="0">
                <a:solidFill>
                  <a:srgbClr val="002060"/>
                </a:solidFill>
              </a:rPr>
              <a:t>IASP = Asociación Internacional para el Estudio del Dolor </a:t>
            </a:r>
          </a:p>
          <a:p>
            <a:r>
              <a:rPr lang="en-CA" sz="1000" dirty="0" smtClean="0">
                <a:solidFill>
                  <a:srgbClr val="002060"/>
                </a:solidFill>
              </a:rPr>
              <a:t>IASP Task force on Wait-Times Summary and Recommendations. Available at: http://www.iasp-pain.org/AM/Template.cfm?Section=Wait_Times&amp;Template=/CM/ContentDisplay.cfm&amp;ContentID=13107. Accessed 28 August 2013.</a:t>
            </a:r>
          </a:p>
          <a:p>
            <a:r>
              <a:rPr lang="es-MX" sz="1000" dirty="0" smtClean="0">
                <a:solidFill>
                  <a:srgbClr val="002060"/>
                </a:solidFill>
              </a:rPr>
              <a:t>.</a:t>
            </a:r>
            <a:endParaRPr lang="es-MX" sz="1000" dirty="0">
              <a:solidFill>
                <a:srgbClr val="002060"/>
              </a:solidFill>
            </a:endParaRPr>
          </a:p>
        </p:txBody>
      </p:sp>
    </p:spTree>
    <p:extLst>
      <p:ext uri="{BB962C8B-B14F-4D97-AF65-F5344CB8AC3E}">
        <p14:creationId xmlns:p14="http://schemas.microsoft.com/office/powerpoint/2010/main" val="34927891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1"/>
          <p:cNvSpPr>
            <a:spLocks noGrp="1"/>
          </p:cNvSpPr>
          <p:nvPr>
            <p:ph type="title" idx="4294967295"/>
          </p:nvPr>
        </p:nvSpPr>
        <p:spPr>
          <a:xfrm>
            <a:off x="457200" y="293482"/>
            <a:ext cx="8229600" cy="1143000"/>
          </a:xfrm>
        </p:spPr>
        <p:txBody>
          <a:bodyPr vert="horz" lIns="91440" tIns="45720" rIns="91440" bIns="45720" rtlCol="0" anchor="ctr">
            <a:normAutofit/>
          </a:bodyPr>
          <a:lstStyle/>
          <a:p>
            <a:pPr>
              <a:lnSpc>
                <a:spcPct val="85000"/>
              </a:lnSpc>
            </a:pPr>
            <a:r>
              <a:rPr lang="es-MX" sz="3600" dirty="0" smtClean="0"/>
              <a:t>Decidir el mejor Curso de Tratamiento para el Paciente</a:t>
            </a:r>
            <a:endParaRPr lang="es-MX" sz="3600" dirty="0"/>
          </a:p>
        </p:txBody>
      </p:sp>
      <p:graphicFrame>
        <p:nvGraphicFramePr>
          <p:cNvPr id="12" name="Content Placeholder 17"/>
          <p:cNvGraphicFramePr>
            <a:graphicFrameLocks noGrp="1"/>
          </p:cNvGraphicFramePr>
          <p:nvPr>
            <p:ph idx="1"/>
            <p:extLst>
              <p:ext uri="{D42A27DB-BD31-4B8C-83A1-F6EECF244321}">
                <p14:modId xmlns:p14="http://schemas.microsoft.com/office/powerpoint/2010/main" val="2421931004"/>
              </p:ext>
            </p:extLst>
          </p:nvPr>
        </p:nvGraphicFramePr>
        <p:xfrm>
          <a:off x="1403648" y="2132856"/>
          <a:ext cx="5943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8"/>
          <p:cNvSpPr txBox="1">
            <a:spLocks noChangeArrowheads="1"/>
          </p:cNvSpPr>
          <p:nvPr/>
        </p:nvSpPr>
        <p:spPr bwMode="auto">
          <a:xfrm>
            <a:off x="2786876" y="1660865"/>
            <a:ext cx="3581400" cy="519113"/>
          </a:xfrm>
          <a:prstGeom prst="rect">
            <a:avLst/>
          </a:prstGeom>
          <a:noFill/>
          <a:ln w="9525">
            <a:noFill/>
            <a:miter lim="800000"/>
            <a:headEnd/>
            <a:tailEnd/>
          </a:ln>
        </p:spPr>
        <p:txBody>
          <a:bodyPr>
            <a:spAutoFit/>
          </a:bodyPr>
          <a:lstStyle/>
          <a:p>
            <a:pPr algn="ctr"/>
            <a:r>
              <a:rPr lang="es-MX" sz="2800" b="1" dirty="0" smtClean="0">
                <a:solidFill>
                  <a:srgbClr val="002060"/>
                </a:solidFill>
              </a:rPr>
              <a:t>Atención Colaborativa</a:t>
            </a:r>
            <a:endParaRPr lang="es-MX" sz="2800" b="1" dirty="0">
              <a:solidFill>
                <a:srgbClr val="002060"/>
              </a:solidFill>
            </a:endParaRPr>
          </a:p>
        </p:txBody>
      </p:sp>
      <p:sp>
        <p:nvSpPr>
          <p:cNvPr id="14" name="TextBox 2"/>
          <p:cNvSpPr txBox="1">
            <a:spLocks noChangeArrowheads="1"/>
          </p:cNvSpPr>
          <p:nvPr/>
        </p:nvSpPr>
        <p:spPr bwMode="auto">
          <a:xfrm>
            <a:off x="6008988" y="2226514"/>
            <a:ext cx="1768475" cy="738664"/>
          </a:xfrm>
          <a:prstGeom prst="rect">
            <a:avLst/>
          </a:prstGeom>
          <a:noFill/>
          <a:ln w="9525">
            <a:noFill/>
            <a:miter lim="800000"/>
            <a:headEnd/>
            <a:tailEnd/>
          </a:ln>
        </p:spPr>
        <p:txBody>
          <a:bodyPr wrap="square">
            <a:spAutoFit/>
          </a:bodyPr>
          <a:lstStyle/>
          <a:p>
            <a:pPr algn="ctr"/>
            <a:r>
              <a:rPr lang="es-MX" sz="1400" b="1" dirty="0" smtClean="0">
                <a:solidFill>
                  <a:srgbClr val="002060"/>
                </a:solidFill>
              </a:rPr>
              <a:t>El Paciente como el Encargado</a:t>
            </a:r>
            <a:r>
              <a:rPr lang="es-MX" sz="1400" b="1" dirty="0" smtClean="0">
                <a:solidFill>
                  <a:srgbClr val="FF0066"/>
                </a:solidFill>
              </a:rPr>
              <a:t> </a:t>
            </a:r>
            <a:r>
              <a:rPr lang="es-MX" sz="1400" b="1" dirty="0" smtClean="0">
                <a:solidFill>
                  <a:srgbClr val="002060"/>
                </a:solidFill>
              </a:rPr>
              <a:t>Final de su enfermedad</a:t>
            </a:r>
            <a:endParaRPr lang="es-MX" sz="1400" b="1" dirty="0">
              <a:solidFill>
                <a:srgbClr val="002060"/>
              </a:solidFill>
            </a:endParaRPr>
          </a:p>
        </p:txBody>
      </p:sp>
      <p:cxnSp>
        <p:nvCxnSpPr>
          <p:cNvPr id="15" name="Straight Arrow Connector 6"/>
          <p:cNvCxnSpPr/>
          <p:nvPr/>
        </p:nvCxnSpPr>
        <p:spPr>
          <a:xfrm flipH="1">
            <a:off x="5515429" y="2867869"/>
            <a:ext cx="650719" cy="789731"/>
          </a:xfrm>
          <a:prstGeom prst="straightConnector1">
            <a:avLst/>
          </a:prstGeom>
          <a:ln>
            <a:solidFill>
              <a:schemeClr val="tx1"/>
            </a:solidFill>
            <a:tailEnd type="arrow"/>
          </a:ln>
        </p:spPr>
        <p:style>
          <a:lnRef idx="3">
            <a:schemeClr val="dk1"/>
          </a:lnRef>
          <a:fillRef idx="0">
            <a:schemeClr val="dk1"/>
          </a:fillRef>
          <a:effectRef idx="2">
            <a:schemeClr val="dk1"/>
          </a:effectRef>
          <a:fontRef idx="minor">
            <a:schemeClr val="tx1"/>
          </a:fontRef>
        </p:style>
      </p:cxnSp>
      <p:sp>
        <p:nvSpPr>
          <p:cNvPr id="16" name="Rectangle 2"/>
          <p:cNvSpPr>
            <a:spLocks noChangeArrowheads="1"/>
          </p:cNvSpPr>
          <p:nvPr/>
        </p:nvSpPr>
        <p:spPr bwMode="auto">
          <a:xfrm>
            <a:off x="121790" y="6621746"/>
            <a:ext cx="5760640" cy="246221"/>
          </a:xfrm>
          <a:prstGeom prst="rect">
            <a:avLst/>
          </a:prstGeom>
          <a:noFill/>
          <a:ln w="9525">
            <a:noFill/>
            <a:miter lim="800000"/>
            <a:headEnd/>
            <a:tailEnd/>
          </a:ln>
        </p:spPr>
        <p:txBody>
          <a:bodyPr wrap="square">
            <a:spAutoFit/>
          </a:bodyPr>
          <a:lstStyle/>
          <a:p>
            <a:r>
              <a:rPr lang="es-MX" sz="1000" dirty="0" smtClean="0">
                <a:solidFill>
                  <a:srgbClr val="002060"/>
                </a:solidFill>
              </a:rPr>
              <a:t>Ayad AE </a:t>
            </a:r>
            <a:r>
              <a:rPr lang="es-MX" sz="1000" i="1" dirty="0" smtClean="0">
                <a:solidFill>
                  <a:srgbClr val="002060"/>
                </a:solidFill>
              </a:rPr>
              <a:t>et al. J Int Med Res </a:t>
            </a:r>
            <a:r>
              <a:rPr lang="es-MX" sz="1000" dirty="0" smtClean="0">
                <a:solidFill>
                  <a:srgbClr val="002060"/>
                </a:solidFill>
              </a:rPr>
              <a:t>2011; 39(4):1123-41; Saltman D </a:t>
            </a:r>
            <a:r>
              <a:rPr lang="es-MX" sz="1000" i="1" dirty="0" smtClean="0">
                <a:solidFill>
                  <a:srgbClr val="002060"/>
                </a:solidFill>
              </a:rPr>
              <a:t>et al. Med J Aust </a:t>
            </a:r>
            <a:r>
              <a:rPr lang="es-MX" sz="1000" dirty="0" smtClean="0">
                <a:solidFill>
                  <a:srgbClr val="002060"/>
                </a:solidFill>
              </a:rPr>
              <a:t>2001; 175(Suppl):S92-6. </a:t>
            </a:r>
            <a:endParaRPr lang="es-MX" sz="1000" dirty="0">
              <a:solidFill>
                <a:srgbClr val="002060"/>
              </a:solidFill>
            </a:endParaRPr>
          </a:p>
        </p:txBody>
      </p:sp>
      <p:sp>
        <p:nvSpPr>
          <p:cNvPr id="17" name="Slide Number Placeholder 3"/>
          <p:cNvSpPr>
            <a:spLocks noGrp="1"/>
          </p:cNvSpPr>
          <p:nvPr>
            <p:ph type="sldNum" sz="quarter" idx="12"/>
          </p:nvPr>
        </p:nvSpPr>
        <p:spPr>
          <a:xfrm>
            <a:off x="6758880" y="6448251"/>
            <a:ext cx="2133600" cy="365125"/>
          </a:xfrm>
        </p:spPr>
        <p:txBody>
          <a:bodyPr/>
          <a:lstStyle/>
          <a:p>
            <a:r>
              <a:rPr lang="es-MX" dirty="0" smtClean="0">
                <a:solidFill>
                  <a:schemeClr val="bg1"/>
                </a:solidFill>
              </a:rPr>
              <a:t/>
            </a:r>
            <a:br>
              <a:rPr lang="es-MX" dirty="0" smtClean="0">
                <a:solidFill>
                  <a:schemeClr val="bg1"/>
                </a:solidFill>
              </a:rPr>
            </a:br>
            <a:fld id="{903B8EED-60FF-4798-B00A-5F8F0039E366}" type="slidenum">
              <a:rPr lang="es-MX" smtClean="0">
                <a:solidFill>
                  <a:schemeClr val="bg1"/>
                </a:solidFill>
              </a:rPr>
              <a:pPr/>
              <a:t>8</a:t>
            </a:fld>
            <a:endParaRPr lang="es-MX" dirty="0">
              <a:solidFill>
                <a:schemeClr val="bg1"/>
              </a:solidFill>
            </a:endParaRPr>
          </a:p>
        </p:txBody>
      </p:sp>
    </p:spTree>
    <p:extLst>
      <p:ext uri="{BB962C8B-B14F-4D97-AF65-F5344CB8AC3E}">
        <p14:creationId xmlns:p14="http://schemas.microsoft.com/office/powerpoint/2010/main" val="1575249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3345" name="Rectangle 4"/>
          <p:cNvSpPr>
            <a:spLocks noGrp="1" noChangeArrowheads="1"/>
          </p:cNvSpPr>
          <p:nvPr>
            <p:ph type="title"/>
          </p:nvPr>
        </p:nvSpPr>
        <p:spPr/>
        <p:txBody>
          <a:bodyPr>
            <a:normAutofit/>
          </a:bodyPr>
          <a:lstStyle/>
          <a:p>
            <a:r>
              <a:rPr lang="es-MX" dirty="0" smtClean="0"/>
              <a:t>Tratamientos para Dolor </a:t>
            </a:r>
          </a:p>
        </p:txBody>
      </p:sp>
      <p:sp>
        <p:nvSpPr>
          <p:cNvPr id="953346" name="Rectangle 5"/>
          <p:cNvSpPr>
            <a:spLocks noGrp="1" noChangeArrowheads="1"/>
          </p:cNvSpPr>
          <p:nvPr>
            <p:ph sz="half" idx="1"/>
          </p:nvPr>
        </p:nvSpPr>
        <p:spPr>
          <a:xfrm>
            <a:off x="655588" y="1988840"/>
            <a:ext cx="7300788" cy="3342453"/>
          </a:xfrm>
        </p:spPr>
        <p:txBody>
          <a:bodyPr wrap="square">
            <a:spAutoFit/>
          </a:bodyPr>
          <a:lstStyle/>
          <a:p>
            <a:pPr lvl="1">
              <a:spcBef>
                <a:spcPct val="20000"/>
              </a:spcBef>
              <a:spcAft>
                <a:spcPct val="10000"/>
              </a:spcAft>
              <a:buFont typeface="Arial" pitchFamily="34" charset="0"/>
              <a:buChar char="•"/>
            </a:pPr>
            <a:r>
              <a:rPr lang="es-MX" dirty="0" smtClean="0"/>
              <a:t>Medicamentos</a:t>
            </a:r>
          </a:p>
          <a:p>
            <a:pPr lvl="1">
              <a:spcBef>
                <a:spcPct val="20000"/>
              </a:spcBef>
              <a:spcAft>
                <a:spcPct val="10000"/>
              </a:spcAft>
              <a:buFont typeface="Arial" pitchFamily="34" charset="0"/>
              <a:buChar char="•"/>
            </a:pPr>
            <a:r>
              <a:rPr lang="es-MX" dirty="0" smtClean="0"/>
              <a:t>Intervenciones anestésicas regionales</a:t>
            </a:r>
          </a:p>
          <a:p>
            <a:pPr lvl="1">
              <a:spcBef>
                <a:spcPct val="20000"/>
              </a:spcBef>
              <a:spcAft>
                <a:spcPct val="10000"/>
              </a:spcAft>
              <a:buFont typeface="Arial" pitchFamily="34" charset="0"/>
              <a:buChar char="•"/>
            </a:pPr>
            <a:r>
              <a:rPr lang="es-MX" dirty="0" smtClean="0"/>
              <a:t>Cirugía</a:t>
            </a:r>
          </a:p>
          <a:p>
            <a:pPr lvl="1">
              <a:spcBef>
                <a:spcPct val="20000"/>
              </a:spcBef>
              <a:spcAft>
                <a:spcPct val="10000"/>
              </a:spcAft>
              <a:buFont typeface="Arial" pitchFamily="34" charset="0"/>
              <a:buChar char="•"/>
            </a:pPr>
            <a:r>
              <a:rPr lang="es-MX" dirty="0" smtClean="0"/>
              <a:t>Terapias psicológicas</a:t>
            </a:r>
          </a:p>
          <a:p>
            <a:pPr lvl="1">
              <a:spcAft>
                <a:spcPct val="10000"/>
              </a:spcAft>
              <a:buFont typeface="Arial" pitchFamily="34" charset="0"/>
              <a:buChar char="•"/>
            </a:pPr>
            <a:r>
              <a:rPr lang="es-MX" dirty="0" smtClean="0"/>
              <a:t>terapias de rehabilitación/físicas</a:t>
            </a:r>
          </a:p>
          <a:p>
            <a:pPr lvl="1">
              <a:spcAft>
                <a:spcPct val="10000"/>
              </a:spcAft>
              <a:buFont typeface="Arial" pitchFamily="34" charset="0"/>
              <a:buChar char="•"/>
            </a:pPr>
            <a:r>
              <a:rPr lang="es-MX" dirty="0" smtClean="0"/>
              <a:t>Medicina complementaria y alternativa</a:t>
            </a:r>
          </a:p>
          <a:p>
            <a:pPr lvl="1">
              <a:spcBef>
                <a:spcPct val="20000"/>
              </a:spcBef>
              <a:spcAft>
                <a:spcPct val="10000"/>
              </a:spcAft>
              <a:buFont typeface="Arial" pitchFamily="34" charset="0"/>
              <a:buChar char="•"/>
            </a:pPr>
            <a:endParaRPr lang="es-MX" dirty="0" smtClean="0"/>
          </a:p>
        </p:txBody>
      </p:sp>
      <p:sp>
        <p:nvSpPr>
          <p:cNvPr id="5" name="Text Box 9"/>
          <p:cNvSpPr txBox="1">
            <a:spLocks noChangeArrowheads="1"/>
          </p:cNvSpPr>
          <p:nvPr/>
        </p:nvSpPr>
        <p:spPr bwMode="auto">
          <a:xfrm>
            <a:off x="179512" y="6381328"/>
            <a:ext cx="6649875" cy="307777"/>
          </a:xfrm>
          <a:prstGeom prst="rect">
            <a:avLst/>
          </a:prstGeom>
          <a:noFill/>
          <a:ln w="9525">
            <a:noFill/>
            <a:miter lim="800000"/>
            <a:headEnd/>
            <a:tailEnd/>
          </a:ln>
        </p:spPr>
        <p:txBody>
          <a:bodyPr wrap="square" lIns="0" tIns="0" rIns="0" bIns="0" anchor="b">
            <a:spAutoFit/>
          </a:bodyPr>
          <a:lstStyle/>
          <a:p>
            <a:r>
              <a:rPr lang="en-US" sz="1000" dirty="0">
                <a:solidFill>
                  <a:srgbClr val="002060"/>
                </a:solidFill>
                <a:latin typeface="Arial" pitchFamily="34" charset="0"/>
                <a:cs typeface="Arial" pitchFamily="34" charset="0"/>
              </a:rPr>
              <a:t>IOM (Institute of Medicine). 2011. </a:t>
            </a:r>
            <a:r>
              <a:rPr lang="en-US" sz="1000" i="1" dirty="0">
                <a:solidFill>
                  <a:srgbClr val="002060"/>
                </a:solidFill>
                <a:latin typeface="Arial" pitchFamily="34" charset="0"/>
                <a:cs typeface="Arial" pitchFamily="34" charset="0"/>
              </a:rPr>
              <a:t>Relieving Pain in America: A Blueprint for Transforming Prevention, Care, Education, and Research</a:t>
            </a:r>
            <a:r>
              <a:rPr lang="en-US" sz="1000" dirty="0">
                <a:solidFill>
                  <a:srgbClr val="002060"/>
                </a:solidFill>
                <a:latin typeface="Arial" pitchFamily="34" charset="0"/>
                <a:cs typeface="Arial" pitchFamily="34" charset="0"/>
              </a:rPr>
              <a:t>. Washington, DC: The National Academies Press.</a:t>
            </a:r>
          </a:p>
        </p:txBody>
      </p:sp>
    </p:spTree>
    <p:extLst>
      <p:ext uri="{BB962C8B-B14F-4D97-AF65-F5344CB8AC3E}">
        <p14:creationId xmlns:p14="http://schemas.microsoft.com/office/powerpoint/2010/main" val="84170158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15701</TotalTime>
  <Words>12686</Words>
  <Application>Microsoft Office PowerPoint</Application>
  <PresentationFormat>On-screen Show (4:3)</PresentationFormat>
  <Paragraphs>1252</Paragraphs>
  <Slides>61</Slides>
  <Notes>61</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61</vt:i4>
      </vt:variant>
    </vt:vector>
  </HeadingPairs>
  <TitlesOfParts>
    <vt:vector size="65" baseType="lpstr">
      <vt:lpstr>Office Theme</vt:lpstr>
      <vt:lpstr>2_Office Theme</vt:lpstr>
      <vt:lpstr>3_Office Theme</vt:lpstr>
      <vt:lpstr>Worksheet</vt:lpstr>
      <vt:lpstr>PowerPoint Presentation</vt:lpstr>
      <vt:lpstr>Comité de Desarrollo</vt:lpstr>
      <vt:lpstr>Objetivos de Aprendizaje</vt:lpstr>
      <vt:lpstr>MANEJO</vt:lpstr>
      <vt:lpstr>PowerPoint Presentation</vt:lpstr>
      <vt:lpstr>Metas en el Manejo del Dolor</vt:lpstr>
      <vt:lpstr>El Dolor Debe ser Tratado Oportunamente</vt:lpstr>
      <vt:lpstr>Decidir el mejor Curso de Tratamiento para el Paciente</vt:lpstr>
      <vt:lpstr>Tratamientos para Dolor </vt:lpstr>
      <vt:lpstr>Tratamiento Multimodal del Dolor con Base en un Enfoque Biopsicosocial</vt:lpstr>
      <vt:lpstr>PowerPoint Presentation</vt:lpstr>
      <vt:lpstr>Tipos de Terapias No-Farmacológicas</vt:lpstr>
      <vt:lpstr>Terapias psicológicas</vt:lpstr>
      <vt:lpstr>Terapias de Rehabilitación/Físicas</vt:lpstr>
      <vt:lpstr>¿Qué es Medicina Complementaria y Alternativa (CAM)?</vt:lpstr>
      <vt:lpstr>Evidencia de Beneficios Potenciales de la Medicina Complementaria y Alternativa</vt:lpstr>
      <vt:lpstr> Tratando el Dolor: Uso de un Enfoque Mente-Cuerpo</vt:lpstr>
      <vt:lpstr>PowerPoint Presentation</vt:lpstr>
      <vt:lpstr>Los Analgésicos Afectan Diferentes Partes de la Vía del Dolor</vt:lpstr>
      <vt:lpstr>Tratamiento Farmacológico de Dolor Nociceptivo/Inflamatorio Basado en el Mecanismo </vt:lpstr>
      <vt:lpstr>Acetaminofén</vt:lpstr>
      <vt:lpstr>PowerPoint Presentation</vt:lpstr>
      <vt:lpstr>PowerPoint Presentation</vt:lpstr>
      <vt:lpstr>COX-2 Es Expresado en el SNC</vt:lpstr>
      <vt:lpstr>COX-2 Resulta en Sensibilización al Dolor </vt:lpstr>
      <vt:lpstr>COX-2 Participa en la Sensibilización Central</vt:lpstr>
      <vt:lpstr>La Inhibición de COX-2 da lugar a Sensibilización</vt:lpstr>
      <vt:lpstr>Efectos Adversos de los AINEne/Coxibs</vt:lpstr>
      <vt:lpstr>AINEne/Coxibs y Riesgo Cardiovascular</vt:lpstr>
      <vt:lpstr>¿Riesgo Gastrointestinal con AINEne/coxibs?</vt:lpstr>
      <vt:lpstr>Factores de Riesgo de Complicaciones Gastrointestinales Asociadas con AINEne/Coxibs</vt:lpstr>
      <vt:lpstr>Guías para el Uso de AINEne/Coxibs  Con Base en el Riesgo Gastrointestinal y el Uso de ASA</vt:lpstr>
      <vt:lpstr>¿Cómo Afectan los Opioides el Dolor?</vt:lpstr>
      <vt:lpstr>Opioides y Manejo del Dolor</vt:lpstr>
      <vt:lpstr>Los Opioides Modulan el Control  de las Células “ON” y “OFF”</vt:lpstr>
      <vt:lpstr>Los Opioides Pueden Inducir Hiperalgesia</vt:lpstr>
      <vt:lpstr>Los Opioides Pueden Inducir Alodinia</vt:lpstr>
      <vt:lpstr>Efectos Adversos de los Opioides</vt:lpstr>
      <vt:lpstr>Rol de los Canales de Calcio Ligados-a2d en el Dolor Neuropático</vt:lpstr>
      <vt:lpstr>Los Inhibidores 2-  Se Unen a la Subunidad  2- de los Canales de Calcio Activados por Voltaje</vt:lpstr>
      <vt:lpstr>Los Inhibidores 2-  Reducen la Entrada de Ca2+ en Sinaptosomas Neocorteza Humanos Despolarizados</vt:lpstr>
      <vt:lpstr>Los Inhibidores 2- Modulan el Tráfico de Canales Ca2+  </vt:lpstr>
      <vt:lpstr>Efectos Adversos de los Ligandos a2d</vt:lpstr>
      <vt:lpstr>Cómo Modulan el Dolor los Antidepresivos </vt:lpstr>
      <vt:lpstr>Mecanismos Sugeridos de la Acción Analgésica de los Antidepresivos</vt:lpstr>
      <vt:lpstr>Efectos Adversos de los Antidepresivos</vt:lpstr>
      <vt:lpstr>La Evaluación de la Patofisiología del Dolor Puede Ayudar a Guiar la terapia Farmacológica Apropiada</vt:lpstr>
      <vt:lpstr>Pero… Los pacientes con Dolor Crónico de Solo Un Tipo de Patofisiología del Dolor Pueden ser Raros</vt:lpstr>
      <vt:lpstr>PowerPoint Presentation</vt:lpstr>
      <vt:lpstr>La Falta de Apego a los Medicamentos para Dolor Crónico es Común…</vt:lpstr>
      <vt:lpstr>Factores Relacionados con los Demográficos y la Medicación Pueden Ayudar a Predecir la Falta de Apego</vt:lpstr>
      <vt:lpstr>La Falta de Apego También se Relaciona con las Inquietudes del Paciente</vt:lpstr>
      <vt:lpstr>Estrategias para Mejorar el Apego</vt:lpstr>
      <vt:lpstr>Simplificar el Régimen de Administración</vt:lpstr>
      <vt:lpstr>Impartir Conocimiento</vt:lpstr>
      <vt:lpstr>Modificar las Creencias y Comportamientos del Paciente:  Técnica de Entrevista Motivacional</vt:lpstr>
      <vt:lpstr>Brindar Comunicación y Confianza: Sugerencia sobre Comunicación</vt:lpstr>
      <vt:lpstr>Eliminar el Sesgo</vt:lpstr>
      <vt:lpstr>Evaluando el Apego: Estrategia de 4-Pasos para Detectar la Falta de Apego</vt:lpstr>
      <vt:lpstr>PowerPoint Presentation</vt:lpstr>
      <vt:lpstr>Manejo: Resumen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Know Pain in General</dc:title>
  <dc:creator>Rebecca Cowan</dc:creator>
  <cp:lastModifiedBy>Cigeroglu, Osman</cp:lastModifiedBy>
  <cp:revision>1436</cp:revision>
  <cp:lastPrinted>2013-08-28T21:24:19Z</cp:lastPrinted>
  <dcterms:created xsi:type="dcterms:W3CDTF">2013-04-23T13:02:59Z</dcterms:created>
  <dcterms:modified xsi:type="dcterms:W3CDTF">2015-07-06T19:37:03Z</dcterms:modified>
</cp:coreProperties>
</file>