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8.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99" r:id="rId3"/>
    <p:sldMasterId id="2147483711" r:id="rId4"/>
    <p:sldMasterId id="2147483723" r:id="rId5"/>
    <p:sldMasterId id="2147483735" r:id="rId6"/>
    <p:sldMasterId id="2147483747" r:id="rId7"/>
    <p:sldMasterId id="2147483759" r:id="rId8"/>
    <p:sldMasterId id="2147483771" r:id="rId9"/>
    <p:sldMasterId id="2147483783" r:id="rId10"/>
    <p:sldMasterId id="2147483795" r:id="rId11"/>
    <p:sldMasterId id="2147483807" r:id="rId12"/>
    <p:sldMasterId id="2147483819" r:id="rId13"/>
    <p:sldMasterId id="2147483831" r:id="rId14"/>
    <p:sldMasterId id="2147483844" r:id="rId15"/>
    <p:sldMasterId id="2147483856" r:id="rId16"/>
    <p:sldMasterId id="2147483868" r:id="rId17"/>
    <p:sldMasterId id="2147483883" r:id="rId18"/>
    <p:sldMasterId id="2147484295" r:id="rId19"/>
  </p:sldMasterIdLst>
  <p:notesMasterIdLst>
    <p:notesMasterId r:id="rId84"/>
  </p:notesMasterIdLst>
  <p:handoutMasterIdLst>
    <p:handoutMasterId r:id="rId85"/>
  </p:handoutMasterIdLst>
  <p:sldIdLst>
    <p:sldId id="256" r:id="rId20"/>
    <p:sldId id="928" r:id="rId21"/>
    <p:sldId id="258" r:id="rId22"/>
    <p:sldId id="754" r:id="rId23"/>
    <p:sldId id="930" r:id="rId24"/>
    <p:sldId id="931" r:id="rId25"/>
    <p:sldId id="932" r:id="rId26"/>
    <p:sldId id="933" r:id="rId27"/>
    <p:sldId id="934" r:id="rId28"/>
    <p:sldId id="935" r:id="rId29"/>
    <p:sldId id="760" r:id="rId30"/>
    <p:sldId id="761" r:id="rId31"/>
    <p:sldId id="959" r:id="rId32"/>
    <p:sldId id="936" r:id="rId33"/>
    <p:sldId id="770" r:id="rId34"/>
    <p:sldId id="916" r:id="rId35"/>
    <p:sldId id="756" r:id="rId36"/>
    <p:sldId id="700" r:id="rId37"/>
    <p:sldId id="757" r:id="rId38"/>
    <p:sldId id="937" r:id="rId39"/>
    <p:sldId id="945" r:id="rId40"/>
    <p:sldId id="946" r:id="rId41"/>
    <p:sldId id="1044" r:id="rId42"/>
    <p:sldId id="939" r:id="rId43"/>
    <p:sldId id="940" r:id="rId44"/>
    <p:sldId id="781" r:id="rId45"/>
    <p:sldId id="780" r:id="rId46"/>
    <p:sldId id="782" r:id="rId47"/>
    <p:sldId id="750" r:id="rId48"/>
    <p:sldId id="941" r:id="rId49"/>
    <p:sldId id="942" r:id="rId50"/>
    <p:sldId id="943" r:id="rId51"/>
    <p:sldId id="944" r:id="rId52"/>
    <p:sldId id="947" r:id="rId53"/>
    <p:sldId id="948" r:id="rId54"/>
    <p:sldId id="949" r:id="rId55"/>
    <p:sldId id="951" r:id="rId56"/>
    <p:sldId id="952" r:id="rId57"/>
    <p:sldId id="585" r:id="rId58"/>
    <p:sldId id="950" r:id="rId59"/>
    <p:sldId id="953" r:id="rId60"/>
    <p:sldId id="787" r:id="rId61"/>
    <p:sldId id="788" r:id="rId62"/>
    <p:sldId id="954" r:id="rId63"/>
    <p:sldId id="955" r:id="rId64"/>
    <p:sldId id="598" r:id="rId65"/>
    <p:sldId id="703" r:id="rId66"/>
    <p:sldId id="596" r:id="rId67"/>
    <p:sldId id="597" r:id="rId68"/>
    <p:sldId id="589" r:id="rId69"/>
    <p:sldId id="704" r:id="rId70"/>
    <p:sldId id="590" r:id="rId71"/>
    <p:sldId id="691" r:id="rId72"/>
    <p:sldId id="692" r:id="rId73"/>
    <p:sldId id="693" r:id="rId74"/>
    <p:sldId id="694" r:id="rId75"/>
    <p:sldId id="695" r:id="rId76"/>
    <p:sldId id="696" r:id="rId77"/>
    <p:sldId id="697" r:id="rId78"/>
    <p:sldId id="960" r:id="rId79"/>
    <p:sldId id="506" r:id="rId80"/>
    <p:sldId id="957" r:id="rId81"/>
    <p:sldId id="755" r:id="rId82"/>
    <p:sldId id="599" r:id="rId8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0" clrIdx="0"/>
  <p:cmAuthor id="1" name="LocalAdmin" initials="L"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C6FCF"/>
    <a:srgbClr val="C03932"/>
    <a:srgbClr val="002060"/>
    <a:srgbClr val="FEDEE5"/>
    <a:srgbClr val="FDC3CF"/>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6" autoAdjust="0"/>
    <p:restoredTop sz="85589" autoAdjust="0"/>
  </p:normalViewPr>
  <p:slideViewPr>
    <p:cSldViewPr>
      <p:cViewPr varScale="1">
        <p:scale>
          <a:sx n="92" d="100"/>
          <a:sy n="92" d="100"/>
        </p:scale>
        <p:origin x="-1356" y="-102"/>
      </p:cViewPr>
      <p:guideLst>
        <p:guide orient="horz" pos="2160"/>
        <p:guide pos="2880"/>
      </p:guideLst>
    </p:cSldViewPr>
  </p:slideViewPr>
  <p:outlineViewPr>
    <p:cViewPr>
      <p:scale>
        <a:sx n="33" d="100"/>
        <a:sy n="33" d="100"/>
      </p:scale>
      <p:origin x="294" y="280326"/>
    </p:cViewPr>
  </p:outlineViewPr>
  <p:notesTextViewPr>
    <p:cViewPr>
      <p:scale>
        <a:sx n="1" d="1"/>
        <a:sy n="1" d="1"/>
      </p:scale>
      <p:origin x="0" y="0"/>
    </p:cViewPr>
  </p:notesTextViewPr>
  <p:sorterViewPr>
    <p:cViewPr>
      <p:scale>
        <a:sx n="80" d="100"/>
        <a:sy n="80" d="100"/>
      </p:scale>
      <p:origin x="0" y="0"/>
    </p:cViewPr>
  </p:sorterViewPr>
  <p:notesViewPr>
    <p:cSldViewPr>
      <p:cViewPr>
        <p:scale>
          <a:sx n="110" d="100"/>
          <a:sy n="110" d="100"/>
        </p:scale>
        <p:origin x="-1530" y="271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E892F-09E7-4C18-8024-660D28593B94}"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CA"/>
        </a:p>
      </dgm:t>
    </dgm:pt>
    <dgm:pt modelId="{AAF9B0EB-9571-43C7-A27E-0A56AB9E294D}">
      <dgm:prSet phldrT="[Tex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Temperatura</a:t>
          </a:r>
          <a:endParaRPr lang="es-MX" noProof="0" dirty="0"/>
        </a:p>
      </dgm:t>
    </dgm:pt>
    <dgm:pt modelId="{4D40BA10-F253-4DA2-A3B9-67068343FF3A}" type="parTrans" cxnId="{4198143E-8418-4E94-9A6A-E7750E5344DA}">
      <dgm:prSet/>
      <dgm:spPr/>
      <dgm:t>
        <a:bodyPr/>
        <a:lstStyle/>
        <a:p>
          <a:endParaRPr lang="es-MX" noProof="0"/>
        </a:p>
      </dgm:t>
    </dgm:pt>
    <dgm:pt modelId="{AC664724-0C6C-46CE-8865-3D003348C4F9}" type="sibTrans" cxnId="{4198143E-8418-4E94-9A6A-E7750E5344DA}">
      <dgm:prSet/>
      <dgm:spPr/>
      <dgm:t>
        <a:bodyPr/>
        <a:lstStyle/>
        <a:p>
          <a:endParaRPr lang="es-MX" noProof="0"/>
        </a:p>
      </dgm:t>
    </dgm:pt>
    <dgm:pt modelId="{6A11D43F-EC58-4591-B9B8-A1DC0D99F7D1}">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Respiración</a:t>
          </a:r>
        </a:p>
      </dgm:t>
    </dgm:pt>
    <dgm:pt modelId="{49DFFD38-E1E5-489E-ACC4-D6AA7CC67680}" type="parTrans" cxnId="{69050D06-C71D-4633-AD26-32ACFC19C06C}">
      <dgm:prSet/>
      <dgm:spPr/>
      <dgm:t>
        <a:bodyPr/>
        <a:lstStyle/>
        <a:p>
          <a:endParaRPr lang="es-MX" noProof="0"/>
        </a:p>
      </dgm:t>
    </dgm:pt>
    <dgm:pt modelId="{14A2B582-F3D9-4A7E-A9E6-2F3B66098E22}" type="sibTrans" cxnId="{69050D06-C71D-4633-AD26-32ACFC19C06C}">
      <dgm:prSet/>
      <dgm:spPr/>
      <dgm:t>
        <a:bodyPr/>
        <a:lstStyle/>
        <a:p>
          <a:endParaRPr lang="es-MX" noProof="0"/>
        </a:p>
      </dgm:t>
    </dgm:pt>
    <dgm:pt modelId="{9AD010F3-B6B6-426D-BDA4-FCC0DDD4794F}">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Pulso</a:t>
          </a:r>
        </a:p>
      </dgm:t>
    </dgm:pt>
    <dgm:pt modelId="{5D66ED10-FD8C-4796-9D3D-0F546B58B409}" type="parTrans" cxnId="{A1DA24EB-1A0A-4E1B-93D3-77E22C557F3C}">
      <dgm:prSet/>
      <dgm:spPr/>
      <dgm:t>
        <a:bodyPr/>
        <a:lstStyle/>
        <a:p>
          <a:endParaRPr lang="es-MX" noProof="0"/>
        </a:p>
      </dgm:t>
    </dgm:pt>
    <dgm:pt modelId="{6927FBCE-1C8C-4194-B37C-32610F4CF792}" type="sibTrans" cxnId="{A1DA24EB-1A0A-4E1B-93D3-77E22C557F3C}">
      <dgm:prSet/>
      <dgm:spPr/>
      <dgm:t>
        <a:bodyPr/>
        <a:lstStyle/>
        <a:p>
          <a:endParaRPr lang="es-MX" noProof="0"/>
        </a:p>
      </dgm:t>
    </dgm:pt>
    <dgm:pt modelId="{B98FE5F0-E81A-42B4-9D5F-6DD1946EEBB4}">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Presión sanguínea</a:t>
          </a:r>
        </a:p>
      </dgm:t>
    </dgm:pt>
    <dgm:pt modelId="{2B6EE3DB-4B70-47C1-957C-BD50BD9F3E35}" type="parTrans" cxnId="{AF624987-CC6B-4819-A6BF-BDEE13FCFD3F}">
      <dgm:prSet/>
      <dgm:spPr/>
      <dgm:t>
        <a:bodyPr/>
        <a:lstStyle/>
        <a:p>
          <a:endParaRPr lang="es-MX" noProof="0"/>
        </a:p>
      </dgm:t>
    </dgm:pt>
    <dgm:pt modelId="{0C2A6E65-FF1B-4EAC-93F4-BD5B3F757CF3}" type="sibTrans" cxnId="{AF624987-CC6B-4819-A6BF-BDEE13FCFD3F}">
      <dgm:prSet/>
      <dgm:spPr/>
      <dgm:t>
        <a:bodyPr/>
        <a:lstStyle/>
        <a:p>
          <a:endParaRPr lang="es-MX" noProof="0"/>
        </a:p>
      </dgm:t>
    </dgm:pt>
    <dgm:pt modelId="{F2380CB5-0122-4BB0-A292-559549C18EC6}">
      <dgm:prSet/>
      <dgm:spPr>
        <a:gradFill rotWithShape="0">
          <a:gsLst>
            <a:gs pos="52100">
              <a:schemeClr val="accent2"/>
            </a:gs>
            <a:gs pos="0">
              <a:srgbClr val="FF0000"/>
            </a:gs>
            <a:gs pos="100000">
              <a:schemeClr val="accent2">
                <a:lumMod val="60000"/>
                <a:lumOff val="40000"/>
              </a:schemeClr>
            </a:gs>
          </a:gsLst>
          <a:lin ang="0" scaled="1"/>
        </a:gradFill>
      </dgm:spPr>
      <dgm:t>
        <a:bodyPr/>
        <a:lstStyle/>
        <a:p>
          <a:r>
            <a:rPr lang="es-MX" noProof="0" dirty="0" smtClean="0"/>
            <a:t>Dolor</a:t>
          </a:r>
        </a:p>
      </dgm:t>
    </dgm:pt>
    <dgm:pt modelId="{CFA0F778-04C3-450A-9153-FBD7419F58E8}" type="parTrans" cxnId="{EDFA6B5E-4B6E-40E8-8733-F77E20875DDB}">
      <dgm:prSet/>
      <dgm:spPr/>
      <dgm:t>
        <a:bodyPr/>
        <a:lstStyle/>
        <a:p>
          <a:endParaRPr lang="es-MX" noProof="0"/>
        </a:p>
      </dgm:t>
    </dgm:pt>
    <dgm:pt modelId="{002B6A15-E098-4328-9F75-582930C5C9F3}" type="sibTrans" cxnId="{EDFA6B5E-4B6E-40E8-8733-F77E20875DDB}">
      <dgm:prSet/>
      <dgm:spPr/>
      <dgm:t>
        <a:bodyPr/>
        <a:lstStyle/>
        <a:p>
          <a:endParaRPr lang="es-MX" noProof="0"/>
        </a:p>
      </dgm:t>
    </dgm:pt>
    <dgm:pt modelId="{1E1AF3C3-EE2E-46E6-AA6E-BF36CF175B1A}" type="pres">
      <dgm:prSet presAssocID="{D1FE892F-09E7-4C18-8024-660D28593B94}" presName="Name0" presStyleCnt="0">
        <dgm:presLayoutVars>
          <dgm:dir/>
          <dgm:resizeHandles val="exact"/>
        </dgm:presLayoutVars>
      </dgm:prSet>
      <dgm:spPr/>
      <dgm:t>
        <a:bodyPr/>
        <a:lstStyle/>
        <a:p>
          <a:endParaRPr lang="en-CA"/>
        </a:p>
      </dgm:t>
    </dgm:pt>
    <dgm:pt modelId="{E5A3C95D-DE42-4853-8A64-A6DCF5ADCF19}" type="pres">
      <dgm:prSet presAssocID="{AAF9B0EB-9571-43C7-A27E-0A56AB9E294D}" presName="composite" presStyleCnt="0"/>
      <dgm:spPr/>
    </dgm:pt>
    <dgm:pt modelId="{C0121C31-991E-4059-A142-0D61F957B959}" type="pres">
      <dgm:prSet presAssocID="{AAF9B0EB-9571-43C7-A27E-0A56AB9E294D}" presName="rect1" presStyleLbl="bgImgPlace1" presStyleIdx="0" presStyleCnt="5" custScaleX="43757" custScaleY="66211" custLinFactX="100000" custLinFactNeighborX="130325" custLinFactNeighborY="-83"/>
      <dgm:spPr>
        <a:blipFill rotWithShape="1">
          <a:blip xmlns:r="http://schemas.openxmlformats.org/officeDocument/2006/relationships" r:embed="rId1"/>
          <a:stretch>
            <a:fillRect/>
          </a:stretch>
        </a:blipFill>
      </dgm:spPr>
    </dgm:pt>
    <dgm:pt modelId="{1A3C396C-D012-4C61-A828-A43F51C5D625}" type="pres">
      <dgm:prSet presAssocID="{AAF9B0EB-9571-43C7-A27E-0A56AB9E294D}" presName="wedgeRectCallout1" presStyleLbl="node1" presStyleIdx="0" presStyleCnt="5" custLinFactX="100000" custLinFactNeighborX="158796" custLinFactNeighborY="-236">
        <dgm:presLayoutVars>
          <dgm:bulletEnabled val="1"/>
        </dgm:presLayoutVars>
      </dgm:prSet>
      <dgm:spPr/>
      <dgm:t>
        <a:bodyPr/>
        <a:lstStyle/>
        <a:p>
          <a:endParaRPr lang="en-CA"/>
        </a:p>
      </dgm:t>
    </dgm:pt>
    <dgm:pt modelId="{6064F14F-D2E6-436E-AABC-DAE98CC8CE2B}" type="pres">
      <dgm:prSet presAssocID="{AC664724-0C6C-46CE-8865-3D003348C4F9}" presName="sibTrans" presStyleCnt="0"/>
      <dgm:spPr/>
    </dgm:pt>
    <dgm:pt modelId="{98632329-61CA-4654-97ED-B6EA33040B2B}" type="pres">
      <dgm:prSet presAssocID="{6A11D43F-EC58-4591-B9B8-A1DC0D99F7D1}" presName="composite" presStyleCnt="0"/>
      <dgm:spPr/>
    </dgm:pt>
    <dgm:pt modelId="{0E618A2A-096B-4AB9-85CF-8CF376A1B4E1}" type="pres">
      <dgm:prSet presAssocID="{6A11D43F-EC58-4591-B9B8-A1DC0D99F7D1}" presName="rect1" presStyleLbl="bgImgPlace1" presStyleIdx="1" presStyleCnt="5" custScaleX="43757" custScaleY="66211" custLinFactX="-42051" custLinFactNeighborX="-100000" custLinFactNeighborY="-83"/>
      <dgm:spPr>
        <a:blipFill rotWithShape="1">
          <a:blip xmlns:r="http://schemas.openxmlformats.org/officeDocument/2006/relationships" r:embed="rId2"/>
          <a:stretch>
            <a:fillRect/>
          </a:stretch>
        </a:blipFill>
      </dgm:spPr>
    </dgm:pt>
    <dgm:pt modelId="{10AB1F27-E194-4561-9F18-8E2F2BD920A5}" type="pres">
      <dgm:prSet presAssocID="{6A11D43F-EC58-4591-B9B8-A1DC0D99F7D1}" presName="wedgeRectCallout1" presStyleLbl="node1" presStyleIdx="1" presStyleCnt="5" custLinFactX="-55926" custLinFactNeighborX="-100000" custLinFactNeighborY="-236">
        <dgm:presLayoutVars>
          <dgm:bulletEnabled val="1"/>
        </dgm:presLayoutVars>
      </dgm:prSet>
      <dgm:spPr/>
      <dgm:t>
        <a:bodyPr/>
        <a:lstStyle/>
        <a:p>
          <a:endParaRPr lang="en-CA"/>
        </a:p>
      </dgm:t>
    </dgm:pt>
    <dgm:pt modelId="{463FFE1B-C262-49DA-94C1-75F7CD3512DE}" type="pres">
      <dgm:prSet presAssocID="{14A2B582-F3D9-4A7E-A9E6-2F3B66098E22}" presName="sibTrans" presStyleCnt="0"/>
      <dgm:spPr/>
    </dgm:pt>
    <dgm:pt modelId="{559E8544-4CF2-45DD-AC93-F73D9CC7B4DD}" type="pres">
      <dgm:prSet presAssocID="{9AD010F3-B6B6-426D-BDA4-FCC0DDD4794F}" presName="composite" presStyleCnt="0"/>
      <dgm:spPr/>
    </dgm:pt>
    <dgm:pt modelId="{5F6156F6-FFAB-428D-AF82-8C5D38257837}" type="pres">
      <dgm:prSet presAssocID="{9AD010F3-B6B6-426D-BDA4-FCC0DDD4794F}" presName="rect1" presStyleLbl="bgImgPlace1" presStyleIdx="2" presStyleCnt="5" custScaleX="43757" custScaleY="66211" custLinFactX="-47337" custLinFactNeighborX="-100000"/>
      <dgm:spPr>
        <a:blipFill rotWithShape="1">
          <a:blip xmlns:r="http://schemas.openxmlformats.org/officeDocument/2006/relationships" r:embed="rId3"/>
          <a:stretch>
            <a:fillRect/>
          </a:stretch>
        </a:blipFill>
      </dgm:spPr>
      <dgm:t>
        <a:bodyPr/>
        <a:lstStyle/>
        <a:p>
          <a:endParaRPr lang="en-CA"/>
        </a:p>
      </dgm:t>
    </dgm:pt>
    <dgm:pt modelId="{570351D5-9C15-4B16-9517-9DF69157A4A3}" type="pres">
      <dgm:prSet presAssocID="{9AD010F3-B6B6-426D-BDA4-FCC0DDD4794F}" presName="wedgeRectCallout1" presStyleLbl="node1" presStyleIdx="2" presStyleCnt="5" custLinFactX="-66500" custLinFactNeighborX="-100000" custLinFactNeighborY="1990">
        <dgm:presLayoutVars>
          <dgm:bulletEnabled val="1"/>
        </dgm:presLayoutVars>
      </dgm:prSet>
      <dgm:spPr/>
      <dgm:t>
        <a:bodyPr/>
        <a:lstStyle/>
        <a:p>
          <a:endParaRPr lang="en-CA"/>
        </a:p>
      </dgm:t>
    </dgm:pt>
    <dgm:pt modelId="{9891B013-176C-4F2A-A9AD-638B536EB3C2}" type="pres">
      <dgm:prSet presAssocID="{6927FBCE-1C8C-4194-B37C-32610F4CF792}" presName="sibTrans" presStyleCnt="0"/>
      <dgm:spPr/>
    </dgm:pt>
    <dgm:pt modelId="{3D8CA943-AFC3-4311-B008-F4B7560534A9}" type="pres">
      <dgm:prSet presAssocID="{B98FE5F0-E81A-42B4-9D5F-6DD1946EEBB4}" presName="composite" presStyleCnt="0"/>
      <dgm:spPr/>
    </dgm:pt>
    <dgm:pt modelId="{998CB861-F74C-4E09-93C7-A601E27B2D8E}" type="pres">
      <dgm:prSet presAssocID="{B98FE5F0-E81A-42B4-9D5F-6DD1946EEBB4}" presName="rect1" presStyleLbl="bgImgPlace1" presStyleIdx="3" presStyleCnt="5" custScaleX="43757" custScaleY="66211" custLinFactX="12083" custLinFactY="-35298" custLinFactNeighborX="100000" custLinFactNeighborY="-100000"/>
      <dgm:spPr>
        <a:blipFill rotWithShape="1">
          <a:blip xmlns:r="http://schemas.openxmlformats.org/officeDocument/2006/relationships" r:embed="rId4"/>
          <a:stretch>
            <a:fillRect/>
          </a:stretch>
        </a:blipFill>
      </dgm:spPr>
    </dgm:pt>
    <dgm:pt modelId="{0B974417-3A10-40CE-9FE6-217B74ABC027}" type="pres">
      <dgm:prSet presAssocID="{B98FE5F0-E81A-42B4-9D5F-6DD1946EEBB4}" presName="wedgeRectCallout1" presStyleLbl="node1" presStyleIdx="3" presStyleCnt="5" custLinFactX="21926" custLinFactY="-183913" custLinFactNeighborX="100000" custLinFactNeighborY="-200000">
        <dgm:presLayoutVars>
          <dgm:bulletEnabled val="1"/>
        </dgm:presLayoutVars>
      </dgm:prSet>
      <dgm:spPr/>
      <dgm:t>
        <a:bodyPr/>
        <a:lstStyle/>
        <a:p>
          <a:endParaRPr lang="en-CA"/>
        </a:p>
      </dgm:t>
    </dgm:pt>
    <dgm:pt modelId="{FA2086BC-F6C3-4123-B172-4F7F35971711}" type="pres">
      <dgm:prSet presAssocID="{0C2A6E65-FF1B-4EAC-93F4-BD5B3F757CF3}" presName="sibTrans" presStyleCnt="0"/>
      <dgm:spPr/>
    </dgm:pt>
    <dgm:pt modelId="{E6DE6B64-70E5-4CF1-B055-07A0D41C2201}" type="pres">
      <dgm:prSet presAssocID="{F2380CB5-0122-4BB0-A292-559549C18EC6}" presName="composite" presStyleCnt="0"/>
      <dgm:spPr/>
    </dgm:pt>
    <dgm:pt modelId="{A29D4025-BDF8-4560-8FAD-7484FE94BFA4}" type="pres">
      <dgm:prSet presAssocID="{F2380CB5-0122-4BB0-A292-559549C18EC6}" presName="rect1" presStyleLbl="bgImgPlace1" presStyleIdx="4" presStyleCnt="5" custScaleX="125039" custScaleY="124652" custLinFactNeighborX="-53118" custLinFactNeighborY="-3104"/>
      <dgm:spPr>
        <a:blipFill rotWithShape="1">
          <a:blip xmlns:r="http://schemas.openxmlformats.org/officeDocument/2006/relationships" r:embed="rId5"/>
          <a:stretch>
            <a:fillRect/>
          </a:stretch>
        </a:blipFill>
      </dgm:spPr>
      <dgm:t>
        <a:bodyPr/>
        <a:lstStyle/>
        <a:p>
          <a:endParaRPr lang="en-US"/>
        </a:p>
      </dgm:t>
    </dgm:pt>
    <dgm:pt modelId="{D4FDD591-B216-4670-8FEF-72D1286BAA7F}" type="pres">
      <dgm:prSet presAssocID="{F2380CB5-0122-4BB0-A292-559549C18EC6}" presName="wedgeRectCallout1" presStyleLbl="node1" presStyleIdx="4" presStyleCnt="5" custLinFactNeighborX="-65737" custLinFactNeighborY="31103">
        <dgm:presLayoutVars>
          <dgm:bulletEnabled val="1"/>
        </dgm:presLayoutVars>
      </dgm:prSet>
      <dgm:spPr/>
      <dgm:t>
        <a:bodyPr/>
        <a:lstStyle/>
        <a:p>
          <a:endParaRPr lang="en-CA"/>
        </a:p>
      </dgm:t>
    </dgm:pt>
  </dgm:ptLst>
  <dgm:cxnLst>
    <dgm:cxn modelId="{A1DA24EB-1A0A-4E1B-93D3-77E22C557F3C}" srcId="{D1FE892F-09E7-4C18-8024-660D28593B94}" destId="{9AD010F3-B6B6-426D-BDA4-FCC0DDD4794F}" srcOrd="2" destOrd="0" parTransId="{5D66ED10-FD8C-4796-9D3D-0F546B58B409}" sibTransId="{6927FBCE-1C8C-4194-B37C-32610F4CF792}"/>
    <dgm:cxn modelId="{955892C2-4490-4035-B705-B825D04502A1}" type="presOf" srcId="{F2380CB5-0122-4BB0-A292-559549C18EC6}" destId="{D4FDD591-B216-4670-8FEF-72D1286BAA7F}" srcOrd="0" destOrd="0" presId="urn:microsoft.com/office/officeart/2008/layout/BendingPictureCaptionList"/>
    <dgm:cxn modelId="{C2ED3E32-BDB9-4B39-83D0-CB73839854FE}" type="presOf" srcId="{D1FE892F-09E7-4C18-8024-660D28593B94}" destId="{1E1AF3C3-EE2E-46E6-AA6E-BF36CF175B1A}" srcOrd="0" destOrd="0" presId="urn:microsoft.com/office/officeart/2008/layout/BendingPictureCaptionList"/>
    <dgm:cxn modelId="{36994DC7-F935-4138-82C1-C0F8524D2146}" type="presOf" srcId="{6A11D43F-EC58-4591-B9B8-A1DC0D99F7D1}" destId="{10AB1F27-E194-4561-9F18-8E2F2BD920A5}" srcOrd="0" destOrd="0" presId="urn:microsoft.com/office/officeart/2008/layout/BendingPictureCaptionList"/>
    <dgm:cxn modelId="{AF624987-CC6B-4819-A6BF-BDEE13FCFD3F}" srcId="{D1FE892F-09E7-4C18-8024-660D28593B94}" destId="{B98FE5F0-E81A-42B4-9D5F-6DD1946EEBB4}" srcOrd="3" destOrd="0" parTransId="{2B6EE3DB-4B70-47C1-957C-BD50BD9F3E35}" sibTransId="{0C2A6E65-FF1B-4EAC-93F4-BD5B3F757CF3}"/>
    <dgm:cxn modelId="{EDFA6B5E-4B6E-40E8-8733-F77E20875DDB}" srcId="{D1FE892F-09E7-4C18-8024-660D28593B94}" destId="{F2380CB5-0122-4BB0-A292-559549C18EC6}" srcOrd="4" destOrd="0" parTransId="{CFA0F778-04C3-450A-9153-FBD7419F58E8}" sibTransId="{002B6A15-E098-4328-9F75-582930C5C9F3}"/>
    <dgm:cxn modelId="{92B9329F-6451-4CA9-AAC0-7C7FCC53A6D8}" type="presOf" srcId="{AAF9B0EB-9571-43C7-A27E-0A56AB9E294D}" destId="{1A3C396C-D012-4C61-A828-A43F51C5D625}" srcOrd="0" destOrd="0" presId="urn:microsoft.com/office/officeart/2008/layout/BendingPictureCaptionList"/>
    <dgm:cxn modelId="{13DA17CD-5ED0-4D84-88F3-C8825911C287}" type="presOf" srcId="{9AD010F3-B6B6-426D-BDA4-FCC0DDD4794F}" destId="{570351D5-9C15-4B16-9517-9DF69157A4A3}" srcOrd="0" destOrd="0" presId="urn:microsoft.com/office/officeart/2008/layout/BendingPictureCaptionList"/>
    <dgm:cxn modelId="{69050D06-C71D-4633-AD26-32ACFC19C06C}" srcId="{D1FE892F-09E7-4C18-8024-660D28593B94}" destId="{6A11D43F-EC58-4591-B9B8-A1DC0D99F7D1}" srcOrd="1" destOrd="0" parTransId="{49DFFD38-E1E5-489E-ACC4-D6AA7CC67680}" sibTransId="{14A2B582-F3D9-4A7E-A9E6-2F3B66098E22}"/>
    <dgm:cxn modelId="{4198143E-8418-4E94-9A6A-E7750E5344DA}" srcId="{D1FE892F-09E7-4C18-8024-660D28593B94}" destId="{AAF9B0EB-9571-43C7-A27E-0A56AB9E294D}" srcOrd="0" destOrd="0" parTransId="{4D40BA10-F253-4DA2-A3B9-67068343FF3A}" sibTransId="{AC664724-0C6C-46CE-8865-3D003348C4F9}"/>
    <dgm:cxn modelId="{AF6CDD68-CEEC-44F2-B5C3-1F359F57C869}" type="presOf" srcId="{B98FE5F0-E81A-42B4-9D5F-6DD1946EEBB4}" destId="{0B974417-3A10-40CE-9FE6-217B74ABC027}" srcOrd="0" destOrd="0" presId="urn:microsoft.com/office/officeart/2008/layout/BendingPictureCaptionList"/>
    <dgm:cxn modelId="{DDFB63F2-F391-4A98-A6D0-C5CCF2814547}" type="presParOf" srcId="{1E1AF3C3-EE2E-46E6-AA6E-BF36CF175B1A}" destId="{E5A3C95D-DE42-4853-8A64-A6DCF5ADCF19}" srcOrd="0" destOrd="0" presId="urn:microsoft.com/office/officeart/2008/layout/BendingPictureCaptionList"/>
    <dgm:cxn modelId="{AB9885B4-64A1-4ED3-B6A6-EB86438E5216}" type="presParOf" srcId="{E5A3C95D-DE42-4853-8A64-A6DCF5ADCF19}" destId="{C0121C31-991E-4059-A142-0D61F957B959}" srcOrd="0" destOrd="0" presId="urn:microsoft.com/office/officeart/2008/layout/BendingPictureCaptionList"/>
    <dgm:cxn modelId="{F90E346E-C81D-449E-A101-3F1DDB68C8B6}" type="presParOf" srcId="{E5A3C95D-DE42-4853-8A64-A6DCF5ADCF19}" destId="{1A3C396C-D012-4C61-A828-A43F51C5D625}" srcOrd="1" destOrd="0" presId="urn:microsoft.com/office/officeart/2008/layout/BendingPictureCaptionList"/>
    <dgm:cxn modelId="{FFD33A67-C80B-4713-85EE-3698B65E31A8}" type="presParOf" srcId="{1E1AF3C3-EE2E-46E6-AA6E-BF36CF175B1A}" destId="{6064F14F-D2E6-436E-AABC-DAE98CC8CE2B}" srcOrd="1" destOrd="0" presId="urn:microsoft.com/office/officeart/2008/layout/BendingPictureCaptionList"/>
    <dgm:cxn modelId="{3CE40516-7820-4B96-97A0-D3A6F13A4C1F}" type="presParOf" srcId="{1E1AF3C3-EE2E-46E6-AA6E-BF36CF175B1A}" destId="{98632329-61CA-4654-97ED-B6EA33040B2B}" srcOrd="2" destOrd="0" presId="urn:microsoft.com/office/officeart/2008/layout/BendingPictureCaptionList"/>
    <dgm:cxn modelId="{EA37A0C4-9722-44D3-84A5-80AE365B5104}" type="presParOf" srcId="{98632329-61CA-4654-97ED-B6EA33040B2B}" destId="{0E618A2A-096B-4AB9-85CF-8CF376A1B4E1}" srcOrd="0" destOrd="0" presId="urn:microsoft.com/office/officeart/2008/layout/BendingPictureCaptionList"/>
    <dgm:cxn modelId="{1ABBA9EA-8A59-40E8-BE2D-D323402455F3}" type="presParOf" srcId="{98632329-61CA-4654-97ED-B6EA33040B2B}" destId="{10AB1F27-E194-4561-9F18-8E2F2BD920A5}" srcOrd="1" destOrd="0" presId="urn:microsoft.com/office/officeart/2008/layout/BendingPictureCaptionList"/>
    <dgm:cxn modelId="{42B1D276-45DE-433F-839E-C947364595CC}" type="presParOf" srcId="{1E1AF3C3-EE2E-46E6-AA6E-BF36CF175B1A}" destId="{463FFE1B-C262-49DA-94C1-75F7CD3512DE}" srcOrd="3" destOrd="0" presId="urn:microsoft.com/office/officeart/2008/layout/BendingPictureCaptionList"/>
    <dgm:cxn modelId="{81856811-4CA4-4077-A28F-37E22F0F6CC8}" type="presParOf" srcId="{1E1AF3C3-EE2E-46E6-AA6E-BF36CF175B1A}" destId="{559E8544-4CF2-45DD-AC93-F73D9CC7B4DD}" srcOrd="4" destOrd="0" presId="urn:microsoft.com/office/officeart/2008/layout/BendingPictureCaptionList"/>
    <dgm:cxn modelId="{EDC96116-1CBC-4B92-BE33-19850EF75B1A}" type="presParOf" srcId="{559E8544-4CF2-45DD-AC93-F73D9CC7B4DD}" destId="{5F6156F6-FFAB-428D-AF82-8C5D38257837}" srcOrd="0" destOrd="0" presId="urn:microsoft.com/office/officeart/2008/layout/BendingPictureCaptionList"/>
    <dgm:cxn modelId="{AB9237D7-4459-45D0-BF42-6D3288BEE108}" type="presParOf" srcId="{559E8544-4CF2-45DD-AC93-F73D9CC7B4DD}" destId="{570351D5-9C15-4B16-9517-9DF69157A4A3}" srcOrd="1" destOrd="0" presId="urn:microsoft.com/office/officeart/2008/layout/BendingPictureCaptionList"/>
    <dgm:cxn modelId="{920898BE-0FCD-4DE2-A74C-1F06F60CBD48}" type="presParOf" srcId="{1E1AF3C3-EE2E-46E6-AA6E-BF36CF175B1A}" destId="{9891B013-176C-4F2A-A9AD-638B536EB3C2}" srcOrd="5" destOrd="0" presId="urn:microsoft.com/office/officeart/2008/layout/BendingPictureCaptionList"/>
    <dgm:cxn modelId="{56DC1B1C-C3E7-4580-A12E-04D9AA5D715D}" type="presParOf" srcId="{1E1AF3C3-EE2E-46E6-AA6E-BF36CF175B1A}" destId="{3D8CA943-AFC3-4311-B008-F4B7560534A9}" srcOrd="6" destOrd="0" presId="urn:microsoft.com/office/officeart/2008/layout/BendingPictureCaptionList"/>
    <dgm:cxn modelId="{33C8AC4A-6F19-4B4A-88D9-0B60788FB6D8}" type="presParOf" srcId="{3D8CA943-AFC3-4311-B008-F4B7560534A9}" destId="{998CB861-F74C-4E09-93C7-A601E27B2D8E}" srcOrd="0" destOrd="0" presId="urn:microsoft.com/office/officeart/2008/layout/BendingPictureCaptionList"/>
    <dgm:cxn modelId="{B40913B5-8974-4BF4-AE16-DFC11312CDE5}" type="presParOf" srcId="{3D8CA943-AFC3-4311-B008-F4B7560534A9}" destId="{0B974417-3A10-40CE-9FE6-217B74ABC027}" srcOrd="1" destOrd="0" presId="urn:microsoft.com/office/officeart/2008/layout/BendingPictureCaptionList"/>
    <dgm:cxn modelId="{C2BF2A7C-EC5C-4CF8-AC65-5EDBD3938775}" type="presParOf" srcId="{1E1AF3C3-EE2E-46E6-AA6E-BF36CF175B1A}" destId="{FA2086BC-F6C3-4123-B172-4F7F35971711}" srcOrd="7" destOrd="0" presId="urn:microsoft.com/office/officeart/2008/layout/BendingPictureCaptionList"/>
    <dgm:cxn modelId="{DBD67FFE-9DA4-4BF6-9E92-1B22D2A599CE}" type="presParOf" srcId="{1E1AF3C3-EE2E-46E6-AA6E-BF36CF175B1A}" destId="{E6DE6B64-70E5-4CF1-B055-07A0D41C2201}" srcOrd="8" destOrd="0" presId="urn:microsoft.com/office/officeart/2008/layout/BendingPictureCaptionList"/>
    <dgm:cxn modelId="{D9DCF7FD-1EE6-49A7-B100-056149857C6A}" type="presParOf" srcId="{E6DE6B64-70E5-4CF1-B055-07A0D41C2201}" destId="{A29D4025-BDF8-4560-8FAD-7484FE94BFA4}" srcOrd="0" destOrd="0" presId="urn:microsoft.com/office/officeart/2008/layout/BendingPictureCaptionList"/>
    <dgm:cxn modelId="{ED5D3914-3924-4B4E-AEE0-38B3717974EA}" type="presParOf" srcId="{E6DE6B64-70E5-4CF1-B055-07A0D41C2201}" destId="{D4FDD591-B216-4670-8FEF-72D1286BAA7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E2D197-17D4-447B-97B9-BDA5B657BA7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BC844428-8F34-4285-8232-29D579366ADB}">
      <dgm:prSet phldrT="[Text]"/>
      <dgm:spPr>
        <a:solidFill>
          <a:schemeClr val="accent2"/>
        </a:solidFill>
        <a:ln>
          <a:solidFill>
            <a:schemeClr val="accent2"/>
          </a:solidFill>
        </a:ln>
      </dgm:spPr>
      <dgm:t>
        <a:bodyPr/>
        <a:lstStyle/>
        <a:p>
          <a:pPr algn="ctr"/>
          <a:r>
            <a:rPr lang="es-MX" noProof="0" dirty="0" smtClean="0"/>
            <a:t>Dolor</a:t>
          </a:r>
          <a:endParaRPr lang="es-MX" noProof="0" dirty="0"/>
        </a:p>
      </dgm:t>
    </dgm:pt>
    <dgm:pt modelId="{A48DF613-0A9F-458E-9CB6-E7E890943F09}" type="parTrans" cxnId="{9E88CB14-9243-43DC-8BBD-576CB481E289}">
      <dgm:prSet/>
      <dgm:spPr/>
      <dgm:t>
        <a:bodyPr/>
        <a:lstStyle/>
        <a:p>
          <a:endParaRPr lang="es-MX" noProof="0"/>
        </a:p>
      </dgm:t>
    </dgm:pt>
    <dgm:pt modelId="{D9DDFE50-6E3F-433C-9499-AF07184250BD}" type="sibTrans" cxnId="{9E88CB14-9243-43DC-8BBD-576CB481E289}">
      <dgm:prSet/>
      <dgm:spPr/>
      <dgm:t>
        <a:bodyPr/>
        <a:lstStyle/>
        <a:p>
          <a:endParaRPr lang="es-MX" noProof="0"/>
        </a:p>
      </dgm:t>
    </dgm:pt>
    <dgm:pt modelId="{4B97690B-3FFC-49C9-BA06-82646E1095BB}">
      <dgm:prSet phldrT="[Text]"/>
      <dgm:spPr>
        <a:solidFill>
          <a:schemeClr val="accent2"/>
        </a:solidFill>
        <a:ln>
          <a:solidFill>
            <a:schemeClr val="accent2"/>
          </a:solidFill>
        </a:ln>
      </dgm:spPr>
      <dgm:t>
        <a:bodyPr/>
        <a:lstStyle/>
        <a:p>
          <a:pPr algn="l"/>
          <a:r>
            <a:rPr lang="es-MX" noProof="0" dirty="0" smtClean="0"/>
            <a:t>Dolor en todo el cuerpo</a:t>
          </a:r>
          <a:endParaRPr lang="es-MX" noProof="0" dirty="0"/>
        </a:p>
      </dgm:t>
    </dgm:pt>
    <dgm:pt modelId="{73DFE010-19F2-40FB-83EF-3A17409765C8}" type="parTrans" cxnId="{DAACE704-D810-4E88-9B4C-A998E18B786C}">
      <dgm:prSet/>
      <dgm:spPr/>
      <dgm:t>
        <a:bodyPr/>
        <a:lstStyle/>
        <a:p>
          <a:endParaRPr lang="es-MX" noProof="0"/>
        </a:p>
      </dgm:t>
    </dgm:pt>
    <dgm:pt modelId="{4793410A-297A-42F5-A420-B6D960E87EBD}" type="sibTrans" cxnId="{DAACE704-D810-4E88-9B4C-A998E18B786C}">
      <dgm:prSet/>
      <dgm:spPr/>
      <dgm:t>
        <a:bodyPr/>
        <a:lstStyle/>
        <a:p>
          <a:endParaRPr lang="es-MX" noProof="0"/>
        </a:p>
      </dgm:t>
    </dgm:pt>
    <dgm:pt modelId="{B727107B-515C-4FA9-B4A8-92F71989962C}">
      <dgm:prSet phldrT="[Text]"/>
      <dgm:spPr>
        <a:solidFill>
          <a:schemeClr val="accent2"/>
        </a:solidFill>
        <a:ln>
          <a:solidFill>
            <a:schemeClr val="accent2"/>
          </a:solidFill>
        </a:ln>
      </dgm:spPr>
      <dgm:t>
        <a:bodyPr/>
        <a:lstStyle/>
        <a:p>
          <a:pPr algn="l"/>
          <a:r>
            <a:rPr lang="es-MX" noProof="0" dirty="0" smtClean="0"/>
            <a:t>Músculos rígidos/adoloridos</a:t>
          </a:r>
          <a:endParaRPr lang="es-MX" noProof="0" dirty="0"/>
        </a:p>
      </dgm:t>
    </dgm:pt>
    <dgm:pt modelId="{14F6F13E-B5EF-4A0E-8A6F-3B4365921436}" type="parTrans" cxnId="{8F5D4198-CAFC-49F7-AB99-4D5F1E2B2F28}">
      <dgm:prSet/>
      <dgm:spPr/>
      <dgm:t>
        <a:bodyPr/>
        <a:lstStyle/>
        <a:p>
          <a:endParaRPr lang="es-MX" noProof="0"/>
        </a:p>
      </dgm:t>
    </dgm:pt>
    <dgm:pt modelId="{ECBF2180-75DB-46FF-AC4C-F8618CB44DBB}" type="sibTrans" cxnId="{8F5D4198-CAFC-49F7-AB99-4D5F1E2B2F28}">
      <dgm:prSet/>
      <dgm:spPr/>
      <dgm:t>
        <a:bodyPr/>
        <a:lstStyle/>
        <a:p>
          <a:endParaRPr lang="es-MX" noProof="0"/>
        </a:p>
      </dgm:t>
    </dgm:pt>
    <dgm:pt modelId="{78D37C9C-3A4E-4894-AAEC-5657C416C441}">
      <dgm:prSet phldrT="[Text]"/>
      <dgm:spPr/>
      <dgm:t>
        <a:bodyPr/>
        <a:lstStyle/>
        <a:p>
          <a:pPr algn="ctr"/>
          <a:r>
            <a:rPr lang="es-MX" noProof="0" dirty="0" smtClean="0"/>
            <a:t>Ansiedad/depresión</a:t>
          </a:r>
          <a:endParaRPr lang="es-MX" noProof="0" dirty="0"/>
        </a:p>
      </dgm:t>
    </dgm:pt>
    <dgm:pt modelId="{438BB7A3-330F-4339-85B1-04E22EB069C7}" type="parTrans" cxnId="{E206DB7B-C022-4E8E-B7B8-371C215906F0}">
      <dgm:prSet/>
      <dgm:spPr/>
      <dgm:t>
        <a:bodyPr/>
        <a:lstStyle/>
        <a:p>
          <a:endParaRPr lang="es-MX" noProof="0"/>
        </a:p>
      </dgm:t>
    </dgm:pt>
    <dgm:pt modelId="{4206A8BB-2228-44A9-A3CC-80B3E2CAFACB}" type="sibTrans" cxnId="{E206DB7B-C022-4E8E-B7B8-371C215906F0}">
      <dgm:prSet/>
      <dgm:spPr/>
      <dgm:t>
        <a:bodyPr/>
        <a:lstStyle/>
        <a:p>
          <a:endParaRPr lang="es-MX" noProof="0"/>
        </a:p>
      </dgm:t>
    </dgm:pt>
    <dgm:pt modelId="{877C8514-625F-4A04-9BC6-C06934A5D40A}">
      <dgm:prSet phldrT="[Text]"/>
      <dgm:spPr/>
      <dgm:t>
        <a:bodyPr/>
        <a:lstStyle/>
        <a:p>
          <a:pPr algn="l"/>
          <a:r>
            <a:rPr lang="es-MX" noProof="0" dirty="0" smtClean="0"/>
            <a:t>Triste o deprimido</a:t>
          </a:r>
          <a:endParaRPr lang="es-MX" noProof="0" dirty="0"/>
        </a:p>
      </dgm:t>
    </dgm:pt>
    <dgm:pt modelId="{4992588C-B789-4581-A2D0-1DBF5B498E4C}" type="parTrans" cxnId="{D97BDA0B-60DC-4B5A-B7A8-B3EB39BD2EB5}">
      <dgm:prSet/>
      <dgm:spPr/>
      <dgm:t>
        <a:bodyPr/>
        <a:lstStyle/>
        <a:p>
          <a:endParaRPr lang="es-MX" noProof="0"/>
        </a:p>
      </dgm:t>
    </dgm:pt>
    <dgm:pt modelId="{A8E83217-4E9C-433C-95C6-B66522C0FC30}" type="sibTrans" cxnId="{D97BDA0B-60DC-4B5A-B7A8-B3EB39BD2EB5}">
      <dgm:prSet/>
      <dgm:spPr/>
      <dgm:t>
        <a:bodyPr/>
        <a:lstStyle/>
        <a:p>
          <a:endParaRPr lang="es-MX" noProof="0"/>
        </a:p>
      </dgm:t>
    </dgm:pt>
    <dgm:pt modelId="{5B7C56FF-CE04-4736-9DCA-6049D2DFA22D}">
      <dgm:prSet phldrT="[Text]"/>
      <dgm:spPr/>
      <dgm:t>
        <a:bodyPr/>
        <a:lstStyle/>
        <a:p>
          <a:pPr algn="l"/>
          <a:r>
            <a:rPr lang="es-MX" noProof="0" dirty="0" smtClean="0"/>
            <a:t>Ansiedad</a:t>
          </a:r>
          <a:endParaRPr lang="es-MX" noProof="0" dirty="0"/>
        </a:p>
      </dgm:t>
    </dgm:pt>
    <dgm:pt modelId="{0BB6BB20-29A3-4E4D-B82D-47C203CA46E3}" type="parTrans" cxnId="{655A6B84-6216-4A2F-AFDB-FB9EA962EB4A}">
      <dgm:prSet/>
      <dgm:spPr/>
      <dgm:t>
        <a:bodyPr/>
        <a:lstStyle/>
        <a:p>
          <a:endParaRPr lang="es-MX" noProof="0"/>
        </a:p>
      </dgm:t>
    </dgm:pt>
    <dgm:pt modelId="{E57DC946-9809-4F77-B269-C8719D7884B0}" type="sibTrans" cxnId="{655A6B84-6216-4A2F-AFDB-FB9EA962EB4A}">
      <dgm:prSet/>
      <dgm:spPr/>
      <dgm:t>
        <a:bodyPr/>
        <a:lstStyle/>
        <a:p>
          <a:endParaRPr lang="es-MX" noProof="0"/>
        </a:p>
      </dgm:t>
    </dgm:pt>
    <dgm:pt modelId="{4D9EF557-16B3-4066-98B8-73E02E63C29C}">
      <dgm:prSet phldrT="[Text]"/>
      <dgm:spPr>
        <a:solidFill>
          <a:schemeClr val="bg1">
            <a:lumMod val="50000"/>
            <a:lumOff val="50000"/>
          </a:schemeClr>
        </a:solidFill>
      </dgm:spPr>
      <dgm:t>
        <a:bodyPr/>
        <a:lstStyle/>
        <a:p>
          <a:pPr algn="ctr"/>
          <a:r>
            <a:rPr lang="es-MX" noProof="0" dirty="0" smtClean="0"/>
            <a:t>Fatiga</a:t>
          </a:r>
          <a:endParaRPr lang="es-MX" noProof="0" dirty="0"/>
        </a:p>
      </dgm:t>
    </dgm:pt>
    <dgm:pt modelId="{9342DA59-D847-4177-A66B-E0A4D5214AF1}" type="parTrans" cxnId="{A2A24B26-7491-4202-A2A6-63AD47D2AB07}">
      <dgm:prSet/>
      <dgm:spPr/>
      <dgm:t>
        <a:bodyPr/>
        <a:lstStyle/>
        <a:p>
          <a:endParaRPr lang="es-MX" noProof="0"/>
        </a:p>
      </dgm:t>
    </dgm:pt>
    <dgm:pt modelId="{1FF68CF4-89B1-464F-B0C9-810446B2196F}" type="sibTrans" cxnId="{A2A24B26-7491-4202-A2A6-63AD47D2AB07}">
      <dgm:prSet/>
      <dgm:spPr/>
      <dgm:t>
        <a:bodyPr/>
        <a:lstStyle/>
        <a:p>
          <a:endParaRPr lang="es-MX" noProof="0"/>
        </a:p>
      </dgm:t>
    </dgm:pt>
    <dgm:pt modelId="{9DB09E88-E9F7-4CFA-99F5-05B67A77F820}">
      <dgm:prSet phldrT="[Text]"/>
      <dgm:spPr>
        <a:solidFill>
          <a:schemeClr val="accent3"/>
        </a:solidFill>
      </dgm:spPr>
      <dgm:t>
        <a:bodyPr/>
        <a:lstStyle/>
        <a:p>
          <a:pPr algn="l"/>
          <a:r>
            <a:rPr lang="es-MX" noProof="0" dirty="0" smtClean="0">
              <a:solidFill>
                <a:schemeClr val="bg1"/>
              </a:solidFill>
            </a:rPr>
            <a:t>Dificultad para concentrarse</a:t>
          </a:r>
          <a:endParaRPr lang="es-MX" noProof="0" dirty="0">
            <a:solidFill>
              <a:schemeClr val="bg1"/>
            </a:solidFill>
          </a:endParaRPr>
        </a:p>
      </dgm:t>
    </dgm:pt>
    <dgm:pt modelId="{7B98E0AA-79FB-42FE-B3FA-560A898ECC1D}" type="parTrans" cxnId="{0A78CFA6-92C2-4198-8A25-8FC8878D35B1}">
      <dgm:prSet/>
      <dgm:spPr/>
      <dgm:t>
        <a:bodyPr/>
        <a:lstStyle/>
        <a:p>
          <a:endParaRPr lang="es-MX" noProof="0"/>
        </a:p>
      </dgm:t>
    </dgm:pt>
    <dgm:pt modelId="{09BECB01-89D3-4196-BB8A-95BA925402EB}" type="sibTrans" cxnId="{0A78CFA6-92C2-4198-8A25-8FC8878D35B1}">
      <dgm:prSet/>
      <dgm:spPr/>
      <dgm:t>
        <a:bodyPr/>
        <a:lstStyle/>
        <a:p>
          <a:endParaRPr lang="es-MX" noProof="0"/>
        </a:p>
      </dgm:t>
    </dgm:pt>
    <dgm:pt modelId="{B9A1D322-49C8-4164-9BBC-79E267FD9C56}">
      <dgm:prSet phldrT="[Text]"/>
      <dgm:spPr>
        <a:solidFill>
          <a:schemeClr val="accent3"/>
        </a:solidFill>
      </dgm:spPr>
      <dgm:t>
        <a:bodyPr/>
        <a:lstStyle/>
        <a:p>
          <a:pPr algn="ctr"/>
          <a:r>
            <a:rPr lang="es-MX" noProof="0" dirty="0" smtClean="0">
              <a:solidFill>
                <a:schemeClr val="bg1"/>
              </a:solidFill>
            </a:rPr>
            <a:t>Otros síntomas</a:t>
          </a:r>
          <a:endParaRPr lang="es-MX" noProof="0" dirty="0">
            <a:solidFill>
              <a:schemeClr val="bg1"/>
            </a:solidFill>
          </a:endParaRPr>
        </a:p>
      </dgm:t>
    </dgm:pt>
    <dgm:pt modelId="{6B199054-3A17-4195-85B7-6F8B3E161FA2}" type="parTrans" cxnId="{81C34AF2-A92E-4F8E-B4F7-BDCE19B073D2}">
      <dgm:prSet/>
      <dgm:spPr/>
      <dgm:t>
        <a:bodyPr/>
        <a:lstStyle/>
        <a:p>
          <a:endParaRPr lang="es-MX" noProof="0"/>
        </a:p>
      </dgm:t>
    </dgm:pt>
    <dgm:pt modelId="{83681373-F409-4AFC-89A5-E3BEC4255C2E}" type="sibTrans" cxnId="{81C34AF2-A92E-4F8E-B4F7-BDCE19B073D2}">
      <dgm:prSet/>
      <dgm:spPr/>
      <dgm:t>
        <a:bodyPr/>
        <a:lstStyle/>
        <a:p>
          <a:endParaRPr lang="es-MX" noProof="0"/>
        </a:p>
      </dgm:t>
    </dgm:pt>
    <dgm:pt modelId="{4155451C-1D98-457F-B0D1-2556C3BADEB4}">
      <dgm:prSet phldrT="[Text]"/>
      <dgm:spPr>
        <a:solidFill>
          <a:schemeClr val="accent2"/>
        </a:solidFill>
        <a:ln>
          <a:solidFill>
            <a:schemeClr val="accent2"/>
          </a:solidFill>
        </a:ln>
      </dgm:spPr>
      <dgm:t>
        <a:bodyPr/>
        <a:lstStyle/>
        <a:p>
          <a:pPr algn="l"/>
          <a:r>
            <a:rPr lang="es-MX" noProof="0" dirty="0" smtClean="0"/>
            <a:t>Cefaleas</a:t>
          </a:r>
          <a:endParaRPr lang="es-MX" noProof="0" dirty="0"/>
        </a:p>
      </dgm:t>
    </dgm:pt>
    <dgm:pt modelId="{86A76329-F133-4ADC-845D-61798F03699A}" type="parTrans" cxnId="{13CD6BEF-CF97-46C6-B629-5E246B9B475E}">
      <dgm:prSet/>
      <dgm:spPr/>
      <dgm:t>
        <a:bodyPr/>
        <a:lstStyle/>
        <a:p>
          <a:endParaRPr lang="es-MX" noProof="0"/>
        </a:p>
      </dgm:t>
    </dgm:pt>
    <dgm:pt modelId="{13545008-71C4-45E8-9EF4-DDD983761E9C}" type="sibTrans" cxnId="{13CD6BEF-CF97-46C6-B629-5E246B9B475E}">
      <dgm:prSet/>
      <dgm:spPr/>
      <dgm:t>
        <a:bodyPr/>
        <a:lstStyle/>
        <a:p>
          <a:endParaRPr lang="es-MX" noProof="0"/>
        </a:p>
      </dgm:t>
    </dgm:pt>
    <dgm:pt modelId="{0CE917AB-471E-4B69-BC5F-251D4A3C7986}">
      <dgm:prSet phldrT="[Text]"/>
      <dgm:spPr>
        <a:solidFill>
          <a:schemeClr val="accent2"/>
        </a:solidFill>
        <a:ln>
          <a:solidFill>
            <a:schemeClr val="accent2"/>
          </a:solidFill>
        </a:ln>
      </dgm:spPr>
      <dgm:t>
        <a:bodyPr/>
        <a:lstStyle/>
        <a:p>
          <a:pPr algn="l"/>
          <a:r>
            <a:rPr lang="es-MX" noProof="0" dirty="0" smtClean="0"/>
            <a:t>Dolor en la mandíbula</a:t>
          </a:r>
          <a:endParaRPr lang="es-MX" noProof="0" dirty="0"/>
        </a:p>
      </dgm:t>
    </dgm:pt>
    <dgm:pt modelId="{982A3DFD-EA89-46A8-B39B-3DB78FB204F5}" type="parTrans" cxnId="{744DF54C-AF58-4DB7-855F-77B6A5A9127B}">
      <dgm:prSet/>
      <dgm:spPr/>
      <dgm:t>
        <a:bodyPr/>
        <a:lstStyle/>
        <a:p>
          <a:endParaRPr lang="es-MX" noProof="0"/>
        </a:p>
      </dgm:t>
    </dgm:pt>
    <dgm:pt modelId="{D457ADF0-D102-4F59-B32A-F8AA0AA6A9D3}" type="sibTrans" cxnId="{744DF54C-AF58-4DB7-855F-77B6A5A9127B}">
      <dgm:prSet/>
      <dgm:spPr/>
      <dgm:t>
        <a:bodyPr/>
        <a:lstStyle/>
        <a:p>
          <a:endParaRPr lang="es-MX" noProof="0"/>
        </a:p>
      </dgm:t>
    </dgm:pt>
    <dgm:pt modelId="{A402FAD4-41D2-44F5-83A9-FAD45441B976}">
      <dgm:prSet phldrT="[Text]"/>
      <dgm:spPr>
        <a:solidFill>
          <a:schemeClr val="accent2"/>
        </a:solidFill>
        <a:ln>
          <a:solidFill>
            <a:schemeClr val="accent2"/>
          </a:solidFill>
        </a:ln>
      </dgm:spPr>
      <dgm:t>
        <a:bodyPr/>
        <a:lstStyle/>
        <a:p>
          <a:pPr algn="l"/>
          <a:r>
            <a:rPr lang="es-MX" noProof="0" dirty="0" smtClean="0"/>
            <a:t>Dolor pélvico</a:t>
          </a:r>
          <a:endParaRPr lang="es-MX" noProof="0" dirty="0"/>
        </a:p>
      </dgm:t>
    </dgm:pt>
    <dgm:pt modelId="{1107C9D3-26B4-4A63-8D8E-543D9EA65BCD}" type="parTrans" cxnId="{48619F66-10C4-4523-8C31-09B20D1CF7E4}">
      <dgm:prSet/>
      <dgm:spPr/>
      <dgm:t>
        <a:bodyPr/>
        <a:lstStyle/>
        <a:p>
          <a:endParaRPr lang="es-MX" noProof="0"/>
        </a:p>
      </dgm:t>
    </dgm:pt>
    <dgm:pt modelId="{7F2F9049-3EF8-487A-A5DF-A2B8FAD49161}" type="sibTrans" cxnId="{48619F66-10C4-4523-8C31-09B20D1CF7E4}">
      <dgm:prSet/>
      <dgm:spPr/>
      <dgm:t>
        <a:bodyPr/>
        <a:lstStyle/>
        <a:p>
          <a:endParaRPr lang="es-MX" noProof="0"/>
        </a:p>
      </dgm:t>
    </dgm:pt>
    <dgm:pt modelId="{D78F8C74-EEF7-435D-AE5E-38D9BB575F63}">
      <dgm:prSet phldrT="[Text]"/>
      <dgm:spPr>
        <a:solidFill>
          <a:schemeClr val="accent2"/>
        </a:solidFill>
        <a:ln>
          <a:solidFill>
            <a:schemeClr val="accent2"/>
          </a:solidFill>
        </a:ln>
      </dgm:spPr>
      <dgm:t>
        <a:bodyPr/>
        <a:lstStyle/>
        <a:p>
          <a:pPr algn="l"/>
          <a:r>
            <a:rPr lang="es-MX" noProof="0" dirty="0" smtClean="0"/>
            <a:t>Dolor en la vejiga/al orinar</a:t>
          </a:r>
          <a:endParaRPr lang="es-MX" noProof="0" dirty="0"/>
        </a:p>
      </dgm:t>
    </dgm:pt>
    <dgm:pt modelId="{E498E9E1-68FF-4464-AE29-F4D4D5A019B5}" type="parTrans" cxnId="{BE03B3C6-91B3-4655-A93B-33ACDAAF7433}">
      <dgm:prSet/>
      <dgm:spPr/>
      <dgm:t>
        <a:bodyPr/>
        <a:lstStyle/>
        <a:p>
          <a:endParaRPr lang="es-MX" noProof="0"/>
        </a:p>
      </dgm:t>
    </dgm:pt>
    <dgm:pt modelId="{195A1361-3651-4E7C-9ADC-85CB181881CE}" type="sibTrans" cxnId="{BE03B3C6-91B3-4655-A93B-33ACDAAF7433}">
      <dgm:prSet/>
      <dgm:spPr/>
      <dgm:t>
        <a:bodyPr/>
        <a:lstStyle/>
        <a:p>
          <a:endParaRPr lang="es-MX" noProof="0"/>
        </a:p>
      </dgm:t>
    </dgm:pt>
    <dgm:pt modelId="{CAD77C58-AC68-4E2B-A5FC-47296FDC6A0F}">
      <dgm:prSet phldrT="[Text]"/>
      <dgm:spPr/>
      <dgm:t>
        <a:bodyPr/>
        <a:lstStyle/>
        <a:p>
          <a:pPr algn="l"/>
          <a:r>
            <a:rPr lang="es-MX" noProof="0" dirty="0" smtClean="0"/>
            <a:t>El estrés empeora los síntomas</a:t>
          </a:r>
          <a:endParaRPr lang="es-MX" noProof="0" dirty="0"/>
        </a:p>
      </dgm:t>
    </dgm:pt>
    <dgm:pt modelId="{9A3CF642-C419-4748-BC9D-A725C5D9998F}" type="parTrans" cxnId="{7F509CB8-C951-4621-A3B1-61C243F70C9A}">
      <dgm:prSet/>
      <dgm:spPr/>
      <dgm:t>
        <a:bodyPr/>
        <a:lstStyle/>
        <a:p>
          <a:endParaRPr lang="es-MX" noProof="0"/>
        </a:p>
      </dgm:t>
    </dgm:pt>
    <dgm:pt modelId="{FC2F6A69-1A70-4CE0-951E-5D74613D3907}" type="sibTrans" cxnId="{7F509CB8-C951-4621-A3B1-61C243F70C9A}">
      <dgm:prSet/>
      <dgm:spPr/>
      <dgm:t>
        <a:bodyPr/>
        <a:lstStyle/>
        <a:p>
          <a:endParaRPr lang="es-MX" noProof="0"/>
        </a:p>
      </dgm:t>
    </dgm:pt>
    <dgm:pt modelId="{5EEF2A0D-CEF6-41B9-9419-4F24E87170C7}">
      <dgm:prSet phldrT="[Text]"/>
      <dgm:spPr/>
      <dgm:t>
        <a:bodyPr/>
        <a:lstStyle/>
        <a:p>
          <a:pPr algn="l"/>
          <a:r>
            <a:rPr lang="es-MX" noProof="0" dirty="0" smtClean="0"/>
            <a:t>Tensión en cuello y hombro</a:t>
          </a:r>
          <a:endParaRPr lang="es-MX" noProof="0" dirty="0"/>
        </a:p>
      </dgm:t>
    </dgm:pt>
    <dgm:pt modelId="{E5315D6C-54B4-4466-8186-18BFA4F552A5}" type="parTrans" cxnId="{E1AD81AD-8429-4761-AE3B-91A8EB0F1FA4}">
      <dgm:prSet/>
      <dgm:spPr/>
      <dgm:t>
        <a:bodyPr/>
        <a:lstStyle/>
        <a:p>
          <a:endParaRPr lang="es-MX" noProof="0"/>
        </a:p>
      </dgm:t>
    </dgm:pt>
    <dgm:pt modelId="{E293266E-62B2-44FB-9417-407C2877F9A6}" type="sibTrans" cxnId="{E1AD81AD-8429-4761-AE3B-91A8EB0F1FA4}">
      <dgm:prSet/>
      <dgm:spPr/>
      <dgm:t>
        <a:bodyPr/>
        <a:lstStyle/>
        <a:p>
          <a:endParaRPr lang="es-MX" noProof="0"/>
        </a:p>
      </dgm:t>
    </dgm:pt>
    <dgm:pt modelId="{D0808682-BC86-4CBD-B253-B4E327E6F66D}">
      <dgm:prSet phldrT="[Text]"/>
      <dgm:spPr/>
      <dgm:t>
        <a:bodyPr/>
        <a:lstStyle/>
        <a:p>
          <a:pPr algn="l"/>
          <a:r>
            <a:rPr lang="es-MX" noProof="0" dirty="0" smtClean="0">
              <a:solidFill>
                <a:schemeClr val="tx1"/>
              </a:solidFill>
            </a:rPr>
            <a:t>Apretar y rechinar los dientes</a:t>
          </a:r>
          <a:endParaRPr lang="es-MX" noProof="0" dirty="0">
            <a:solidFill>
              <a:schemeClr val="tx1"/>
            </a:solidFill>
          </a:endParaRPr>
        </a:p>
      </dgm:t>
    </dgm:pt>
    <dgm:pt modelId="{8B3EB909-5AC9-4E2C-A0CF-299008A8D3FB}" type="parTrans" cxnId="{D353CE43-8709-450C-B208-5CB0BE42FEA0}">
      <dgm:prSet/>
      <dgm:spPr/>
      <dgm:t>
        <a:bodyPr/>
        <a:lstStyle/>
        <a:p>
          <a:endParaRPr lang="es-MX" noProof="0"/>
        </a:p>
      </dgm:t>
    </dgm:pt>
    <dgm:pt modelId="{308D2472-AD5E-4D51-82F9-D40EA95EA237}" type="sibTrans" cxnId="{D353CE43-8709-450C-B208-5CB0BE42FEA0}">
      <dgm:prSet/>
      <dgm:spPr/>
      <dgm:t>
        <a:bodyPr/>
        <a:lstStyle/>
        <a:p>
          <a:endParaRPr lang="es-MX" noProof="0"/>
        </a:p>
      </dgm:t>
    </dgm:pt>
    <dgm:pt modelId="{0D499E5B-79A5-4BB4-95F9-CC8D881C7927}">
      <dgm:prSet phldrT="[Text]"/>
      <dgm:spPr>
        <a:solidFill>
          <a:schemeClr val="bg1">
            <a:lumMod val="50000"/>
            <a:lumOff val="50000"/>
          </a:schemeClr>
        </a:solidFill>
      </dgm:spPr>
      <dgm:t>
        <a:bodyPr/>
        <a:lstStyle/>
        <a:p>
          <a:pPr algn="l"/>
          <a:r>
            <a:rPr lang="es-MX" noProof="0" dirty="0" smtClean="0"/>
            <a:t>No duerme bien</a:t>
          </a:r>
          <a:endParaRPr lang="es-MX" noProof="0" dirty="0"/>
        </a:p>
      </dgm:t>
    </dgm:pt>
    <dgm:pt modelId="{1D529D06-64B0-4D44-94DB-95D422B955D2}" type="parTrans" cxnId="{F22F302E-C4E4-4174-99C7-8869A4D8CFF2}">
      <dgm:prSet/>
      <dgm:spPr/>
      <dgm:t>
        <a:bodyPr/>
        <a:lstStyle/>
        <a:p>
          <a:endParaRPr lang="es-MX" noProof="0"/>
        </a:p>
      </dgm:t>
    </dgm:pt>
    <dgm:pt modelId="{326B8354-4A02-43FC-B9E7-016A9E8822F3}" type="sibTrans" cxnId="{F22F302E-C4E4-4174-99C7-8869A4D8CFF2}">
      <dgm:prSet/>
      <dgm:spPr/>
      <dgm:t>
        <a:bodyPr/>
        <a:lstStyle/>
        <a:p>
          <a:endParaRPr lang="es-MX" noProof="0"/>
        </a:p>
      </dgm:t>
    </dgm:pt>
    <dgm:pt modelId="{C057B257-B48A-40A6-9320-E332057B509A}">
      <dgm:prSet phldrT="[Text]"/>
      <dgm:spPr>
        <a:solidFill>
          <a:schemeClr val="bg1">
            <a:lumMod val="50000"/>
            <a:lumOff val="50000"/>
          </a:schemeClr>
        </a:solidFill>
      </dgm:spPr>
      <dgm:t>
        <a:bodyPr/>
        <a:lstStyle/>
        <a:p>
          <a:pPr algn="l"/>
          <a:r>
            <a:rPr lang="es-MX" noProof="0" dirty="0" smtClean="0"/>
            <a:t>No está descansado por la mañana</a:t>
          </a:r>
          <a:endParaRPr lang="es-MX" noProof="0" dirty="0"/>
        </a:p>
      </dgm:t>
    </dgm:pt>
    <dgm:pt modelId="{60C5D8AD-0793-444C-9B49-9DD1CCA06DCA}" type="parTrans" cxnId="{EAE6A809-5983-4C20-99CC-3068FAB9F814}">
      <dgm:prSet/>
      <dgm:spPr/>
      <dgm:t>
        <a:bodyPr/>
        <a:lstStyle/>
        <a:p>
          <a:endParaRPr lang="es-MX" noProof="0"/>
        </a:p>
      </dgm:t>
    </dgm:pt>
    <dgm:pt modelId="{6777B7E7-AF13-40DC-8473-2E30375A5D8C}" type="sibTrans" cxnId="{EAE6A809-5983-4C20-99CC-3068FAB9F814}">
      <dgm:prSet/>
      <dgm:spPr/>
      <dgm:t>
        <a:bodyPr/>
        <a:lstStyle/>
        <a:p>
          <a:endParaRPr lang="es-MX" noProof="0"/>
        </a:p>
      </dgm:t>
    </dgm:pt>
    <dgm:pt modelId="{DFC20D49-E331-4F43-8753-FEC3EE08E3DF}">
      <dgm:prSet phldrT="[Text]"/>
      <dgm:spPr>
        <a:solidFill>
          <a:schemeClr val="bg1">
            <a:lumMod val="50000"/>
            <a:lumOff val="50000"/>
          </a:schemeClr>
        </a:solidFill>
      </dgm:spPr>
      <dgm:t>
        <a:bodyPr/>
        <a:lstStyle/>
        <a:p>
          <a:pPr algn="l"/>
          <a:r>
            <a:rPr lang="es-MX" noProof="0" dirty="0" smtClean="0"/>
            <a:t>Se cansa fácilmente con la actividad física</a:t>
          </a:r>
          <a:endParaRPr lang="es-MX" noProof="0" dirty="0"/>
        </a:p>
      </dgm:t>
    </dgm:pt>
    <dgm:pt modelId="{19C5760C-D1F1-4384-84B8-0EBA23D625E6}" type="parTrans" cxnId="{811E9577-5AD1-4F4B-B9CD-9B0249D3573E}">
      <dgm:prSet/>
      <dgm:spPr/>
      <dgm:t>
        <a:bodyPr/>
        <a:lstStyle/>
        <a:p>
          <a:endParaRPr lang="es-MX" noProof="0"/>
        </a:p>
      </dgm:t>
    </dgm:pt>
    <dgm:pt modelId="{F48861AF-282C-4DCA-B073-65786FFF389C}" type="sibTrans" cxnId="{811E9577-5AD1-4F4B-B9CD-9B0249D3573E}">
      <dgm:prSet/>
      <dgm:spPr/>
      <dgm:t>
        <a:bodyPr/>
        <a:lstStyle/>
        <a:p>
          <a:endParaRPr lang="es-MX" noProof="0"/>
        </a:p>
      </dgm:t>
    </dgm:pt>
    <dgm:pt modelId="{55FA225B-2D75-4E83-A000-C900AD9745C9}">
      <dgm:prSet phldrT="[Text]"/>
      <dgm:spPr>
        <a:solidFill>
          <a:schemeClr val="accent3"/>
        </a:solidFill>
      </dgm:spPr>
      <dgm:t>
        <a:bodyPr/>
        <a:lstStyle/>
        <a:p>
          <a:pPr algn="l"/>
          <a:r>
            <a:rPr lang="es-MX" noProof="0" dirty="0" smtClean="0">
              <a:solidFill>
                <a:schemeClr val="bg1"/>
              </a:solidFill>
            </a:rPr>
            <a:t>Necesita ayuda con actividades cotidianas</a:t>
          </a:r>
          <a:endParaRPr lang="es-MX" noProof="0" dirty="0">
            <a:solidFill>
              <a:schemeClr val="bg1"/>
            </a:solidFill>
          </a:endParaRPr>
        </a:p>
      </dgm:t>
    </dgm:pt>
    <dgm:pt modelId="{1C629EE7-5C1A-48B4-BA08-C27252DB93B8}" type="parTrans" cxnId="{6F06B438-1DB2-4DC8-AD4C-535BC0F5F0A9}">
      <dgm:prSet/>
      <dgm:spPr/>
      <dgm:t>
        <a:bodyPr/>
        <a:lstStyle/>
        <a:p>
          <a:endParaRPr lang="es-MX" noProof="0"/>
        </a:p>
      </dgm:t>
    </dgm:pt>
    <dgm:pt modelId="{B73AE59E-D9A2-43EC-8B2C-5BA577D40B46}" type="sibTrans" cxnId="{6F06B438-1DB2-4DC8-AD4C-535BC0F5F0A9}">
      <dgm:prSet/>
      <dgm:spPr/>
      <dgm:t>
        <a:bodyPr/>
        <a:lstStyle/>
        <a:p>
          <a:endParaRPr lang="es-MX" noProof="0"/>
        </a:p>
      </dgm:t>
    </dgm:pt>
    <dgm:pt modelId="{5A82CA65-F222-4E70-B585-3EC9E01228FB}">
      <dgm:prSet phldrT="[Text]"/>
      <dgm:spPr>
        <a:solidFill>
          <a:schemeClr val="accent3"/>
        </a:solidFill>
      </dgm:spPr>
      <dgm:t>
        <a:bodyPr/>
        <a:lstStyle/>
        <a:p>
          <a:pPr algn="l"/>
          <a:r>
            <a:rPr lang="es-MX" noProof="0" dirty="0" smtClean="0">
              <a:solidFill>
                <a:schemeClr val="bg1"/>
              </a:solidFill>
            </a:rPr>
            <a:t>Sensible a las luces brillantes</a:t>
          </a:r>
          <a:endParaRPr lang="es-MX" noProof="0" dirty="0">
            <a:solidFill>
              <a:schemeClr val="bg1"/>
            </a:solidFill>
          </a:endParaRPr>
        </a:p>
      </dgm:t>
    </dgm:pt>
    <dgm:pt modelId="{7CF201D1-2EBE-40CF-999D-7798CE2E079C}" type="parTrans" cxnId="{27D0E613-D8C2-4583-A5D5-EC899F9353EC}">
      <dgm:prSet/>
      <dgm:spPr/>
      <dgm:t>
        <a:bodyPr/>
        <a:lstStyle/>
        <a:p>
          <a:endParaRPr lang="es-MX" noProof="0"/>
        </a:p>
      </dgm:t>
    </dgm:pt>
    <dgm:pt modelId="{C4340780-AE6F-4574-BB54-1A030DD29B73}" type="sibTrans" cxnId="{27D0E613-D8C2-4583-A5D5-EC899F9353EC}">
      <dgm:prSet/>
      <dgm:spPr/>
      <dgm:t>
        <a:bodyPr/>
        <a:lstStyle/>
        <a:p>
          <a:endParaRPr lang="es-MX" noProof="0"/>
        </a:p>
      </dgm:t>
    </dgm:pt>
    <dgm:pt modelId="{86EBBF53-CDD8-4ED0-BEC0-22D44B14DE40}">
      <dgm:prSet phldrT="[Text]"/>
      <dgm:spPr>
        <a:solidFill>
          <a:schemeClr val="accent3"/>
        </a:solidFill>
      </dgm:spPr>
      <dgm:t>
        <a:bodyPr/>
        <a:lstStyle/>
        <a:p>
          <a:pPr algn="l"/>
          <a:r>
            <a:rPr lang="es-MX" noProof="0" dirty="0" smtClean="0">
              <a:solidFill>
                <a:schemeClr val="bg1"/>
              </a:solidFill>
            </a:rPr>
            <a:t>Problemas cutáneos</a:t>
          </a:r>
          <a:endParaRPr lang="es-MX" noProof="0" dirty="0">
            <a:solidFill>
              <a:schemeClr val="bg1"/>
            </a:solidFill>
          </a:endParaRPr>
        </a:p>
      </dgm:t>
    </dgm:pt>
    <dgm:pt modelId="{CE3BECDD-3B62-4D1D-ADEE-A6143194EA5B}" type="parTrans" cxnId="{3D7A608F-7997-4082-B0FA-057D14291894}">
      <dgm:prSet/>
      <dgm:spPr/>
      <dgm:t>
        <a:bodyPr/>
        <a:lstStyle/>
        <a:p>
          <a:endParaRPr lang="es-MX" noProof="0"/>
        </a:p>
      </dgm:t>
    </dgm:pt>
    <dgm:pt modelId="{2DF65108-75BB-419A-A1FF-66CDF6ADA108}" type="sibTrans" cxnId="{3D7A608F-7997-4082-B0FA-057D14291894}">
      <dgm:prSet/>
      <dgm:spPr/>
      <dgm:t>
        <a:bodyPr/>
        <a:lstStyle/>
        <a:p>
          <a:endParaRPr lang="es-MX" noProof="0"/>
        </a:p>
      </dgm:t>
    </dgm:pt>
    <dgm:pt modelId="{C2C403D7-C5B9-4888-9BDD-3FDCEA63A1B0}">
      <dgm:prSet phldrT="[Text]"/>
      <dgm:spPr>
        <a:solidFill>
          <a:schemeClr val="accent3"/>
        </a:solidFill>
      </dgm:spPr>
      <dgm:t>
        <a:bodyPr/>
        <a:lstStyle/>
        <a:p>
          <a:pPr algn="l"/>
          <a:r>
            <a:rPr lang="es-MX" noProof="0" dirty="0" smtClean="0">
              <a:solidFill>
                <a:schemeClr val="bg1"/>
              </a:solidFill>
            </a:rPr>
            <a:t>Diarrea/constipación</a:t>
          </a:r>
          <a:endParaRPr lang="es-MX" noProof="0" dirty="0">
            <a:solidFill>
              <a:schemeClr val="bg1"/>
            </a:solidFill>
          </a:endParaRPr>
        </a:p>
      </dgm:t>
    </dgm:pt>
    <dgm:pt modelId="{105B95D8-8C2E-4D90-86C6-6DE02B6FF4A0}" type="parTrans" cxnId="{2A593706-7A1B-428E-8D0D-29E0F4A9B067}">
      <dgm:prSet/>
      <dgm:spPr/>
      <dgm:t>
        <a:bodyPr/>
        <a:lstStyle/>
        <a:p>
          <a:endParaRPr lang="es-MX" noProof="0"/>
        </a:p>
      </dgm:t>
    </dgm:pt>
    <dgm:pt modelId="{8DA29251-BB30-43BD-A6B1-6176A46D3D27}" type="sibTrans" cxnId="{2A593706-7A1B-428E-8D0D-29E0F4A9B067}">
      <dgm:prSet/>
      <dgm:spPr/>
      <dgm:t>
        <a:bodyPr/>
        <a:lstStyle/>
        <a:p>
          <a:endParaRPr lang="es-MX" noProof="0"/>
        </a:p>
      </dgm:t>
    </dgm:pt>
    <dgm:pt modelId="{D3ADB04E-BD0A-4B92-A20B-FD354373859C}" type="pres">
      <dgm:prSet presAssocID="{A0E2D197-17D4-447B-97B9-BDA5B657BA70}" presName="diagram" presStyleCnt="0">
        <dgm:presLayoutVars>
          <dgm:dir/>
          <dgm:resizeHandles val="exact"/>
        </dgm:presLayoutVars>
      </dgm:prSet>
      <dgm:spPr/>
      <dgm:t>
        <a:bodyPr/>
        <a:lstStyle/>
        <a:p>
          <a:endParaRPr lang="en-CA"/>
        </a:p>
      </dgm:t>
    </dgm:pt>
    <dgm:pt modelId="{03E5273A-0974-45BA-BB0C-37BD4397D927}" type="pres">
      <dgm:prSet presAssocID="{BC844428-8F34-4285-8232-29D579366ADB}" presName="node" presStyleLbl="node1" presStyleIdx="0" presStyleCnt="4">
        <dgm:presLayoutVars>
          <dgm:bulletEnabled val="1"/>
        </dgm:presLayoutVars>
      </dgm:prSet>
      <dgm:spPr/>
      <dgm:t>
        <a:bodyPr/>
        <a:lstStyle/>
        <a:p>
          <a:endParaRPr lang="en-CA"/>
        </a:p>
      </dgm:t>
    </dgm:pt>
    <dgm:pt modelId="{B45AF6EB-8CF1-4CB8-8BE1-0D297DF48865}" type="pres">
      <dgm:prSet presAssocID="{D9DDFE50-6E3F-433C-9499-AF07184250BD}" presName="sibTrans" presStyleCnt="0"/>
      <dgm:spPr/>
    </dgm:pt>
    <dgm:pt modelId="{ACFA2F23-8459-4D7A-A79E-8FDC8FC97A44}" type="pres">
      <dgm:prSet presAssocID="{78D37C9C-3A4E-4894-AAEC-5657C416C441}" presName="node" presStyleLbl="node1" presStyleIdx="1" presStyleCnt="4">
        <dgm:presLayoutVars>
          <dgm:bulletEnabled val="1"/>
        </dgm:presLayoutVars>
      </dgm:prSet>
      <dgm:spPr/>
      <dgm:t>
        <a:bodyPr/>
        <a:lstStyle/>
        <a:p>
          <a:endParaRPr lang="en-CA"/>
        </a:p>
      </dgm:t>
    </dgm:pt>
    <dgm:pt modelId="{D725CDAF-109E-4754-A83C-1B0E97171CF3}" type="pres">
      <dgm:prSet presAssocID="{4206A8BB-2228-44A9-A3CC-80B3E2CAFACB}" presName="sibTrans" presStyleCnt="0"/>
      <dgm:spPr/>
    </dgm:pt>
    <dgm:pt modelId="{741EA38B-8A2D-4825-A07B-ADBA9C114194}" type="pres">
      <dgm:prSet presAssocID="{4D9EF557-16B3-4066-98B8-73E02E63C29C}" presName="node" presStyleLbl="node1" presStyleIdx="2" presStyleCnt="4">
        <dgm:presLayoutVars>
          <dgm:bulletEnabled val="1"/>
        </dgm:presLayoutVars>
      </dgm:prSet>
      <dgm:spPr/>
      <dgm:t>
        <a:bodyPr/>
        <a:lstStyle/>
        <a:p>
          <a:endParaRPr lang="en-CA"/>
        </a:p>
      </dgm:t>
    </dgm:pt>
    <dgm:pt modelId="{54B8A8E4-A470-4DDE-BB1A-9FB45C3D6AD6}" type="pres">
      <dgm:prSet presAssocID="{1FF68CF4-89B1-464F-B0C9-810446B2196F}" presName="sibTrans" presStyleCnt="0"/>
      <dgm:spPr/>
    </dgm:pt>
    <dgm:pt modelId="{FC0E2681-4A6E-4B58-818D-0ECD294EEF8C}" type="pres">
      <dgm:prSet presAssocID="{B9A1D322-49C8-4164-9BBC-79E267FD9C56}" presName="node" presStyleLbl="node1" presStyleIdx="3" presStyleCnt="4">
        <dgm:presLayoutVars>
          <dgm:bulletEnabled val="1"/>
        </dgm:presLayoutVars>
      </dgm:prSet>
      <dgm:spPr/>
      <dgm:t>
        <a:bodyPr/>
        <a:lstStyle/>
        <a:p>
          <a:endParaRPr lang="en-CA"/>
        </a:p>
      </dgm:t>
    </dgm:pt>
  </dgm:ptLst>
  <dgm:cxnLst>
    <dgm:cxn modelId="{2B122B08-65BD-470A-A56C-14526B560087}" type="presOf" srcId="{D0808682-BC86-4CBD-B253-B4E327E6F66D}" destId="{ACFA2F23-8459-4D7A-A79E-8FDC8FC97A44}" srcOrd="0" destOrd="5" presId="urn:microsoft.com/office/officeart/2005/8/layout/default#1"/>
    <dgm:cxn modelId="{9E88CB14-9243-43DC-8BBD-576CB481E289}" srcId="{A0E2D197-17D4-447B-97B9-BDA5B657BA70}" destId="{BC844428-8F34-4285-8232-29D579366ADB}" srcOrd="0" destOrd="0" parTransId="{A48DF613-0A9F-458E-9CB6-E7E890943F09}" sibTransId="{D9DDFE50-6E3F-433C-9499-AF07184250BD}"/>
    <dgm:cxn modelId="{2D435546-5CE9-4B36-9B94-9EFC191662E2}" type="presOf" srcId="{5B7C56FF-CE04-4736-9DCA-6049D2DFA22D}" destId="{ACFA2F23-8459-4D7A-A79E-8FDC8FC97A44}" srcOrd="0" destOrd="2" presId="urn:microsoft.com/office/officeart/2005/8/layout/default#1"/>
    <dgm:cxn modelId="{1675EB3D-3DF4-4445-964D-B8C1D5CCC7C1}" type="presOf" srcId="{5EEF2A0D-CEF6-41B9-9419-4F24E87170C7}" destId="{ACFA2F23-8459-4D7A-A79E-8FDC8FC97A44}" srcOrd="0" destOrd="4" presId="urn:microsoft.com/office/officeart/2005/8/layout/default#1"/>
    <dgm:cxn modelId="{B870A6FA-B720-42A2-9D17-2062F51171F3}" type="presOf" srcId="{A0E2D197-17D4-447B-97B9-BDA5B657BA70}" destId="{D3ADB04E-BD0A-4B92-A20B-FD354373859C}" srcOrd="0" destOrd="0" presId="urn:microsoft.com/office/officeart/2005/8/layout/default#1"/>
    <dgm:cxn modelId="{A2A24B26-7491-4202-A2A6-63AD47D2AB07}" srcId="{A0E2D197-17D4-447B-97B9-BDA5B657BA70}" destId="{4D9EF557-16B3-4066-98B8-73E02E63C29C}" srcOrd="2" destOrd="0" parTransId="{9342DA59-D847-4177-A66B-E0A4D5214AF1}" sibTransId="{1FF68CF4-89B1-464F-B0C9-810446B2196F}"/>
    <dgm:cxn modelId="{3D7A608F-7997-4082-B0FA-057D14291894}" srcId="{B9A1D322-49C8-4164-9BBC-79E267FD9C56}" destId="{86EBBF53-CDD8-4ED0-BEC0-22D44B14DE40}" srcOrd="3" destOrd="0" parTransId="{CE3BECDD-3B62-4D1D-ADEE-A6143194EA5B}" sibTransId="{2DF65108-75BB-419A-A1FF-66CDF6ADA108}"/>
    <dgm:cxn modelId="{8FB3496F-DF0D-470C-8B2C-AD3EDDD92D46}" type="presOf" srcId="{C2C403D7-C5B9-4888-9BDD-3FDCEA63A1B0}" destId="{FC0E2681-4A6E-4B58-818D-0ECD294EEF8C}" srcOrd="0" destOrd="5" presId="urn:microsoft.com/office/officeart/2005/8/layout/default#1"/>
    <dgm:cxn modelId="{82BC55B4-0E72-4F05-9AE6-C9309B57936B}" type="presOf" srcId="{877C8514-625F-4A04-9BC6-C06934A5D40A}" destId="{ACFA2F23-8459-4D7A-A79E-8FDC8FC97A44}" srcOrd="0" destOrd="1" presId="urn:microsoft.com/office/officeart/2005/8/layout/default#1"/>
    <dgm:cxn modelId="{FB5E51DE-A651-4C97-A8C6-763966CDEA6F}" type="presOf" srcId="{D78F8C74-EEF7-435D-AE5E-38D9BB575F63}" destId="{03E5273A-0974-45BA-BB0C-37BD4397D927}" srcOrd="0" destOrd="6" presId="urn:microsoft.com/office/officeart/2005/8/layout/default#1"/>
    <dgm:cxn modelId="{7F509CB8-C951-4621-A3B1-61C243F70C9A}" srcId="{78D37C9C-3A4E-4894-AAEC-5657C416C441}" destId="{CAD77C58-AC68-4E2B-A5FC-47296FDC6A0F}" srcOrd="2" destOrd="0" parTransId="{9A3CF642-C419-4748-BC9D-A725C5D9998F}" sibTransId="{FC2F6A69-1A70-4CE0-951E-5D74613D3907}"/>
    <dgm:cxn modelId="{1C04F7FD-9A63-4463-A253-1A5FBD069AB5}" type="presOf" srcId="{B9A1D322-49C8-4164-9BBC-79E267FD9C56}" destId="{FC0E2681-4A6E-4B58-818D-0ECD294EEF8C}" srcOrd="0" destOrd="0" presId="urn:microsoft.com/office/officeart/2005/8/layout/default#1"/>
    <dgm:cxn modelId="{27D0E613-D8C2-4583-A5D5-EC899F9353EC}" srcId="{B9A1D322-49C8-4164-9BBC-79E267FD9C56}" destId="{5A82CA65-F222-4E70-B585-3EC9E01228FB}" srcOrd="2" destOrd="0" parTransId="{7CF201D1-2EBE-40CF-999D-7798CE2E079C}" sibTransId="{C4340780-AE6F-4574-BB54-1A030DD29B73}"/>
    <dgm:cxn modelId="{86188746-15D1-4600-98AE-A2644F6916E3}" type="presOf" srcId="{0CE917AB-471E-4B69-BC5F-251D4A3C7986}" destId="{03E5273A-0974-45BA-BB0C-37BD4397D927}" srcOrd="0" destOrd="4" presId="urn:microsoft.com/office/officeart/2005/8/layout/default#1"/>
    <dgm:cxn modelId="{0A94758A-B3CC-46B3-A9D4-E7E4A1B940A4}" type="presOf" srcId="{CAD77C58-AC68-4E2B-A5FC-47296FDC6A0F}" destId="{ACFA2F23-8459-4D7A-A79E-8FDC8FC97A44}" srcOrd="0" destOrd="3" presId="urn:microsoft.com/office/officeart/2005/8/layout/default#1"/>
    <dgm:cxn modelId="{E206DB7B-C022-4E8E-B7B8-371C215906F0}" srcId="{A0E2D197-17D4-447B-97B9-BDA5B657BA70}" destId="{78D37C9C-3A4E-4894-AAEC-5657C416C441}" srcOrd="1" destOrd="0" parTransId="{438BB7A3-330F-4339-85B1-04E22EB069C7}" sibTransId="{4206A8BB-2228-44A9-A3CC-80B3E2CAFACB}"/>
    <dgm:cxn modelId="{BE4FA229-33E6-4EFF-8FBA-61335F396020}" type="presOf" srcId="{B727107B-515C-4FA9-B4A8-92F71989962C}" destId="{03E5273A-0974-45BA-BB0C-37BD4397D927}" srcOrd="0" destOrd="2" presId="urn:microsoft.com/office/officeart/2005/8/layout/default#1"/>
    <dgm:cxn modelId="{8F5D4198-CAFC-49F7-AB99-4D5F1E2B2F28}" srcId="{BC844428-8F34-4285-8232-29D579366ADB}" destId="{B727107B-515C-4FA9-B4A8-92F71989962C}" srcOrd="1" destOrd="0" parTransId="{14F6F13E-B5EF-4A0E-8A6F-3B4365921436}" sibTransId="{ECBF2180-75DB-46FF-AC4C-F8618CB44DBB}"/>
    <dgm:cxn modelId="{8FDE4D22-5C90-4061-A755-AFA10588ECA8}" type="presOf" srcId="{C057B257-B48A-40A6-9320-E332057B509A}" destId="{741EA38B-8A2D-4825-A07B-ADBA9C114194}" srcOrd="0" destOrd="2" presId="urn:microsoft.com/office/officeart/2005/8/layout/default#1"/>
    <dgm:cxn modelId="{DAACE704-D810-4E88-9B4C-A998E18B786C}" srcId="{BC844428-8F34-4285-8232-29D579366ADB}" destId="{4B97690B-3FFC-49C9-BA06-82646E1095BB}" srcOrd="0" destOrd="0" parTransId="{73DFE010-19F2-40FB-83EF-3A17409765C8}" sibTransId="{4793410A-297A-42F5-A420-B6D960E87EBD}"/>
    <dgm:cxn modelId="{13CD6BEF-CF97-46C6-B629-5E246B9B475E}" srcId="{BC844428-8F34-4285-8232-29D579366ADB}" destId="{4155451C-1D98-457F-B0D1-2556C3BADEB4}" srcOrd="2" destOrd="0" parTransId="{86A76329-F133-4ADC-845D-61798F03699A}" sibTransId="{13545008-71C4-45E8-9EF4-DDD983761E9C}"/>
    <dgm:cxn modelId="{F22F302E-C4E4-4174-99C7-8869A4D8CFF2}" srcId="{4D9EF557-16B3-4066-98B8-73E02E63C29C}" destId="{0D499E5B-79A5-4BB4-95F9-CC8D881C7927}" srcOrd="0" destOrd="0" parTransId="{1D529D06-64B0-4D44-94DB-95D422B955D2}" sibTransId="{326B8354-4A02-43FC-B9E7-016A9E8822F3}"/>
    <dgm:cxn modelId="{2A593706-7A1B-428E-8D0D-29E0F4A9B067}" srcId="{B9A1D322-49C8-4164-9BBC-79E267FD9C56}" destId="{C2C403D7-C5B9-4888-9BDD-3FDCEA63A1B0}" srcOrd="4" destOrd="0" parTransId="{105B95D8-8C2E-4D90-86C6-6DE02B6FF4A0}" sibTransId="{8DA29251-BB30-43BD-A6B1-6176A46D3D27}"/>
    <dgm:cxn modelId="{744DF54C-AF58-4DB7-855F-77B6A5A9127B}" srcId="{BC844428-8F34-4285-8232-29D579366ADB}" destId="{0CE917AB-471E-4B69-BC5F-251D4A3C7986}" srcOrd="3" destOrd="0" parTransId="{982A3DFD-EA89-46A8-B39B-3DB78FB204F5}" sibTransId="{D457ADF0-D102-4F59-B32A-F8AA0AA6A9D3}"/>
    <dgm:cxn modelId="{CA9B5C9B-E461-403D-B71F-AFC34EA0C18B}" type="presOf" srcId="{DFC20D49-E331-4F43-8753-FEC3EE08E3DF}" destId="{741EA38B-8A2D-4825-A07B-ADBA9C114194}" srcOrd="0" destOrd="3" presId="urn:microsoft.com/office/officeart/2005/8/layout/default#1"/>
    <dgm:cxn modelId="{386AC737-7795-4DE4-A73B-C85C1F9D380A}" type="presOf" srcId="{BC844428-8F34-4285-8232-29D579366ADB}" destId="{03E5273A-0974-45BA-BB0C-37BD4397D927}" srcOrd="0" destOrd="0" presId="urn:microsoft.com/office/officeart/2005/8/layout/default#1"/>
    <dgm:cxn modelId="{BE03B3C6-91B3-4655-A93B-33ACDAAF7433}" srcId="{BC844428-8F34-4285-8232-29D579366ADB}" destId="{D78F8C74-EEF7-435D-AE5E-38D9BB575F63}" srcOrd="5" destOrd="0" parTransId="{E498E9E1-68FF-4464-AE29-F4D4D5A019B5}" sibTransId="{195A1361-3651-4E7C-9ADC-85CB181881CE}"/>
    <dgm:cxn modelId="{098F8F26-B310-4565-AEF3-9B4C106AA1BA}" type="presOf" srcId="{86EBBF53-CDD8-4ED0-BEC0-22D44B14DE40}" destId="{FC0E2681-4A6E-4B58-818D-0ECD294EEF8C}" srcOrd="0" destOrd="4" presId="urn:microsoft.com/office/officeart/2005/8/layout/default#1"/>
    <dgm:cxn modelId="{66D02312-72EF-4394-A09A-7E7B2604C90B}" type="presOf" srcId="{55FA225B-2D75-4E83-A000-C900AD9745C9}" destId="{FC0E2681-4A6E-4B58-818D-0ECD294EEF8C}" srcOrd="0" destOrd="2" presId="urn:microsoft.com/office/officeart/2005/8/layout/default#1"/>
    <dgm:cxn modelId="{811E9577-5AD1-4F4B-B9CD-9B0249D3573E}" srcId="{4D9EF557-16B3-4066-98B8-73E02E63C29C}" destId="{DFC20D49-E331-4F43-8753-FEC3EE08E3DF}" srcOrd="2" destOrd="0" parTransId="{19C5760C-D1F1-4384-84B8-0EBA23D625E6}" sibTransId="{F48861AF-282C-4DCA-B073-65786FFF389C}"/>
    <dgm:cxn modelId="{D353CE43-8709-450C-B208-5CB0BE42FEA0}" srcId="{78D37C9C-3A4E-4894-AAEC-5657C416C441}" destId="{D0808682-BC86-4CBD-B253-B4E327E6F66D}" srcOrd="4" destOrd="0" parTransId="{8B3EB909-5AC9-4E2C-A0CF-299008A8D3FB}" sibTransId="{308D2472-AD5E-4D51-82F9-D40EA95EA237}"/>
    <dgm:cxn modelId="{6DF02780-CB6E-4B8B-A1B5-74AF2C26019A}" type="presOf" srcId="{4D9EF557-16B3-4066-98B8-73E02E63C29C}" destId="{741EA38B-8A2D-4825-A07B-ADBA9C114194}" srcOrd="0" destOrd="0" presId="urn:microsoft.com/office/officeart/2005/8/layout/default#1"/>
    <dgm:cxn modelId="{D97BDA0B-60DC-4B5A-B7A8-B3EB39BD2EB5}" srcId="{78D37C9C-3A4E-4894-AAEC-5657C416C441}" destId="{877C8514-625F-4A04-9BC6-C06934A5D40A}" srcOrd="0" destOrd="0" parTransId="{4992588C-B789-4581-A2D0-1DBF5B498E4C}" sibTransId="{A8E83217-4E9C-433C-95C6-B66522C0FC30}"/>
    <dgm:cxn modelId="{48619F66-10C4-4523-8C31-09B20D1CF7E4}" srcId="{BC844428-8F34-4285-8232-29D579366ADB}" destId="{A402FAD4-41D2-44F5-83A9-FAD45441B976}" srcOrd="4" destOrd="0" parTransId="{1107C9D3-26B4-4A63-8D8E-543D9EA65BCD}" sibTransId="{7F2F9049-3EF8-487A-A5DF-A2B8FAD49161}"/>
    <dgm:cxn modelId="{E1AD81AD-8429-4761-AE3B-91A8EB0F1FA4}" srcId="{78D37C9C-3A4E-4894-AAEC-5657C416C441}" destId="{5EEF2A0D-CEF6-41B9-9419-4F24E87170C7}" srcOrd="3" destOrd="0" parTransId="{E5315D6C-54B4-4466-8186-18BFA4F552A5}" sibTransId="{E293266E-62B2-44FB-9417-407C2877F9A6}"/>
    <dgm:cxn modelId="{6F06B438-1DB2-4DC8-AD4C-535BC0F5F0A9}" srcId="{B9A1D322-49C8-4164-9BBC-79E267FD9C56}" destId="{55FA225B-2D75-4E83-A000-C900AD9745C9}" srcOrd="1" destOrd="0" parTransId="{1C629EE7-5C1A-48B4-BA08-C27252DB93B8}" sibTransId="{B73AE59E-D9A2-43EC-8B2C-5BA577D40B46}"/>
    <dgm:cxn modelId="{EAE6A809-5983-4C20-99CC-3068FAB9F814}" srcId="{4D9EF557-16B3-4066-98B8-73E02E63C29C}" destId="{C057B257-B48A-40A6-9320-E332057B509A}" srcOrd="1" destOrd="0" parTransId="{60C5D8AD-0793-444C-9B49-9DD1CCA06DCA}" sibTransId="{6777B7E7-AF13-40DC-8473-2E30375A5D8C}"/>
    <dgm:cxn modelId="{A3CA31F0-704E-4E50-9DC5-C49A4AC62070}" type="presOf" srcId="{A402FAD4-41D2-44F5-83A9-FAD45441B976}" destId="{03E5273A-0974-45BA-BB0C-37BD4397D927}" srcOrd="0" destOrd="5" presId="urn:microsoft.com/office/officeart/2005/8/layout/default#1"/>
    <dgm:cxn modelId="{79FB5465-8CCC-4504-896F-13CF4F0DADDE}" type="presOf" srcId="{78D37C9C-3A4E-4894-AAEC-5657C416C441}" destId="{ACFA2F23-8459-4D7A-A79E-8FDC8FC97A44}" srcOrd="0" destOrd="0" presId="urn:microsoft.com/office/officeart/2005/8/layout/default#1"/>
    <dgm:cxn modelId="{C638F1C0-2DCF-4A10-B80C-A672D72F9476}" type="presOf" srcId="{9DB09E88-E9F7-4CFA-99F5-05B67A77F820}" destId="{FC0E2681-4A6E-4B58-818D-0ECD294EEF8C}" srcOrd="0" destOrd="1" presId="urn:microsoft.com/office/officeart/2005/8/layout/default#1"/>
    <dgm:cxn modelId="{3D282968-FCC8-4E1D-98C6-F26270E187B3}" type="presOf" srcId="{4B97690B-3FFC-49C9-BA06-82646E1095BB}" destId="{03E5273A-0974-45BA-BB0C-37BD4397D927}" srcOrd="0" destOrd="1" presId="urn:microsoft.com/office/officeart/2005/8/layout/default#1"/>
    <dgm:cxn modelId="{81C34AF2-A92E-4F8E-B4F7-BDCE19B073D2}" srcId="{A0E2D197-17D4-447B-97B9-BDA5B657BA70}" destId="{B9A1D322-49C8-4164-9BBC-79E267FD9C56}" srcOrd="3" destOrd="0" parTransId="{6B199054-3A17-4195-85B7-6F8B3E161FA2}" sibTransId="{83681373-F409-4AFC-89A5-E3BEC4255C2E}"/>
    <dgm:cxn modelId="{AEFBA9C3-9D06-4301-93DE-058CA1CEFEAE}" type="presOf" srcId="{0D499E5B-79A5-4BB4-95F9-CC8D881C7927}" destId="{741EA38B-8A2D-4825-A07B-ADBA9C114194}" srcOrd="0" destOrd="1" presId="urn:microsoft.com/office/officeart/2005/8/layout/default#1"/>
    <dgm:cxn modelId="{1612F346-0FA9-44BA-9AC2-B25A25E8A5C2}" type="presOf" srcId="{4155451C-1D98-457F-B0D1-2556C3BADEB4}" destId="{03E5273A-0974-45BA-BB0C-37BD4397D927}" srcOrd="0" destOrd="3" presId="urn:microsoft.com/office/officeart/2005/8/layout/default#1"/>
    <dgm:cxn modelId="{8613EBEE-27ED-4085-9FD6-0F3975FA7FD5}" type="presOf" srcId="{5A82CA65-F222-4E70-B585-3EC9E01228FB}" destId="{FC0E2681-4A6E-4B58-818D-0ECD294EEF8C}" srcOrd="0" destOrd="3" presId="urn:microsoft.com/office/officeart/2005/8/layout/default#1"/>
    <dgm:cxn modelId="{0A78CFA6-92C2-4198-8A25-8FC8878D35B1}" srcId="{B9A1D322-49C8-4164-9BBC-79E267FD9C56}" destId="{9DB09E88-E9F7-4CFA-99F5-05B67A77F820}" srcOrd="0" destOrd="0" parTransId="{7B98E0AA-79FB-42FE-B3FA-560A898ECC1D}" sibTransId="{09BECB01-89D3-4196-BB8A-95BA925402EB}"/>
    <dgm:cxn modelId="{655A6B84-6216-4A2F-AFDB-FB9EA962EB4A}" srcId="{78D37C9C-3A4E-4894-AAEC-5657C416C441}" destId="{5B7C56FF-CE04-4736-9DCA-6049D2DFA22D}" srcOrd="1" destOrd="0" parTransId="{0BB6BB20-29A3-4E4D-B82D-47C203CA46E3}" sibTransId="{E57DC946-9809-4F77-B269-C8719D7884B0}"/>
    <dgm:cxn modelId="{DEB573AA-8DCA-4C7D-9B41-FE99B3D6CB8C}" type="presParOf" srcId="{D3ADB04E-BD0A-4B92-A20B-FD354373859C}" destId="{03E5273A-0974-45BA-BB0C-37BD4397D927}" srcOrd="0" destOrd="0" presId="urn:microsoft.com/office/officeart/2005/8/layout/default#1"/>
    <dgm:cxn modelId="{481E4864-F4BE-4AB2-8B40-626474E09675}" type="presParOf" srcId="{D3ADB04E-BD0A-4B92-A20B-FD354373859C}" destId="{B45AF6EB-8CF1-4CB8-8BE1-0D297DF48865}" srcOrd="1" destOrd="0" presId="urn:microsoft.com/office/officeart/2005/8/layout/default#1"/>
    <dgm:cxn modelId="{A96EF84D-544C-4E81-BA42-63E49F854960}" type="presParOf" srcId="{D3ADB04E-BD0A-4B92-A20B-FD354373859C}" destId="{ACFA2F23-8459-4D7A-A79E-8FDC8FC97A44}" srcOrd="2" destOrd="0" presId="urn:microsoft.com/office/officeart/2005/8/layout/default#1"/>
    <dgm:cxn modelId="{4C29E11E-C51F-418E-931C-4932E714B69D}" type="presParOf" srcId="{D3ADB04E-BD0A-4B92-A20B-FD354373859C}" destId="{D725CDAF-109E-4754-A83C-1B0E97171CF3}" srcOrd="3" destOrd="0" presId="urn:microsoft.com/office/officeart/2005/8/layout/default#1"/>
    <dgm:cxn modelId="{A538DD93-135D-4E9F-B5AE-E963C8BD4B5E}" type="presParOf" srcId="{D3ADB04E-BD0A-4B92-A20B-FD354373859C}" destId="{741EA38B-8A2D-4825-A07B-ADBA9C114194}" srcOrd="4" destOrd="0" presId="urn:microsoft.com/office/officeart/2005/8/layout/default#1"/>
    <dgm:cxn modelId="{9043A622-7DBF-4817-BDB0-E4ED3E93C085}" type="presParOf" srcId="{D3ADB04E-BD0A-4B92-A20B-FD354373859C}" destId="{54B8A8E4-A470-4DDE-BB1A-9FB45C3D6AD6}" srcOrd="5" destOrd="0" presId="urn:microsoft.com/office/officeart/2005/8/layout/default#1"/>
    <dgm:cxn modelId="{1587DC81-37EE-47CB-8522-55A8646C773D}" type="presParOf" srcId="{D3ADB04E-BD0A-4B92-A20B-FD354373859C}" destId="{FC0E2681-4A6E-4B58-818D-0ECD294EEF8C}"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692A6-D4E8-465C-BF59-791A1994186D}" type="doc">
      <dgm:prSet loTypeId="urn:microsoft.com/office/officeart/2005/8/layout/vList3#1" loCatId="picture" qsTypeId="urn:microsoft.com/office/officeart/2005/8/quickstyle/simple1" qsCatId="simple" csTypeId="urn:microsoft.com/office/officeart/2005/8/colors/accent1_2" csCatId="accent1" phldr="1"/>
      <dgm:spPr/>
    </dgm:pt>
    <dgm:pt modelId="{9ED4ACB8-0D1A-48C6-B8A5-66B412A2FE55}">
      <dgm:prSet phldrT="[Tex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2000" b="1" u="sng" noProof="0" dirty="0" smtClean="0"/>
            <a:t>Rol protector:</a:t>
          </a:r>
          <a:r>
            <a:rPr lang="es-MX" sz="2000" b="1" noProof="0" dirty="0" smtClean="0"/>
            <a:t> sistema vital de advertencia temprana</a:t>
          </a:r>
          <a:endParaRPr lang="es-MX" sz="2000" b="1" noProof="0" dirty="0"/>
        </a:p>
      </dgm:t>
    </dgm:pt>
    <dgm:pt modelId="{EABAD7E2-5D08-4D9E-8102-C49B42234B8A}" type="parTrans" cxnId="{535068A2-43C8-4CB6-ADBA-0FCFC1F57B8E}">
      <dgm:prSet/>
      <dgm:spPr/>
      <dgm:t>
        <a:bodyPr/>
        <a:lstStyle/>
        <a:p>
          <a:endParaRPr lang="es-MX" noProof="0"/>
        </a:p>
      </dgm:t>
    </dgm:pt>
    <dgm:pt modelId="{A36B5BBA-4924-4ADE-A03F-4B1CAD429CA6}" type="sibTrans" cxnId="{535068A2-43C8-4CB6-ADBA-0FCFC1F57B8E}">
      <dgm:prSet/>
      <dgm:spPr/>
      <dgm:t>
        <a:bodyPr/>
        <a:lstStyle/>
        <a:p>
          <a:endParaRPr lang="es-MX" noProof="0"/>
        </a:p>
      </dgm:t>
    </dgm:pt>
    <dgm:pt modelId="{C11F6C84-3458-445D-AE87-EF92EFFAB6AF}">
      <dgm:prSet phldrT="[Tex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2000" b="1" u="sng" noProof="0" dirty="0" smtClean="0"/>
            <a:t>Experiencia desagradable: </a:t>
          </a:r>
          <a:endParaRPr lang="es-MX" sz="2000" b="1" u="sng" noProof="0" dirty="0"/>
        </a:p>
      </dgm:t>
    </dgm:pt>
    <dgm:pt modelId="{CA2F6358-9637-4DB1-B459-10C50AD5C2BA}" type="parTrans" cxnId="{ADBF6124-4312-4B12-96EE-9A1C4ADB8692}">
      <dgm:prSet/>
      <dgm:spPr/>
      <dgm:t>
        <a:bodyPr/>
        <a:lstStyle/>
        <a:p>
          <a:endParaRPr lang="es-MX" noProof="0"/>
        </a:p>
      </dgm:t>
    </dgm:pt>
    <dgm:pt modelId="{F6782C22-A064-4476-9E79-E4E2C6191F49}" type="sibTrans" cxnId="{ADBF6124-4312-4B12-96EE-9A1C4ADB8692}">
      <dgm:prSet/>
      <dgm:spPr/>
      <dgm:t>
        <a:bodyPr/>
        <a:lstStyle/>
        <a:p>
          <a:endParaRPr lang="es-MX" noProof="0"/>
        </a:p>
      </dgm:t>
    </dgm:pt>
    <dgm:pt modelId="{C879B1B7-8E5F-4BD0-B932-D00C93DBBBD0}">
      <dgm:prSet phldrT="[Tex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2000" b="1" u="sng" noProof="0" dirty="0" smtClean="0">
              <a:solidFill>
                <a:schemeClr val="tx1"/>
              </a:solidFill>
            </a:rPr>
            <a:t>Respuesta inadaptativa</a:t>
          </a:r>
          <a:r>
            <a:rPr lang="es-MX" sz="2000" b="0" u="sng" noProof="0" dirty="0" smtClean="0">
              <a:solidFill>
                <a:schemeClr val="tx1"/>
              </a:solidFill>
            </a:rPr>
            <a:t>:</a:t>
          </a:r>
          <a:endParaRPr lang="es-MX" sz="2000" b="0" u="sng" noProof="0" dirty="0">
            <a:solidFill>
              <a:schemeClr val="tx1"/>
            </a:solidFill>
          </a:endParaRPr>
        </a:p>
      </dgm:t>
    </dgm:pt>
    <dgm:pt modelId="{1353098B-CAD1-41CF-9F0A-14534C0FC2C4}" type="parTrans" cxnId="{C2336C49-AD22-4275-845C-483E462486D2}">
      <dgm:prSet/>
      <dgm:spPr/>
      <dgm:t>
        <a:bodyPr/>
        <a:lstStyle/>
        <a:p>
          <a:endParaRPr lang="es-MX" noProof="0"/>
        </a:p>
      </dgm:t>
    </dgm:pt>
    <dgm:pt modelId="{A63BF798-2ECB-47E1-97A2-F504509916E2}" type="sibTrans" cxnId="{C2336C49-AD22-4275-845C-483E462486D2}">
      <dgm:prSet/>
      <dgm:spPr/>
      <dgm:t>
        <a:bodyPr/>
        <a:lstStyle/>
        <a:p>
          <a:endParaRPr lang="es-MX" noProof="0"/>
        </a:p>
      </dgm:t>
    </dgm:pt>
    <dgm:pt modelId="{919CA316-1612-406E-9174-1C447DB941DA}">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El dolor continuo no-aliviado puede afectar estados físicos (ej: sistema  cardiovascular, renal, gastrointestinal, etc.) y psicológicos</a:t>
          </a:r>
          <a:endParaRPr lang="es-MX" sz="1600" noProof="0" dirty="0"/>
        </a:p>
      </dgm:t>
    </dgm:pt>
    <dgm:pt modelId="{EAA6BAB2-DB19-45C6-91FE-109D63E069B2}" type="parTrans" cxnId="{80712148-4A94-423B-A5D9-47FE7166CFA4}">
      <dgm:prSet/>
      <dgm:spPr/>
      <dgm:t>
        <a:bodyPr/>
        <a:lstStyle/>
        <a:p>
          <a:endParaRPr lang="es-MX" noProof="0"/>
        </a:p>
      </dgm:t>
    </dgm:pt>
    <dgm:pt modelId="{7384F87A-E289-486A-B40B-D4D18C9255DB}" type="sibTrans" cxnId="{80712148-4A94-423B-A5D9-47FE7166CFA4}">
      <dgm:prSet/>
      <dgm:spPr/>
      <dgm:t>
        <a:bodyPr/>
        <a:lstStyle/>
        <a:p>
          <a:endParaRPr lang="es-MX" noProof="0"/>
        </a:p>
      </dgm:t>
    </dgm:pt>
    <dgm:pt modelId="{A3A78F6C-BAD3-427A-8E37-5FFEDC803825}">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No protector</a:t>
          </a:r>
          <a:endParaRPr lang="es-MX" sz="1600" noProof="0" dirty="0"/>
        </a:p>
      </dgm:t>
    </dgm:pt>
    <dgm:pt modelId="{9B8B194B-1292-4B6B-8E29-CE2B7DAA61CD}" type="parTrans" cxnId="{DAE8667C-66CF-4F46-927A-CA00C0651AA5}">
      <dgm:prSet/>
      <dgm:spPr/>
      <dgm:t>
        <a:bodyPr/>
        <a:lstStyle/>
        <a:p>
          <a:endParaRPr lang="es-MX" noProof="0"/>
        </a:p>
      </dgm:t>
    </dgm:pt>
    <dgm:pt modelId="{B3DB6AF8-DA54-48EC-BD6A-DBE3C13CEFA9}" type="sibTrans" cxnId="{DAE8667C-66CF-4F46-927A-CA00C0651AA5}">
      <dgm:prSet/>
      <dgm:spPr/>
      <dgm:t>
        <a:bodyPr/>
        <a:lstStyle/>
        <a:p>
          <a:endParaRPr lang="es-MX" noProof="0"/>
        </a:p>
      </dgm:t>
    </dgm:pt>
    <dgm:pt modelId="{AC605155-B024-478C-B6C8-056FEA9D218F}">
      <dgm:prSe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1600" noProof="0" dirty="0" smtClean="0"/>
            <a:t>Detecta estímulos nocivos</a:t>
          </a:r>
          <a:endParaRPr lang="es-MX" sz="1600" noProof="0" dirty="0"/>
        </a:p>
      </dgm:t>
    </dgm:pt>
    <dgm:pt modelId="{BBEE01B7-1C1D-4635-B45B-9B1EFB1513DD}" type="sibTrans" cxnId="{1A1787B1-B368-4E3D-B927-C445A3C53B64}">
      <dgm:prSet/>
      <dgm:spPr/>
      <dgm:t>
        <a:bodyPr/>
        <a:lstStyle/>
        <a:p>
          <a:endParaRPr lang="es-MX" noProof="0"/>
        </a:p>
      </dgm:t>
    </dgm:pt>
    <dgm:pt modelId="{EE5ACFDB-D80D-4940-87BB-E4F07E660E2F}" type="parTrans" cxnId="{1A1787B1-B368-4E3D-B927-C445A3C53B64}">
      <dgm:prSet/>
      <dgm:spPr/>
      <dgm:t>
        <a:bodyPr/>
        <a:lstStyle/>
        <a:p>
          <a:endParaRPr lang="es-MX" noProof="0"/>
        </a:p>
      </dgm:t>
    </dgm:pt>
    <dgm:pt modelId="{CBF9422F-4F96-46C6-B1A4-DE2921C1D0C9}">
      <dgm:prSe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1600" noProof="0" dirty="0" smtClean="0"/>
            <a:t>Desencadena el reflejo de retiro y aumenta la sensibilidad después del daño tisular parea reducir el riesgo de mayo daño</a:t>
          </a:r>
          <a:endParaRPr lang="es-MX" sz="1600" noProof="0" dirty="0"/>
        </a:p>
      </dgm:t>
    </dgm:pt>
    <dgm:pt modelId="{DFCDE0C8-8226-4A50-9D22-6A34FDE100B3}" type="parTrans" cxnId="{59854AA3-5595-4894-8865-1C96A7481D05}">
      <dgm:prSet/>
      <dgm:spPr/>
      <dgm:t>
        <a:bodyPr/>
        <a:lstStyle/>
        <a:p>
          <a:endParaRPr lang="es-MX" noProof="0"/>
        </a:p>
      </dgm:t>
    </dgm:pt>
    <dgm:pt modelId="{9F9365F2-FD01-4ECC-B4A0-DCF7FB02DF03}" type="sibTrans" cxnId="{59854AA3-5595-4894-8865-1C96A7481D05}">
      <dgm:prSet/>
      <dgm:spPr/>
      <dgm:t>
        <a:bodyPr/>
        <a:lstStyle/>
        <a:p>
          <a:endParaRPr lang="es-MX" noProof="0"/>
        </a:p>
      </dgm:t>
    </dgm:pt>
    <dgm:pt modelId="{3A8F1A4D-58CD-44BE-B73B-92F23898A21B}">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Sufrimiento – dimensiones físicas, emocionales y cognitivas</a:t>
          </a:r>
          <a:endParaRPr lang="es-MX" sz="1600" noProof="0" dirty="0"/>
        </a:p>
      </dgm:t>
    </dgm:pt>
    <dgm:pt modelId="{C397CE93-7B86-40A2-BD43-854E31210D8F}" type="parTrans" cxnId="{87B72360-AEA9-4918-BB6F-C776E3845BB9}">
      <dgm:prSet/>
      <dgm:spPr/>
      <dgm:t>
        <a:bodyPr/>
        <a:lstStyle/>
        <a:p>
          <a:endParaRPr lang="es-MX" noProof="0"/>
        </a:p>
      </dgm:t>
    </dgm:pt>
    <dgm:pt modelId="{B9B003F6-6397-4678-AB0A-CE8ED138030A}" type="sibTrans" cxnId="{87B72360-AEA9-4918-BB6F-C776E3845BB9}">
      <dgm:prSet/>
      <dgm:spPr/>
      <dgm:t>
        <a:bodyPr/>
        <a:lstStyle/>
        <a:p>
          <a:endParaRPr lang="es-MX" noProof="0"/>
        </a:p>
      </dgm:t>
    </dgm:pt>
    <dgm:pt modelId="{BD474519-40C2-400F-AA19-D1FED806ED6E}">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solidFill>
                <a:schemeClr val="tx1"/>
              </a:solidFill>
            </a:rPr>
            <a:t>Dolor neuropático y sensibilización central/disfuncional</a:t>
          </a:r>
          <a:endParaRPr lang="es-MX" sz="1600" noProof="0" dirty="0">
            <a:solidFill>
              <a:schemeClr val="tx1"/>
            </a:solidFill>
          </a:endParaRPr>
        </a:p>
      </dgm:t>
    </dgm:pt>
    <dgm:pt modelId="{49142475-B74C-45A8-9BEE-6A0FF9B10D30}" type="parTrans" cxnId="{C6E96ECB-CBD2-4F58-9262-A4C6D4EB0EE2}">
      <dgm:prSet/>
      <dgm:spPr/>
      <dgm:t>
        <a:bodyPr/>
        <a:lstStyle/>
        <a:p>
          <a:endParaRPr lang="es-MX" noProof="0"/>
        </a:p>
      </dgm:t>
    </dgm:pt>
    <dgm:pt modelId="{7924AE75-A623-4136-A2BD-C96B6C8CFEE2}" type="sibTrans" cxnId="{C6E96ECB-CBD2-4F58-9262-A4C6D4EB0EE2}">
      <dgm:prSet/>
      <dgm:spPr/>
      <dgm:t>
        <a:bodyPr/>
        <a:lstStyle/>
        <a:p>
          <a:endParaRPr lang="es-MX" noProof="0"/>
        </a:p>
      </dgm:t>
    </dgm:pt>
    <dgm:pt modelId="{7D9C08F9-F8C3-4913-9998-DB47A4869836}">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Disminuye la calidad de vida</a:t>
          </a:r>
          <a:endParaRPr lang="es-MX" sz="1600" noProof="0" dirty="0"/>
        </a:p>
      </dgm:t>
    </dgm:pt>
    <dgm:pt modelId="{46B19DF6-B9CC-4763-8DC1-E805021E8232}" type="parTrans" cxnId="{39960BC8-8679-48A0-B94F-F2A3936A32BF}">
      <dgm:prSet/>
      <dgm:spPr/>
      <dgm:t>
        <a:bodyPr/>
        <a:lstStyle/>
        <a:p>
          <a:endParaRPr lang="es-MX"/>
        </a:p>
      </dgm:t>
    </dgm:pt>
    <dgm:pt modelId="{88858303-9379-4510-98EC-6D4CCD4AD03F}" type="sibTrans" cxnId="{39960BC8-8679-48A0-B94F-F2A3936A32BF}">
      <dgm:prSet/>
      <dgm:spPr/>
      <dgm:t>
        <a:bodyPr/>
        <a:lstStyle/>
        <a:p>
          <a:endParaRPr lang="es-MX"/>
        </a:p>
      </dgm:t>
    </dgm:pt>
    <dgm:pt modelId="{F783513E-65DE-4990-AE25-5C55D530552A}" type="pres">
      <dgm:prSet presAssocID="{0F0692A6-D4E8-465C-BF59-791A1994186D}" presName="linearFlow" presStyleCnt="0">
        <dgm:presLayoutVars>
          <dgm:dir/>
          <dgm:resizeHandles val="exact"/>
        </dgm:presLayoutVars>
      </dgm:prSet>
      <dgm:spPr/>
    </dgm:pt>
    <dgm:pt modelId="{9D5AA6E0-9296-4968-B303-ECE5B87AC926}" type="pres">
      <dgm:prSet presAssocID="{9ED4ACB8-0D1A-48C6-B8A5-66B412A2FE55}" presName="composite" presStyleCnt="0"/>
      <dgm:spPr/>
    </dgm:pt>
    <dgm:pt modelId="{E9E87EF5-CB6D-411A-B4FA-0B5F7669B6B5}" type="pres">
      <dgm:prSet presAssocID="{9ED4ACB8-0D1A-48C6-B8A5-66B412A2FE55}" presName="imgShp" presStyleLbl="fgImgPlace1" presStyleIdx="0" presStyleCnt="3"/>
      <dgm:spPr>
        <a:blipFill rotWithShape="1">
          <a:blip xmlns:r="http://schemas.openxmlformats.org/officeDocument/2006/relationships" r:embed="rId1"/>
          <a:stretch>
            <a:fillRect/>
          </a:stretch>
        </a:blipFill>
      </dgm:spPr>
    </dgm:pt>
    <dgm:pt modelId="{C9523BFA-90A5-410B-8301-4245E5A981C1}" type="pres">
      <dgm:prSet presAssocID="{9ED4ACB8-0D1A-48C6-B8A5-66B412A2FE55}" presName="txShp" presStyleLbl="node1" presStyleIdx="0" presStyleCnt="3">
        <dgm:presLayoutVars>
          <dgm:bulletEnabled val="1"/>
        </dgm:presLayoutVars>
      </dgm:prSet>
      <dgm:spPr/>
      <dgm:t>
        <a:bodyPr/>
        <a:lstStyle/>
        <a:p>
          <a:endParaRPr lang="en-CA"/>
        </a:p>
      </dgm:t>
    </dgm:pt>
    <dgm:pt modelId="{D6C5493A-4144-4BE7-BA9E-E4EA384E732F}" type="pres">
      <dgm:prSet presAssocID="{A36B5BBA-4924-4ADE-A03F-4B1CAD429CA6}" presName="spacing" presStyleCnt="0"/>
      <dgm:spPr/>
    </dgm:pt>
    <dgm:pt modelId="{C0E60782-3A22-4299-B917-A7FC54A79A0A}" type="pres">
      <dgm:prSet presAssocID="{C11F6C84-3458-445D-AE87-EF92EFFAB6AF}" presName="composite" presStyleCnt="0"/>
      <dgm:spPr/>
    </dgm:pt>
    <dgm:pt modelId="{BC0A7619-57B8-45D8-B4BB-6300A035A2A3}" type="pres">
      <dgm:prSet presAssocID="{C11F6C84-3458-445D-AE87-EF92EFFAB6AF}" presName="imgShp"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AB51CAE5-2DAC-46A6-A2D0-520FA38B1619}" type="pres">
      <dgm:prSet presAssocID="{C11F6C84-3458-445D-AE87-EF92EFFAB6AF}" presName="txShp" presStyleLbl="node1" presStyleIdx="1" presStyleCnt="3" custScaleX="103175">
        <dgm:presLayoutVars>
          <dgm:bulletEnabled val="1"/>
        </dgm:presLayoutVars>
      </dgm:prSet>
      <dgm:spPr/>
      <dgm:t>
        <a:bodyPr/>
        <a:lstStyle/>
        <a:p>
          <a:endParaRPr lang="en-CA"/>
        </a:p>
      </dgm:t>
    </dgm:pt>
    <dgm:pt modelId="{BC296D6F-A106-4CAE-9231-FFE6B69BFDDA}" type="pres">
      <dgm:prSet presAssocID="{F6782C22-A064-4476-9E79-E4E2C6191F49}" presName="spacing" presStyleCnt="0"/>
      <dgm:spPr/>
    </dgm:pt>
    <dgm:pt modelId="{BB3501F4-895E-4816-A791-3FB796361F6A}" type="pres">
      <dgm:prSet presAssocID="{C879B1B7-8E5F-4BD0-B932-D00C93DBBBD0}" presName="composite" presStyleCnt="0"/>
      <dgm:spPr/>
    </dgm:pt>
    <dgm:pt modelId="{02B654D3-C44A-4BD2-BA1D-6BB8BCE0DF0A}" type="pres">
      <dgm:prSet presAssocID="{C879B1B7-8E5F-4BD0-B932-D00C93DBBBD0}" presName="imgShp" presStyleLbl="fgImgPlace1" presStyleIdx="2" presStyleCnt="3"/>
      <dgm:spPr>
        <a:blipFill rotWithShape="1">
          <a:blip xmlns:r="http://schemas.openxmlformats.org/officeDocument/2006/relationships" r:embed="rId3"/>
          <a:stretch>
            <a:fillRect/>
          </a:stretch>
        </a:blipFill>
      </dgm:spPr>
    </dgm:pt>
    <dgm:pt modelId="{97459EBF-FD2B-43B1-ACEC-6A6C237E15D4}" type="pres">
      <dgm:prSet presAssocID="{C879B1B7-8E5F-4BD0-B932-D00C93DBBBD0}" presName="txShp" presStyleLbl="node1" presStyleIdx="2" presStyleCnt="3">
        <dgm:presLayoutVars>
          <dgm:bulletEnabled val="1"/>
        </dgm:presLayoutVars>
      </dgm:prSet>
      <dgm:spPr/>
      <dgm:t>
        <a:bodyPr/>
        <a:lstStyle/>
        <a:p>
          <a:endParaRPr lang="en-CA"/>
        </a:p>
      </dgm:t>
    </dgm:pt>
  </dgm:ptLst>
  <dgm:cxnLst>
    <dgm:cxn modelId="{15317FB7-0273-4DB7-9EEB-EF70C36CD758}" type="presOf" srcId="{BD474519-40C2-400F-AA19-D1FED806ED6E}" destId="{97459EBF-FD2B-43B1-ACEC-6A6C237E15D4}" srcOrd="0" destOrd="1" presId="urn:microsoft.com/office/officeart/2005/8/layout/vList3#1"/>
    <dgm:cxn modelId="{1A1787B1-B368-4E3D-B927-C445A3C53B64}" srcId="{9ED4ACB8-0D1A-48C6-B8A5-66B412A2FE55}" destId="{AC605155-B024-478C-B6C8-056FEA9D218F}" srcOrd="0" destOrd="0" parTransId="{EE5ACFDB-D80D-4940-87BB-E4F07E660E2F}" sibTransId="{BBEE01B7-1C1D-4635-B45B-9B1EFB1513DD}"/>
    <dgm:cxn modelId="{59854AA3-5595-4894-8865-1C96A7481D05}" srcId="{9ED4ACB8-0D1A-48C6-B8A5-66B412A2FE55}" destId="{CBF9422F-4F96-46C6-B1A4-DE2921C1D0C9}" srcOrd="1" destOrd="0" parTransId="{DFCDE0C8-8226-4A50-9D22-6A34FDE100B3}" sibTransId="{9F9365F2-FD01-4ECC-B4A0-DCF7FB02DF03}"/>
    <dgm:cxn modelId="{DAE8667C-66CF-4F46-927A-CA00C0651AA5}" srcId="{C879B1B7-8E5F-4BD0-B932-D00C93DBBBD0}" destId="{A3A78F6C-BAD3-427A-8E37-5FFEDC803825}" srcOrd="1" destOrd="0" parTransId="{9B8B194B-1292-4B6B-8E29-CE2B7DAA61CD}" sibTransId="{B3DB6AF8-DA54-48EC-BD6A-DBE3C13CEFA9}"/>
    <dgm:cxn modelId="{9004CEB4-6214-4DC0-85AF-18608F7E35B3}" type="presOf" srcId="{AC605155-B024-478C-B6C8-056FEA9D218F}" destId="{C9523BFA-90A5-410B-8301-4245E5A981C1}" srcOrd="0" destOrd="1" presId="urn:microsoft.com/office/officeart/2005/8/layout/vList3#1"/>
    <dgm:cxn modelId="{312B7E8B-1FB6-4F54-8D94-D971FA9B818F}" type="presOf" srcId="{CBF9422F-4F96-46C6-B1A4-DE2921C1D0C9}" destId="{C9523BFA-90A5-410B-8301-4245E5A981C1}" srcOrd="0" destOrd="2" presId="urn:microsoft.com/office/officeart/2005/8/layout/vList3#1"/>
    <dgm:cxn modelId="{1BA5DE61-FAEA-462B-94B7-153E096B29D3}" type="presOf" srcId="{9ED4ACB8-0D1A-48C6-B8A5-66B412A2FE55}" destId="{C9523BFA-90A5-410B-8301-4245E5A981C1}" srcOrd="0" destOrd="0" presId="urn:microsoft.com/office/officeart/2005/8/layout/vList3#1"/>
    <dgm:cxn modelId="{C2336C49-AD22-4275-845C-483E462486D2}" srcId="{0F0692A6-D4E8-465C-BF59-791A1994186D}" destId="{C879B1B7-8E5F-4BD0-B932-D00C93DBBBD0}" srcOrd="2" destOrd="0" parTransId="{1353098B-CAD1-41CF-9F0A-14534C0FC2C4}" sibTransId="{A63BF798-2ECB-47E1-97A2-F504509916E2}"/>
    <dgm:cxn modelId="{7B33054A-9393-4B21-9426-38CD820F4FA2}" type="presOf" srcId="{C11F6C84-3458-445D-AE87-EF92EFFAB6AF}" destId="{AB51CAE5-2DAC-46A6-A2D0-520FA38B1619}" srcOrd="0" destOrd="0" presId="urn:microsoft.com/office/officeart/2005/8/layout/vList3#1"/>
    <dgm:cxn modelId="{C6E96ECB-CBD2-4F58-9262-A4C6D4EB0EE2}" srcId="{C879B1B7-8E5F-4BD0-B932-D00C93DBBBD0}" destId="{BD474519-40C2-400F-AA19-D1FED806ED6E}" srcOrd="0" destOrd="0" parTransId="{49142475-B74C-45A8-9BEE-6A0FF9B10D30}" sibTransId="{7924AE75-A623-4136-A2BD-C96B6C8CFEE2}"/>
    <dgm:cxn modelId="{39960BC8-8679-48A0-B94F-F2A3936A32BF}" srcId="{C879B1B7-8E5F-4BD0-B932-D00C93DBBBD0}" destId="{7D9C08F9-F8C3-4913-9998-DB47A4869836}" srcOrd="2" destOrd="0" parTransId="{46B19DF6-B9CC-4763-8DC1-E805021E8232}" sibTransId="{88858303-9379-4510-98EC-6D4CCD4AD03F}"/>
    <dgm:cxn modelId="{87B72360-AEA9-4918-BB6F-C776E3845BB9}" srcId="{C11F6C84-3458-445D-AE87-EF92EFFAB6AF}" destId="{3A8F1A4D-58CD-44BE-B73B-92F23898A21B}" srcOrd="0" destOrd="0" parTransId="{C397CE93-7B86-40A2-BD43-854E31210D8F}" sibTransId="{B9B003F6-6397-4678-AB0A-CE8ED138030A}"/>
    <dgm:cxn modelId="{83DD43C1-EE13-4F1C-A5C3-9D212C250849}" type="presOf" srcId="{7D9C08F9-F8C3-4913-9998-DB47A4869836}" destId="{97459EBF-FD2B-43B1-ACEC-6A6C237E15D4}" srcOrd="0" destOrd="3" presId="urn:microsoft.com/office/officeart/2005/8/layout/vList3#1"/>
    <dgm:cxn modelId="{7B2FE247-1669-457D-89F6-57F6FB58F308}" type="presOf" srcId="{919CA316-1612-406E-9174-1C447DB941DA}" destId="{AB51CAE5-2DAC-46A6-A2D0-520FA38B1619}" srcOrd="0" destOrd="2" presId="urn:microsoft.com/office/officeart/2005/8/layout/vList3#1"/>
    <dgm:cxn modelId="{5664D466-5CDB-4084-A434-806D33749273}" type="presOf" srcId="{A3A78F6C-BAD3-427A-8E37-5FFEDC803825}" destId="{97459EBF-FD2B-43B1-ACEC-6A6C237E15D4}" srcOrd="0" destOrd="2" presId="urn:microsoft.com/office/officeart/2005/8/layout/vList3#1"/>
    <dgm:cxn modelId="{80712148-4A94-423B-A5D9-47FE7166CFA4}" srcId="{C11F6C84-3458-445D-AE87-EF92EFFAB6AF}" destId="{919CA316-1612-406E-9174-1C447DB941DA}" srcOrd="1" destOrd="0" parTransId="{EAA6BAB2-DB19-45C6-91FE-109D63E069B2}" sibTransId="{7384F87A-E289-486A-B40B-D4D18C9255DB}"/>
    <dgm:cxn modelId="{7E077BBB-07F0-45C7-9F47-D8C498854D56}" type="presOf" srcId="{C879B1B7-8E5F-4BD0-B932-D00C93DBBBD0}" destId="{97459EBF-FD2B-43B1-ACEC-6A6C237E15D4}" srcOrd="0" destOrd="0" presId="urn:microsoft.com/office/officeart/2005/8/layout/vList3#1"/>
    <dgm:cxn modelId="{C4604A50-A93A-464C-8D00-966CD4B2ECF6}" type="presOf" srcId="{0F0692A6-D4E8-465C-BF59-791A1994186D}" destId="{F783513E-65DE-4990-AE25-5C55D530552A}" srcOrd="0" destOrd="0" presId="urn:microsoft.com/office/officeart/2005/8/layout/vList3#1"/>
    <dgm:cxn modelId="{ADBF6124-4312-4B12-96EE-9A1C4ADB8692}" srcId="{0F0692A6-D4E8-465C-BF59-791A1994186D}" destId="{C11F6C84-3458-445D-AE87-EF92EFFAB6AF}" srcOrd="1" destOrd="0" parTransId="{CA2F6358-9637-4DB1-B459-10C50AD5C2BA}" sibTransId="{F6782C22-A064-4476-9E79-E4E2C6191F49}"/>
    <dgm:cxn modelId="{535068A2-43C8-4CB6-ADBA-0FCFC1F57B8E}" srcId="{0F0692A6-D4E8-465C-BF59-791A1994186D}" destId="{9ED4ACB8-0D1A-48C6-B8A5-66B412A2FE55}" srcOrd="0" destOrd="0" parTransId="{EABAD7E2-5D08-4D9E-8102-C49B42234B8A}" sibTransId="{A36B5BBA-4924-4ADE-A03F-4B1CAD429CA6}"/>
    <dgm:cxn modelId="{D080121A-D41F-44A4-9B94-0E77D4771019}" type="presOf" srcId="{3A8F1A4D-58CD-44BE-B73B-92F23898A21B}" destId="{AB51CAE5-2DAC-46A6-A2D0-520FA38B1619}" srcOrd="0" destOrd="1" presId="urn:microsoft.com/office/officeart/2005/8/layout/vList3#1"/>
    <dgm:cxn modelId="{8F69DB73-4701-498F-83BD-8337ED035D7A}" type="presParOf" srcId="{F783513E-65DE-4990-AE25-5C55D530552A}" destId="{9D5AA6E0-9296-4968-B303-ECE5B87AC926}" srcOrd="0" destOrd="0" presId="urn:microsoft.com/office/officeart/2005/8/layout/vList3#1"/>
    <dgm:cxn modelId="{ABDA9DC8-8E10-4C7C-AABC-36429EB41EC8}" type="presParOf" srcId="{9D5AA6E0-9296-4968-B303-ECE5B87AC926}" destId="{E9E87EF5-CB6D-411A-B4FA-0B5F7669B6B5}" srcOrd="0" destOrd="0" presId="urn:microsoft.com/office/officeart/2005/8/layout/vList3#1"/>
    <dgm:cxn modelId="{AD04910F-6054-4675-B138-DF97921EC96F}" type="presParOf" srcId="{9D5AA6E0-9296-4968-B303-ECE5B87AC926}" destId="{C9523BFA-90A5-410B-8301-4245E5A981C1}" srcOrd="1" destOrd="0" presId="urn:microsoft.com/office/officeart/2005/8/layout/vList3#1"/>
    <dgm:cxn modelId="{BCC18E87-6161-473C-81D3-E205C89F84B4}" type="presParOf" srcId="{F783513E-65DE-4990-AE25-5C55D530552A}" destId="{D6C5493A-4144-4BE7-BA9E-E4EA384E732F}" srcOrd="1" destOrd="0" presId="urn:microsoft.com/office/officeart/2005/8/layout/vList3#1"/>
    <dgm:cxn modelId="{E89B3365-DEC2-4DD3-A68B-0F2AA9F7BBB3}" type="presParOf" srcId="{F783513E-65DE-4990-AE25-5C55D530552A}" destId="{C0E60782-3A22-4299-B917-A7FC54A79A0A}" srcOrd="2" destOrd="0" presId="urn:microsoft.com/office/officeart/2005/8/layout/vList3#1"/>
    <dgm:cxn modelId="{49380B3A-316C-4FBD-A10A-04579582A40C}" type="presParOf" srcId="{C0E60782-3A22-4299-B917-A7FC54A79A0A}" destId="{BC0A7619-57B8-45D8-B4BB-6300A035A2A3}" srcOrd="0" destOrd="0" presId="urn:microsoft.com/office/officeart/2005/8/layout/vList3#1"/>
    <dgm:cxn modelId="{BC508E9A-E0B2-43CB-86E0-2CFE1D81A269}" type="presParOf" srcId="{C0E60782-3A22-4299-B917-A7FC54A79A0A}" destId="{AB51CAE5-2DAC-46A6-A2D0-520FA38B1619}" srcOrd="1" destOrd="0" presId="urn:microsoft.com/office/officeart/2005/8/layout/vList3#1"/>
    <dgm:cxn modelId="{B0E5D850-5106-4FF6-967F-03DED4D844CE}" type="presParOf" srcId="{F783513E-65DE-4990-AE25-5C55D530552A}" destId="{BC296D6F-A106-4CAE-9231-FFE6B69BFDDA}" srcOrd="3" destOrd="0" presId="urn:microsoft.com/office/officeart/2005/8/layout/vList3#1"/>
    <dgm:cxn modelId="{E683A3A0-2666-40F6-9E03-166E8E745771}" type="presParOf" srcId="{F783513E-65DE-4990-AE25-5C55D530552A}" destId="{BB3501F4-895E-4816-A791-3FB796361F6A}" srcOrd="4" destOrd="0" presId="urn:microsoft.com/office/officeart/2005/8/layout/vList3#1"/>
    <dgm:cxn modelId="{6A3B1897-F840-4DF7-B102-B944840F893C}" type="presParOf" srcId="{BB3501F4-895E-4816-A791-3FB796361F6A}" destId="{02B654D3-C44A-4BD2-BA1D-6BB8BCE0DF0A}" srcOrd="0" destOrd="0" presId="urn:microsoft.com/office/officeart/2005/8/layout/vList3#1"/>
    <dgm:cxn modelId="{152D8918-2B38-4054-93DB-E45E84BC1DD0}" type="presParOf" srcId="{BB3501F4-895E-4816-A791-3FB796361F6A}" destId="{97459EBF-FD2B-43B1-ACEC-6A6C237E15D4}"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4613BE-40FD-4079-B5A1-0E4C8A59E62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CA"/>
        </a:p>
      </dgm:t>
    </dgm:pt>
    <dgm:pt modelId="{22CBA80A-D702-4A5B-A5EA-2FA48742F5E9}">
      <dgm:prSet phldrT="[Text]"/>
      <dgm:spPr>
        <a:ln>
          <a:noFill/>
        </a:ln>
      </dgm:spPr>
      <dgm:t>
        <a:bodyPr/>
        <a:lstStyle/>
        <a:p>
          <a:r>
            <a:rPr lang="es-MX" b="1" noProof="0" dirty="0" smtClean="0">
              <a:solidFill>
                <a:schemeClr val="tx1"/>
              </a:solidFill>
            </a:rPr>
            <a:t>Duración</a:t>
          </a:r>
          <a:r>
            <a:rPr lang="es-MX" b="0" baseline="30000" noProof="0" dirty="0" smtClean="0">
              <a:solidFill>
                <a:schemeClr val="tx1"/>
              </a:solidFill>
            </a:rPr>
            <a:t>1</a:t>
          </a:r>
          <a:endParaRPr lang="es-MX" b="0" baseline="30000" noProof="0" dirty="0">
            <a:solidFill>
              <a:schemeClr val="tx1"/>
            </a:solidFill>
          </a:endParaRPr>
        </a:p>
      </dgm:t>
    </dgm:pt>
    <dgm:pt modelId="{92B18564-46C3-4845-B81C-0BE6C5EE79AB}" type="parTrans" cxnId="{284779AA-1361-4B9E-B290-41D6B16A24CD}">
      <dgm:prSet/>
      <dgm:spPr/>
      <dgm:t>
        <a:bodyPr/>
        <a:lstStyle/>
        <a:p>
          <a:endParaRPr lang="es-MX" noProof="0"/>
        </a:p>
      </dgm:t>
    </dgm:pt>
    <dgm:pt modelId="{B24A764D-6898-488C-96E3-799E372CC51A}" type="sibTrans" cxnId="{284779AA-1361-4B9E-B290-41D6B16A24CD}">
      <dgm:prSet/>
      <dgm:spPr/>
      <dgm:t>
        <a:bodyPr/>
        <a:lstStyle/>
        <a:p>
          <a:endParaRPr lang="es-MX" noProof="0"/>
        </a:p>
      </dgm:t>
    </dgm:pt>
    <dgm:pt modelId="{4BEB625B-4D74-4782-A75E-3105EEB19B90}">
      <dgm:prSet phldrT="[Text]"/>
      <dgm:spPr/>
      <dgm:t>
        <a:bodyPr/>
        <a:lstStyle/>
        <a:p>
          <a:r>
            <a:rPr lang="es-MX" b="1" noProof="0" dirty="0" smtClean="0">
              <a:solidFill>
                <a:schemeClr val="bg2"/>
              </a:solidFill>
            </a:rPr>
            <a:t>Agudo</a:t>
          </a:r>
          <a:endParaRPr lang="es-MX" b="1" noProof="0" dirty="0">
            <a:solidFill>
              <a:schemeClr val="bg2"/>
            </a:solidFill>
          </a:endParaRPr>
        </a:p>
      </dgm:t>
    </dgm:pt>
    <dgm:pt modelId="{121E1B4D-A8FA-42B0-A6D7-358597B27592}" type="parTrans" cxnId="{E09A77FB-80BA-449B-A447-1FB8B88C9B8D}">
      <dgm:prSet/>
      <dgm:spPr/>
      <dgm:t>
        <a:bodyPr/>
        <a:lstStyle/>
        <a:p>
          <a:endParaRPr lang="es-MX" noProof="0" dirty="0"/>
        </a:p>
      </dgm:t>
    </dgm:pt>
    <dgm:pt modelId="{8770A42B-3597-4226-BE1A-778DE79F8AF4}" type="sibTrans" cxnId="{E09A77FB-80BA-449B-A447-1FB8B88C9B8D}">
      <dgm:prSet/>
      <dgm:spPr/>
      <dgm:t>
        <a:bodyPr/>
        <a:lstStyle/>
        <a:p>
          <a:endParaRPr lang="es-MX" noProof="0"/>
        </a:p>
      </dgm:t>
    </dgm:pt>
    <dgm:pt modelId="{FA54F5F8-040D-49C5-8644-A120E0558175}">
      <dgm:prSet phldrT="[Text]"/>
      <dgm:spPr/>
      <dgm:t>
        <a:bodyPr/>
        <a:lstStyle/>
        <a:p>
          <a:r>
            <a:rPr lang="es-MX" b="1" noProof="0" dirty="0" smtClean="0">
              <a:solidFill>
                <a:schemeClr val="bg2"/>
              </a:solidFill>
            </a:rPr>
            <a:t>Crónico</a:t>
          </a:r>
          <a:endParaRPr lang="es-MX" b="1" noProof="0" dirty="0">
            <a:solidFill>
              <a:schemeClr val="bg2"/>
            </a:solidFill>
          </a:endParaRPr>
        </a:p>
      </dgm:t>
    </dgm:pt>
    <dgm:pt modelId="{A9896B3B-C7C3-4750-BE87-0F29590DE914}" type="parTrans" cxnId="{687C7C48-E468-45FD-9F02-33E37B97DE00}">
      <dgm:prSet/>
      <dgm:spPr/>
      <dgm:t>
        <a:bodyPr/>
        <a:lstStyle/>
        <a:p>
          <a:endParaRPr lang="es-MX" noProof="0" dirty="0"/>
        </a:p>
      </dgm:t>
    </dgm:pt>
    <dgm:pt modelId="{486A57CC-0006-465D-BF2A-1AC1F4983CE9}" type="sibTrans" cxnId="{687C7C48-E468-45FD-9F02-33E37B97DE00}">
      <dgm:prSet/>
      <dgm:spPr/>
      <dgm:t>
        <a:bodyPr/>
        <a:lstStyle/>
        <a:p>
          <a:endParaRPr lang="es-MX" noProof="0"/>
        </a:p>
      </dgm:t>
    </dgm:pt>
    <dgm:pt modelId="{586A8C4C-A29F-49CA-BB45-E0610D564B5C}">
      <dgm:prSet phldrT="[Text]"/>
      <dgm:spPr>
        <a:ln>
          <a:noFill/>
        </a:ln>
      </dgm:spPr>
      <dgm:t>
        <a:bodyPr/>
        <a:lstStyle/>
        <a:p>
          <a:r>
            <a:rPr lang="es-MX" b="1" noProof="0" dirty="0" smtClean="0">
              <a:solidFill>
                <a:srgbClr val="FFFFFF"/>
              </a:solidFill>
            </a:rPr>
            <a:t>Severidad</a:t>
          </a:r>
          <a:r>
            <a:rPr lang="es-MX" b="1" baseline="30000" noProof="0" dirty="0" smtClean="0">
              <a:solidFill>
                <a:srgbClr val="FFFFFF"/>
              </a:solidFill>
            </a:rPr>
            <a:t>3</a:t>
          </a:r>
          <a:endParaRPr lang="es-MX" b="0" baseline="30000" noProof="0" dirty="0">
            <a:solidFill>
              <a:srgbClr val="FFFFFF"/>
            </a:solidFill>
          </a:endParaRPr>
        </a:p>
      </dgm:t>
    </dgm:pt>
    <dgm:pt modelId="{8A0056FC-DACC-4996-ADEB-19B18F0D845E}" type="parTrans" cxnId="{E4D2A02D-6E62-45EB-83A0-56921404F9C9}">
      <dgm:prSet/>
      <dgm:spPr/>
      <dgm:t>
        <a:bodyPr/>
        <a:lstStyle/>
        <a:p>
          <a:endParaRPr lang="es-MX" noProof="0"/>
        </a:p>
      </dgm:t>
    </dgm:pt>
    <dgm:pt modelId="{704CDE7C-FDDD-449F-B881-8B1EDE6C6BB1}" type="sibTrans" cxnId="{E4D2A02D-6E62-45EB-83A0-56921404F9C9}">
      <dgm:prSet/>
      <dgm:spPr/>
      <dgm:t>
        <a:bodyPr/>
        <a:lstStyle/>
        <a:p>
          <a:endParaRPr lang="es-MX" noProof="0"/>
        </a:p>
      </dgm:t>
    </dgm:pt>
    <dgm:pt modelId="{4D3071BA-ED33-4361-88F2-48BE78484AC1}">
      <dgm:prSet phldrT="[Text]"/>
      <dgm:spPr/>
      <dgm:t>
        <a:bodyPr/>
        <a:lstStyle/>
        <a:p>
          <a:r>
            <a:rPr lang="es-MX" b="1" noProof="0" dirty="0" smtClean="0">
              <a:solidFill>
                <a:srgbClr val="002060"/>
              </a:solidFill>
            </a:rPr>
            <a:t>Leve</a:t>
          </a:r>
          <a:endParaRPr lang="es-MX" b="1" noProof="0" dirty="0">
            <a:solidFill>
              <a:srgbClr val="002060"/>
            </a:solidFill>
          </a:endParaRPr>
        </a:p>
      </dgm:t>
    </dgm:pt>
    <dgm:pt modelId="{A61446AB-D812-4923-AC2D-C1416EFDCB6C}" type="parTrans" cxnId="{3CA88A9E-8B88-4176-8AC7-26A20EAB35C5}">
      <dgm:prSet/>
      <dgm:spPr/>
      <dgm:t>
        <a:bodyPr/>
        <a:lstStyle/>
        <a:p>
          <a:endParaRPr lang="es-MX" noProof="0" dirty="0"/>
        </a:p>
      </dgm:t>
    </dgm:pt>
    <dgm:pt modelId="{85CEA86D-2AD4-416B-B3C3-71F56A378593}" type="sibTrans" cxnId="{3CA88A9E-8B88-4176-8AC7-26A20EAB35C5}">
      <dgm:prSet/>
      <dgm:spPr/>
      <dgm:t>
        <a:bodyPr/>
        <a:lstStyle/>
        <a:p>
          <a:endParaRPr lang="es-MX" noProof="0"/>
        </a:p>
      </dgm:t>
    </dgm:pt>
    <dgm:pt modelId="{A6616A4D-B8B5-4528-9338-A05DE7A54DEA}">
      <dgm:prSet phldrT="[Text]"/>
      <dgm:spPr/>
      <dgm:t>
        <a:bodyPr/>
        <a:lstStyle/>
        <a:p>
          <a:r>
            <a:rPr lang="es-MX" b="1" noProof="0" dirty="0" smtClean="0">
              <a:solidFill>
                <a:srgbClr val="002060"/>
              </a:solidFill>
            </a:rPr>
            <a:t>Moderado</a:t>
          </a:r>
          <a:endParaRPr lang="es-MX" b="1" noProof="0" dirty="0">
            <a:solidFill>
              <a:srgbClr val="002060"/>
            </a:solidFill>
          </a:endParaRPr>
        </a:p>
      </dgm:t>
    </dgm:pt>
    <dgm:pt modelId="{7EC82A6E-0ECC-4AEA-AC82-F1B95CCC42D0}" type="parTrans" cxnId="{7C601C19-BC1D-46C5-AF18-4312E7360CBF}">
      <dgm:prSet/>
      <dgm:spPr/>
      <dgm:t>
        <a:bodyPr/>
        <a:lstStyle/>
        <a:p>
          <a:endParaRPr lang="es-MX" noProof="0" dirty="0"/>
        </a:p>
      </dgm:t>
    </dgm:pt>
    <dgm:pt modelId="{E2A4BAED-D2C7-466F-BBBB-E9C1B7830910}" type="sibTrans" cxnId="{7C601C19-BC1D-46C5-AF18-4312E7360CBF}">
      <dgm:prSet/>
      <dgm:spPr/>
      <dgm:t>
        <a:bodyPr/>
        <a:lstStyle/>
        <a:p>
          <a:endParaRPr lang="es-MX" noProof="0"/>
        </a:p>
      </dgm:t>
    </dgm:pt>
    <dgm:pt modelId="{98A4B784-BFC7-43DD-824C-F461928AE330}">
      <dgm:prSet phldrT="[Text]"/>
      <dgm:spPr>
        <a:ln>
          <a:noFill/>
        </a:ln>
      </dgm:spPr>
      <dgm:t>
        <a:bodyPr/>
        <a:lstStyle/>
        <a:p>
          <a:r>
            <a:rPr lang="es-MX" b="1" noProof="0" dirty="0" smtClean="0">
              <a:solidFill>
                <a:srgbClr val="FFFFFF"/>
              </a:solidFill>
            </a:rPr>
            <a:t>Patofisiología</a:t>
          </a:r>
          <a:r>
            <a:rPr lang="es-MX" b="0" baseline="30000" noProof="0" dirty="0" smtClean="0">
              <a:solidFill>
                <a:srgbClr val="FFFFFF"/>
              </a:solidFill>
            </a:rPr>
            <a:t>4,5</a:t>
          </a:r>
          <a:endParaRPr lang="es-MX" b="0" baseline="30000" noProof="0" dirty="0">
            <a:solidFill>
              <a:srgbClr val="FFFFFF"/>
            </a:solidFill>
          </a:endParaRPr>
        </a:p>
      </dgm:t>
    </dgm:pt>
    <dgm:pt modelId="{290561DA-6895-4E94-ACBE-2A96C48A2489}" type="parTrans" cxnId="{C80B711A-CB9B-4CC7-A9B5-C1B11AF21163}">
      <dgm:prSet/>
      <dgm:spPr/>
      <dgm:t>
        <a:bodyPr/>
        <a:lstStyle/>
        <a:p>
          <a:endParaRPr lang="es-MX" noProof="0"/>
        </a:p>
      </dgm:t>
    </dgm:pt>
    <dgm:pt modelId="{BF9D5C0A-9F88-4EF3-8358-D4DA3EBC3279}" type="sibTrans" cxnId="{C80B711A-CB9B-4CC7-A9B5-C1B11AF21163}">
      <dgm:prSet/>
      <dgm:spPr/>
      <dgm:t>
        <a:bodyPr/>
        <a:lstStyle/>
        <a:p>
          <a:endParaRPr lang="es-MX" noProof="0"/>
        </a:p>
      </dgm:t>
    </dgm:pt>
    <dgm:pt modelId="{C6D12176-F38E-4E7B-B924-EF3C47D1E48E}">
      <dgm:prSet phldrT="[Text]"/>
      <dgm:spPr/>
      <dgm:t>
        <a:bodyPr/>
        <a:lstStyle/>
        <a:p>
          <a:r>
            <a:rPr lang="es-MX" b="1" noProof="0" dirty="0" smtClean="0">
              <a:solidFill>
                <a:srgbClr val="002060"/>
              </a:solidFill>
            </a:rPr>
            <a:t>Nociceptivo</a:t>
          </a:r>
          <a:endParaRPr lang="es-MX" b="1" noProof="0" dirty="0">
            <a:solidFill>
              <a:srgbClr val="002060"/>
            </a:solidFill>
          </a:endParaRPr>
        </a:p>
      </dgm:t>
    </dgm:pt>
    <dgm:pt modelId="{3393671B-E1C4-4A7A-A7E2-72A791E7024C}" type="parTrans" cxnId="{E7E6E983-F9CA-44D2-8744-5D403D203AB7}">
      <dgm:prSet/>
      <dgm:spPr/>
      <dgm:t>
        <a:bodyPr/>
        <a:lstStyle/>
        <a:p>
          <a:endParaRPr lang="es-MX" noProof="0" dirty="0"/>
        </a:p>
      </dgm:t>
    </dgm:pt>
    <dgm:pt modelId="{B11D7FE2-76F2-46AB-A76D-9EFFE8B9B10F}" type="sibTrans" cxnId="{E7E6E983-F9CA-44D2-8744-5D403D203AB7}">
      <dgm:prSet/>
      <dgm:spPr/>
      <dgm:t>
        <a:bodyPr/>
        <a:lstStyle/>
        <a:p>
          <a:endParaRPr lang="es-MX" noProof="0"/>
        </a:p>
      </dgm:t>
    </dgm:pt>
    <dgm:pt modelId="{3F0C6037-1739-4770-99E3-33A7A6E281E5}">
      <dgm:prSet phldrT="[Text]"/>
      <dgm:spPr/>
      <dgm:t>
        <a:bodyPr/>
        <a:lstStyle/>
        <a:p>
          <a:r>
            <a:rPr lang="es-MX" b="1" noProof="0" dirty="0" smtClean="0">
              <a:solidFill>
                <a:srgbClr val="002060"/>
              </a:solidFill>
            </a:rPr>
            <a:t>Neuropático</a:t>
          </a:r>
          <a:endParaRPr lang="es-MX" b="1" noProof="0" dirty="0">
            <a:solidFill>
              <a:srgbClr val="002060"/>
            </a:solidFill>
          </a:endParaRPr>
        </a:p>
      </dgm:t>
    </dgm:pt>
    <dgm:pt modelId="{B87E10DD-3589-4518-8A16-72B3CBAEC30A}" type="parTrans" cxnId="{D7F745E6-70DD-41CF-8758-48F9E496B5B8}">
      <dgm:prSet/>
      <dgm:spPr/>
      <dgm:t>
        <a:bodyPr/>
        <a:lstStyle/>
        <a:p>
          <a:endParaRPr lang="es-MX" noProof="0" dirty="0"/>
        </a:p>
      </dgm:t>
    </dgm:pt>
    <dgm:pt modelId="{77D53B9C-BB8D-4B60-BEA0-BB43219F08A1}" type="sibTrans" cxnId="{D7F745E6-70DD-41CF-8758-48F9E496B5B8}">
      <dgm:prSet/>
      <dgm:spPr/>
      <dgm:t>
        <a:bodyPr/>
        <a:lstStyle/>
        <a:p>
          <a:endParaRPr lang="es-MX" noProof="0"/>
        </a:p>
      </dgm:t>
    </dgm:pt>
    <dgm:pt modelId="{C3ED902C-A3E1-43BE-8869-4560D322C3C7}">
      <dgm:prSet phldrT="[Text]"/>
      <dgm:spPr/>
      <dgm:t>
        <a:bodyPr/>
        <a:lstStyle/>
        <a:p>
          <a:r>
            <a:rPr lang="es-MX" b="1" noProof="0" dirty="0" smtClean="0">
              <a:solidFill>
                <a:srgbClr val="002060"/>
              </a:solidFill>
            </a:rPr>
            <a:t>Sensibilización central/ disfuncional</a:t>
          </a:r>
          <a:endParaRPr lang="es-MX" b="1" noProof="0" dirty="0">
            <a:solidFill>
              <a:srgbClr val="002060"/>
            </a:solidFill>
          </a:endParaRPr>
        </a:p>
      </dgm:t>
    </dgm:pt>
    <dgm:pt modelId="{B08BC4DE-63E5-45FC-9762-4C45DDBCFAB3}" type="parTrans" cxnId="{4B01035F-84C8-4CAE-ABAB-F4A4C4C1F66E}">
      <dgm:prSet/>
      <dgm:spPr/>
      <dgm:t>
        <a:bodyPr/>
        <a:lstStyle/>
        <a:p>
          <a:endParaRPr lang="es-MX" noProof="0" dirty="0"/>
        </a:p>
      </dgm:t>
    </dgm:pt>
    <dgm:pt modelId="{71F2CF90-C79A-402F-A0B4-BFE7749E6066}" type="sibTrans" cxnId="{4B01035F-84C8-4CAE-ABAB-F4A4C4C1F66E}">
      <dgm:prSet/>
      <dgm:spPr/>
      <dgm:t>
        <a:bodyPr/>
        <a:lstStyle/>
        <a:p>
          <a:endParaRPr lang="es-MX" noProof="0"/>
        </a:p>
      </dgm:t>
    </dgm:pt>
    <dgm:pt modelId="{51C96EA1-7358-4A04-91AF-1942CF3666FA}">
      <dgm:prSet phldrT="[Text]"/>
      <dgm:spPr/>
      <dgm:t>
        <a:bodyPr/>
        <a:lstStyle/>
        <a:p>
          <a:r>
            <a:rPr lang="es-MX" b="1" noProof="0" dirty="0" smtClean="0">
              <a:solidFill>
                <a:srgbClr val="002060"/>
              </a:solidFill>
            </a:rPr>
            <a:t>Severo</a:t>
          </a:r>
          <a:endParaRPr lang="es-MX" b="1" noProof="0" dirty="0">
            <a:solidFill>
              <a:srgbClr val="002060"/>
            </a:solidFill>
          </a:endParaRPr>
        </a:p>
      </dgm:t>
    </dgm:pt>
    <dgm:pt modelId="{D99B0F9D-4AB1-4580-B8D5-133FEE862C44}" type="parTrans" cxnId="{A6D0BC61-9073-4F6A-AC37-7247534F90DF}">
      <dgm:prSet/>
      <dgm:spPr/>
      <dgm:t>
        <a:bodyPr/>
        <a:lstStyle/>
        <a:p>
          <a:endParaRPr lang="es-MX" noProof="0" dirty="0"/>
        </a:p>
      </dgm:t>
    </dgm:pt>
    <dgm:pt modelId="{8F381DAF-BABE-4FBE-A210-42A28E482250}" type="sibTrans" cxnId="{A6D0BC61-9073-4F6A-AC37-7247534F90DF}">
      <dgm:prSet/>
      <dgm:spPr/>
      <dgm:t>
        <a:bodyPr/>
        <a:lstStyle/>
        <a:p>
          <a:endParaRPr lang="es-MX" noProof="0"/>
        </a:p>
      </dgm:t>
    </dgm:pt>
    <dgm:pt modelId="{8E0BC328-7DF9-44E8-A91C-7F7A4B0F800C}">
      <dgm:prSet phldrT="[Text]"/>
      <dgm:spPr>
        <a:ln>
          <a:noFill/>
        </a:ln>
      </dgm:spPr>
      <dgm:t>
        <a:bodyPr/>
        <a:lstStyle/>
        <a:p>
          <a:r>
            <a:rPr lang="es-MX" b="0" baseline="0" noProof="0" dirty="0" smtClean="0">
              <a:solidFill>
                <a:srgbClr val="FFFFFF"/>
              </a:solidFill>
            </a:rPr>
            <a:t>Ubicación</a:t>
          </a:r>
          <a:r>
            <a:rPr lang="es-MX" b="0" baseline="30000" noProof="0" dirty="0" smtClean="0">
              <a:solidFill>
                <a:srgbClr val="FFFFFF"/>
              </a:solidFill>
            </a:rPr>
            <a:t>2</a:t>
          </a:r>
          <a:endParaRPr lang="es-MX" b="0" baseline="30000" noProof="0" dirty="0">
            <a:solidFill>
              <a:srgbClr val="FFFFFF"/>
            </a:solidFill>
          </a:endParaRPr>
        </a:p>
      </dgm:t>
    </dgm:pt>
    <dgm:pt modelId="{B846C597-4FA3-4807-9B3F-B0E80A9FC056}" type="parTrans" cxnId="{104C967A-1BAF-44AD-A0C3-B7436764C556}">
      <dgm:prSet/>
      <dgm:spPr/>
      <dgm:t>
        <a:bodyPr/>
        <a:lstStyle/>
        <a:p>
          <a:endParaRPr lang="es-MX" noProof="0"/>
        </a:p>
      </dgm:t>
    </dgm:pt>
    <dgm:pt modelId="{A9A1C748-3592-4D34-A1B1-96BD8787B00C}" type="sibTrans" cxnId="{104C967A-1BAF-44AD-A0C3-B7436764C556}">
      <dgm:prSet/>
      <dgm:spPr/>
      <dgm:t>
        <a:bodyPr/>
        <a:lstStyle/>
        <a:p>
          <a:endParaRPr lang="es-MX" noProof="0"/>
        </a:p>
      </dgm:t>
    </dgm:pt>
    <dgm:pt modelId="{CABBA529-FBF2-4969-96D2-92106B9C3146}">
      <dgm:prSet phldrT="[Text]"/>
      <dgm:spPr>
        <a:ln>
          <a:solidFill>
            <a:schemeClr val="accent1"/>
          </a:solidFill>
        </a:ln>
      </dgm:spPr>
      <dgm:t>
        <a:bodyPr/>
        <a:lstStyle/>
        <a:p>
          <a:r>
            <a:rPr lang="es-MX" b="1" baseline="0" noProof="0" dirty="0" smtClean="0">
              <a:solidFill>
                <a:schemeClr val="bg2"/>
              </a:solidFill>
            </a:rPr>
            <a:t>Cabeza</a:t>
          </a:r>
          <a:endParaRPr lang="es-MX" b="1" baseline="0" noProof="0" dirty="0">
            <a:solidFill>
              <a:schemeClr val="bg2"/>
            </a:solidFill>
          </a:endParaRPr>
        </a:p>
      </dgm:t>
    </dgm:pt>
    <dgm:pt modelId="{E2F87CDE-6AA4-4F02-AD1D-F809EC6FD79B}" type="parTrans" cxnId="{C42FA331-95B4-422A-BDAB-A149C994442C}">
      <dgm:prSet/>
      <dgm:spPr/>
      <dgm:t>
        <a:bodyPr/>
        <a:lstStyle/>
        <a:p>
          <a:endParaRPr lang="es-MX" noProof="0" dirty="0"/>
        </a:p>
      </dgm:t>
    </dgm:pt>
    <dgm:pt modelId="{205B9264-81D3-4A31-8285-108B84521F2F}" type="sibTrans" cxnId="{C42FA331-95B4-422A-BDAB-A149C994442C}">
      <dgm:prSet/>
      <dgm:spPr/>
      <dgm:t>
        <a:bodyPr/>
        <a:lstStyle/>
        <a:p>
          <a:endParaRPr lang="es-MX" noProof="0"/>
        </a:p>
      </dgm:t>
    </dgm:pt>
    <dgm:pt modelId="{5D252381-2560-4CD1-8764-5E51C0AAB5AB}">
      <dgm:prSet phldrT="[Text]"/>
      <dgm:spPr>
        <a:ln>
          <a:solidFill>
            <a:schemeClr val="accent1"/>
          </a:solidFill>
        </a:ln>
      </dgm:spPr>
      <dgm:t>
        <a:bodyPr/>
        <a:lstStyle/>
        <a:p>
          <a:r>
            <a:rPr lang="es-MX" b="1" baseline="0" noProof="0" dirty="0" smtClean="0">
              <a:solidFill>
                <a:schemeClr val="bg2"/>
              </a:solidFill>
            </a:rPr>
            <a:t>Espalda baja</a:t>
          </a:r>
          <a:endParaRPr lang="es-MX" b="1" baseline="0" noProof="0" dirty="0">
            <a:solidFill>
              <a:schemeClr val="bg2"/>
            </a:solidFill>
          </a:endParaRPr>
        </a:p>
      </dgm:t>
    </dgm:pt>
    <dgm:pt modelId="{7405F214-8A28-45D6-8ECF-8991328D5055}" type="parTrans" cxnId="{AEEB064D-73F4-4F6E-9C12-885715BA6675}">
      <dgm:prSet/>
      <dgm:spPr/>
      <dgm:t>
        <a:bodyPr/>
        <a:lstStyle/>
        <a:p>
          <a:endParaRPr lang="es-MX" noProof="0" dirty="0"/>
        </a:p>
      </dgm:t>
    </dgm:pt>
    <dgm:pt modelId="{FCE33BB7-06EE-4D7A-8224-B0D1A37D42B2}" type="sibTrans" cxnId="{AEEB064D-73F4-4F6E-9C12-885715BA6675}">
      <dgm:prSet/>
      <dgm:spPr/>
      <dgm:t>
        <a:bodyPr/>
        <a:lstStyle/>
        <a:p>
          <a:endParaRPr lang="es-MX" noProof="0"/>
        </a:p>
      </dgm:t>
    </dgm:pt>
    <dgm:pt modelId="{152256AA-578C-4E2A-8B68-12FDC31420C5}">
      <dgm:prSet phldrT="[Text]"/>
      <dgm:spPr>
        <a:ln>
          <a:solidFill>
            <a:schemeClr val="accent1"/>
          </a:solidFill>
        </a:ln>
      </dgm:spPr>
      <dgm:t>
        <a:bodyPr/>
        <a:lstStyle/>
        <a:p>
          <a:r>
            <a:rPr lang="es-MX" b="1" baseline="0" noProof="0" dirty="0" smtClean="0">
              <a:solidFill>
                <a:schemeClr val="bg2"/>
              </a:solidFill>
            </a:rPr>
            <a:t>Etc</a:t>
          </a:r>
          <a:r>
            <a:rPr lang="es-MX" b="1" baseline="30000" noProof="0" dirty="0" smtClean="0">
              <a:solidFill>
                <a:schemeClr val="bg2"/>
              </a:solidFill>
            </a:rPr>
            <a:t>.</a:t>
          </a:r>
          <a:endParaRPr lang="es-MX" b="1" baseline="30000" noProof="0" dirty="0">
            <a:solidFill>
              <a:schemeClr val="bg2"/>
            </a:solidFill>
          </a:endParaRPr>
        </a:p>
      </dgm:t>
    </dgm:pt>
    <dgm:pt modelId="{6CBE3F87-667D-4533-B365-1E79CA407BAB}" type="parTrans" cxnId="{400DDD60-37C3-4247-8A93-54C434FBBE68}">
      <dgm:prSet/>
      <dgm:spPr/>
      <dgm:t>
        <a:bodyPr/>
        <a:lstStyle/>
        <a:p>
          <a:endParaRPr lang="es-MX" noProof="0" dirty="0"/>
        </a:p>
      </dgm:t>
    </dgm:pt>
    <dgm:pt modelId="{536EEDF8-91F1-4ACD-BC35-C20B7D1B5297}" type="sibTrans" cxnId="{400DDD60-37C3-4247-8A93-54C434FBBE68}">
      <dgm:prSet/>
      <dgm:spPr/>
      <dgm:t>
        <a:bodyPr/>
        <a:lstStyle/>
        <a:p>
          <a:endParaRPr lang="es-MX" noProof="0"/>
        </a:p>
      </dgm:t>
    </dgm:pt>
    <dgm:pt modelId="{F8FF8E47-BB91-4475-91A0-B922AF195B75}" type="pres">
      <dgm:prSet presAssocID="{3E4613BE-40FD-4079-B5A1-0E4C8A59E62A}" presName="diagram" presStyleCnt="0">
        <dgm:presLayoutVars>
          <dgm:chPref val="1"/>
          <dgm:dir/>
          <dgm:animOne val="branch"/>
          <dgm:animLvl val="lvl"/>
          <dgm:resizeHandles/>
        </dgm:presLayoutVars>
      </dgm:prSet>
      <dgm:spPr/>
      <dgm:t>
        <a:bodyPr/>
        <a:lstStyle/>
        <a:p>
          <a:endParaRPr lang="en-CA"/>
        </a:p>
      </dgm:t>
    </dgm:pt>
    <dgm:pt modelId="{896404C2-491F-4BBC-8B44-B00921E3D0BD}" type="pres">
      <dgm:prSet presAssocID="{22CBA80A-D702-4A5B-A5EA-2FA48742F5E9}" presName="root" presStyleCnt="0"/>
      <dgm:spPr/>
    </dgm:pt>
    <dgm:pt modelId="{E1526D82-4A4C-45D8-816D-6A12BCC8AE2F}" type="pres">
      <dgm:prSet presAssocID="{22CBA80A-D702-4A5B-A5EA-2FA48742F5E9}" presName="rootComposite" presStyleCnt="0"/>
      <dgm:spPr/>
    </dgm:pt>
    <dgm:pt modelId="{113096B5-914B-4D19-A19F-333FC218EC3D}" type="pres">
      <dgm:prSet presAssocID="{22CBA80A-D702-4A5B-A5EA-2FA48742F5E9}" presName="rootText" presStyleLbl="node1" presStyleIdx="0" presStyleCnt="4" custLinFactNeighborX="4159"/>
      <dgm:spPr/>
      <dgm:t>
        <a:bodyPr/>
        <a:lstStyle/>
        <a:p>
          <a:endParaRPr lang="en-CA"/>
        </a:p>
      </dgm:t>
    </dgm:pt>
    <dgm:pt modelId="{F702937F-6249-4F93-B4F6-9A9DD227DED3}" type="pres">
      <dgm:prSet presAssocID="{22CBA80A-D702-4A5B-A5EA-2FA48742F5E9}" presName="rootConnector" presStyleLbl="node1" presStyleIdx="0" presStyleCnt="4"/>
      <dgm:spPr/>
      <dgm:t>
        <a:bodyPr/>
        <a:lstStyle/>
        <a:p>
          <a:endParaRPr lang="en-CA"/>
        </a:p>
      </dgm:t>
    </dgm:pt>
    <dgm:pt modelId="{3EFD9FA2-E08F-4F54-AB66-CCBDBEDC67D9}" type="pres">
      <dgm:prSet presAssocID="{22CBA80A-D702-4A5B-A5EA-2FA48742F5E9}" presName="childShape" presStyleCnt="0"/>
      <dgm:spPr/>
    </dgm:pt>
    <dgm:pt modelId="{D9FF5B7E-9159-44A9-8261-9F021DC62CDA}" type="pres">
      <dgm:prSet presAssocID="{121E1B4D-A8FA-42B0-A6D7-358597B27592}" presName="Name13" presStyleLbl="parChTrans1D2" presStyleIdx="0" presStyleCnt="11"/>
      <dgm:spPr/>
      <dgm:t>
        <a:bodyPr/>
        <a:lstStyle/>
        <a:p>
          <a:endParaRPr lang="en-CA"/>
        </a:p>
      </dgm:t>
    </dgm:pt>
    <dgm:pt modelId="{D7943F2F-E446-43A3-A65F-AA27CB0CD791}" type="pres">
      <dgm:prSet presAssocID="{4BEB625B-4D74-4782-A75E-3105EEB19B90}" presName="childText" presStyleLbl="bgAcc1" presStyleIdx="0" presStyleCnt="11">
        <dgm:presLayoutVars>
          <dgm:bulletEnabled val="1"/>
        </dgm:presLayoutVars>
      </dgm:prSet>
      <dgm:spPr/>
      <dgm:t>
        <a:bodyPr/>
        <a:lstStyle/>
        <a:p>
          <a:endParaRPr lang="en-CA"/>
        </a:p>
      </dgm:t>
    </dgm:pt>
    <dgm:pt modelId="{F339054A-865A-4DC5-92B0-0769E3BE1313}" type="pres">
      <dgm:prSet presAssocID="{A9896B3B-C7C3-4750-BE87-0F29590DE914}" presName="Name13" presStyleLbl="parChTrans1D2" presStyleIdx="1" presStyleCnt="11"/>
      <dgm:spPr/>
      <dgm:t>
        <a:bodyPr/>
        <a:lstStyle/>
        <a:p>
          <a:endParaRPr lang="en-CA"/>
        </a:p>
      </dgm:t>
    </dgm:pt>
    <dgm:pt modelId="{03BE5C75-FEC3-4EB4-A43A-918D2C1D21D1}" type="pres">
      <dgm:prSet presAssocID="{FA54F5F8-040D-49C5-8644-A120E0558175}" presName="childText" presStyleLbl="bgAcc1" presStyleIdx="1" presStyleCnt="11" custLinFactNeighborX="-3779" custLinFactNeighborY="-13064">
        <dgm:presLayoutVars>
          <dgm:bulletEnabled val="1"/>
        </dgm:presLayoutVars>
      </dgm:prSet>
      <dgm:spPr/>
      <dgm:t>
        <a:bodyPr/>
        <a:lstStyle/>
        <a:p>
          <a:endParaRPr lang="en-CA"/>
        </a:p>
      </dgm:t>
    </dgm:pt>
    <dgm:pt modelId="{00C6D30E-366A-437A-884A-7DF5D797FD65}" type="pres">
      <dgm:prSet presAssocID="{8E0BC328-7DF9-44E8-A91C-7F7A4B0F800C}" presName="root" presStyleCnt="0"/>
      <dgm:spPr/>
    </dgm:pt>
    <dgm:pt modelId="{DCFD7DDA-C9BB-4EE9-922A-81237C70FB28}" type="pres">
      <dgm:prSet presAssocID="{8E0BC328-7DF9-44E8-A91C-7F7A4B0F800C}" presName="rootComposite" presStyleCnt="0"/>
      <dgm:spPr/>
    </dgm:pt>
    <dgm:pt modelId="{27151B36-5FAA-4CE2-9C66-CC7140F2A6A3}" type="pres">
      <dgm:prSet presAssocID="{8E0BC328-7DF9-44E8-A91C-7F7A4B0F800C}" presName="rootText" presStyleLbl="node1" presStyleIdx="1" presStyleCnt="4"/>
      <dgm:spPr/>
      <dgm:t>
        <a:bodyPr/>
        <a:lstStyle/>
        <a:p>
          <a:endParaRPr lang="en-US"/>
        </a:p>
      </dgm:t>
    </dgm:pt>
    <dgm:pt modelId="{0B3EBFBC-0F11-43A6-A5AE-3C7A8D0DA8DA}" type="pres">
      <dgm:prSet presAssocID="{8E0BC328-7DF9-44E8-A91C-7F7A4B0F800C}" presName="rootConnector" presStyleLbl="node1" presStyleIdx="1" presStyleCnt="4"/>
      <dgm:spPr/>
      <dgm:t>
        <a:bodyPr/>
        <a:lstStyle/>
        <a:p>
          <a:endParaRPr lang="en-US"/>
        </a:p>
      </dgm:t>
    </dgm:pt>
    <dgm:pt modelId="{AE751C69-247B-4D01-9C4B-05B86CB6F519}" type="pres">
      <dgm:prSet presAssocID="{8E0BC328-7DF9-44E8-A91C-7F7A4B0F800C}" presName="childShape" presStyleCnt="0"/>
      <dgm:spPr/>
    </dgm:pt>
    <dgm:pt modelId="{17239459-0B1E-472C-9E8A-9813E0EBDE5E}" type="pres">
      <dgm:prSet presAssocID="{E2F87CDE-6AA4-4F02-AD1D-F809EC6FD79B}" presName="Name13" presStyleLbl="parChTrans1D2" presStyleIdx="2" presStyleCnt="11"/>
      <dgm:spPr/>
      <dgm:t>
        <a:bodyPr/>
        <a:lstStyle/>
        <a:p>
          <a:endParaRPr lang="en-US"/>
        </a:p>
      </dgm:t>
    </dgm:pt>
    <dgm:pt modelId="{136D49CF-39D2-4014-A114-FEF836C4201B}" type="pres">
      <dgm:prSet presAssocID="{CABBA529-FBF2-4969-96D2-92106B9C3146}" presName="childText" presStyleLbl="bgAcc1" presStyleIdx="2" presStyleCnt="11" custLinFactNeighborX="18" custLinFactNeighborY="-4871">
        <dgm:presLayoutVars>
          <dgm:bulletEnabled val="1"/>
        </dgm:presLayoutVars>
      </dgm:prSet>
      <dgm:spPr/>
      <dgm:t>
        <a:bodyPr/>
        <a:lstStyle/>
        <a:p>
          <a:endParaRPr lang="en-US"/>
        </a:p>
      </dgm:t>
    </dgm:pt>
    <dgm:pt modelId="{A578BFF2-778E-4B63-B8DE-FF2581BFAAC7}" type="pres">
      <dgm:prSet presAssocID="{7405F214-8A28-45D6-8ECF-8991328D5055}" presName="Name13" presStyleLbl="parChTrans1D2" presStyleIdx="3" presStyleCnt="11"/>
      <dgm:spPr/>
      <dgm:t>
        <a:bodyPr/>
        <a:lstStyle/>
        <a:p>
          <a:endParaRPr lang="en-US"/>
        </a:p>
      </dgm:t>
    </dgm:pt>
    <dgm:pt modelId="{62548680-1765-492C-A681-ADD9B2E10B55}" type="pres">
      <dgm:prSet presAssocID="{5D252381-2560-4CD1-8764-5E51C0AAB5AB}" presName="childText" presStyleLbl="bgAcc1" presStyleIdx="3" presStyleCnt="11" custLinFactNeighborX="18" custLinFactNeighborY="10298">
        <dgm:presLayoutVars>
          <dgm:bulletEnabled val="1"/>
        </dgm:presLayoutVars>
      </dgm:prSet>
      <dgm:spPr/>
      <dgm:t>
        <a:bodyPr/>
        <a:lstStyle/>
        <a:p>
          <a:endParaRPr lang="en-US"/>
        </a:p>
      </dgm:t>
    </dgm:pt>
    <dgm:pt modelId="{9C5C223A-8D0C-423B-8804-F0D5A9E2ADC6}" type="pres">
      <dgm:prSet presAssocID="{6CBE3F87-667D-4533-B365-1E79CA407BAB}" presName="Name13" presStyleLbl="parChTrans1D2" presStyleIdx="4" presStyleCnt="11"/>
      <dgm:spPr/>
      <dgm:t>
        <a:bodyPr/>
        <a:lstStyle/>
        <a:p>
          <a:endParaRPr lang="en-US"/>
        </a:p>
      </dgm:t>
    </dgm:pt>
    <dgm:pt modelId="{7100F874-8E14-45CE-8AC2-F33D56BA4E40}" type="pres">
      <dgm:prSet presAssocID="{152256AA-578C-4E2A-8B68-12FDC31420C5}" presName="childText" presStyleLbl="bgAcc1" presStyleIdx="4" presStyleCnt="11">
        <dgm:presLayoutVars>
          <dgm:bulletEnabled val="1"/>
        </dgm:presLayoutVars>
      </dgm:prSet>
      <dgm:spPr/>
      <dgm:t>
        <a:bodyPr/>
        <a:lstStyle/>
        <a:p>
          <a:endParaRPr lang="en-US"/>
        </a:p>
      </dgm:t>
    </dgm:pt>
    <dgm:pt modelId="{3B9002FA-83A7-48A7-8135-92C7070BA22A}" type="pres">
      <dgm:prSet presAssocID="{586A8C4C-A29F-49CA-BB45-E0610D564B5C}" presName="root" presStyleCnt="0"/>
      <dgm:spPr/>
    </dgm:pt>
    <dgm:pt modelId="{1048FD41-E190-4C7E-8E60-8AF3E3FC09E1}" type="pres">
      <dgm:prSet presAssocID="{586A8C4C-A29F-49CA-BB45-E0610D564B5C}" presName="rootComposite" presStyleCnt="0"/>
      <dgm:spPr/>
    </dgm:pt>
    <dgm:pt modelId="{831C8F48-0C57-43F7-A9A5-EFE45A2AF8A3}" type="pres">
      <dgm:prSet presAssocID="{586A8C4C-A29F-49CA-BB45-E0610D564B5C}" presName="rootText" presStyleLbl="node1" presStyleIdx="2" presStyleCnt="4"/>
      <dgm:spPr/>
      <dgm:t>
        <a:bodyPr/>
        <a:lstStyle/>
        <a:p>
          <a:endParaRPr lang="en-CA"/>
        </a:p>
      </dgm:t>
    </dgm:pt>
    <dgm:pt modelId="{57DADEC5-2749-4D16-B21D-91330CBDD206}" type="pres">
      <dgm:prSet presAssocID="{586A8C4C-A29F-49CA-BB45-E0610D564B5C}" presName="rootConnector" presStyleLbl="node1" presStyleIdx="2" presStyleCnt="4"/>
      <dgm:spPr/>
      <dgm:t>
        <a:bodyPr/>
        <a:lstStyle/>
        <a:p>
          <a:endParaRPr lang="en-CA"/>
        </a:p>
      </dgm:t>
    </dgm:pt>
    <dgm:pt modelId="{B845F1AD-7E32-4B26-8770-7C6C83AA88A0}" type="pres">
      <dgm:prSet presAssocID="{586A8C4C-A29F-49CA-BB45-E0610D564B5C}" presName="childShape" presStyleCnt="0"/>
      <dgm:spPr/>
    </dgm:pt>
    <dgm:pt modelId="{DB83FCC4-D8AC-49C6-B190-E482062CFE74}" type="pres">
      <dgm:prSet presAssocID="{A61446AB-D812-4923-AC2D-C1416EFDCB6C}" presName="Name13" presStyleLbl="parChTrans1D2" presStyleIdx="5" presStyleCnt="11"/>
      <dgm:spPr/>
      <dgm:t>
        <a:bodyPr/>
        <a:lstStyle/>
        <a:p>
          <a:endParaRPr lang="en-CA"/>
        </a:p>
      </dgm:t>
    </dgm:pt>
    <dgm:pt modelId="{BB990480-9250-48FC-91CD-C973B4C5EC32}" type="pres">
      <dgm:prSet presAssocID="{4D3071BA-ED33-4361-88F2-48BE78484AC1}" presName="childText" presStyleLbl="bgAcc1" presStyleIdx="5" presStyleCnt="11">
        <dgm:presLayoutVars>
          <dgm:bulletEnabled val="1"/>
        </dgm:presLayoutVars>
      </dgm:prSet>
      <dgm:spPr/>
      <dgm:t>
        <a:bodyPr/>
        <a:lstStyle/>
        <a:p>
          <a:endParaRPr lang="en-CA"/>
        </a:p>
      </dgm:t>
    </dgm:pt>
    <dgm:pt modelId="{EB7D09AE-17AB-48A1-A465-01DCF7A72642}" type="pres">
      <dgm:prSet presAssocID="{7EC82A6E-0ECC-4AEA-AC82-F1B95CCC42D0}" presName="Name13" presStyleLbl="parChTrans1D2" presStyleIdx="6" presStyleCnt="11"/>
      <dgm:spPr/>
      <dgm:t>
        <a:bodyPr/>
        <a:lstStyle/>
        <a:p>
          <a:endParaRPr lang="en-CA"/>
        </a:p>
      </dgm:t>
    </dgm:pt>
    <dgm:pt modelId="{76CD1036-BCC6-4501-83CF-16530353D9E7}" type="pres">
      <dgm:prSet presAssocID="{A6616A4D-B8B5-4528-9338-A05DE7A54DEA}" presName="childText" presStyleLbl="bgAcc1" presStyleIdx="6" presStyleCnt="11">
        <dgm:presLayoutVars>
          <dgm:bulletEnabled val="1"/>
        </dgm:presLayoutVars>
      </dgm:prSet>
      <dgm:spPr/>
      <dgm:t>
        <a:bodyPr/>
        <a:lstStyle/>
        <a:p>
          <a:endParaRPr lang="en-CA"/>
        </a:p>
      </dgm:t>
    </dgm:pt>
    <dgm:pt modelId="{2436D4ED-0994-484D-B277-471A93EFB65F}" type="pres">
      <dgm:prSet presAssocID="{D99B0F9D-4AB1-4580-B8D5-133FEE862C44}" presName="Name13" presStyleLbl="parChTrans1D2" presStyleIdx="7" presStyleCnt="11"/>
      <dgm:spPr/>
      <dgm:t>
        <a:bodyPr/>
        <a:lstStyle/>
        <a:p>
          <a:endParaRPr lang="en-CA"/>
        </a:p>
      </dgm:t>
    </dgm:pt>
    <dgm:pt modelId="{18372840-13B3-431A-A221-6C014364AD30}" type="pres">
      <dgm:prSet presAssocID="{51C96EA1-7358-4A04-91AF-1942CF3666FA}" presName="childText" presStyleLbl="bgAcc1" presStyleIdx="7" presStyleCnt="11">
        <dgm:presLayoutVars>
          <dgm:bulletEnabled val="1"/>
        </dgm:presLayoutVars>
      </dgm:prSet>
      <dgm:spPr/>
      <dgm:t>
        <a:bodyPr/>
        <a:lstStyle/>
        <a:p>
          <a:endParaRPr lang="en-CA"/>
        </a:p>
      </dgm:t>
    </dgm:pt>
    <dgm:pt modelId="{38039630-249F-46DD-A3B6-E928FB347706}" type="pres">
      <dgm:prSet presAssocID="{98A4B784-BFC7-43DD-824C-F461928AE330}" presName="root" presStyleCnt="0"/>
      <dgm:spPr/>
    </dgm:pt>
    <dgm:pt modelId="{EE424013-FC29-4B2D-8571-36D05C37DBD4}" type="pres">
      <dgm:prSet presAssocID="{98A4B784-BFC7-43DD-824C-F461928AE330}" presName="rootComposite" presStyleCnt="0"/>
      <dgm:spPr/>
    </dgm:pt>
    <dgm:pt modelId="{B41C22D6-3E32-4531-86B6-8022C78B663A}" type="pres">
      <dgm:prSet presAssocID="{98A4B784-BFC7-43DD-824C-F461928AE330}" presName="rootText" presStyleLbl="node1" presStyleIdx="3" presStyleCnt="4"/>
      <dgm:spPr/>
      <dgm:t>
        <a:bodyPr/>
        <a:lstStyle/>
        <a:p>
          <a:endParaRPr lang="en-CA"/>
        </a:p>
      </dgm:t>
    </dgm:pt>
    <dgm:pt modelId="{E0EAADC6-1215-4E24-8F8F-29576446FD01}" type="pres">
      <dgm:prSet presAssocID="{98A4B784-BFC7-43DD-824C-F461928AE330}" presName="rootConnector" presStyleLbl="node1" presStyleIdx="3" presStyleCnt="4"/>
      <dgm:spPr/>
      <dgm:t>
        <a:bodyPr/>
        <a:lstStyle/>
        <a:p>
          <a:endParaRPr lang="en-CA"/>
        </a:p>
      </dgm:t>
    </dgm:pt>
    <dgm:pt modelId="{68579BEF-F2E2-4D2A-A3A8-202BADE608E0}" type="pres">
      <dgm:prSet presAssocID="{98A4B784-BFC7-43DD-824C-F461928AE330}" presName="childShape" presStyleCnt="0"/>
      <dgm:spPr/>
    </dgm:pt>
    <dgm:pt modelId="{268F7EE8-B68A-49B3-807F-9B66E37D2BAB}" type="pres">
      <dgm:prSet presAssocID="{3393671B-E1C4-4A7A-A7E2-72A791E7024C}" presName="Name13" presStyleLbl="parChTrans1D2" presStyleIdx="8" presStyleCnt="11"/>
      <dgm:spPr/>
      <dgm:t>
        <a:bodyPr/>
        <a:lstStyle/>
        <a:p>
          <a:endParaRPr lang="en-CA"/>
        </a:p>
      </dgm:t>
    </dgm:pt>
    <dgm:pt modelId="{4987B690-2725-46DA-B9C8-3FB8FF66AEE1}" type="pres">
      <dgm:prSet presAssocID="{C6D12176-F38E-4E7B-B924-EF3C47D1E48E}" presName="childText" presStyleLbl="bgAcc1" presStyleIdx="8" presStyleCnt="11">
        <dgm:presLayoutVars>
          <dgm:bulletEnabled val="1"/>
        </dgm:presLayoutVars>
      </dgm:prSet>
      <dgm:spPr/>
      <dgm:t>
        <a:bodyPr/>
        <a:lstStyle/>
        <a:p>
          <a:endParaRPr lang="en-CA"/>
        </a:p>
      </dgm:t>
    </dgm:pt>
    <dgm:pt modelId="{8AD7BAED-4B2D-4E68-8FE5-68807C0A1051}" type="pres">
      <dgm:prSet presAssocID="{B87E10DD-3589-4518-8A16-72B3CBAEC30A}" presName="Name13" presStyleLbl="parChTrans1D2" presStyleIdx="9" presStyleCnt="11"/>
      <dgm:spPr/>
      <dgm:t>
        <a:bodyPr/>
        <a:lstStyle/>
        <a:p>
          <a:endParaRPr lang="en-CA"/>
        </a:p>
      </dgm:t>
    </dgm:pt>
    <dgm:pt modelId="{8250FBCC-A486-4020-9E8B-7BED40EA78F7}" type="pres">
      <dgm:prSet presAssocID="{3F0C6037-1739-4770-99E3-33A7A6E281E5}" presName="childText" presStyleLbl="bgAcc1" presStyleIdx="9" presStyleCnt="11">
        <dgm:presLayoutVars>
          <dgm:bulletEnabled val="1"/>
        </dgm:presLayoutVars>
      </dgm:prSet>
      <dgm:spPr/>
      <dgm:t>
        <a:bodyPr/>
        <a:lstStyle/>
        <a:p>
          <a:endParaRPr lang="en-CA"/>
        </a:p>
      </dgm:t>
    </dgm:pt>
    <dgm:pt modelId="{537BF14D-4682-4074-80D3-E0D324CBDE66}" type="pres">
      <dgm:prSet presAssocID="{B08BC4DE-63E5-45FC-9762-4C45DDBCFAB3}" presName="Name13" presStyleLbl="parChTrans1D2" presStyleIdx="10" presStyleCnt="11"/>
      <dgm:spPr/>
      <dgm:t>
        <a:bodyPr/>
        <a:lstStyle/>
        <a:p>
          <a:endParaRPr lang="en-CA"/>
        </a:p>
      </dgm:t>
    </dgm:pt>
    <dgm:pt modelId="{5E5602F5-30C7-478B-896A-B93C42E9AF56}" type="pres">
      <dgm:prSet presAssocID="{C3ED902C-A3E1-43BE-8869-4560D322C3C7}" presName="childText" presStyleLbl="bgAcc1" presStyleIdx="10" presStyleCnt="11">
        <dgm:presLayoutVars>
          <dgm:bulletEnabled val="1"/>
        </dgm:presLayoutVars>
      </dgm:prSet>
      <dgm:spPr/>
      <dgm:t>
        <a:bodyPr/>
        <a:lstStyle/>
        <a:p>
          <a:endParaRPr lang="en-CA"/>
        </a:p>
      </dgm:t>
    </dgm:pt>
  </dgm:ptLst>
  <dgm:cxnLst>
    <dgm:cxn modelId="{E09A77FB-80BA-449B-A447-1FB8B88C9B8D}" srcId="{22CBA80A-D702-4A5B-A5EA-2FA48742F5E9}" destId="{4BEB625B-4D74-4782-A75E-3105EEB19B90}" srcOrd="0" destOrd="0" parTransId="{121E1B4D-A8FA-42B0-A6D7-358597B27592}" sibTransId="{8770A42B-3597-4226-BE1A-778DE79F8AF4}"/>
    <dgm:cxn modelId="{9EA703B7-75E3-4A4A-834F-09492B9C523F}" type="presOf" srcId="{98A4B784-BFC7-43DD-824C-F461928AE330}" destId="{B41C22D6-3E32-4531-86B6-8022C78B663A}" srcOrd="0" destOrd="0" presId="urn:microsoft.com/office/officeart/2005/8/layout/hierarchy3"/>
    <dgm:cxn modelId="{284779AA-1361-4B9E-B290-41D6B16A24CD}" srcId="{3E4613BE-40FD-4079-B5A1-0E4C8A59E62A}" destId="{22CBA80A-D702-4A5B-A5EA-2FA48742F5E9}" srcOrd="0" destOrd="0" parTransId="{92B18564-46C3-4845-B81C-0BE6C5EE79AB}" sibTransId="{B24A764D-6898-488C-96E3-799E372CC51A}"/>
    <dgm:cxn modelId="{73E59855-69A2-414D-90D4-892F9CB88F7D}" type="presOf" srcId="{152256AA-578C-4E2A-8B68-12FDC31420C5}" destId="{7100F874-8E14-45CE-8AC2-F33D56BA4E40}" srcOrd="0" destOrd="0" presId="urn:microsoft.com/office/officeart/2005/8/layout/hierarchy3"/>
    <dgm:cxn modelId="{E4D2A02D-6E62-45EB-83A0-56921404F9C9}" srcId="{3E4613BE-40FD-4079-B5A1-0E4C8A59E62A}" destId="{586A8C4C-A29F-49CA-BB45-E0610D564B5C}" srcOrd="2" destOrd="0" parTransId="{8A0056FC-DACC-4996-ADEB-19B18F0D845E}" sibTransId="{704CDE7C-FDDD-449F-B881-8B1EDE6C6BB1}"/>
    <dgm:cxn modelId="{A6D0BC61-9073-4F6A-AC37-7247534F90DF}" srcId="{586A8C4C-A29F-49CA-BB45-E0610D564B5C}" destId="{51C96EA1-7358-4A04-91AF-1942CF3666FA}" srcOrd="2" destOrd="0" parTransId="{D99B0F9D-4AB1-4580-B8D5-133FEE862C44}" sibTransId="{8F381DAF-BABE-4FBE-A210-42A28E482250}"/>
    <dgm:cxn modelId="{46B0F612-A66F-4C27-9582-A71CDED314EA}" type="presOf" srcId="{C6D12176-F38E-4E7B-B924-EF3C47D1E48E}" destId="{4987B690-2725-46DA-B9C8-3FB8FF66AEE1}" srcOrd="0" destOrd="0" presId="urn:microsoft.com/office/officeart/2005/8/layout/hierarchy3"/>
    <dgm:cxn modelId="{00130BA4-B2DB-44D2-A69A-D95B0EAD5646}" type="presOf" srcId="{51C96EA1-7358-4A04-91AF-1942CF3666FA}" destId="{18372840-13B3-431A-A221-6C014364AD30}" srcOrd="0" destOrd="0" presId="urn:microsoft.com/office/officeart/2005/8/layout/hierarchy3"/>
    <dgm:cxn modelId="{2959050A-B30F-431C-A313-0D981C863E63}" type="presOf" srcId="{D99B0F9D-4AB1-4580-B8D5-133FEE862C44}" destId="{2436D4ED-0994-484D-B277-471A93EFB65F}" srcOrd="0" destOrd="0" presId="urn:microsoft.com/office/officeart/2005/8/layout/hierarchy3"/>
    <dgm:cxn modelId="{C80B711A-CB9B-4CC7-A9B5-C1B11AF21163}" srcId="{3E4613BE-40FD-4079-B5A1-0E4C8A59E62A}" destId="{98A4B784-BFC7-43DD-824C-F461928AE330}" srcOrd="3" destOrd="0" parTransId="{290561DA-6895-4E94-ACBE-2A96C48A2489}" sibTransId="{BF9D5C0A-9F88-4EF3-8358-D4DA3EBC3279}"/>
    <dgm:cxn modelId="{77BB6479-DC1A-4238-AF96-87D40C0A7003}" type="presOf" srcId="{121E1B4D-A8FA-42B0-A6D7-358597B27592}" destId="{D9FF5B7E-9159-44A9-8261-9F021DC62CDA}" srcOrd="0" destOrd="0" presId="urn:microsoft.com/office/officeart/2005/8/layout/hierarchy3"/>
    <dgm:cxn modelId="{1341F474-969E-49D9-BD4C-DD8BA74BB152}" type="presOf" srcId="{22CBA80A-D702-4A5B-A5EA-2FA48742F5E9}" destId="{113096B5-914B-4D19-A19F-333FC218EC3D}" srcOrd="0" destOrd="0" presId="urn:microsoft.com/office/officeart/2005/8/layout/hierarchy3"/>
    <dgm:cxn modelId="{C741A861-E5D8-402B-A4C5-E80704524EB4}" type="presOf" srcId="{B08BC4DE-63E5-45FC-9762-4C45DDBCFAB3}" destId="{537BF14D-4682-4074-80D3-E0D324CBDE66}" srcOrd="0" destOrd="0" presId="urn:microsoft.com/office/officeart/2005/8/layout/hierarchy3"/>
    <dgm:cxn modelId="{400DDD60-37C3-4247-8A93-54C434FBBE68}" srcId="{8E0BC328-7DF9-44E8-A91C-7F7A4B0F800C}" destId="{152256AA-578C-4E2A-8B68-12FDC31420C5}" srcOrd="2" destOrd="0" parTransId="{6CBE3F87-667D-4533-B365-1E79CA407BAB}" sibTransId="{536EEDF8-91F1-4ACD-BC35-C20B7D1B5297}"/>
    <dgm:cxn modelId="{E3B5771F-D575-45FF-8613-892EDDFAA091}" type="presOf" srcId="{A6616A4D-B8B5-4528-9338-A05DE7A54DEA}" destId="{76CD1036-BCC6-4501-83CF-16530353D9E7}" srcOrd="0" destOrd="0" presId="urn:microsoft.com/office/officeart/2005/8/layout/hierarchy3"/>
    <dgm:cxn modelId="{54FF26D1-E694-41FF-B0AC-4C580B04AD7F}" type="presOf" srcId="{6CBE3F87-667D-4533-B365-1E79CA407BAB}" destId="{9C5C223A-8D0C-423B-8804-F0D5A9E2ADC6}" srcOrd="0" destOrd="0" presId="urn:microsoft.com/office/officeart/2005/8/layout/hierarchy3"/>
    <dgm:cxn modelId="{F5561E02-DB2D-4745-99FB-7E34BC4750AE}" type="presOf" srcId="{A9896B3B-C7C3-4750-BE87-0F29590DE914}" destId="{F339054A-865A-4DC5-92B0-0769E3BE1313}" srcOrd="0" destOrd="0" presId="urn:microsoft.com/office/officeart/2005/8/layout/hierarchy3"/>
    <dgm:cxn modelId="{7891A9EA-61D8-4FDD-8093-31C367C1632E}" type="presOf" srcId="{586A8C4C-A29F-49CA-BB45-E0610D564B5C}" destId="{831C8F48-0C57-43F7-A9A5-EFE45A2AF8A3}" srcOrd="0" destOrd="0" presId="urn:microsoft.com/office/officeart/2005/8/layout/hierarchy3"/>
    <dgm:cxn modelId="{2E126C1F-8639-4142-951D-0FF689373DCD}" type="presOf" srcId="{A61446AB-D812-4923-AC2D-C1416EFDCB6C}" destId="{DB83FCC4-D8AC-49C6-B190-E482062CFE74}" srcOrd="0" destOrd="0" presId="urn:microsoft.com/office/officeart/2005/8/layout/hierarchy3"/>
    <dgm:cxn modelId="{7FCEEAE8-7993-4487-92A2-A8BACFA586F6}" type="presOf" srcId="{8E0BC328-7DF9-44E8-A91C-7F7A4B0F800C}" destId="{27151B36-5FAA-4CE2-9C66-CC7140F2A6A3}" srcOrd="0" destOrd="0" presId="urn:microsoft.com/office/officeart/2005/8/layout/hierarchy3"/>
    <dgm:cxn modelId="{687C7C48-E468-45FD-9F02-33E37B97DE00}" srcId="{22CBA80A-D702-4A5B-A5EA-2FA48742F5E9}" destId="{FA54F5F8-040D-49C5-8644-A120E0558175}" srcOrd="1" destOrd="0" parTransId="{A9896B3B-C7C3-4750-BE87-0F29590DE914}" sibTransId="{486A57CC-0006-465D-BF2A-1AC1F4983CE9}"/>
    <dgm:cxn modelId="{4B01035F-84C8-4CAE-ABAB-F4A4C4C1F66E}" srcId="{98A4B784-BFC7-43DD-824C-F461928AE330}" destId="{C3ED902C-A3E1-43BE-8869-4560D322C3C7}" srcOrd="2" destOrd="0" parTransId="{B08BC4DE-63E5-45FC-9762-4C45DDBCFAB3}" sibTransId="{71F2CF90-C79A-402F-A0B4-BFE7749E6066}"/>
    <dgm:cxn modelId="{A43A9E52-DA59-41E4-BFA4-65A02854DA9E}" type="presOf" srcId="{8E0BC328-7DF9-44E8-A91C-7F7A4B0F800C}" destId="{0B3EBFBC-0F11-43A6-A5AE-3C7A8D0DA8DA}" srcOrd="1" destOrd="0" presId="urn:microsoft.com/office/officeart/2005/8/layout/hierarchy3"/>
    <dgm:cxn modelId="{443F9F99-F50B-4D14-A90A-195B648FAAEB}" type="presOf" srcId="{98A4B784-BFC7-43DD-824C-F461928AE330}" destId="{E0EAADC6-1215-4E24-8F8F-29576446FD01}" srcOrd="1" destOrd="0" presId="urn:microsoft.com/office/officeart/2005/8/layout/hierarchy3"/>
    <dgm:cxn modelId="{E7E6E983-F9CA-44D2-8744-5D403D203AB7}" srcId="{98A4B784-BFC7-43DD-824C-F461928AE330}" destId="{C6D12176-F38E-4E7B-B924-EF3C47D1E48E}" srcOrd="0" destOrd="0" parTransId="{3393671B-E1C4-4A7A-A7E2-72A791E7024C}" sibTransId="{B11D7FE2-76F2-46AB-A76D-9EFFE8B9B10F}"/>
    <dgm:cxn modelId="{71EF1CC9-7B00-4CB8-A235-051CB3E9A35A}" type="presOf" srcId="{3F0C6037-1739-4770-99E3-33A7A6E281E5}" destId="{8250FBCC-A486-4020-9E8B-7BED40EA78F7}" srcOrd="0" destOrd="0" presId="urn:microsoft.com/office/officeart/2005/8/layout/hierarchy3"/>
    <dgm:cxn modelId="{1315A4E1-B370-4E8A-8A2F-0295CE295F84}" type="presOf" srcId="{7405F214-8A28-45D6-8ECF-8991328D5055}" destId="{A578BFF2-778E-4B63-B8DE-FF2581BFAAC7}" srcOrd="0" destOrd="0" presId="urn:microsoft.com/office/officeart/2005/8/layout/hierarchy3"/>
    <dgm:cxn modelId="{96670E89-DB50-49C9-BC1B-211DBF41D3CE}" type="presOf" srcId="{B87E10DD-3589-4518-8A16-72B3CBAEC30A}" destId="{8AD7BAED-4B2D-4E68-8FE5-68807C0A1051}" srcOrd="0" destOrd="0" presId="urn:microsoft.com/office/officeart/2005/8/layout/hierarchy3"/>
    <dgm:cxn modelId="{104C967A-1BAF-44AD-A0C3-B7436764C556}" srcId="{3E4613BE-40FD-4079-B5A1-0E4C8A59E62A}" destId="{8E0BC328-7DF9-44E8-A91C-7F7A4B0F800C}" srcOrd="1" destOrd="0" parTransId="{B846C597-4FA3-4807-9B3F-B0E80A9FC056}" sibTransId="{A9A1C748-3592-4D34-A1B1-96BD8787B00C}"/>
    <dgm:cxn modelId="{CC275BD6-A655-41D5-89AD-DBD3C3CFE7CE}" type="presOf" srcId="{4D3071BA-ED33-4361-88F2-48BE78484AC1}" destId="{BB990480-9250-48FC-91CD-C973B4C5EC32}" srcOrd="0" destOrd="0" presId="urn:microsoft.com/office/officeart/2005/8/layout/hierarchy3"/>
    <dgm:cxn modelId="{CFE99CD6-C59F-40B9-89DD-120BB6764733}" type="presOf" srcId="{7EC82A6E-0ECC-4AEA-AC82-F1B95CCC42D0}" destId="{EB7D09AE-17AB-48A1-A465-01DCF7A72642}" srcOrd="0" destOrd="0" presId="urn:microsoft.com/office/officeart/2005/8/layout/hierarchy3"/>
    <dgm:cxn modelId="{71634060-49C3-446A-A5F4-204E6E2D7118}" type="presOf" srcId="{4BEB625B-4D74-4782-A75E-3105EEB19B90}" destId="{D7943F2F-E446-43A3-A65F-AA27CB0CD791}" srcOrd="0" destOrd="0" presId="urn:microsoft.com/office/officeart/2005/8/layout/hierarchy3"/>
    <dgm:cxn modelId="{D7F745E6-70DD-41CF-8758-48F9E496B5B8}" srcId="{98A4B784-BFC7-43DD-824C-F461928AE330}" destId="{3F0C6037-1739-4770-99E3-33A7A6E281E5}" srcOrd="1" destOrd="0" parTransId="{B87E10DD-3589-4518-8A16-72B3CBAEC30A}" sibTransId="{77D53B9C-BB8D-4B60-BEA0-BB43219F08A1}"/>
    <dgm:cxn modelId="{7970D8BF-C7A0-49AA-8B59-FB7C7D31EA1E}" type="presOf" srcId="{C3ED902C-A3E1-43BE-8869-4560D322C3C7}" destId="{5E5602F5-30C7-478B-896A-B93C42E9AF56}" srcOrd="0" destOrd="0" presId="urn:microsoft.com/office/officeart/2005/8/layout/hierarchy3"/>
    <dgm:cxn modelId="{2B0982B5-1BAE-4428-971F-4BF4A0B07EBE}" type="presOf" srcId="{3393671B-E1C4-4A7A-A7E2-72A791E7024C}" destId="{268F7EE8-B68A-49B3-807F-9B66E37D2BAB}" srcOrd="0" destOrd="0" presId="urn:microsoft.com/office/officeart/2005/8/layout/hierarchy3"/>
    <dgm:cxn modelId="{9392BAFE-62C6-433C-A4C4-01E5C24D4835}" type="presOf" srcId="{22CBA80A-D702-4A5B-A5EA-2FA48742F5E9}" destId="{F702937F-6249-4F93-B4F6-9A9DD227DED3}" srcOrd="1" destOrd="0" presId="urn:microsoft.com/office/officeart/2005/8/layout/hierarchy3"/>
    <dgm:cxn modelId="{AEEB064D-73F4-4F6E-9C12-885715BA6675}" srcId="{8E0BC328-7DF9-44E8-A91C-7F7A4B0F800C}" destId="{5D252381-2560-4CD1-8764-5E51C0AAB5AB}" srcOrd="1" destOrd="0" parTransId="{7405F214-8A28-45D6-8ECF-8991328D5055}" sibTransId="{FCE33BB7-06EE-4D7A-8224-B0D1A37D42B2}"/>
    <dgm:cxn modelId="{38163160-B705-4D4B-B61F-2D31EC01744F}" type="presOf" srcId="{CABBA529-FBF2-4969-96D2-92106B9C3146}" destId="{136D49CF-39D2-4014-A114-FEF836C4201B}" srcOrd="0" destOrd="0" presId="urn:microsoft.com/office/officeart/2005/8/layout/hierarchy3"/>
    <dgm:cxn modelId="{7C601C19-BC1D-46C5-AF18-4312E7360CBF}" srcId="{586A8C4C-A29F-49CA-BB45-E0610D564B5C}" destId="{A6616A4D-B8B5-4528-9338-A05DE7A54DEA}" srcOrd="1" destOrd="0" parTransId="{7EC82A6E-0ECC-4AEA-AC82-F1B95CCC42D0}" sibTransId="{E2A4BAED-D2C7-466F-BBBB-E9C1B7830910}"/>
    <dgm:cxn modelId="{C42FA331-95B4-422A-BDAB-A149C994442C}" srcId="{8E0BC328-7DF9-44E8-A91C-7F7A4B0F800C}" destId="{CABBA529-FBF2-4969-96D2-92106B9C3146}" srcOrd="0" destOrd="0" parTransId="{E2F87CDE-6AA4-4F02-AD1D-F809EC6FD79B}" sibTransId="{205B9264-81D3-4A31-8285-108B84521F2F}"/>
    <dgm:cxn modelId="{B106E30B-6C3C-46F5-A54F-6A76E6CBF77D}" type="presOf" srcId="{5D252381-2560-4CD1-8764-5E51C0AAB5AB}" destId="{62548680-1765-492C-A681-ADD9B2E10B55}" srcOrd="0" destOrd="0" presId="urn:microsoft.com/office/officeart/2005/8/layout/hierarchy3"/>
    <dgm:cxn modelId="{B5FF33A5-569F-444D-B00F-2D70317F0F5C}" type="presOf" srcId="{FA54F5F8-040D-49C5-8644-A120E0558175}" destId="{03BE5C75-FEC3-4EB4-A43A-918D2C1D21D1}" srcOrd="0" destOrd="0" presId="urn:microsoft.com/office/officeart/2005/8/layout/hierarchy3"/>
    <dgm:cxn modelId="{68171915-C4A9-49CC-9B5D-3541FCEB1D8D}" type="presOf" srcId="{3E4613BE-40FD-4079-B5A1-0E4C8A59E62A}" destId="{F8FF8E47-BB91-4475-91A0-B922AF195B75}" srcOrd="0" destOrd="0" presId="urn:microsoft.com/office/officeart/2005/8/layout/hierarchy3"/>
    <dgm:cxn modelId="{3CA88A9E-8B88-4176-8AC7-26A20EAB35C5}" srcId="{586A8C4C-A29F-49CA-BB45-E0610D564B5C}" destId="{4D3071BA-ED33-4361-88F2-48BE78484AC1}" srcOrd="0" destOrd="0" parTransId="{A61446AB-D812-4923-AC2D-C1416EFDCB6C}" sibTransId="{85CEA86D-2AD4-416B-B3C3-71F56A378593}"/>
    <dgm:cxn modelId="{389A67B3-FA2E-4C22-A6A2-72871B9637B8}" type="presOf" srcId="{586A8C4C-A29F-49CA-BB45-E0610D564B5C}" destId="{57DADEC5-2749-4D16-B21D-91330CBDD206}" srcOrd="1" destOrd="0" presId="urn:microsoft.com/office/officeart/2005/8/layout/hierarchy3"/>
    <dgm:cxn modelId="{BE389BC1-B8ED-4236-A0E3-5026F64A9632}" type="presOf" srcId="{E2F87CDE-6AA4-4F02-AD1D-F809EC6FD79B}" destId="{17239459-0B1E-472C-9E8A-9813E0EBDE5E}" srcOrd="0" destOrd="0" presId="urn:microsoft.com/office/officeart/2005/8/layout/hierarchy3"/>
    <dgm:cxn modelId="{1A1E3350-A864-46ED-8125-67F2712025FC}" type="presParOf" srcId="{F8FF8E47-BB91-4475-91A0-B922AF195B75}" destId="{896404C2-491F-4BBC-8B44-B00921E3D0BD}" srcOrd="0" destOrd="0" presId="urn:microsoft.com/office/officeart/2005/8/layout/hierarchy3"/>
    <dgm:cxn modelId="{16C59176-7FEA-4ACC-84C8-5E13F664F11D}" type="presParOf" srcId="{896404C2-491F-4BBC-8B44-B00921E3D0BD}" destId="{E1526D82-4A4C-45D8-816D-6A12BCC8AE2F}" srcOrd="0" destOrd="0" presId="urn:microsoft.com/office/officeart/2005/8/layout/hierarchy3"/>
    <dgm:cxn modelId="{2E793032-EA94-4B81-9B51-A84B3BCC0552}" type="presParOf" srcId="{E1526D82-4A4C-45D8-816D-6A12BCC8AE2F}" destId="{113096B5-914B-4D19-A19F-333FC218EC3D}" srcOrd="0" destOrd="0" presId="urn:microsoft.com/office/officeart/2005/8/layout/hierarchy3"/>
    <dgm:cxn modelId="{318BC430-40B6-4336-908D-2A35415F1D1F}" type="presParOf" srcId="{E1526D82-4A4C-45D8-816D-6A12BCC8AE2F}" destId="{F702937F-6249-4F93-B4F6-9A9DD227DED3}" srcOrd="1" destOrd="0" presId="urn:microsoft.com/office/officeart/2005/8/layout/hierarchy3"/>
    <dgm:cxn modelId="{646B85C9-DCA9-42BA-A59A-69CD2A7BD08C}" type="presParOf" srcId="{896404C2-491F-4BBC-8B44-B00921E3D0BD}" destId="{3EFD9FA2-E08F-4F54-AB66-CCBDBEDC67D9}" srcOrd="1" destOrd="0" presId="urn:microsoft.com/office/officeart/2005/8/layout/hierarchy3"/>
    <dgm:cxn modelId="{3EFF6B0A-6F9B-4E37-96B3-0133684A4BF2}" type="presParOf" srcId="{3EFD9FA2-E08F-4F54-AB66-CCBDBEDC67D9}" destId="{D9FF5B7E-9159-44A9-8261-9F021DC62CDA}" srcOrd="0" destOrd="0" presId="urn:microsoft.com/office/officeart/2005/8/layout/hierarchy3"/>
    <dgm:cxn modelId="{B45C6BF6-DF21-4075-878F-B8BBE3C04AF6}" type="presParOf" srcId="{3EFD9FA2-E08F-4F54-AB66-CCBDBEDC67D9}" destId="{D7943F2F-E446-43A3-A65F-AA27CB0CD791}" srcOrd="1" destOrd="0" presId="urn:microsoft.com/office/officeart/2005/8/layout/hierarchy3"/>
    <dgm:cxn modelId="{CD0CE874-5ACF-4427-AAB2-5757556BEECC}" type="presParOf" srcId="{3EFD9FA2-E08F-4F54-AB66-CCBDBEDC67D9}" destId="{F339054A-865A-4DC5-92B0-0769E3BE1313}" srcOrd="2" destOrd="0" presId="urn:microsoft.com/office/officeart/2005/8/layout/hierarchy3"/>
    <dgm:cxn modelId="{E91828BE-8B43-45CE-97DB-19E6A1A658AC}" type="presParOf" srcId="{3EFD9FA2-E08F-4F54-AB66-CCBDBEDC67D9}" destId="{03BE5C75-FEC3-4EB4-A43A-918D2C1D21D1}" srcOrd="3" destOrd="0" presId="urn:microsoft.com/office/officeart/2005/8/layout/hierarchy3"/>
    <dgm:cxn modelId="{8ADC2B4F-6267-41EB-B959-98F2B4AA5189}" type="presParOf" srcId="{F8FF8E47-BB91-4475-91A0-B922AF195B75}" destId="{00C6D30E-366A-437A-884A-7DF5D797FD65}" srcOrd="1" destOrd="0" presId="urn:microsoft.com/office/officeart/2005/8/layout/hierarchy3"/>
    <dgm:cxn modelId="{D3111A88-F0C2-4568-8457-F2EAD5665D30}" type="presParOf" srcId="{00C6D30E-366A-437A-884A-7DF5D797FD65}" destId="{DCFD7DDA-C9BB-4EE9-922A-81237C70FB28}" srcOrd="0" destOrd="0" presId="urn:microsoft.com/office/officeart/2005/8/layout/hierarchy3"/>
    <dgm:cxn modelId="{FF67A261-355E-449F-9700-E7CAD9E3A346}" type="presParOf" srcId="{DCFD7DDA-C9BB-4EE9-922A-81237C70FB28}" destId="{27151B36-5FAA-4CE2-9C66-CC7140F2A6A3}" srcOrd="0" destOrd="0" presId="urn:microsoft.com/office/officeart/2005/8/layout/hierarchy3"/>
    <dgm:cxn modelId="{26A7A0E7-736B-4385-900E-1A2BBD374E60}" type="presParOf" srcId="{DCFD7DDA-C9BB-4EE9-922A-81237C70FB28}" destId="{0B3EBFBC-0F11-43A6-A5AE-3C7A8D0DA8DA}" srcOrd="1" destOrd="0" presId="urn:microsoft.com/office/officeart/2005/8/layout/hierarchy3"/>
    <dgm:cxn modelId="{86D08BCA-2A51-4E31-B3C7-483DABD5C0E0}" type="presParOf" srcId="{00C6D30E-366A-437A-884A-7DF5D797FD65}" destId="{AE751C69-247B-4D01-9C4B-05B86CB6F519}" srcOrd="1" destOrd="0" presId="urn:microsoft.com/office/officeart/2005/8/layout/hierarchy3"/>
    <dgm:cxn modelId="{4C9E42D4-6534-45CC-91DF-55A4F536FDE1}" type="presParOf" srcId="{AE751C69-247B-4D01-9C4B-05B86CB6F519}" destId="{17239459-0B1E-472C-9E8A-9813E0EBDE5E}" srcOrd="0" destOrd="0" presId="urn:microsoft.com/office/officeart/2005/8/layout/hierarchy3"/>
    <dgm:cxn modelId="{FE514DE0-A8D8-4E2C-9221-C55CBB035A01}" type="presParOf" srcId="{AE751C69-247B-4D01-9C4B-05B86CB6F519}" destId="{136D49CF-39D2-4014-A114-FEF836C4201B}" srcOrd="1" destOrd="0" presId="urn:microsoft.com/office/officeart/2005/8/layout/hierarchy3"/>
    <dgm:cxn modelId="{9A653B62-6550-4764-B77D-86578161CFF9}" type="presParOf" srcId="{AE751C69-247B-4D01-9C4B-05B86CB6F519}" destId="{A578BFF2-778E-4B63-B8DE-FF2581BFAAC7}" srcOrd="2" destOrd="0" presId="urn:microsoft.com/office/officeart/2005/8/layout/hierarchy3"/>
    <dgm:cxn modelId="{23C0397C-F417-41AC-9C2E-DEAA5C11CFB6}" type="presParOf" srcId="{AE751C69-247B-4D01-9C4B-05B86CB6F519}" destId="{62548680-1765-492C-A681-ADD9B2E10B55}" srcOrd="3" destOrd="0" presId="urn:microsoft.com/office/officeart/2005/8/layout/hierarchy3"/>
    <dgm:cxn modelId="{6659C301-297A-424B-A6CC-315A3FD12060}" type="presParOf" srcId="{AE751C69-247B-4D01-9C4B-05B86CB6F519}" destId="{9C5C223A-8D0C-423B-8804-F0D5A9E2ADC6}" srcOrd="4" destOrd="0" presId="urn:microsoft.com/office/officeart/2005/8/layout/hierarchy3"/>
    <dgm:cxn modelId="{3F08200A-BEA7-43C9-BD01-E68F7B53BFE6}" type="presParOf" srcId="{AE751C69-247B-4D01-9C4B-05B86CB6F519}" destId="{7100F874-8E14-45CE-8AC2-F33D56BA4E40}" srcOrd="5" destOrd="0" presId="urn:microsoft.com/office/officeart/2005/8/layout/hierarchy3"/>
    <dgm:cxn modelId="{AB1FE928-8CD1-492D-BA56-CE7DB56B13EB}" type="presParOf" srcId="{F8FF8E47-BB91-4475-91A0-B922AF195B75}" destId="{3B9002FA-83A7-48A7-8135-92C7070BA22A}" srcOrd="2" destOrd="0" presId="urn:microsoft.com/office/officeart/2005/8/layout/hierarchy3"/>
    <dgm:cxn modelId="{EA27F255-FBF5-4073-A484-5E212249E92E}" type="presParOf" srcId="{3B9002FA-83A7-48A7-8135-92C7070BA22A}" destId="{1048FD41-E190-4C7E-8E60-8AF3E3FC09E1}" srcOrd="0" destOrd="0" presId="urn:microsoft.com/office/officeart/2005/8/layout/hierarchy3"/>
    <dgm:cxn modelId="{9C9F58DE-8383-4097-9E94-A9AEE5F3A94C}" type="presParOf" srcId="{1048FD41-E190-4C7E-8E60-8AF3E3FC09E1}" destId="{831C8F48-0C57-43F7-A9A5-EFE45A2AF8A3}" srcOrd="0" destOrd="0" presId="urn:microsoft.com/office/officeart/2005/8/layout/hierarchy3"/>
    <dgm:cxn modelId="{ED001BEA-CF74-4276-8FC7-6C92C22ABDED}" type="presParOf" srcId="{1048FD41-E190-4C7E-8E60-8AF3E3FC09E1}" destId="{57DADEC5-2749-4D16-B21D-91330CBDD206}" srcOrd="1" destOrd="0" presId="urn:microsoft.com/office/officeart/2005/8/layout/hierarchy3"/>
    <dgm:cxn modelId="{1922802A-1190-4E7D-BA50-C8DB0E280971}" type="presParOf" srcId="{3B9002FA-83A7-48A7-8135-92C7070BA22A}" destId="{B845F1AD-7E32-4B26-8770-7C6C83AA88A0}" srcOrd="1" destOrd="0" presId="urn:microsoft.com/office/officeart/2005/8/layout/hierarchy3"/>
    <dgm:cxn modelId="{70830B36-057F-470D-A812-6BF0303492CA}" type="presParOf" srcId="{B845F1AD-7E32-4B26-8770-7C6C83AA88A0}" destId="{DB83FCC4-D8AC-49C6-B190-E482062CFE74}" srcOrd="0" destOrd="0" presId="urn:microsoft.com/office/officeart/2005/8/layout/hierarchy3"/>
    <dgm:cxn modelId="{20E2AC97-C0E5-40C3-AC0F-1891E5DE4F8F}" type="presParOf" srcId="{B845F1AD-7E32-4B26-8770-7C6C83AA88A0}" destId="{BB990480-9250-48FC-91CD-C973B4C5EC32}" srcOrd="1" destOrd="0" presId="urn:microsoft.com/office/officeart/2005/8/layout/hierarchy3"/>
    <dgm:cxn modelId="{BC163E65-5E57-49B3-8CC9-C5D23592AD63}" type="presParOf" srcId="{B845F1AD-7E32-4B26-8770-7C6C83AA88A0}" destId="{EB7D09AE-17AB-48A1-A465-01DCF7A72642}" srcOrd="2" destOrd="0" presId="urn:microsoft.com/office/officeart/2005/8/layout/hierarchy3"/>
    <dgm:cxn modelId="{8156E5CB-7F58-4FF3-B1C4-D89978126800}" type="presParOf" srcId="{B845F1AD-7E32-4B26-8770-7C6C83AA88A0}" destId="{76CD1036-BCC6-4501-83CF-16530353D9E7}" srcOrd="3" destOrd="0" presId="urn:microsoft.com/office/officeart/2005/8/layout/hierarchy3"/>
    <dgm:cxn modelId="{FA4074FA-E204-4A4A-A9D0-42E030FDDCC6}" type="presParOf" srcId="{B845F1AD-7E32-4B26-8770-7C6C83AA88A0}" destId="{2436D4ED-0994-484D-B277-471A93EFB65F}" srcOrd="4" destOrd="0" presId="urn:microsoft.com/office/officeart/2005/8/layout/hierarchy3"/>
    <dgm:cxn modelId="{4DF876F3-D231-4B5F-9A49-7928A61D1382}" type="presParOf" srcId="{B845F1AD-7E32-4B26-8770-7C6C83AA88A0}" destId="{18372840-13B3-431A-A221-6C014364AD30}" srcOrd="5" destOrd="0" presId="urn:microsoft.com/office/officeart/2005/8/layout/hierarchy3"/>
    <dgm:cxn modelId="{EBBC191C-2EBB-4A47-9DF5-EE4D19DC30F0}" type="presParOf" srcId="{F8FF8E47-BB91-4475-91A0-B922AF195B75}" destId="{38039630-249F-46DD-A3B6-E928FB347706}" srcOrd="3" destOrd="0" presId="urn:microsoft.com/office/officeart/2005/8/layout/hierarchy3"/>
    <dgm:cxn modelId="{EE7FC11F-7685-4448-9C38-D2662D10DF90}" type="presParOf" srcId="{38039630-249F-46DD-A3B6-E928FB347706}" destId="{EE424013-FC29-4B2D-8571-36D05C37DBD4}" srcOrd="0" destOrd="0" presId="urn:microsoft.com/office/officeart/2005/8/layout/hierarchy3"/>
    <dgm:cxn modelId="{78F7513D-C552-42C2-ACFD-42BCBE63E84C}" type="presParOf" srcId="{EE424013-FC29-4B2D-8571-36D05C37DBD4}" destId="{B41C22D6-3E32-4531-86B6-8022C78B663A}" srcOrd="0" destOrd="0" presId="urn:microsoft.com/office/officeart/2005/8/layout/hierarchy3"/>
    <dgm:cxn modelId="{FA1ED332-8FC8-4D1F-9E13-F5FE670B25FC}" type="presParOf" srcId="{EE424013-FC29-4B2D-8571-36D05C37DBD4}" destId="{E0EAADC6-1215-4E24-8F8F-29576446FD01}" srcOrd="1" destOrd="0" presId="urn:microsoft.com/office/officeart/2005/8/layout/hierarchy3"/>
    <dgm:cxn modelId="{AFCDF0B5-4803-4E06-B791-0AECD76E7449}" type="presParOf" srcId="{38039630-249F-46DD-A3B6-E928FB347706}" destId="{68579BEF-F2E2-4D2A-A3A8-202BADE608E0}" srcOrd="1" destOrd="0" presId="urn:microsoft.com/office/officeart/2005/8/layout/hierarchy3"/>
    <dgm:cxn modelId="{32C920EA-9F31-402C-8B5A-95C7EF172BDB}" type="presParOf" srcId="{68579BEF-F2E2-4D2A-A3A8-202BADE608E0}" destId="{268F7EE8-B68A-49B3-807F-9B66E37D2BAB}" srcOrd="0" destOrd="0" presId="urn:microsoft.com/office/officeart/2005/8/layout/hierarchy3"/>
    <dgm:cxn modelId="{89D2D552-8F58-42E2-8438-5E6A08B31A8C}" type="presParOf" srcId="{68579BEF-F2E2-4D2A-A3A8-202BADE608E0}" destId="{4987B690-2725-46DA-B9C8-3FB8FF66AEE1}" srcOrd="1" destOrd="0" presId="urn:microsoft.com/office/officeart/2005/8/layout/hierarchy3"/>
    <dgm:cxn modelId="{15A32A76-F3A4-46F7-AD9A-14384F8DB900}" type="presParOf" srcId="{68579BEF-F2E2-4D2A-A3A8-202BADE608E0}" destId="{8AD7BAED-4B2D-4E68-8FE5-68807C0A1051}" srcOrd="2" destOrd="0" presId="urn:microsoft.com/office/officeart/2005/8/layout/hierarchy3"/>
    <dgm:cxn modelId="{8E42D9B2-0261-469C-AE15-7A3170C00306}" type="presParOf" srcId="{68579BEF-F2E2-4D2A-A3A8-202BADE608E0}" destId="{8250FBCC-A486-4020-9E8B-7BED40EA78F7}" srcOrd="3" destOrd="0" presId="urn:microsoft.com/office/officeart/2005/8/layout/hierarchy3"/>
    <dgm:cxn modelId="{5958AAD6-B735-4938-8CE5-1019199B7197}" type="presParOf" srcId="{68579BEF-F2E2-4D2A-A3A8-202BADE608E0}" destId="{537BF14D-4682-4074-80D3-E0D324CBDE66}" srcOrd="4" destOrd="0" presId="urn:microsoft.com/office/officeart/2005/8/layout/hierarchy3"/>
    <dgm:cxn modelId="{AE6F60E0-42FA-47F0-9681-3A90E2EBDE7E}" type="presParOf" srcId="{68579BEF-F2E2-4D2A-A3A8-202BADE608E0}" destId="{5E5602F5-30C7-478B-896A-B93C42E9AF5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781E5A-9BCD-4F28-8B14-A843ADB99F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9C12E537-A174-4710-90A9-489362BCDA49}">
      <dgm:prSet phldrT="[Text]"/>
      <dgm:spPr/>
      <dgm:t>
        <a:bodyPr/>
        <a:lstStyle/>
        <a:p>
          <a:r>
            <a:rPr lang="es-MX" noProof="0" dirty="0" smtClean="0"/>
            <a:t>Desde el nacimiento</a:t>
          </a:r>
          <a:endParaRPr lang="es-MX" noProof="0" dirty="0"/>
        </a:p>
      </dgm:t>
    </dgm:pt>
    <dgm:pt modelId="{E068C3E2-AC9F-45EB-9F67-94BDDE5B7D0C}" type="parTrans" cxnId="{241F2FE7-831E-4CED-B335-7CFE76ECA1D1}">
      <dgm:prSet/>
      <dgm:spPr/>
      <dgm:t>
        <a:bodyPr/>
        <a:lstStyle/>
        <a:p>
          <a:endParaRPr lang="es-MX" noProof="0"/>
        </a:p>
      </dgm:t>
    </dgm:pt>
    <dgm:pt modelId="{1A991CF0-FF10-4A0D-97AD-441BF911709C}" type="sibTrans" cxnId="{241F2FE7-831E-4CED-B335-7CFE76ECA1D1}">
      <dgm:prSet/>
      <dgm:spPr/>
      <dgm:t>
        <a:bodyPr/>
        <a:lstStyle/>
        <a:p>
          <a:endParaRPr lang="es-MX" noProof="0"/>
        </a:p>
      </dgm:t>
    </dgm:pt>
    <dgm:pt modelId="{A2D98A71-2B18-46B6-AF85-99060B1A6836}">
      <dgm:prSet phldrT="[Text]" custT="1"/>
      <dgm:spPr/>
      <dgm:t>
        <a:bodyPr/>
        <a:lstStyle/>
        <a:p>
          <a:r>
            <a:rPr lang="es-MX" sz="1400" noProof="0" dirty="0" smtClean="0"/>
            <a:t>Genética</a:t>
          </a:r>
        </a:p>
        <a:p>
          <a:r>
            <a:rPr lang="es-MX" sz="1400" noProof="0" dirty="0" smtClean="0"/>
            <a:t>Sexo femenino</a:t>
          </a:r>
          <a:endParaRPr lang="es-MX" sz="1400" noProof="0" dirty="0"/>
        </a:p>
      </dgm:t>
    </dgm:pt>
    <dgm:pt modelId="{00AFBBAE-2AB3-497D-89AA-6DB381F49E46}" type="parTrans" cxnId="{362B6957-3DB7-4701-B448-6E2979C21A28}">
      <dgm:prSet/>
      <dgm:spPr/>
      <dgm:t>
        <a:bodyPr/>
        <a:lstStyle/>
        <a:p>
          <a:endParaRPr lang="es-MX" noProof="0"/>
        </a:p>
      </dgm:t>
    </dgm:pt>
    <dgm:pt modelId="{234BEF46-9C62-41FE-879F-0C72C248A5C4}" type="sibTrans" cxnId="{362B6957-3DB7-4701-B448-6E2979C21A28}">
      <dgm:prSet/>
      <dgm:spPr/>
      <dgm:t>
        <a:bodyPr/>
        <a:lstStyle/>
        <a:p>
          <a:endParaRPr lang="es-MX" noProof="0"/>
        </a:p>
      </dgm:t>
    </dgm:pt>
    <dgm:pt modelId="{C565644B-7ACA-45CF-8B97-FF058020EF68}">
      <dgm:prSet phldrT="[Text]"/>
      <dgm:spPr/>
      <dgm:t>
        <a:bodyPr/>
        <a:lstStyle/>
        <a:p>
          <a:r>
            <a:rPr lang="es-MX" noProof="0" dirty="0" smtClean="0"/>
            <a:t>Infancia</a:t>
          </a:r>
          <a:endParaRPr lang="es-MX" noProof="0" dirty="0"/>
        </a:p>
      </dgm:t>
    </dgm:pt>
    <dgm:pt modelId="{9831F284-C791-40BE-91EA-A341C7796DCA}" type="parTrans" cxnId="{E44C88D9-D77A-4276-A5E3-DB9751BE446F}">
      <dgm:prSet/>
      <dgm:spPr/>
      <dgm:t>
        <a:bodyPr/>
        <a:lstStyle/>
        <a:p>
          <a:endParaRPr lang="es-MX" noProof="0"/>
        </a:p>
      </dgm:t>
    </dgm:pt>
    <dgm:pt modelId="{2571222C-DB79-47D1-AE33-09CD59A1E895}" type="sibTrans" cxnId="{E44C88D9-D77A-4276-A5E3-DB9751BE446F}">
      <dgm:prSet/>
      <dgm:spPr/>
      <dgm:t>
        <a:bodyPr/>
        <a:lstStyle/>
        <a:p>
          <a:endParaRPr lang="es-MX" noProof="0"/>
        </a:p>
      </dgm:t>
    </dgm:pt>
    <dgm:pt modelId="{29E374D3-182E-473D-9041-78738B3F95F7}">
      <dgm:prSet phldrT="[Text]" custT="1"/>
      <dgm:spPr/>
      <dgm:t>
        <a:bodyPr/>
        <a:lstStyle/>
        <a:p>
          <a:r>
            <a:rPr lang="es-MX" sz="1400" noProof="0" dirty="0" smtClean="0"/>
            <a:t>Abuso físico/sexual y otros eventos traumáticos </a:t>
          </a:r>
        </a:p>
        <a:p>
          <a:r>
            <a:rPr lang="es-MX" sz="1400" noProof="0" dirty="0" smtClean="0"/>
            <a:t>Bajo estatus socioeconómico</a:t>
          </a:r>
        </a:p>
      </dgm:t>
    </dgm:pt>
    <dgm:pt modelId="{4B3E623D-E819-4CE8-A928-977249E3A0B3}" type="parTrans" cxnId="{9FE412FA-333D-4828-9735-F4028DFACAED}">
      <dgm:prSet/>
      <dgm:spPr/>
      <dgm:t>
        <a:bodyPr/>
        <a:lstStyle/>
        <a:p>
          <a:endParaRPr lang="es-MX" noProof="0"/>
        </a:p>
      </dgm:t>
    </dgm:pt>
    <dgm:pt modelId="{0F159307-E3D5-435A-AFDF-CBA96D655A5A}" type="sibTrans" cxnId="{9FE412FA-333D-4828-9735-F4028DFACAED}">
      <dgm:prSet/>
      <dgm:spPr/>
      <dgm:t>
        <a:bodyPr/>
        <a:lstStyle/>
        <a:p>
          <a:endParaRPr lang="es-MX" noProof="0"/>
        </a:p>
      </dgm:t>
    </dgm:pt>
    <dgm:pt modelId="{69D63E63-3521-4D68-89E1-3A2BB0306ED9}">
      <dgm:prSet phldrT="[Text]"/>
      <dgm:spPr/>
      <dgm:t>
        <a:bodyPr/>
        <a:lstStyle/>
        <a:p>
          <a:r>
            <a:rPr lang="es-MX" noProof="0" dirty="0" smtClean="0"/>
            <a:t>Adolescencia</a:t>
          </a:r>
          <a:endParaRPr lang="es-MX" noProof="0" dirty="0"/>
        </a:p>
      </dgm:t>
    </dgm:pt>
    <dgm:pt modelId="{25D50007-4DA5-4D25-9BBD-4B8FE9E9F3B8}" type="parTrans" cxnId="{B1A69610-A1EA-4059-82FC-4702220CC53B}">
      <dgm:prSet/>
      <dgm:spPr/>
      <dgm:t>
        <a:bodyPr/>
        <a:lstStyle/>
        <a:p>
          <a:endParaRPr lang="es-MX" noProof="0"/>
        </a:p>
      </dgm:t>
    </dgm:pt>
    <dgm:pt modelId="{D59DB701-30A5-42E0-958F-D0C1C9165AF5}" type="sibTrans" cxnId="{B1A69610-A1EA-4059-82FC-4702220CC53B}">
      <dgm:prSet/>
      <dgm:spPr/>
      <dgm:t>
        <a:bodyPr/>
        <a:lstStyle/>
        <a:p>
          <a:endParaRPr lang="es-MX" noProof="0"/>
        </a:p>
      </dgm:t>
    </dgm:pt>
    <dgm:pt modelId="{4BC84515-36A8-4EEB-9044-134482CA4697}">
      <dgm:prSet custT="1"/>
      <dgm:spPr/>
      <dgm:t>
        <a:bodyPr/>
        <a:lstStyle/>
        <a:p>
          <a:r>
            <a:rPr lang="es-MX" sz="1400" noProof="0" dirty="0" smtClean="0"/>
            <a:t>Raza minoritaria/etnicidad</a:t>
          </a:r>
        </a:p>
        <a:p>
          <a:r>
            <a:rPr lang="es-MX" sz="1400" noProof="0" dirty="0" smtClean="0"/>
            <a:t>Trastornos congénitos</a:t>
          </a:r>
        </a:p>
        <a:p>
          <a:r>
            <a:rPr lang="es-MX" sz="1400" noProof="0" dirty="0" smtClean="0"/>
            <a:t>Prematuridad</a:t>
          </a:r>
          <a:endParaRPr lang="es-MX" sz="1400" noProof="0" dirty="0"/>
        </a:p>
      </dgm:t>
    </dgm:pt>
    <dgm:pt modelId="{80C22344-73AF-4D0F-A16E-7FF83903A376}" type="parTrans" cxnId="{7FF03581-76D9-4786-A810-F262C0EF7AC7}">
      <dgm:prSet/>
      <dgm:spPr/>
      <dgm:t>
        <a:bodyPr/>
        <a:lstStyle/>
        <a:p>
          <a:endParaRPr lang="es-MX" noProof="0"/>
        </a:p>
      </dgm:t>
    </dgm:pt>
    <dgm:pt modelId="{D86E1641-29CD-4F0B-A8FE-0FBAAF353FBB}" type="sibTrans" cxnId="{7FF03581-76D9-4786-A810-F262C0EF7AC7}">
      <dgm:prSet/>
      <dgm:spPr/>
      <dgm:t>
        <a:bodyPr/>
        <a:lstStyle/>
        <a:p>
          <a:endParaRPr lang="es-MX" noProof="0"/>
        </a:p>
      </dgm:t>
    </dgm:pt>
    <dgm:pt modelId="{8F123327-DAEA-40F0-B7B8-CD02D4C90C92}">
      <dgm:prSet custT="1"/>
      <dgm:spPr/>
      <dgm:t>
        <a:bodyPr/>
        <a:lstStyle/>
        <a:p>
          <a:r>
            <a:rPr lang="es-MX" sz="1400" noProof="0" dirty="0" smtClean="0"/>
            <a:t>Ansiedad de padres</a:t>
          </a:r>
          <a:endParaRPr lang="es-MX" sz="1400" noProof="0" dirty="0"/>
        </a:p>
      </dgm:t>
    </dgm:pt>
    <dgm:pt modelId="{2971D0E4-F004-4143-85CC-3B73BBB8FDFA}" type="parTrans" cxnId="{CF23B0B9-357D-43F2-99A0-0BA58E15AD4E}">
      <dgm:prSet/>
      <dgm:spPr/>
      <dgm:t>
        <a:bodyPr/>
        <a:lstStyle/>
        <a:p>
          <a:endParaRPr lang="es-MX" noProof="0"/>
        </a:p>
      </dgm:t>
    </dgm:pt>
    <dgm:pt modelId="{2309336C-341A-4617-841E-33EC05CAA01C}" type="sibTrans" cxnId="{CF23B0B9-357D-43F2-99A0-0BA58E15AD4E}">
      <dgm:prSet/>
      <dgm:spPr/>
      <dgm:t>
        <a:bodyPr/>
        <a:lstStyle/>
        <a:p>
          <a:endParaRPr lang="es-MX" noProof="0"/>
        </a:p>
      </dgm:t>
    </dgm:pt>
    <dgm:pt modelId="{57C15542-00AE-4472-878C-44D8CA8ECEE7}">
      <dgm:prSet custT="1"/>
      <dgm:spPr/>
      <dgm:t>
        <a:bodyPr/>
        <a:lstStyle/>
        <a:p>
          <a:r>
            <a:rPr lang="es-MX" sz="1400" noProof="0" dirty="0" smtClean="0"/>
            <a:t>Alimentación/sueño irregular</a:t>
          </a:r>
          <a:endParaRPr lang="es-MX" sz="1400" noProof="0" dirty="0"/>
        </a:p>
      </dgm:t>
    </dgm:pt>
    <dgm:pt modelId="{650AF4A3-1DAC-4C91-8105-E6B578B067C5}" type="parTrans" cxnId="{70BA1838-3839-4D75-A716-CA5944C7C3BF}">
      <dgm:prSet/>
      <dgm:spPr/>
      <dgm:t>
        <a:bodyPr/>
        <a:lstStyle/>
        <a:p>
          <a:endParaRPr lang="es-MX" noProof="0"/>
        </a:p>
      </dgm:t>
    </dgm:pt>
    <dgm:pt modelId="{3A6BFE70-3962-4029-A04F-4FB2A14AF425}" type="sibTrans" cxnId="{70BA1838-3839-4D75-A716-CA5944C7C3BF}">
      <dgm:prSet/>
      <dgm:spPr/>
      <dgm:t>
        <a:bodyPr/>
        <a:lstStyle/>
        <a:p>
          <a:endParaRPr lang="es-MX" noProof="0"/>
        </a:p>
      </dgm:t>
    </dgm:pt>
    <dgm:pt modelId="{A3259FEB-EFFF-4935-B31E-1B7A804B90DF}">
      <dgm:prSet custT="1"/>
      <dgm:spPr/>
      <dgm:t>
        <a:bodyPr/>
        <a:lstStyle/>
        <a:p>
          <a:r>
            <a:rPr lang="es-MX" sz="1400" noProof="0" dirty="0" smtClean="0"/>
            <a:t>Exposición al dolor y reacciones de los padres</a:t>
          </a:r>
          <a:endParaRPr lang="es-MX" sz="1400" noProof="0" dirty="0"/>
        </a:p>
      </dgm:t>
    </dgm:pt>
    <dgm:pt modelId="{D8514B80-B6F7-41DE-8015-2C313BA76518}" type="parTrans" cxnId="{C1EEB06B-76B4-4C68-A47C-813CE6FA5FBE}">
      <dgm:prSet/>
      <dgm:spPr/>
      <dgm:t>
        <a:bodyPr/>
        <a:lstStyle/>
        <a:p>
          <a:endParaRPr lang="es-MX" noProof="0"/>
        </a:p>
      </dgm:t>
    </dgm:pt>
    <dgm:pt modelId="{57CEA7E3-63F4-406C-ADA1-FFD82F5D8713}" type="sibTrans" cxnId="{C1EEB06B-76B4-4C68-A47C-813CE6FA5FBE}">
      <dgm:prSet/>
      <dgm:spPr/>
      <dgm:t>
        <a:bodyPr/>
        <a:lstStyle/>
        <a:p>
          <a:endParaRPr lang="es-MX" noProof="0"/>
        </a:p>
      </dgm:t>
    </dgm:pt>
    <dgm:pt modelId="{8EDE74C5-3D03-4D90-829E-09F5C4390DAA}">
      <dgm:prSet custT="1"/>
      <dgm:spPr/>
      <dgm:t>
        <a:bodyPr/>
        <a:lstStyle/>
        <a:p>
          <a:r>
            <a:rPr lang="es-MX" sz="1400" noProof="0" dirty="0" smtClean="0"/>
            <a:t>Personalidad</a:t>
          </a:r>
          <a:endParaRPr lang="es-MX" sz="1400" noProof="0" dirty="0"/>
        </a:p>
      </dgm:t>
    </dgm:pt>
    <dgm:pt modelId="{7C75559E-250D-423C-9F26-A074B5439CC6}" type="parTrans" cxnId="{015CE504-98F2-4FAA-B837-E4FA753222AB}">
      <dgm:prSet/>
      <dgm:spPr/>
      <dgm:t>
        <a:bodyPr/>
        <a:lstStyle/>
        <a:p>
          <a:endParaRPr lang="es-MX" noProof="0"/>
        </a:p>
      </dgm:t>
    </dgm:pt>
    <dgm:pt modelId="{90B43E74-C8E2-4703-8F61-7A252835D666}" type="sibTrans" cxnId="{015CE504-98F2-4FAA-B837-E4FA753222AB}">
      <dgm:prSet/>
      <dgm:spPr/>
      <dgm:t>
        <a:bodyPr/>
        <a:lstStyle/>
        <a:p>
          <a:endParaRPr lang="es-MX" noProof="0"/>
        </a:p>
      </dgm:t>
    </dgm:pt>
    <dgm:pt modelId="{BF50E0BF-CD37-42EB-835C-8FDA05A991DE}">
      <dgm:prSet custT="1"/>
      <dgm:spPr/>
      <dgm:t>
        <a:bodyPr/>
        <a:lstStyle/>
        <a:p>
          <a:r>
            <a:rPr lang="es-MX" sz="1400" noProof="0" dirty="0" smtClean="0"/>
            <a:t>Problemas emocionales, de conducta y con compañeros</a:t>
          </a:r>
        </a:p>
        <a:p>
          <a:r>
            <a:rPr lang="es-MX" sz="1400" noProof="0" dirty="0" smtClean="0"/>
            <a:t>Hiperactividad</a:t>
          </a:r>
        </a:p>
      </dgm:t>
    </dgm:pt>
    <dgm:pt modelId="{033055C4-26EF-413C-A5A2-167D04600F34}" type="parTrans" cxnId="{ED9F4396-5CBD-4C3D-AFB6-FFDC29D38003}">
      <dgm:prSet/>
      <dgm:spPr/>
      <dgm:t>
        <a:bodyPr/>
        <a:lstStyle/>
        <a:p>
          <a:endParaRPr lang="es-MX" noProof="0"/>
        </a:p>
      </dgm:t>
    </dgm:pt>
    <dgm:pt modelId="{41F8BBC3-0230-4ADC-AAB8-5A81E50352D3}" type="sibTrans" cxnId="{ED9F4396-5CBD-4C3D-AFB6-FFDC29D38003}">
      <dgm:prSet/>
      <dgm:spPr/>
      <dgm:t>
        <a:bodyPr/>
        <a:lstStyle/>
        <a:p>
          <a:endParaRPr lang="es-MX" noProof="0"/>
        </a:p>
      </dgm:t>
    </dgm:pt>
    <dgm:pt modelId="{50224E6A-A1F7-4DF1-BA43-D0F41CF307E9}">
      <dgm:prSet custT="1"/>
      <dgm:spPr/>
      <dgm:t>
        <a:bodyPr/>
        <a:lstStyle/>
        <a:p>
          <a:r>
            <a:rPr lang="es-MX" sz="1400" noProof="0" dirty="0" smtClean="0"/>
            <a:t>Lesión o enfermedad grave</a:t>
          </a:r>
          <a:endParaRPr lang="es-MX" sz="1400" noProof="0" dirty="0"/>
        </a:p>
      </dgm:t>
    </dgm:pt>
    <dgm:pt modelId="{229E935E-E675-4045-A1C2-1477C389677F}" type="parTrans" cxnId="{203D2F60-2A58-417F-893E-C829BA36D994}">
      <dgm:prSet/>
      <dgm:spPr/>
      <dgm:t>
        <a:bodyPr/>
        <a:lstStyle/>
        <a:p>
          <a:endParaRPr lang="es-MX" noProof="0"/>
        </a:p>
      </dgm:t>
    </dgm:pt>
    <dgm:pt modelId="{6A5E242A-4F3F-4C21-8969-A2124F561D37}" type="sibTrans" cxnId="{203D2F60-2A58-417F-893E-C829BA36D994}">
      <dgm:prSet/>
      <dgm:spPr/>
      <dgm:t>
        <a:bodyPr/>
        <a:lstStyle/>
        <a:p>
          <a:endParaRPr lang="es-MX" noProof="0"/>
        </a:p>
      </dgm:t>
    </dgm:pt>
    <dgm:pt modelId="{9DA4A7FE-53CE-4E8A-B1B7-589169E09C4F}">
      <dgm:prSet custT="1"/>
      <dgm:spPr/>
      <dgm:t>
        <a:bodyPr/>
        <a:lstStyle/>
        <a:p>
          <a:r>
            <a:rPr lang="es-MX" sz="1400" noProof="0" dirty="0" smtClean="0"/>
            <a:t>Separación de la madre</a:t>
          </a:r>
          <a:endParaRPr lang="es-MX" sz="1400" noProof="0" dirty="0"/>
        </a:p>
      </dgm:t>
    </dgm:pt>
    <dgm:pt modelId="{D4BA32E3-6B51-4741-9FC5-60D89F36947B}" type="parTrans" cxnId="{922F5EF9-1FD8-4CB3-A3E5-634D9C79011C}">
      <dgm:prSet/>
      <dgm:spPr/>
      <dgm:t>
        <a:bodyPr/>
        <a:lstStyle/>
        <a:p>
          <a:endParaRPr lang="es-MX" noProof="0"/>
        </a:p>
      </dgm:t>
    </dgm:pt>
    <dgm:pt modelId="{37A7EDAB-D7B5-4429-9EDB-A9BEA6423E37}" type="sibTrans" cxnId="{922F5EF9-1FD8-4CB3-A3E5-634D9C79011C}">
      <dgm:prSet/>
      <dgm:spPr/>
      <dgm:t>
        <a:bodyPr/>
        <a:lstStyle/>
        <a:p>
          <a:endParaRPr lang="es-MX" noProof="0"/>
        </a:p>
      </dgm:t>
    </dgm:pt>
    <dgm:pt modelId="{CC932BDF-A6DE-4CF2-99DC-4F8A13B53812}">
      <dgm:prSet custT="1"/>
      <dgm:spPr/>
      <dgm:t>
        <a:bodyPr/>
        <a:lstStyle/>
        <a:p>
          <a:r>
            <a:rPr lang="es-MX" sz="1400" noProof="0" dirty="0" smtClean="0"/>
            <a:t>Experiencia de dolor agudo o recurrente</a:t>
          </a:r>
          <a:endParaRPr lang="es-MX" sz="1400" noProof="0" dirty="0"/>
        </a:p>
      </dgm:t>
    </dgm:pt>
    <dgm:pt modelId="{2945E8E3-3075-477C-8019-9A7DA276A0D9}" type="parTrans" cxnId="{6B53BF2A-127C-4E8D-9C1C-275D3B460C44}">
      <dgm:prSet/>
      <dgm:spPr/>
      <dgm:t>
        <a:bodyPr/>
        <a:lstStyle/>
        <a:p>
          <a:endParaRPr lang="es-MX" noProof="0"/>
        </a:p>
      </dgm:t>
    </dgm:pt>
    <dgm:pt modelId="{D7E95DD8-7D9F-4AE4-830A-9A962044CC50}" type="sibTrans" cxnId="{6B53BF2A-127C-4E8D-9C1C-275D3B460C44}">
      <dgm:prSet/>
      <dgm:spPr/>
      <dgm:t>
        <a:bodyPr/>
        <a:lstStyle/>
        <a:p>
          <a:endParaRPr lang="es-MX" noProof="0"/>
        </a:p>
      </dgm:t>
    </dgm:pt>
    <dgm:pt modelId="{1B1054C9-1F68-4B39-BA34-F57508724F2A}">
      <dgm:prSet phldrT="[Text]"/>
      <dgm:spPr/>
      <dgm:t>
        <a:bodyPr/>
        <a:lstStyle/>
        <a:p>
          <a:r>
            <a:rPr lang="es-MX" noProof="0" dirty="0" smtClean="0"/>
            <a:t>Adultez</a:t>
          </a:r>
          <a:endParaRPr lang="es-MX" noProof="0" dirty="0"/>
        </a:p>
      </dgm:t>
    </dgm:pt>
    <dgm:pt modelId="{E14777D2-F8C3-4ADA-B9E1-4AC7418589BC}" type="parTrans" cxnId="{A2E54C80-FAEE-499B-990A-8BD7B828D9F5}">
      <dgm:prSet/>
      <dgm:spPr/>
      <dgm:t>
        <a:bodyPr/>
        <a:lstStyle/>
        <a:p>
          <a:endParaRPr lang="es-MX" noProof="0"/>
        </a:p>
      </dgm:t>
    </dgm:pt>
    <dgm:pt modelId="{6DA7DC29-C50C-43E6-B254-0A089EC34EE6}" type="sibTrans" cxnId="{A2E54C80-FAEE-499B-990A-8BD7B828D9F5}">
      <dgm:prSet/>
      <dgm:spPr/>
      <dgm:t>
        <a:bodyPr/>
        <a:lstStyle/>
        <a:p>
          <a:endParaRPr lang="es-MX" noProof="0"/>
        </a:p>
      </dgm:t>
    </dgm:pt>
    <dgm:pt modelId="{45C8FB42-7CB4-439B-837C-7D486871BA0F}">
      <dgm:prSet phldrT="[Text]" custT="1"/>
      <dgm:spPr/>
      <dgm:t>
        <a:bodyPr/>
        <a:lstStyle/>
        <a:p>
          <a:r>
            <a:rPr lang="es-MX" sz="1400" noProof="0" dirty="0" smtClean="0"/>
            <a:t>Cambios de la pubertad</a:t>
          </a:r>
        </a:p>
        <a:p>
          <a:r>
            <a:rPr lang="es-MX" sz="1400" noProof="0" dirty="0" smtClean="0"/>
            <a:t>Roles de género</a:t>
          </a:r>
          <a:endParaRPr lang="es-MX" sz="1400" noProof="0" dirty="0"/>
        </a:p>
      </dgm:t>
    </dgm:pt>
    <dgm:pt modelId="{859A3963-41AE-4157-A835-E4544305CBE3}" type="parTrans" cxnId="{D5E7818F-B2CB-4667-96A8-B6278206BB2A}">
      <dgm:prSet/>
      <dgm:spPr/>
      <dgm:t>
        <a:bodyPr/>
        <a:lstStyle/>
        <a:p>
          <a:endParaRPr lang="es-MX" noProof="0"/>
        </a:p>
      </dgm:t>
    </dgm:pt>
    <dgm:pt modelId="{CDA82FB8-D036-45E7-BF82-6F5BBE7D0EE3}" type="sibTrans" cxnId="{D5E7818F-B2CB-4667-96A8-B6278206BB2A}">
      <dgm:prSet/>
      <dgm:spPr/>
      <dgm:t>
        <a:bodyPr/>
        <a:lstStyle/>
        <a:p>
          <a:endParaRPr lang="es-MX" noProof="0"/>
        </a:p>
      </dgm:t>
    </dgm:pt>
    <dgm:pt modelId="{C2958DF8-75C7-4D9A-A72B-DA225C8F7152}">
      <dgm:prSet custT="1"/>
      <dgm:spPr/>
      <dgm:t>
        <a:bodyPr/>
        <a:lstStyle/>
        <a:p>
          <a:r>
            <a:rPr lang="es-MX" sz="1400" noProof="0" dirty="0" smtClean="0"/>
            <a:t>Nivel de educación</a:t>
          </a:r>
          <a:endParaRPr lang="es-MX" sz="1400" noProof="0" dirty="0"/>
        </a:p>
      </dgm:t>
    </dgm:pt>
    <dgm:pt modelId="{6A331395-3EF2-4A11-85E9-19D97325E3FD}" type="parTrans" cxnId="{6C9E8BB7-A7DB-41F7-BAF3-14CCD0E2E1D1}">
      <dgm:prSet/>
      <dgm:spPr/>
      <dgm:t>
        <a:bodyPr/>
        <a:lstStyle/>
        <a:p>
          <a:endParaRPr lang="es-MX" noProof="0"/>
        </a:p>
      </dgm:t>
    </dgm:pt>
    <dgm:pt modelId="{BDF4271A-183D-4751-94D8-548E4FD30EAD}" type="sibTrans" cxnId="{6C9E8BB7-A7DB-41F7-BAF3-14CCD0E2E1D1}">
      <dgm:prSet/>
      <dgm:spPr/>
      <dgm:t>
        <a:bodyPr/>
        <a:lstStyle/>
        <a:p>
          <a:endParaRPr lang="es-MX" noProof="0"/>
        </a:p>
      </dgm:t>
    </dgm:pt>
    <dgm:pt modelId="{8F792A39-77FD-48AB-B4A3-76F73B3926E6}">
      <dgm:prSet custT="1"/>
      <dgm:spPr/>
      <dgm:t>
        <a:bodyPr/>
        <a:lstStyle/>
        <a:p>
          <a:r>
            <a:rPr lang="es-MX" sz="1400" noProof="0" dirty="0" smtClean="0"/>
            <a:t>Lesiones</a:t>
          </a:r>
          <a:endParaRPr lang="es-MX" sz="1400" noProof="0" dirty="0"/>
        </a:p>
      </dgm:t>
    </dgm:pt>
    <dgm:pt modelId="{CD8D7B4E-C4D2-4C3B-BF7B-FCFAE8F3F990}" type="parTrans" cxnId="{BE7AB681-EB09-43CE-B647-F9814A03AB7C}">
      <dgm:prSet/>
      <dgm:spPr/>
      <dgm:t>
        <a:bodyPr/>
        <a:lstStyle/>
        <a:p>
          <a:endParaRPr lang="es-MX" noProof="0"/>
        </a:p>
      </dgm:t>
    </dgm:pt>
    <dgm:pt modelId="{061011BD-2A06-43A9-9D7F-20A54EDBA3B7}" type="sibTrans" cxnId="{BE7AB681-EB09-43CE-B647-F9814A03AB7C}">
      <dgm:prSet/>
      <dgm:spPr/>
      <dgm:t>
        <a:bodyPr/>
        <a:lstStyle/>
        <a:p>
          <a:endParaRPr lang="es-MX" noProof="0"/>
        </a:p>
      </dgm:t>
    </dgm:pt>
    <dgm:pt modelId="{50A8F7F2-901C-4A82-99E2-4ED19A5F4338}">
      <dgm:prSet custT="1"/>
      <dgm:spPr/>
      <dgm:t>
        <a:bodyPr/>
        <a:lstStyle/>
        <a:p>
          <a:r>
            <a:rPr lang="es-MX" sz="1400" noProof="0" dirty="0" smtClean="0"/>
            <a:t>Obesidad</a:t>
          </a:r>
          <a:endParaRPr lang="es-MX" sz="1400" noProof="0" dirty="0"/>
        </a:p>
      </dgm:t>
    </dgm:pt>
    <dgm:pt modelId="{4DE724BE-B915-4FAC-909F-E3A93ECAE83D}" type="parTrans" cxnId="{82D124D7-4AEE-46F6-9050-DCD88B5A323A}">
      <dgm:prSet/>
      <dgm:spPr/>
      <dgm:t>
        <a:bodyPr/>
        <a:lstStyle/>
        <a:p>
          <a:endParaRPr lang="es-MX" noProof="0"/>
        </a:p>
      </dgm:t>
    </dgm:pt>
    <dgm:pt modelId="{79081C02-6DB3-4DA6-8528-E6E38F07DC9E}" type="sibTrans" cxnId="{82D124D7-4AEE-46F6-9050-DCD88B5A323A}">
      <dgm:prSet/>
      <dgm:spPr/>
      <dgm:t>
        <a:bodyPr/>
        <a:lstStyle/>
        <a:p>
          <a:endParaRPr lang="es-MX" noProof="0"/>
        </a:p>
      </dgm:t>
    </dgm:pt>
    <dgm:pt modelId="{852AC907-8383-4EC2-A11B-8512AA10810B}">
      <dgm:prSet custT="1"/>
      <dgm:spPr/>
      <dgm:t>
        <a:bodyPr/>
        <a:lstStyle/>
        <a:p>
          <a:r>
            <a:rPr lang="es-MX" sz="1400" noProof="0" dirty="0" smtClean="0"/>
            <a:t>Bajos niveles de aptitud física</a:t>
          </a:r>
          <a:endParaRPr lang="es-MX" sz="1400" noProof="0" dirty="0"/>
        </a:p>
      </dgm:t>
    </dgm:pt>
    <dgm:pt modelId="{ED8AEDAA-ACDC-4C87-B194-A1DF36E998A8}" type="parTrans" cxnId="{22C454E9-23B6-49A6-BB0C-67A330625B20}">
      <dgm:prSet/>
      <dgm:spPr/>
      <dgm:t>
        <a:bodyPr/>
        <a:lstStyle/>
        <a:p>
          <a:endParaRPr lang="es-MX" noProof="0"/>
        </a:p>
      </dgm:t>
    </dgm:pt>
    <dgm:pt modelId="{CEAD32D1-C1FB-4D5F-8F04-385D69DD1674}" type="sibTrans" cxnId="{22C454E9-23B6-49A6-BB0C-67A330625B20}">
      <dgm:prSet/>
      <dgm:spPr/>
      <dgm:t>
        <a:bodyPr/>
        <a:lstStyle/>
        <a:p>
          <a:endParaRPr lang="es-MX" noProof="0"/>
        </a:p>
      </dgm:t>
    </dgm:pt>
    <dgm:pt modelId="{BC4BFA0D-8E1F-44DA-A24A-0090E5AAEB63}">
      <dgm:prSet phldrT="[Text]" custT="1"/>
      <dgm:spPr/>
      <dgm:t>
        <a:bodyPr/>
        <a:lstStyle/>
        <a:p>
          <a:pPr>
            <a:lnSpc>
              <a:spcPts val="1500"/>
            </a:lnSpc>
          </a:pPr>
          <a:r>
            <a:rPr lang="es-MX" sz="1400" noProof="0" dirty="0" smtClean="0"/>
            <a:t>Recordación vívida de trauma en la niñez</a:t>
          </a:r>
        </a:p>
        <a:p>
          <a:pPr>
            <a:lnSpc>
              <a:spcPts val="1500"/>
            </a:lnSpc>
          </a:pPr>
          <a:r>
            <a:rPr lang="es-MX" sz="1400" noProof="0" dirty="0" smtClean="0"/>
            <a:t>Falta de soporte social</a:t>
          </a:r>
        </a:p>
      </dgm:t>
    </dgm:pt>
    <dgm:pt modelId="{E594D087-3A16-45BE-8D70-DADF4D95F9C6}" type="parTrans" cxnId="{EA57760F-1003-4221-B297-EBDD4750FE16}">
      <dgm:prSet/>
      <dgm:spPr/>
      <dgm:t>
        <a:bodyPr/>
        <a:lstStyle/>
        <a:p>
          <a:endParaRPr lang="es-MX" noProof="0"/>
        </a:p>
      </dgm:t>
    </dgm:pt>
    <dgm:pt modelId="{F34058E6-406F-48EE-BC3B-2282E4F9F41F}" type="sibTrans" cxnId="{EA57760F-1003-4221-B297-EBDD4750FE16}">
      <dgm:prSet/>
      <dgm:spPr/>
      <dgm:t>
        <a:bodyPr/>
        <a:lstStyle/>
        <a:p>
          <a:endParaRPr lang="es-MX" noProof="0"/>
        </a:p>
      </dgm:t>
    </dgm:pt>
    <dgm:pt modelId="{38A8E67F-0E46-4096-BC7F-16CE3731A623}">
      <dgm:prSet custT="1"/>
      <dgm:spPr/>
      <dgm:t>
        <a:bodyPr/>
        <a:lstStyle/>
        <a:p>
          <a:pPr>
            <a:lnSpc>
              <a:spcPts val="1500"/>
            </a:lnSpc>
          </a:pPr>
          <a:r>
            <a:rPr lang="es-MX" sz="1400" noProof="0" dirty="0" smtClean="0"/>
            <a:t>Envejecimiento</a:t>
          </a:r>
          <a:endParaRPr lang="es-MX" sz="1400" noProof="0" dirty="0"/>
        </a:p>
      </dgm:t>
    </dgm:pt>
    <dgm:pt modelId="{394C72EA-71A2-454E-A7C5-012110C8273C}" type="sibTrans" cxnId="{15938659-D7D4-4395-8127-80A132EF242D}">
      <dgm:prSet/>
      <dgm:spPr/>
      <dgm:t>
        <a:bodyPr/>
        <a:lstStyle/>
        <a:p>
          <a:endParaRPr lang="es-MX" noProof="0"/>
        </a:p>
      </dgm:t>
    </dgm:pt>
    <dgm:pt modelId="{D2D89729-1E02-4508-B99C-DEC96288F9C8}" type="parTrans" cxnId="{15938659-D7D4-4395-8127-80A132EF242D}">
      <dgm:prSet/>
      <dgm:spPr/>
      <dgm:t>
        <a:bodyPr/>
        <a:lstStyle/>
        <a:p>
          <a:endParaRPr lang="es-MX" noProof="0"/>
        </a:p>
      </dgm:t>
    </dgm:pt>
    <dgm:pt modelId="{130EB3E3-FFB2-427D-910B-74088B23B004}">
      <dgm:prSet custT="1"/>
      <dgm:spPr/>
      <dgm:t>
        <a:bodyPr/>
        <a:lstStyle/>
        <a:p>
          <a:pPr>
            <a:lnSpc>
              <a:spcPts val="1500"/>
            </a:lnSpc>
          </a:pPr>
          <a:r>
            <a:rPr lang="es-MX" sz="1400" noProof="0" dirty="0" smtClean="0"/>
            <a:t>Enfermedad crónica</a:t>
          </a:r>
          <a:endParaRPr lang="es-MX" sz="1400" noProof="0" dirty="0"/>
        </a:p>
      </dgm:t>
    </dgm:pt>
    <dgm:pt modelId="{AEE6C06E-8B9E-41F5-969E-8697C9AC5AC8}" type="sibTrans" cxnId="{FD26D4D2-6AFA-44BF-9398-50E4CCACC9C0}">
      <dgm:prSet/>
      <dgm:spPr/>
      <dgm:t>
        <a:bodyPr/>
        <a:lstStyle/>
        <a:p>
          <a:endParaRPr lang="es-MX" noProof="0"/>
        </a:p>
      </dgm:t>
    </dgm:pt>
    <dgm:pt modelId="{73E40E8B-C69B-41AA-9116-B7215B141514}" type="parTrans" cxnId="{FD26D4D2-6AFA-44BF-9398-50E4CCACC9C0}">
      <dgm:prSet/>
      <dgm:spPr/>
      <dgm:t>
        <a:bodyPr/>
        <a:lstStyle/>
        <a:p>
          <a:endParaRPr lang="es-MX" noProof="0"/>
        </a:p>
      </dgm:t>
    </dgm:pt>
    <dgm:pt modelId="{A1904B0F-4DBA-42E2-BCB5-CF9309039F41}">
      <dgm:prSet custT="1"/>
      <dgm:spPr/>
      <dgm:t>
        <a:bodyPr/>
        <a:lstStyle/>
        <a:p>
          <a:pPr>
            <a:lnSpc>
              <a:spcPts val="1500"/>
            </a:lnSpc>
          </a:pPr>
          <a:r>
            <a:rPr lang="es-MX" sz="1400" noProof="0" dirty="0" smtClean="0"/>
            <a:t>Uso exagerado de articulaciones y músculos</a:t>
          </a:r>
        </a:p>
        <a:p>
          <a:pPr>
            <a:lnSpc>
              <a:spcPts val="1500"/>
            </a:lnSpc>
          </a:pPr>
          <a:r>
            <a:rPr lang="es-MX" sz="1400" noProof="0" dirty="0" smtClean="0"/>
            <a:t>Ocupación</a:t>
          </a:r>
        </a:p>
      </dgm:t>
    </dgm:pt>
    <dgm:pt modelId="{F545BCA8-7151-4384-9D39-3DB786006DE2}" type="sibTrans" cxnId="{23A0D5EE-14AC-419E-8B62-DA622960C527}">
      <dgm:prSet/>
      <dgm:spPr/>
      <dgm:t>
        <a:bodyPr/>
        <a:lstStyle/>
        <a:p>
          <a:endParaRPr lang="es-MX" noProof="0"/>
        </a:p>
      </dgm:t>
    </dgm:pt>
    <dgm:pt modelId="{E48356D4-2127-4FC5-8F11-BE1F8A0CA13A}" type="parTrans" cxnId="{23A0D5EE-14AC-419E-8B62-DA622960C527}">
      <dgm:prSet/>
      <dgm:spPr/>
      <dgm:t>
        <a:bodyPr/>
        <a:lstStyle/>
        <a:p>
          <a:endParaRPr lang="es-MX" noProof="0"/>
        </a:p>
      </dgm:t>
    </dgm:pt>
    <dgm:pt modelId="{B55842EA-E300-4D74-9557-BE3E31786F63}">
      <dgm:prSet custT="1"/>
      <dgm:spPr/>
      <dgm:t>
        <a:bodyPr/>
        <a:lstStyle/>
        <a:p>
          <a:pPr>
            <a:lnSpc>
              <a:spcPts val="1500"/>
            </a:lnSpc>
          </a:pPr>
          <a:r>
            <a:rPr lang="es-MX" sz="1400" noProof="0" dirty="0" smtClean="0"/>
            <a:t>Cirugía</a:t>
          </a:r>
          <a:endParaRPr lang="es-MX" sz="1400" noProof="0" dirty="0"/>
        </a:p>
      </dgm:t>
    </dgm:pt>
    <dgm:pt modelId="{73197644-0BEF-4ADD-9375-D1EC631CFC4F}" type="sibTrans" cxnId="{23202865-7714-45AC-B35D-4A3BAB6B3B13}">
      <dgm:prSet/>
      <dgm:spPr/>
      <dgm:t>
        <a:bodyPr/>
        <a:lstStyle/>
        <a:p>
          <a:endParaRPr lang="es-MX" noProof="0"/>
        </a:p>
      </dgm:t>
    </dgm:pt>
    <dgm:pt modelId="{264546A1-BB5C-4143-B40B-B07FFC7421C3}" type="parTrans" cxnId="{23202865-7714-45AC-B35D-4A3BAB6B3B13}">
      <dgm:prSet/>
      <dgm:spPr/>
      <dgm:t>
        <a:bodyPr/>
        <a:lstStyle/>
        <a:p>
          <a:endParaRPr lang="es-MX" noProof="0"/>
        </a:p>
      </dgm:t>
    </dgm:pt>
    <dgm:pt modelId="{EB3ABC41-E376-412F-8DA7-ACF2EB95F2BA}">
      <dgm:prSet custT="1"/>
      <dgm:spPr/>
      <dgm:t>
        <a:bodyPr/>
        <a:lstStyle/>
        <a:p>
          <a:pPr>
            <a:lnSpc>
              <a:spcPts val="1500"/>
            </a:lnSpc>
          </a:pPr>
          <a:r>
            <a:rPr lang="es-MX" sz="1400" noProof="0" dirty="0" smtClean="0"/>
            <a:t>Estrés acumulado</a:t>
          </a:r>
          <a:endParaRPr lang="es-MX" sz="1400" noProof="0" dirty="0"/>
        </a:p>
      </dgm:t>
    </dgm:pt>
    <dgm:pt modelId="{69CC7901-B35E-4C47-A3F8-D7CA0CB5EE53}" type="sibTrans" cxnId="{7B843252-56A4-4D01-8043-82B6A233BA71}">
      <dgm:prSet/>
      <dgm:spPr/>
      <dgm:t>
        <a:bodyPr/>
        <a:lstStyle/>
        <a:p>
          <a:endParaRPr lang="es-MX" noProof="0"/>
        </a:p>
      </dgm:t>
    </dgm:pt>
    <dgm:pt modelId="{E426A599-5E55-45E7-AE91-2433BB0D3C13}" type="parTrans" cxnId="{7B843252-56A4-4D01-8043-82B6A233BA71}">
      <dgm:prSet/>
      <dgm:spPr/>
      <dgm:t>
        <a:bodyPr/>
        <a:lstStyle/>
        <a:p>
          <a:endParaRPr lang="es-MX" noProof="0"/>
        </a:p>
      </dgm:t>
    </dgm:pt>
    <dgm:pt modelId="{D4081FB3-8C29-4561-9C2D-2809CDC5363A}" type="pres">
      <dgm:prSet presAssocID="{F6781E5A-9BCD-4F28-8B14-A843ADB99FDD}" presName="Name0" presStyleCnt="0">
        <dgm:presLayoutVars>
          <dgm:chMax val="5"/>
          <dgm:chPref val="5"/>
          <dgm:dir/>
          <dgm:animLvl val="lvl"/>
        </dgm:presLayoutVars>
      </dgm:prSet>
      <dgm:spPr/>
      <dgm:t>
        <a:bodyPr/>
        <a:lstStyle/>
        <a:p>
          <a:endParaRPr lang="en-CA"/>
        </a:p>
      </dgm:t>
    </dgm:pt>
    <dgm:pt modelId="{F9D9E3FA-ADF6-44C3-8FF4-0EEF14E6F798}" type="pres">
      <dgm:prSet presAssocID="{9C12E537-A174-4710-90A9-489362BCDA49}" presName="parentText1" presStyleLbl="node1" presStyleIdx="0" presStyleCnt="4">
        <dgm:presLayoutVars>
          <dgm:chMax/>
          <dgm:chPref val="3"/>
          <dgm:bulletEnabled val="1"/>
        </dgm:presLayoutVars>
      </dgm:prSet>
      <dgm:spPr/>
      <dgm:t>
        <a:bodyPr/>
        <a:lstStyle/>
        <a:p>
          <a:endParaRPr lang="en-CA"/>
        </a:p>
      </dgm:t>
    </dgm:pt>
    <dgm:pt modelId="{BCDED3D9-2C2E-4B7A-96B4-CD9E2249D948}" type="pres">
      <dgm:prSet presAssocID="{9C12E537-A174-4710-90A9-489362BCDA49}" presName="childText1" presStyleLbl="solidAlignAcc1" presStyleIdx="0" presStyleCnt="4" custScaleY="134717" custLinFactNeighborX="404" custLinFactNeighborY="13550">
        <dgm:presLayoutVars>
          <dgm:chMax val="0"/>
          <dgm:chPref val="0"/>
          <dgm:bulletEnabled val="1"/>
        </dgm:presLayoutVars>
      </dgm:prSet>
      <dgm:spPr/>
      <dgm:t>
        <a:bodyPr/>
        <a:lstStyle/>
        <a:p>
          <a:endParaRPr lang="en-CA"/>
        </a:p>
      </dgm:t>
    </dgm:pt>
    <dgm:pt modelId="{4FB4B844-24E9-4D26-9FEA-5D1824D95419}" type="pres">
      <dgm:prSet presAssocID="{C565644B-7ACA-45CF-8B97-FF058020EF68}" presName="parentText2" presStyleLbl="node1" presStyleIdx="1" presStyleCnt="4">
        <dgm:presLayoutVars>
          <dgm:chMax/>
          <dgm:chPref val="3"/>
          <dgm:bulletEnabled val="1"/>
        </dgm:presLayoutVars>
      </dgm:prSet>
      <dgm:spPr/>
      <dgm:t>
        <a:bodyPr/>
        <a:lstStyle/>
        <a:p>
          <a:endParaRPr lang="en-CA"/>
        </a:p>
      </dgm:t>
    </dgm:pt>
    <dgm:pt modelId="{6906F744-A576-4201-AF8B-E5605762DECE}" type="pres">
      <dgm:prSet presAssocID="{C565644B-7ACA-45CF-8B97-FF058020EF68}" presName="childText2" presStyleLbl="solidAlignAcc1" presStyleIdx="1" presStyleCnt="4" custScaleY="157656" custLinFactNeighborX="1859" custLinFactNeighborY="15969">
        <dgm:presLayoutVars>
          <dgm:chMax val="0"/>
          <dgm:chPref val="0"/>
          <dgm:bulletEnabled val="1"/>
        </dgm:presLayoutVars>
      </dgm:prSet>
      <dgm:spPr/>
      <dgm:t>
        <a:bodyPr/>
        <a:lstStyle/>
        <a:p>
          <a:endParaRPr lang="en-CA"/>
        </a:p>
      </dgm:t>
    </dgm:pt>
    <dgm:pt modelId="{E924C637-F96B-419A-BFC8-9C8DF134831B}" type="pres">
      <dgm:prSet presAssocID="{69D63E63-3521-4D68-89E1-3A2BB0306ED9}" presName="parentText3" presStyleLbl="node1" presStyleIdx="2" presStyleCnt="4">
        <dgm:presLayoutVars>
          <dgm:chMax/>
          <dgm:chPref val="3"/>
          <dgm:bulletEnabled val="1"/>
        </dgm:presLayoutVars>
      </dgm:prSet>
      <dgm:spPr/>
      <dgm:t>
        <a:bodyPr/>
        <a:lstStyle/>
        <a:p>
          <a:endParaRPr lang="en-CA"/>
        </a:p>
      </dgm:t>
    </dgm:pt>
    <dgm:pt modelId="{98316CF7-1BB7-4A91-9424-20882BCB9592}" type="pres">
      <dgm:prSet presAssocID="{69D63E63-3521-4D68-89E1-3A2BB0306ED9}" presName="childText3" presStyleLbl="solidAlignAcc1" presStyleIdx="2" presStyleCnt="4" custScaleY="134714" custLinFactNeighborX="840" custLinFactNeighborY="13286">
        <dgm:presLayoutVars>
          <dgm:chMax val="0"/>
          <dgm:chPref val="0"/>
          <dgm:bulletEnabled val="1"/>
        </dgm:presLayoutVars>
      </dgm:prSet>
      <dgm:spPr/>
      <dgm:t>
        <a:bodyPr/>
        <a:lstStyle/>
        <a:p>
          <a:endParaRPr lang="en-CA"/>
        </a:p>
      </dgm:t>
    </dgm:pt>
    <dgm:pt modelId="{015BCAD4-3EC1-441C-98CC-0C7055C7D0C4}" type="pres">
      <dgm:prSet presAssocID="{1B1054C9-1F68-4B39-BA34-F57508724F2A}" presName="parentText4" presStyleLbl="node1" presStyleIdx="3" presStyleCnt="4">
        <dgm:presLayoutVars>
          <dgm:chMax/>
          <dgm:chPref val="3"/>
          <dgm:bulletEnabled val="1"/>
        </dgm:presLayoutVars>
      </dgm:prSet>
      <dgm:spPr/>
      <dgm:t>
        <a:bodyPr/>
        <a:lstStyle/>
        <a:p>
          <a:endParaRPr lang="en-CA"/>
        </a:p>
      </dgm:t>
    </dgm:pt>
    <dgm:pt modelId="{7C7E650C-504A-4734-83C2-62553CE3602D}" type="pres">
      <dgm:prSet presAssocID="{1B1054C9-1F68-4B39-BA34-F57508724F2A}" presName="childText4" presStyleLbl="solidAlignAcc1" presStyleIdx="3" presStyleCnt="4" custScaleY="120957" custLinFactNeighborX="-178" custLinFactNeighborY="8004">
        <dgm:presLayoutVars>
          <dgm:chMax val="0"/>
          <dgm:chPref val="0"/>
          <dgm:bulletEnabled val="1"/>
        </dgm:presLayoutVars>
      </dgm:prSet>
      <dgm:spPr/>
      <dgm:t>
        <a:bodyPr/>
        <a:lstStyle/>
        <a:p>
          <a:endParaRPr lang="en-CA"/>
        </a:p>
      </dgm:t>
    </dgm:pt>
  </dgm:ptLst>
  <dgm:cxnLst>
    <dgm:cxn modelId="{7208438B-9A81-4132-9975-1F673080B906}" type="presOf" srcId="{F6781E5A-9BCD-4F28-8B14-A843ADB99FDD}" destId="{D4081FB3-8C29-4561-9C2D-2809CDC5363A}" srcOrd="0" destOrd="0" presId="urn:microsoft.com/office/officeart/2009/3/layout/IncreasingArrowsProcess"/>
    <dgm:cxn modelId="{ED9F4396-5CBD-4C3D-AFB6-FFDC29D38003}" srcId="{C565644B-7ACA-45CF-8B97-FF058020EF68}" destId="{BF50E0BF-CD37-42EB-835C-8FDA05A991DE}" srcOrd="1" destOrd="0" parTransId="{033055C4-26EF-413C-A5A2-167D04600F34}" sibTransId="{41F8BBC3-0230-4ADC-AAB8-5A81E50352D3}"/>
    <dgm:cxn modelId="{7619D265-6F52-4CBE-AD5A-24F3B2B9FE46}" type="presOf" srcId="{B55842EA-E300-4D74-9557-BE3E31786F63}" destId="{7C7E650C-504A-4734-83C2-62553CE3602D}" srcOrd="0" destOrd="2" presId="urn:microsoft.com/office/officeart/2009/3/layout/IncreasingArrowsProcess"/>
    <dgm:cxn modelId="{A0D6E769-598E-41E9-A25C-2F70F1AB7CD0}" type="presOf" srcId="{4BC84515-36A8-4EEB-9044-134482CA4697}" destId="{BCDED3D9-2C2E-4B7A-96B4-CD9E2249D948}" srcOrd="0" destOrd="1" presId="urn:microsoft.com/office/officeart/2009/3/layout/IncreasingArrowsProcess"/>
    <dgm:cxn modelId="{4DE714F0-2293-488F-9F01-1BAF8D30972B}" type="presOf" srcId="{C565644B-7ACA-45CF-8B97-FF058020EF68}" destId="{4FB4B844-24E9-4D26-9FEA-5D1824D95419}" srcOrd="0" destOrd="0" presId="urn:microsoft.com/office/officeart/2009/3/layout/IncreasingArrowsProcess"/>
    <dgm:cxn modelId="{DDA9E03A-0276-410F-B127-ECEBB923A895}" type="presOf" srcId="{9C12E537-A174-4710-90A9-489362BCDA49}" destId="{F9D9E3FA-ADF6-44C3-8FF4-0EEF14E6F798}" srcOrd="0" destOrd="0" presId="urn:microsoft.com/office/officeart/2009/3/layout/IncreasingArrowsProcess"/>
    <dgm:cxn modelId="{847B1067-08DA-4770-82F1-ED2E3020A04E}" type="presOf" srcId="{38A8E67F-0E46-4096-BC7F-16CE3731A623}" destId="{7C7E650C-504A-4734-83C2-62553CE3602D}" srcOrd="0" destOrd="5" presId="urn:microsoft.com/office/officeart/2009/3/layout/IncreasingArrowsProcess"/>
    <dgm:cxn modelId="{6B53BF2A-127C-4E8D-9C1C-275D3B460C44}" srcId="{C565644B-7ACA-45CF-8B97-FF058020EF68}" destId="{CC932BDF-A6DE-4CF2-99DC-4F8A13B53812}" srcOrd="4" destOrd="0" parTransId="{2945E8E3-3075-477C-8019-9A7DA276A0D9}" sibTransId="{D7E95DD8-7D9F-4AE4-830A-9A962044CC50}"/>
    <dgm:cxn modelId="{22C454E9-23B6-49A6-BB0C-67A330625B20}" srcId="{69D63E63-3521-4D68-89E1-3A2BB0306ED9}" destId="{852AC907-8383-4EC2-A11B-8512AA10810B}" srcOrd="4" destOrd="0" parTransId="{ED8AEDAA-ACDC-4C87-B194-A1DF36E998A8}" sibTransId="{CEAD32D1-C1FB-4D5F-8F04-385D69DD1674}"/>
    <dgm:cxn modelId="{0103B078-E6BB-4F6B-96DA-621BA7915CFC}" type="presOf" srcId="{29E374D3-182E-473D-9041-78738B3F95F7}" destId="{6906F744-A576-4201-AF8B-E5605762DECE}" srcOrd="0" destOrd="0" presId="urn:microsoft.com/office/officeart/2009/3/layout/IncreasingArrowsProcess"/>
    <dgm:cxn modelId="{09119C7A-2560-45BC-AD4B-03F9B67586E9}" type="presOf" srcId="{CC932BDF-A6DE-4CF2-99DC-4F8A13B53812}" destId="{6906F744-A576-4201-AF8B-E5605762DECE}" srcOrd="0" destOrd="4" presId="urn:microsoft.com/office/officeart/2009/3/layout/IncreasingArrowsProcess"/>
    <dgm:cxn modelId="{C3BADBF8-B638-4A82-A9DB-45B906FD9B41}" type="presOf" srcId="{A1904B0F-4DBA-42E2-BCB5-CF9309039F41}" destId="{7C7E650C-504A-4734-83C2-62553CE3602D}" srcOrd="0" destOrd="3" presId="urn:microsoft.com/office/officeart/2009/3/layout/IncreasingArrowsProcess"/>
    <dgm:cxn modelId="{354CD4AA-1B2B-4ABE-9A1B-5771464400C3}" type="presOf" srcId="{EB3ABC41-E376-412F-8DA7-ACF2EB95F2BA}" destId="{7C7E650C-504A-4734-83C2-62553CE3602D}" srcOrd="0" destOrd="1" presId="urn:microsoft.com/office/officeart/2009/3/layout/IncreasingArrowsProcess"/>
    <dgm:cxn modelId="{88FDBC32-B60E-4F27-8CDF-A47127A7103A}" type="presOf" srcId="{8EDE74C5-3D03-4D90-829E-09F5C4390DAA}" destId="{BCDED3D9-2C2E-4B7A-96B4-CD9E2249D948}" srcOrd="0" destOrd="5" presId="urn:microsoft.com/office/officeart/2009/3/layout/IncreasingArrowsProcess"/>
    <dgm:cxn modelId="{25D2AF5D-0624-4C99-BA99-56A5BB97DA44}" type="presOf" srcId="{130EB3E3-FFB2-427D-910B-74088B23B004}" destId="{7C7E650C-504A-4734-83C2-62553CE3602D}" srcOrd="0" destOrd="4" presId="urn:microsoft.com/office/officeart/2009/3/layout/IncreasingArrowsProcess"/>
    <dgm:cxn modelId="{BE7AB681-EB09-43CE-B647-F9814A03AB7C}" srcId="{69D63E63-3521-4D68-89E1-3A2BB0306ED9}" destId="{8F792A39-77FD-48AB-B4A3-76F73B3926E6}" srcOrd="2" destOrd="0" parTransId="{CD8D7B4E-C4D2-4C3B-BF7B-FCFAE8F3F990}" sibTransId="{061011BD-2A06-43A9-9D7F-20A54EDBA3B7}"/>
    <dgm:cxn modelId="{241F2FE7-831E-4CED-B335-7CFE76ECA1D1}" srcId="{F6781E5A-9BCD-4F28-8B14-A843ADB99FDD}" destId="{9C12E537-A174-4710-90A9-489362BCDA49}" srcOrd="0" destOrd="0" parTransId="{E068C3E2-AC9F-45EB-9F67-94BDDE5B7D0C}" sibTransId="{1A991CF0-FF10-4A0D-97AD-441BF911709C}"/>
    <dgm:cxn modelId="{B91E3237-8C8E-4EAD-A5FD-D5A3F9E17439}" type="presOf" srcId="{8F792A39-77FD-48AB-B4A3-76F73B3926E6}" destId="{98316CF7-1BB7-4A91-9424-20882BCB9592}" srcOrd="0" destOrd="2" presId="urn:microsoft.com/office/officeart/2009/3/layout/IncreasingArrowsProcess"/>
    <dgm:cxn modelId="{015CE504-98F2-4FAA-B837-E4FA753222AB}" srcId="{9C12E537-A174-4710-90A9-489362BCDA49}" destId="{8EDE74C5-3D03-4D90-829E-09F5C4390DAA}" srcOrd="5" destOrd="0" parTransId="{7C75559E-250D-423C-9F26-A074B5439CC6}" sibTransId="{90B43E74-C8E2-4703-8F61-7A252835D666}"/>
    <dgm:cxn modelId="{B51643DC-BD95-448D-9EE0-3DFED82A009D}" type="presOf" srcId="{50224E6A-A1F7-4DF1-BA43-D0F41CF307E9}" destId="{6906F744-A576-4201-AF8B-E5605762DECE}" srcOrd="0" destOrd="2" presId="urn:microsoft.com/office/officeart/2009/3/layout/IncreasingArrowsProcess"/>
    <dgm:cxn modelId="{7B843252-56A4-4D01-8043-82B6A233BA71}" srcId="{1B1054C9-1F68-4B39-BA34-F57508724F2A}" destId="{EB3ABC41-E376-412F-8DA7-ACF2EB95F2BA}" srcOrd="1" destOrd="0" parTransId="{E426A599-5E55-45E7-AE91-2433BB0D3C13}" sibTransId="{69CC7901-B35E-4C47-A3F8-D7CA0CB5EE53}"/>
    <dgm:cxn modelId="{EA57760F-1003-4221-B297-EBDD4750FE16}" srcId="{1B1054C9-1F68-4B39-BA34-F57508724F2A}" destId="{BC4BFA0D-8E1F-44DA-A24A-0090E5AAEB63}" srcOrd="0" destOrd="0" parTransId="{E594D087-3A16-45BE-8D70-DADF4D95F9C6}" sibTransId="{F34058E6-406F-48EE-BC3B-2282E4F9F41F}"/>
    <dgm:cxn modelId="{FF26C515-FA73-4199-B3ED-64007FAF46D7}" type="presOf" srcId="{45C8FB42-7CB4-439B-837C-7D486871BA0F}" destId="{98316CF7-1BB7-4A91-9424-20882BCB9592}" srcOrd="0" destOrd="0" presId="urn:microsoft.com/office/officeart/2009/3/layout/IncreasingArrowsProcess"/>
    <dgm:cxn modelId="{0F833F71-209D-42DA-BA11-66CBB87EF31A}" type="presOf" srcId="{A3259FEB-EFFF-4935-B31E-1B7A804B90DF}" destId="{BCDED3D9-2C2E-4B7A-96B4-CD9E2249D948}" srcOrd="0" destOrd="4" presId="urn:microsoft.com/office/officeart/2009/3/layout/IncreasingArrowsProcess"/>
    <dgm:cxn modelId="{203D2F60-2A58-417F-893E-C829BA36D994}" srcId="{C565644B-7ACA-45CF-8B97-FF058020EF68}" destId="{50224E6A-A1F7-4DF1-BA43-D0F41CF307E9}" srcOrd="2" destOrd="0" parTransId="{229E935E-E675-4045-A1C2-1477C389677F}" sibTransId="{6A5E242A-4F3F-4C21-8969-A2124F561D37}"/>
    <dgm:cxn modelId="{42434C7D-69D2-4753-802A-F019655EBDCA}" type="presOf" srcId="{BF50E0BF-CD37-42EB-835C-8FDA05A991DE}" destId="{6906F744-A576-4201-AF8B-E5605762DECE}" srcOrd="0" destOrd="1" presId="urn:microsoft.com/office/officeart/2009/3/layout/IncreasingArrowsProcess"/>
    <dgm:cxn modelId="{23202865-7714-45AC-B35D-4A3BAB6B3B13}" srcId="{1B1054C9-1F68-4B39-BA34-F57508724F2A}" destId="{B55842EA-E300-4D74-9557-BE3E31786F63}" srcOrd="2" destOrd="0" parTransId="{264546A1-BB5C-4143-B40B-B07FFC7421C3}" sibTransId="{73197644-0BEF-4ADD-9375-D1EC631CFC4F}"/>
    <dgm:cxn modelId="{C2E06E91-C682-49D7-A3A1-E59A1A46083C}" type="presOf" srcId="{C2958DF8-75C7-4D9A-A72B-DA225C8F7152}" destId="{98316CF7-1BB7-4A91-9424-20882BCB9592}" srcOrd="0" destOrd="1" presId="urn:microsoft.com/office/officeart/2009/3/layout/IncreasingArrowsProcess"/>
    <dgm:cxn modelId="{FD26D4D2-6AFA-44BF-9398-50E4CCACC9C0}" srcId="{1B1054C9-1F68-4B39-BA34-F57508724F2A}" destId="{130EB3E3-FFB2-427D-910B-74088B23B004}" srcOrd="4" destOrd="0" parTransId="{73E40E8B-C69B-41AA-9116-B7215B141514}" sibTransId="{AEE6C06E-8B9E-41F5-969E-8697C9AC5AC8}"/>
    <dgm:cxn modelId="{FD708B91-8F6F-448B-8C08-D2CF8E919C28}" type="presOf" srcId="{A2D98A71-2B18-46B6-AF85-99060B1A6836}" destId="{BCDED3D9-2C2E-4B7A-96B4-CD9E2249D948}" srcOrd="0" destOrd="0" presId="urn:microsoft.com/office/officeart/2009/3/layout/IncreasingArrowsProcess"/>
    <dgm:cxn modelId="{6C9E8BB7-A7DB-41F7-BAF3-14CCD0E2E1D1}" srcId="{69D63E63-3521-4D68-89E1-3A2BB0306ED9}" destId="{C2958DF8-75C7-4D9A-A72B-DA225C8F7152}" srcOrd="1" destOrd="0" parTransId="{6A331395-3EF2-4A11-85E9-19D97325E3FD}" sibTransId="{BDF4271A-183D-4751-94D8-548E4FD30EAD}"/>
    <dgm:cxn modelId="{70BA1838-3839-4D75-A716-CA5944C7C3BF}" srcId="{9C12E537-A174-4710-90A9-489362BCDA49}" destId="{57C15542-00AE-4472-878C-44D8CA8ECEE7}" srcOrd="3" destOrd="0" parTransId="{650AF4A3-1DAC-4C91-8105-E6B578B067C5}" sibTransId="{3A6BFE70-3962-4029-A04F-4FB2A14AF425}"/>
    <dgm:cxn modelId="{B1A69610-A1EA-4059-82FC-4702220CC53B}" srcId="{F6781E5A-9BCD-4F28-8B14-A843ADB99FDD}" destId="{69D63E63-3521-4D68-89E1-3A2BB0306ED9}" srcOrd="2" destOrd="0" parTransId="{25D50007-4DA5-4D25-9BBD-4B8FE9E9F3B8}" sibTransId="{D59DB701-30A5-42E0-958F-D0C1C9165AF5}"/>
    <dgm:cxn modelId="{922F5EF9-1FD8-4CB3-A3E5-634D9C79011C}" srcId="{C565644B-7ACA-45CF-8B97-FF058020EF68}" destId="{9DA4A7FE-53CE-4E8A-B1B7-589169E09C4F}" srcOrd="3" destOrd="0" parTransId="{D4BA32E3-6B51-4741-9FC5-60D89F36947B}" sibTransId="{37A7EDAB-D7B5-4429-9EDB-A9BEA6423E37}"/>
    <dgm:cxn modelId="{23A0D5EE-14AC-419E-8B62-DA622960C527}" srcId="{1B1054C9-1F68-4B39-BA34-F57508724F2A}" destId="{A1904B0F-4DBA-42E2-BCB5-CF9309039F41}" srcOrd="3" destOrd="0" parTransId="{E48356D4-2127-4FC5-8F11-BE1F8A0CA13A}" sibTransId="{F545BCA8-7151-4384-9D39-3DB786006DE2}"/>
    <dgm:cxn modelId="{09C55A6E-2AE6-44C4-8603-F04A94DE4FA9}" type="presOf" srcId="{50A8F7F2-901C-4A82-99E2-4ED19A5F4338}" destId="{98316CF7-1BB7-4A91-9424-20882BCB9592}" srcOrd="0" destOrd="3" presId="urn:microsoft.com/office/officeart/2009/3/layout/IncreasingArrowsProcess"/>
    <dgm:cxn modelId="{362B6957-3DB7-4701-B448-6E2979C21A28}" srcId="{9C12E537-A174-4710-90A9-489362BCDA49}" destId="{A2D98A71-2B18-46B6-AF85-99060B1A6836}" srcOrd="0" destOrd="0" parTransId="{00AFBBAE-2AB3-497D-89AA-6DB381F49E46}" sibTransId="{234BEF46-9C62-41FE-879F-0C72C248A5C4}"/>
    <dgm:cxn modelId="{15938659-D7D4-4395-8127-80A132EF242D}" srcId="{1B1054C9-1F68-4B39-BA34-F57508724F2A}" destId="{38A8E67F-0E46-4096-BC7F-16CE3731A623}" srcOrd="5" destOrd="0" parTransId="{D2D89729-1E02-4508-B99C-DEC96288F9C8}" sibTransId="{394C72EA-71A2-454E-A7C5-012110C8273C}"/>
    <dgm:cxn modelId="{CF23B0B9-357D-43F2-99A0-0BA58E15AD4E}" srcId="{9C12E537-A174-4710-90A9-489362BCDA49}" destId="{8F123327-DAEA-40F0-B7B8-CD02D4C90C92}" srcOrd="2" destOrd="0" parTransId="{2971D0E4-F004-4143-85CC-3B73BBB8FDFA}" sibTransId="{2309336C-341A-4617-841E-33EC05CAA01C}"/>
    <dgm:cxn modelId="{1F66A8F2-A160-40C6-9C19-657DFD737F36}" type="presOf" srcId="{8F123327-DAEA-40F0-B7B8-CD02D4C90C92}" destId="{BCDED3D9-2C2E-4B7A-96B4-CD9E2249D948}" srcOrd="0" destOrd="2" presId="urn:microsoft.com/office/officeart/2009/3/layout/IncreasingArrowsProcess"/>
    <dgm:cxn modelId="{7FF03581-76D9-4786-A810-F262C0EF7AC7}" srcId="{9C12E537-A174-4710-90A9-489362BCDA49}" destId="{4BC84515-36A8-4EEB-9044-134482CA4697}" srcOrd="1" destOrd="0" parTransId="{80C22344-73AF-4D0F-A16E-7FF83903A376}" sibTransId="{D86E1641-29CD-4F0B-A8FE-0FBAAF353FBB}"/>
    <dgm:cxn modelId="{C1EEB06B-76B4-4C68-A47C-813CE6FA5FBE}" srcId="{9C12E537-A174-4710-90A9-489362BCDA49}" destId="{A3259FEB-EFFF-4935-B31E-1B7A804B90DF}" srcOrd="4" destOrd="0" parTransId="{D8514B80-B6F7-41DE-8015-2C313BA76518}" sibTransId="{57CEA7E3-63F4-406C-ADA1-FFD82F5D8713}"/>
    <dgm:cxn modelId="{A2E54C80-FAEE-499B-990A-8BD7B828D9F5}" srcId="{F6781E5A-9BCD-4F28-8B14-A843ADB99FDD}" destId="{1B1054C9-1F68-4B39-BA34-F57508724F2A}" srcOrd="3" destOrd="0" parTransId="{E14777D2-F8C3-4ADA-B9E1-4AC7418589BC}" sibTransId="{6DA7DC29-C50C-43E6-B254-0A089EC34EE6}"/>
    <dgm:cxn modelId="{82D124D7-4AEE-46F6-9050-DCD88B5A323A}" srcId="{69D63E63-3521-4D68-89E1-3A2BB0306ED9}" destId="{50A8F7F2-901C-4A82-99E2-4ED19A5F4338}" srcOrd="3" destOrd="0" parTransId="{4DE724BE-B915-4FAC-909F-E3A93ECAE83D}" sibTransId="{79081C02-6DB3-4DA6-8528-E6E38F07DC9E}"/>
    <dgm:cxn modelId="{C789648B-A6A1-4EB1-8FD2-E90BA565D681}" type="presOf" srcId="{69D63E63-3521-4D68-89E1-3A2BB0306ED9}" destId="{E924C637-F96B-419A-BFC8-9C8DF134831B}" srcOrd="0" destOrd="0" presId="urn:microsoft.com/office/officeart/2009/3/layout/IncreasingArrowsProcess"/>
    <dgm:cxn modelId="{E44C88D9-D77A-4276-A5E3-DB9751BE446F}" srcId="{F6781E5A-9BCD-4F28-8B14-A843ADB99FDD}" destId="{C565644B-7ACA-45CF-8B97-FF058020EF68}" srcOrd="1" destOrd="0" parTransId="{9831F284-C791-40BE-91EA-A341C7796DCA}" sibTransId="{2571222C-DB79-47D1-AE33-09CD59A1E895}"/>
    <dgm:cxn modelId="{D5E7818F-B2CB-4667-96A8-B6278206BB2A}" srcId="{69D63E63-3521-4D68-89E1-3A2BB0306ED9}" destId="{45C8FB42-7CB4-439B-837C-7D486871BA0F}" srcOrd="0" destOrd="0" parTransId="{859A3963-41AE-4157-A835-E4544305CBE3}" sibTransId="{CDA82FB8-D036-45E7-BF82-6F5BBE7D0EE3}"/>
    <dgm:cxn modelId="{5953B287-338C-4BDE-9E3E-05740A81F4A9}" type="presOf" srcId="{9DA4A7FE-53CE-4E8A-B1B7-589169E09C4F}" destId="{6906F744-A576-4201-AF8B-E5605762DECE}" srcOrd="0" destOrd="3" presId="urn:microsoft.com/office/officeart/2009/3/layout/IncreasingArrowsProcess"/>
    <dgm:cxn modelId="{4422848E-9D54-45CA-9D97-2D85E8F7CD5F}" type="presOf" srcId="{BC4BFA0D-8E1F-44DA-A24A-0090E5AAEB63}" destId="{7C7E650C-504A-4734-83C2-62553CE3602D}" srcOrd="0" destOrd="0" presId="urn:microsoft.com/office/officeart/2009/3/layout/IncreasingArrowsProcess"/>
    <dgm:cxn modelId="{643AC06C-00A5-4F22-A676-14C2A74EBE59}" type="presOf" srcId="{1B1054C9-1F68-4B39-BA34-F57508724F2A}" destId="{015BCAD4-3EC1-441C-98CC-0C7055C7D0C4}" srcOrd="0" destOrd="0" presId="urn:microsoft.com/office/officeart/2009/3/layout/IncreasingArrowsProcess"/>
    <dgm:cxn modelId="{9FE412FA-333D-4828-9735-F4028DFACAED}" srcId="{C565644B-7ACA-45CF-8B97-FF058020EF68}" destId="{29E374D3-182E-473D-9041-78738B3F95F7}" srcOrd="0" destOrd="0" parTransId="{4B3E623D-E819-4CE8-A928-977249E3A0B3}" sibTransId="{0F159307-E3D5-435A-AFDF-CBA96D655A5A}"/>
    <dgm:cxn modelId="{DCF38A62-AFBA-4905-A95B-47A75938A08F}" type="presOf" srcId="{57C15542-00AE-4472-878C-44D8CA8ECEE7}" destId="{BCDED3D9-2C2E-4B7A-96B4-CD9E2249D948}" srcOrd="0" destOrd="3" presId="urn:microsoft.com/office/officeart/2009/3/layout/IncreasingArrowsProcess"/>
    <dgm:cxn modelId="{E5ACA4EC-3877-4A8E-9617-A764400F60E2}" type="presOf" srcId="{852AC907-8383-4EC2-A11B-8512AA10810B}" destId="{98316CF7-1BB7-4A91-9424-20882BCB9592}" srcOrd="0" destOrd="4" presId="urn:microsoft.com/office/officeart/2009/3/layout/IncreasingArrowsProcess"/>
    <dgm:cxn modelId="{E401D7BB-6463-4484-81F2-60C885BA8826}" type="presParOf" srcId="{D4081FB3-8C29-4561-9C2D-2809CDC5363A}" destId="{F9D9E3FA-ADF6-44C3-8FF4-0EEF14E6F798}" srcOrd="0" destOrd="0" presId="urn:microsoft.com/office/officeart/2009/3/layout/IncreasingArrowsProcess"/>
    <dgm:cxn modelId="{1AD7E9BB-FDE2-452B-ABE5-F5DEDA522A9D}" type="presParOf" srcId="{D4081FB3-8C29-4561-9C2D-2809CDC5363A}" destId="{BCDED3D9-2C2E-4B7A-96B4-CD9E2249D948}" srcOrd="1" destOrd="0" presId="urn:microsoft.com/office/officeart/2009/3/layout/IncreasingArrowsProcess"/>
    <dgm:cxn modelId="{AF7EB8FF-C826-4972-9273-FC638DC687DB}" type="presParOf" srcId="{D4081FB3-8C29-4561-9C2D-2809CDC5363A}" destId="{4FB4B844-24E9-4D26-9FEA-5D1824D95419}" srcOrd="2" destOrd="0" presId="urn:microsoft.com/office/officeart/2009/3/layout/IncreasingArrowsProcess"/>
    <dgm:cxn modelId="{9DEE5368-B407-4870-B70E-54C427B880CA}" type="presParOf" srcId="{D4081FB3-8C29-4561-9C2D-2809CDC5363A}" destId="{6906F744-A576-4201-AF8B-E5605762DECE}" srcOrd="3" destOrd="0" presId="urn:microsoft.com/office/officeart/2009/3/layout/IncreasingArrowsProcess"/>
    <dgm:cxn modelId="{C680B928-B1AB-4550-9858-194C60375877}" type="presParOf" srcId="{D4081FB3-8C29-4561-9C2D-2809CDC5363A}" destId="{E924C637-F96B-419A-BFC8-9C8DF134831B}" srcOrd="4" destOrd="0" presId="urn:microsoft.com/office/officeart/2009/3/layout/IncreasingArrowsProcess"/>
    <dgm:cxn modelId="{9C0ADE4C-80C9-43C4-B409-D8229CF2CC6C}" type="presParOf" srcId="{D4081FB3-8C29-4561-9C2D-2809CDC5363A}" destId="{98316CF7-1BB7-4A91-9424-20882BCB9592}" srcOrd="5" destOrd="0" presId="urn:microsoft.com/office/officeart/2009/3/layout/IncreasingArrowsProcess"/>
    <dgm:cxn modelId="{1A8640F3-5199-4F4B-A735-08D7695F6693}" type="presParOf" srcId="{D4081FB3-8C29-4561-9C2D-2809CDC5363A}" destId="{015BCAD4-3EC1-441C-98CC-0C7055C7D0C4}" srcOrd="6" destOrd="0" presId="urn:microsoft.com/office/officeart/2009/3/layout/IncreasingArrowsProcess"/>
    <dgm:cxn modelId="{3D197257-E932-427D-891D-5CFC725C7EB1}" type="presParOf" srcId="{D4081FB3-8C29-4561-9C2D-2809CDC5363A}" destId="{7C7E650C-504A-4734-83C2-62553CE3602D}"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52072942-7BC7-4DAA-BA52-67AE75B1259F}" srcId="{7768F095-91CC-401F-8212-C2CF0D719CED}" destId="{F6A671C8-1913-407E-86D7-FE00C3B6CE95}" srcOrd="0" destOrd="0" parTransId="{4766F635-60D9-4636-8CAD-C212FB37F98C}" sibTransId="{91F335FB-5B0A-4637-AF14-97ED3E5DFE16}"/>
    <dgm:cxn modelId="{483DF4B1-8190-4B77-95EF-55663CB533FE}" srcId="{7768F095-91CC-401F-8212-C2CF0D719CED}" destId="{49824C88-D6E0-4817-BDCE-C833181187DE}" srcOrd="2" destOrd="0" parTransId="{3C369277-7D55-4488-8BB7-0E1B8F82280D}" sibTransId="{26CC3CE7-9532-445C-B8E9-76CE41C5F1EF}"/>
    <dgm:cxn modelId="{8E06F088-B9A1-42CE-9D27-702BC60E5BC6}" type="presOf" srcId="{F6A671C8-1913-407E-86D7-FE00C3B6CE95}" destId="{FD339EBB-2857-4329-8D19-958A41DF04AD}" srcOrd="0" destOrd="0" presId="urn:microsoft.com/office/officeart/2005/8/layout/venn1"/>
    <dgm:cxn modelId="{6F951759-6CAD-44BE-B636-EDB2AA7187BC}" type="presOf" srcId="{70EFE6FC-4A8C-47EF-BA4E-78C1713F2783}" destId="{34FE503C-8BD7-42DC-9C7B-1B8CDC5D2186}" srcOrd="0" destOrd="0" presId="urn:microsoft.com/office/officeart/2005/8/layout/venn1"/>
    <dgm:cxn modelId="{B37F7665-7473-4D0D-A5B4-EE4A6ACFEC21}" type="presOf" srcId="{49824C88-D6E0-4817-BDCE-C833181187DE}" destId="{C3CE1191-0A1E-43E3-AF5B-0E3DB45B9CDE}" srcOrd="0" destOrd="0" presId="urn:microsoft.com/office/officeart/2005/8/layout/venn1"/>
    <dgm:cxn modelId="{A960E242-46E8-4D75-9BCE-5CAE8852E204}" type="presOf" srcId="{7768F095-91CC-401F-8212-C2CF0D719CED}" destId="{1E95306A-9FF7-4EB5-B9AE-AB0FCCB426AF}" srcOrd="0" destOrd="0" presId="urn:microsoft.com/office/officeart/2005/8/layout/venn1"/>
    <dgm:cxn modelId="{4E04307F-7989-48BA-8411-18959B07982C}" type="presOf" srcId="{70EFE6FC-4A8C-47EF-BA4E-78C1713F2783}" destId="{85ED7004-5B86-4CED-BECC-31D2CCEED8BC}" srcOrd="1" destOrd="0" presId="urn:microsoft.com/office/officeart/2005/8/layout/venn1"/>
    <dgm:cxn modelId="{5752D7B2-1527-4C87-A29E-A6131C2ACAE1}" type="presOf" srcId="{F6A671C8-1913-407E-86D7-FE00C3B6CE95}" destId="{500EAAEA-65F9-499D-8D09-0E048112B4DE}" srcOrd="1" destOrd="0" presId="urn:microsoft.com/office/officeart/2005/8/layout/venn1"/>
    <dgm:cxn modelId="{B2C2057E-372D-422C-B371-E5CE7C1E3953}" type="presOf" srcId="{49824C88-D6E0-4817-BDCE-C833181187DE}" destId="{964C6E6F-BC48-44BD-8BC3-36FD8AEAAEF9}" srcOrd="1" destOrd="0" presId="urn:microsoft.com/office/officeart/2005/8/layout/venn1"/>
    <dgm:cxn modelId="{2C24AAC1-481D-43D3-B84F-DDDDB5D43E5B}" srcId="{7768F095-91CC-401F-8212-C2CF0D719CED}" destId="{70EFE6FC-4A8C-47EF-BA4E-78C1713F2783}" srcOrd="1" destOrd="0" parTransId="{870FC508-80FF-43C7-8E7B-50B4BE0D6120}" sibTransId="{6416C344-7221-40DE-BFFD-F9780032020F}"/>
    <dgm:cxn modelId="{49984E59-84B9-495A-8DAE-23701FA2E8DA}" type="presParOf" srcId="{1E95306A-9FF7-4EB5-B9AE-AB0FCCB426AF}" destId="{FD339EBB-2857-4329-8D19-958A41DF04AD}" srcOrd="0" destOrd="0" presId="urn:microsoft.com/office/officeart/2005/8/layout/venn1"/>
    <dgm:cxn modelId="{9B9E8016-9A89-467F-BC0D-23A80E13FAB1}" type="presParOf" srcId="{1E95306A-9FF7-4EB5-B9AE-AB0FCCB426AF}" destId="{500EAAEA-65F9-499D-8D09-0E048112B4DE}" srcOrd="1" destOrd="0" presId="urn:microsoft.com/office/officeart/2005/8/layout/venn1"/>
    <dgm:cxn modelId="{5ACA590F-9490-4CAB-A059-106032485FF3}" type="presParOf" srcId="{1E95306A-9FF7-4EB5-B9AE-AB0FCCB426AF}" destId="{34FE503C-8BD7-42DC-9C7B-1B8CDC5D2186}" srcOrd="2" destOrd="0" presId="urn:microsoft.com/office/officeart/2005/8/layout/venn1"/>
    <dgm:cxn modelId="{C91E00A3-5BF3-44CD-8BB3-5E46B1FB5093}" type="presParOf" srcId="{1E95306A-9FF7-4EB5-B9AE-AB0FCCB426AF}" destId="{85ED7004-5B86-4CED-BECC-31D2CCEED8BC}" srcOrd="3" destOrd="0" presId="urn:microsoft.com/office/officeart/2005/8/layout/venn1"/>
    <dgm:cxn modelId="{709DBC6F-E0BE-4A12-8B70-229E543C0127}" type="presParOf" srcId="{1E95306A-9FF7-4EB5-B9AE-AB0FCCB426AF}" destId="{C3CE1191-0A1E-43E3-AF5B-0E3DB45B9CDE}" srcOrd="4" destOrd="0" presId="urn:microsoft.com/office/officeart/2005/8/layout/venn1"/>
    <dgm:cxn modelId="{289DCA56-78B6-4D94-BED0-327F38384386}"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034C9E-359F-477A-8E40-4C7AA4C0E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82FFDBE-7377-4333-A45F-113ECD98FE74}">
      <dgm:prSet phldrT="[Text]"/>
      <dgm:spPr>
        <a:solidFill>
          <a:schemeClr val="accent2"/>
        </a:solidFill>
        <a:ln>
          <a:noFill/>
        </a:ln>
      </dgm:spPr>
      <dgm:t>
        <a:bodyPr/>
        <a:lstStyle/>
        <a:p>
          <a:r>
            <a:rPr lang="es-MX" b="1" noProof="0" dirty="0" smtClean="0"/>
            <a:t>Definición</a:t>
          </a:r>
          <a:endParaRPr lang="es-MX" b="1" noProof="0" dirty="0"/>
        </a:p>
      </dgm:t>
    </dgm:pt>
    <dgm:pt modelId="{BCAE1B2E-1D3F-469D-A5B5-CC53CB43C988}" type="parTrans" cxnId="{B82915E1-1283-4880-890A-93FD0286D95C}">
      <dgm:prSet/>
      <dgm:spPr/>
      <dgm:t>
        <a:bodyPr/>
        <a:lstStyle/>
        <a:p>
          <a:endParaRPr lang="es-MX" noProof="0"/>
        </a:p>
      </dgm:t>
    </dgm:pt>
    <dgm:pt modelId="{A44F68A8-4EE4-41AB-8984-7B8C016308EA}" type="sibTrans" cxnId="{B82915E1-1283-4880-890A-93FD0286D95C}">
      <dgm:prSet/>
      <dgm:spPr/>
      <dgm:t>
        <a:bodyPr/>
        <a:lstStyle/>
        <a:p>
          <a:endParaRPr lang="es-MX" noProof="0"/>
        </a:p>
      </dgm:t>
    </dgm:pt>
    <dgm:pt modelId="{8FDB486F-321F-4C2D-BDFB-3A68CBDFAD28}">
      <dgm:prSet phldrT="[Text]"/>
      <dgm:spPr>
        <a:solidFill>
          <a:srgbClr val="FEDEE5"/>
        </a:solidFill>
        <a:ln>
          <a:solidFill>
            <a:srgbClr val="C03932"/>
          </a:solidFill>
        </a:ln>
      </dgm:spPr>
      <dgm:t>
        <a:bodyPr/>
        <a:lstStyle/>
        <a:p>
          <a:r>
            <a:rPr lang="es-MX" noProof="0" dirty="0" smtClean="0">
              <a:solidFill>
                <a:srgbClr val="002060"/>
              </a:solidFill>
            </a:rPr>
            <a:t>Dolor que surge de daño real o amenaza de daño a tejido no-neural y se debe a la activación de nociceptores</a:t>
          </a:r>
          <a:endParaRPr lang="es-MX" noProof="0" dirty="0">
            <a:solidFill>
              <a:srgbClr val="002060"/>
            </a:solidFill>
          </a:endParaRPr>
        </a:p>
      </dgm:t>
    </dgm:pt>
    <dgm:pt modelId="{E0BB1901-4316-4AC8-B404-785314AE2853}" type="parTrans" cxnId="{52A69F7F-F93E-4BB6-B5A0-7C9FC2509423}">
      <dgm:prSet/>
      <dgm:spPr/>
      <dgm:t>
        <a:bodyPr/>
        <a:lstStyle/>
        <a:p>
          <a:endParaRPr lang="es-MX" noProof="0"/>
        </a:p>
      </dgm:t>
    </dgm:pt>
    <dgm:pt modelId="{0883DE55-6CAB-42D8-A73E-9752503A6BB8}" type="sibTrans" cxnId="{52A69F7F-F93E-4BB6-B5A0-7C9FC2509423}">
      <dgm:prSet/>
      <dgm:spPr/>
      <dgm:t>
        <a:bodyPr/>
        <a:lstStyle/>
        <a:p>
          <a:endParaRPr lang="es-MX" noProof="0"/>
        </a:p>
      </dgm:t>
    </dgm:pt>
    <dgm:pt modelId="{25BB96AD-73C8-4997-96C7-47901B24F3C7}">
      <dgm:prSet phldrT="[Text]"/>
      <dgm:spPr>
        <a:solidFill>
          <a:schemeClr val="accent2"/>
        </a:solidFill>
        <a:ln>
          <a:solidFill>
            <a:schemeClr val="accent2"/>
          </a:solidFill>
        </a:ln>
      </dgm:spPr>
      <dgm:t>
        <a:bodyPr/>
        <a:lstStyle/>
        <a:p>
          <a:r>
            <a:rPr lang="es-MX" b="1" noProof="0" dirty="0" smtClean="0"/>
            <a:t>Ejemplos</a:t>
          </a:r>
          <a:endParaRPr lang="es-MX" b="1" noProof="0" dirty="0"/>
        </a:p>
      </dgm:t>
    </dgm:pt>
    <dgm:pt modelId="{5620F441-60BD-4F8A-B941-8FA3CE9E91B4}" type="parTrans" cxnId="{F1CED66E-61E7-4C9C-A658-0834DA15D7E9}">
      <dgm:prSet/>
      <dgm:spPr/>
      <dgm:t>
        <a:bodyPr/>
        <a:lstStyle/>
        <a:p>
          <a:endParaRPr lang="es-MX" noProof="0"/>
        </a:p>
      </dgm:t>
    </dgm:pt>
    <dgm:pt modelId="{DE07B542-BF54-44FD-8F04-71F161F19ED1}" type="sibTrans" cxnId="{F1CED66E-61E7-4C9C-A658-0834DA15D7E9}">
      <dgm:prSet/>
      <dgm:spPr/>
      <dgm:t>
        <a:bodyPr/>
        <a:lstStyle/>
        <a:p>
          <a:endParaRPr lang="es-MX" noProof="0"/>
        </a:p>
      </dgm:t>
    </dgm:pt>
    <dgm:pt modelId="{8732FA4E-6AD2-48D6-AB3C-402C59A8A7C2}">
      <dgm:prSet phldrT="[Text]"/>
      <dgm:spPr>
        <a:solidFill>
          <a:schemeClr val="accent2"/>
        </a:solidFill>
        <a:ln>
          <a:noFill/>
        </a:ln>
      </dgm:spPr>
      <dgm:t>
        <a:bodyPr/>
        <a:lstStyle/>
        <a:p>
          <a:r>
            <a:rPr lang="es-MX" b="1" noProof="0" dirty="0" smtClean="0"/>
            <a:t>Cualidad del dolor</a:t>
          </a:r>
          <a:endParaRPr lang="es-MX" b="1" noProof="0" dirty="0"/>
        </a:p>
      </dgm:t>
    </dgm:pt>
    <dgm:pt modelId="{3A4AC57D-A023-4FA9-92BA-D0558B8BA6C5}" type="parTrans" cxnId="{C93A4C74-D07D-4973-B7AA-D32BCD9C8386}">
      <dgm:prSet/>
      <dgm:spPr/>
      <dgm:t>
        <a:bodyPr/>
        <a:lstStyle/>
        <a:p>
          <a:endParaRPr lang="es-MX" noProof="0"/>
        </a:p>
      </dgm:t>
    </dgm:pt>
    <dgm:pt modelId="{9D37917B-7719-46C6-9DF9-FD667E6BFAE8}" type="sibTrans" cxnId="{C93A4C74-D07D-4973-B7AA-D32BCD9C8386}">
      <dgm:prSet/>
      <dgm:spPr/>
      <dgm:t>
        <a:bodyPr/>
        <a:lstStyle/>
        <a:p>
          <a:endParaRPr lang="es-MX" noProof="0"/>
        </a:p>
      </dgm:t>
    </dgm:pt>
    <dgm:pt modelId="{2F7A68ED-3D39-40A4-9563-9A426D5533BA}">
      <dgm:prSet phldrT="[Text]"/>
      <dgm:spPr>
        <a:solidFill>
          <a:srgbClr val="FEDEE5"/>
        </a:solidFill>
        <a:ln>
          <a:solidFill>
            <a:srgbClr val="C03932">
              <a:alpha val="90000"/>
            </a:srgbClr>
          </a:solidFill>
        </a:ln>
      </dgm:spPr>
      <dgm:t>
        <a:bodyPr/>
        <a:lstStyle/>
        <a:p>
          <a:r>
            <a:rPr lang="es-MX" noProof="0" dirty="0" smtClean="0">
              <a:solidFill>
                <a:srgbClr val="002060"/>
              </a:solidFill>
            </a:rPr>
            <a:t>Usualmente punzante o pulsante</a:t>
          </a:r>
          <a:endParaRPr lang="es-MX" noProof="0" dirty="0">
            <a:solidFill>
              <a:srgbClr val="002060"/>
            </a:solidFill>
          </a:endParaRPr>
        </a:p>
      </dgm:t>
    </dgm:pt>
    <dgm:pt modelId="{FF63ADE9-DDE8-4BC5-817E-7907C5AED429}" type="parTrans" cxnId="{D67FD2EF-6DBE-4919-B754-2D7ABEE663CA}">
      <dgm:prSet/>
      <dgm:spPr/>
      <dgm:t>
        <a:bodyPr/>
        <a:lstStyle/>
        <a:p>
          <a:endParaRPr lang="es-MX" noProof="0"/>
        </a:p>
      </dgm:t>
    </dgm:pt>
    <dgm:pt modelId="{4C6B6B08-B4E6-4ADF-80BE-BC1D7A5F06F4}" type="sibTrans" cxnId="{D67FD2EF-6DBE-4919-B754-2D7ABEE663CA}">
      <dgm:prSet/>
      <dgm:spPr/>
      <dgm:t>
        <a:bodyPr/>
        <a:lstStyle/>
        <a:p>
          <a:endParaRPr lang="es-MX" noProof="0"/>
        </a:p>
      </dgm:t>
    </dgm:pt>
    <dgm:pt modelId="{559D6D5D-A31B-4C5A-B8B0-25449CB5E21F}">
      <dgm:prSet phldrT="[Text]" custT="1"/>
      <dgm:spPr>
        <a:solidFill>
          <a:srgbClr val="FEDEE5"/>
        </a:solidFill>
        <a:ln>
          <a:solidFill>
            <a:schemeClr val="accent2">
              <a:alpha val="90000"/>
            </a:schemeClr>
          </a:solidFill>
        </a:ln>
      </dgm:spPr>
      <dgm:t>
        <a:bodyPr/>
        <a:lstStyle/>
        <a:p>
          <a:r>
            <a:rPr lang="es-MX" sz="1800" noProof="0" dirty="0" smtClean="0">
              <a:solidFill>
                <a:srgbClr val="002060"/>
              </a:solidFill>
            </a:rPr>
            <a:t>Gota</a:t>
          </a:r>
          <a:endParaRPr lang="es-MX" sz="1800" noProof="0" dirty="0">
            <a:solidFill>
              <a:srgbClr val="002060"/>
            </a:solidFill>
          </a:endParaRPr>
        </a:p>
      </dgm:t>
    </dgm:pt>
    <dgm:pt modelId="{30A867AE-0B68-42CE-895F-6B77188F0FED}" type="parTrans" cxnId="{3C2BDC71-C788-497D-B1E9-9C197A5237FC}">
      <dgm:prSet/>
      <dgm:spPr/>
      <dgm:t>
        <a:bodyPr/>
        <a:lstStyle/>
        <a:p>
          <a:endParaRPr lang="es-MX" noProof="0"/>
        </a:p>
      </dgm:t>
    </dgm:pt>
    <dgm:pt modelId="{B327219B-9A75-4014-B9A0-EB3AF88819BE}" type="sibTrans" cxnId="{3C2BDC71-C788-497D-B1E9-9C197A5237FC}">
      <dgm:prSet/>
      <dgm:spPr/>
      <dgm:t>
        <a:bodyPr/>
        <a:lstStyle/>
        <a:p>
          <a:endParaRPr lang="es-MX" noProof="0"/>
        </a:p>
      </dgm:t>
    </dgm:pt>
    <dgm:pt modelId="{E55A0E62-B215-4816-9F8F-3D593890A377}">
      <dgm:prSet custT="1"/>
      <dgm:spPr>
        <a:solidFill>
          <a:srgbClr val="FEDEE5"/>
        </a:solidFill>
        <a:ln>
          <a:solidFill>
            <a:schemeClr val="accent2">
              <a:alpha val="90000"/>
            </a:schemeClr>
          </a:solidFill>
        </a:ln>
      </dgm:spPr>
      <dgm:t>
        <a:bodyPr/>
        <a:lstStyle/>
        <a:p>
          <a:r>
            <a:rPr lang="es-MX" sz="1800" noProof="0" dirty="0" smtClean="0">
              <a:solidFill>
                <a:srgbClr val="002060"/>
              </a:solidFill>
            </a:rPr>
            <a:t>Dolor en espalda baja</a:t>
          </a:r>
          <a:endParaRPr lang="es-MX" sz="1800" noProof="0" dirty="0">
            <a:solidFill>
              <a:srgbClr val="002060"/>
            </a:solidFill>
          </a:endParaRPr>
        </a:p>
      </dgm:t>
    </dgm:pt>
    <dgm:pt modelId="{FEC6FFC8-413C-4363-8684-5ED5922A9C26}" type="parTrans" cxnId="{ECF6826D-7A83-4305-A252-6388E8F5CE3A}">
      <dgm:prSet/>
      <dgm:spPr/>
      <dgm:t>
        <a:bodyPr/>
        <a:lstStyle/>
        <a:p>
          <a:endParaRPr lang="es-MX" noProof="0"/>
        </a:p>
      </dgm:t>
    </dgm:pt>
    <dgm:pt modelId="{19C2FCA4-40AD-4F03-BF8F-40A996EB9F3B}" type="sibTrans" cxnId="{ECF6826D-7A83-4305-A252-6388E8F5CE3A}">
      <dgm:prSet/>
      <dgm:spPr/>
      <dgm:t>
        <a:bodyPr/>
        <a:lstStyle/>
        <a:p>
          <a:endParaRPr lang="es-MX" noProof="0"/>
        </a:p>
      </dgm:t>
    </dgm:pt>
    <dgm:pt modelId="{50F1BB2A-CE33-4E00-94E3-01109F4B027A}">
      <dgm:prSet custT="1"/>
      <dgm:spPr>
        <a:solidFill>
          <a:srgbClr val="FEDEE5"/>
        </a:solidFill>
        <a:ln>
          <a:solidFill>
            <a:schemeClr val="accent2">
              <a:alpha val="90000"/>
            </a:schemeClr>
          </a:solidFill>
        </a:ln>
      </dgm:spPr>
      <dgm:t>
        <a:bodyPr/>
        <a:lstStyle/>
        <a:p>
          <a:r>
            <a:rPr lang="es-MX" sz="1800" noProof="0" dirty="0" smtClean="0">
              <a:solidFill>
                <a:srgbClr val="002060"/>
              </a:solidFill>
            </a:rPr>
            <a:t>osteoartritis</a:t>
          </a:r>
          <a:endParaRPr lang="es-MX" sz="1800" noProof="0" dirty="0">
            <a:solidFill>
              <a:srgbClr val="002060"/>
            </a:solidFill>
          </a:endParaRPr>
        </a:p>
      </dgm:t>
    </dgm:pt>
    <dgm:pt modelId="{C29F2F0D-1B5A-4F0F-87A6-13C52ACADB1D}" type="parTrans" cxnId="{0A2E5404-CB66-478B-BD37-C75BCE8B4A10}">
      <dgm:prSet/>
      <dgm:spPr/>
      <dgm:t>
        <a:bodyPr/>
        <a:lstStyle/>
        <a:p>
          <a:endParaRPr lang="es-MX" noProof="0"/>
        </a:p>
      </dgm:t>
    </dgm:pt>
    <dgm:pt modelId="{0CF18DA6-5930-4C5E-A4D2-7E559217EAF4}" type="sibTrans" cxnId="{0A2E5404-CB66-478B-BD37-C75BCE8B4A10}">
      <dgm:prSet/>
      <dgm:spPr/>
      <dgm:t>
        <a:bodyPr/>
        <a:lstStyle/>
        <a:p>
          <a:endParaRPr lang="es-MX" noProof="0"/>
        </a:p>
      </dgm:t>
    </dgm:pt>
    <dgm:pt modelId="{CDB595AB-A4E0-4477-BFA4-C2490006E5D4}">
      <dgm:prSet/>
      <dgm:spPr>
        <a:solidFill>
          <a:srgbClr val="FEDEE5"/>
        </a:solidFill>
        <a:ln>
          <a:solidFill>
            <a:srgbClr val="C03932">
              <a:alpha val="90000"/>
            </a:srgbClr>
          </a:solidFill>
        </a:ln>
      </dgm:spPr>
      <dgm:t>
        <a:bodyPr/>
        <a:lstStyle/>
        <a:p>
          <a:r>
            <a:rPr lang="es-MX" noProof="0" dirty="0" smtClean="0">
              <a:solidFill>
                <a:srgbClr val="002060"/>
              </a:solidFill>
            </a:rPr>
            <a:t>Usualmente bien localizado</a:t>
          </a:r>
          <a:endParaRPr lang="es-MX" noProof="0" dirty="0">
            <a:solidFill>
              <a:srgbClr val="002060"/>
            </a:solidFill>
          </a:endParaRPr>
        </a:p>
      </dgm:t>
    </dgm:pt>
    <dgm:pt modelId="{327F65EA-D01B-47D6-AAB8-47E219502816}" type="parTrans" cxnId="{EE6185AE-B3AA-4FFE-B262-B14A2BB114FF}">
      <dgm:prSet/>
      <dgm:spPr/>
      <dgm:t>
        <a:bodyPr/>
        <a:lstStyle/>
        <a:p>
          <a:endParaRPr lang="es-MX" noProof="0"/>
        </a:p>
      </dgm:t>
    </dgm:pt>
    <dgm:pt modelId="{2C61F0AA-C0B1-4BA7-BC5D-70D847106D1C}" type="sibTrans" cxnId="{EE6185AE-B3AA-4FFE-B262-B14A2BB114FF}">
      <dgm:prSet/>
      <dgm:spPr/>
      <dgm:t>
        <a:bodyPr/>
        <a:lstStyle/>
        <a:p>
          <a:endParaRPr lang="es-MX" noProof="0"/>
        </a:p>
      </dgm:t>
    </dgm:pt>
    <dgm:pt modelId="{9631AA7A-3CC6-4871-BB45-08A9FB71CE1C}">
      <dgm:prSet/>
      <dgm:spPr>
        <a:solidFill>
          <a:srgbClr val="FEDEE5"/>
        </a:solidFill>
        <a:ln>
          <a:solidFill>
            <a:srgbClr val="C03932">
              <a:alpha val="90000"/>
            </a:srgbClr>
          </a:solidFill>
        </a:ln>
      </dgm:spPr>
      <dgm:t>
        <a:bodyPr/>
        <a:lstStyle/>
        <a:p>
          <a:r>
            <a:rPr lang="es-MX" noProof="0" dirty="0" smtClean="0">
              <a:solidFill>
                <a:srgbClr val="002060"/>
              </a:solidFill>
            </a:rPr>
            <a:t>Usualmente de tiempo limitado (se resuelve cuando el tejido dañado sana) </a:t>
          </a:r>
          <a:endParaRPr lang="es-MX" noProof="0" dirty="0">
            <a:solidFill>
              <a:srgbClr val="002060"/>
            </a:solidFill>
          </a:endParaRPr>
        </a:p>
      </dgm:t>
    </dgm:pt>
    <dgm:pt modelId="{26999578-559E-44BD-94D0-0748BF62E48E}" type="parTrans" cxnId="{D39FD2ED-EA09-4C75-94A8-196DD3480C3B}">
      <dgm:prSet/>
      <dgm:spPr/>
      <dgm:t>
        <a:bodyPr/>
        <a:lstStyle/>
        <a:p>
          <a:endParaRPr lang="es-MX" noProof="0"/>
        </a:p>
      </dgm:t>
    </dgm:pt>
    <dgm:pt modelId="{4DDE956C-CDA2-4ACD-BC19-AA8F01111529}" type="sibTrans" cxnId="{D39FD2ED-EA09-4C75-94A8-196DD3480C3B}">
      <dgm:prSet/>
      <dgm:spPr/>
      <dgm:t>
        <a:bodyPr/>
        <a:lstStyle/>
        <a:p>
          <a:endParaRPr lang="es-MX" noProof="0"/>
        </a:p>
      </dgm:t>
    </dgm:pt>
    <dgm:pt modelId="{ABCB0D92-DE2E-4EA9-B964-4FF9578851D0}">
      <dgm:prSet/>
      <dgm:spPr>
        <a:solidFill>
          <a:srgbClr val="FEDEE5"/>
        </a:solidFill>
        <a:ln>
          <a:solidFill>
            <a:srgbClr val="C03932">
              <a:alpha val="90000"/>
            </a:srgbClr>
          </a:solidFill>
        </a:ln>
      </dgm:spPr>
      <dgm:t>
        <a:bodyPr/>
        <a:lstStyle/>
        <a:p>
          <a:r>
            <a:rPr lang="es-MX" noProof="0" dirty="0" smtClean="0">
              <a:solidFill>
                <a:srgbClr val="002060"/>
              </a:solidFill>
            </a:rPr>
            <a:t>Puede ser crónico</a:t>
          </a:r>
          <a:endParaRPr lang="es-MX" noProof="0" dirty="0">
            <a:solidFill>
              <a:srgbClr val="002060"/>
            </a:solidFill>
          </a:endParaRPr>
        </a:p>
      </dgm:t>
    </dgm:pt>
    <dgm:pt modelId="{592BD610-B06D-48DC-9B41-7134CDBF11F3}" type="parTrans" cxnId="{2079F132-4B89-491F-82A3-BAC948EF365F}">
      <dgm:prSet/>
      <dgm:spPr/>
      <dgm:t>
        <a:bodyPr/>
        <a:lstStyle/>
        <a:p>
          <a:endParaRPr lang="es-MX" noProof="0"/>
        </a:p>
      </dgm:t>
    </dgm:pt>
    <dgm:pt modelId="{40239169-8C6F-4B6A-95A6-C1103D2A4226}" type="sibTrans" cxnId="{2079F132-4B89-491F-82A3-BAC948EF365F}">
      <dgm:prSet/>
      <dgm:spPr/>
      <dgm:t>
        <a:bodyPr/>
        <a:lstStyle/>
        <a:p>
          <a:endParaRPr lang="es-MX" noProof="0"/>
        </a:p>
      </dgm:t>
    </dgm:pt>
    <dgm:pt modelId="{CBF54DCF-9882-41A1-887F-3C25EA0F18B0}">
      <dgm:prSet phldrT="[Text]"/>
      <dgm:spPr>
        <a:solidFill>
          <a:srgbClr val="FEDEE5"/>
        </a:solidFill>
        <a:ln>
          <a:solidFill>
            <a:srgbClr val="C03932"/>
          </a:solidFill>
        </a:ln>
      </dgm:spPr>
      <dgm:t>
        <a:bodyPr/>
        <a:lstStyle/>
        <a:p>
          <a:r>
            <a:rPr lang="es-MX" noProof="0" dirty="0" smtClean="0">
              <a:solidFill>
                <a:srgbClr val="002060"/>
              </a:solidFill>
            </a:rPr>
            <a:t>Puede ser somático </a:t>
          </a:r>
          <a:br>
            <a:rPr lang="es-MX" noProof="0" dirty="0" smtClean="0">
              <a:solidFill>
                <a:srgbClr val="002060"/>
              </a:solidFill>
            </a:rPr>
          </a:br>
          <a:r>
            <a:rPr lang="es-MX" noProof="0" dirty="0" smtClean="0">
              <a:solidFill>
                <a:srgbClr val="002060"/>
              </a:solidFill>
            </a:rPr>
            <a:t>o visceral</a:t>
          </a:r>
          <a:endParaRPr lang="es-MX" noProof="0" dirty="0">
            <a:solidFill>
              <a:srgbClr val="002060"/>
            </a:solidFill>
          </a:endParaRPr>
        </a:p>
      </dgm:t>
    </dgm:pt>
    <dgm:pt modelId="{BE799B4E-289A-482E-8D6B-CFB396523FBB}" type="parTrans" cxnId="{56BCD018-D569-45ED-9F28-B13954E958F7}">
      <dgm:prSet/>
      <dgm:spPr/>
      <dgm:t>
        <a:bodyPr/>
        <a:lstStyle/>
        <a:p>
          <a:endParaRPr lang="es-MX" noProof="0"/>
        </a:p>
      </dgm:t>
    </dgm:pt>
    <dgm:pt modelId="{F483E3C9-4797-4806-8247-0CA282CE7A6A}" type="sibTrans" cxnId="{56BCD018-D569-45ED-9F28-B13954E958F7}">
      <dgm:prSet/>
      <dgm:spPr/>
      <dgm:t>
        <a:bodyPr/>
        <a:lstStyle/>
        <a:p>
          <a:endParaRPr lang="es-MX" noProof="0"/>
        </a:p>
      </dgm:t>
    </dgm:pt>
    <dgm:pt modelId="{E6271A3B-49D7-4368-9F3A-ABA5AC5CBBF2}">
      <dgm:prSet phldrT="[Text]"/>
      <dgm:spPr>
        <a:solidFill>
          <a:srgbClr val="FEDEE5"/>
        </a:solidFill>
        <a:ln>
          <a:solidFill>
            <a:schemeClr val="accent2">
              <a:alpha val="90000"/>
            </a:schemeClr>
          </a:solidFill>
        </a:ln>
      </dgm:spPr>
      <dgm:t>
        <a:bodyPr/>
        <a:lstStyle/>
        <a:p>
          <a:r>
            <a:rPr lang="es-MX" sz="2000" noProof="0" dirty="0" smtClean="0">
              <a:solidFill>
                <a:srgbClr val="002060"/>
              </a:solidFill>
            </a:rPr>
            <a:t>Somático:</a:t>
          </a:r>
          <a:endParaRPr lang="es-MX" sz="2000" noProof="0" dirty="0">
            <a:solidFill>
              <a:srgbClr val="002060"/>
            </a:solidFill>
          </a:endParaRPr>
        </a:p>
      </dgm:t>
    </dgm:pt>
    <dgm:pt modelId="{AE0FBB6D-8E76-41A0-A582-0A62B9EB0739}" type="parTrans" cxnId="{F36C2362-662D-4663-B22C-C2D7BF0C9809}">
      <dgm:prSet/>
      <dgm:spPr/>
      <dgm:t>
        <a:bodyPr/>
        <a:lstStyle/>
        <a:p>
          <a:endParaRPr lang="es-MX" noProof="0"/>
        </a:p>
      </dgm:t>
    </dgm:pt>
    <dgm:pt modelId="{49B7C79F-E490-4C3C-BD8B-5CA789DA7493}" type="sibTrans" cxnId="{F36C2362-662D-4663-B22C-C2D7BF0C9809}">
      <dgm:prSet/>
      <dgm:spPr/>
      <dgm:t>
        <a:bodyPr/>
        <a:lstStyle/>
        <a:p>
          <a:endParaRPr lang="es-MX" noProof="0"/>
        </a:p>
      </dgm:t>
    </dgm:pt>
    <dgm:pt modelId="{B54D11DD-EF7E-4DA6-BA40-C42E7568561A}">
      <dgm:prSet/>
      <dgm:spPr>
        <a:solidFill>
          <a:srgbClr val="FEDEE5"/>
        </a:solidFill>
        <a:ln>
          <a:solidFill>
            <a:schemeClr val="accent2">
              <a:alpha val="90000"/>
            </a:schemeClr>
          </a:solidFill>
        </a:ln>
      </dgm:spPr>
      <dgm:t>
        <a:bodyPr/>
        <a:lstStyle/>
        <a:p>
          <a:r>
            <a:rPr lang="es-MX" sz="2000" noProof="0" dirty="0" smtClean="0">
              <a:solidFill>
                <a:srgbClr val="002060"/>
              </a:solidFill>
            </a:rPr>
            <a:t>Visceral:</a:t>
          </a:r>
          <a:endParaRPr lang="es-MX" sz="2000" noProof="0" dirty="0">
            <a:solidFill>
              <a:srgbClr val="002060"/>
            </a:solidFill>
          </a:endParaRPr>
        </a:p>
      </dgm:t>
    </dgm:pt>
    <dgm:pt modelId="{FCB15988-DEFD-4E42-BFD8-6DA7B67B0C69}" type="parTrans" cxnId="{54A13762-7E98-40F2-8FD1-9792117BB002}">
      <dgm:prSet/>
      <dgm:spPr/>
      <dgm:t>
        <a:bodyPr/>
        <a:lstStyle/>
        <a:p>
          <a:endParaRPr lang="es-MX" noProof="0"/>
        </a:p>
      </dgm:t>
    </dgm:pt>
    <dgm:pt modelId="{06587965-DE6E-4611-90F8-7DDB947D8CA2}" type="sibTrans" cxnId="{54A13762-7E98-40F2-8FD1-9792117BB002}">
      <dgm:prSet/>
      <dgm:spPr/>
      <dgm:t>
        <a:bodyPr/>
        <a:lstStyle/>
        <a:p>
          <a:endParaRPr lang="es-MX" noProof="0"/>
        </a:p>
      </dgm:t>
    </dgm:pt>
    <dgm:pt modelId="{CD117FD5-4B9E-41C2-BFB3-7A45615AB618}">
      <dgm:prSet custT="1"/>
      <dgm:spPr>
        <a:solidFill>
          <a:srgbClr val="FEDEE5"/>
        </a:solidFill>
        <a:ln>
          <a:solidFill>
            <a:schemeClr val="accent2">
              <a:alpha val="90000"/>
            </a:schemeClr>
          </a:solidFill>
        </a:ln>
      </dgm:spPr>
      <dgm:t>
        <a:bodyPr/>
        <a:lstStyle/>
        <a:p>
          <a:r>
            <a:rPr lang="es-MX" sz="1800" noProof="0" dirty="0" smtClean="0">
              <a:solidFill>
                <a:srgbClr val="002060"/>
              </a:solidFill>
            </a:rPr>
            <a:t>Dismenorrea</a:t>
          </a:r>
          <a:endParaRPr lang="es-MX" sz="1800" noProof="0" dirty="0">
            <a:solidFill>
              <a:srgbClr val="002060"/>
            </a:solidFill>
          </a:endParaRPr>
        </a:p>
      </dgm:t>
    </dgm:pt>
    <dgm:pt modelId="{A331E1F7-4ADD-4E4F-896B-F3B88DAAE113}" type="parTrans" cxnId="{B535F7BC-F78E-4F71-9DE9-DFC6B2992935}">
      <dgm:prSet/>
      <dgm:spPr/>
      <dgm:t>
        <a:bodyPr/>
        <a:lstStyle/>
        <a:p>
          <a:endParaRPr lang="es-MX" noProof="0"/>
        </a:p>
      </dgm:t>
    </dgm:pt>
    <dgm:pt modelId="{C25CB256-D2A8-4754-B56F-3121A1FCFE20}" type="sibTrans" cxnId="{B535F7BC-F78E-4F71-9DE9-DFC6B2992935}">
      <dgm:prSet/>
      <dgm:spPr/>
      <dgm:t>
        <a:bodyPr/>
        <a:lstStyle/>
        <a:p>
          <a:endParaRPr lang="es-MX" noProof="0"/>
        </a:p>
      </dgm:t>
    </dgm:pt>
    <dgm:pt modelId="{750FC997-0564-449A-8BDC-04E7CA260616}">
      <dgm:prSet custT="1"/>
      <dgm:spPr>
        <a:solidFill>
          <a:srgbClr val="FEDEE5"/>
        </a:solidFill>
        <a:ln>
          <a:solidFill>
            <a:schemeClr val="accent2">
              <a:alpha val="90000"/>
            </a:schemeClr>
          </a:solidFill>
        </a:ln>
      </dgm:spPr>
      <dgm:t>
        <a:bodyPr/>
        <a:lstStyle/>
        <a:p>
          <a:r>
            <a:rPr lang="es-MX" sz="1800" noProof="0" dirty="0" smtClean="0">
              <a:solidFill>
                <a:srgbClr val="002060"/>
              </a:solidFill>
            </a:rPr>
            <a:t>Cistitis intersticial</a:t>
          </a:r>
          <a:endParaRPr lang="es-MX" sz="1800" noProof="0" dirty="0">
            <a:solidFill>
              <a:srgbClr val="002060"/>
            </a:solidFill>
          </a:endParaRPr>
        </a:p>
      </dgm:t>
    </dgm:pt>
    <dgm:pt modelId="{D7A1D23B-718D-48C5-850F-0413D9F412AB}" type="parTrans" cxnId="{5D7498D6-2348-4D52-B62B-037CB4E4ECF1}">
      <dgm:prSet/>
      <dgm:spPr/>
      <dgm:t>
        <a:bodyPr/>
        <a:lstStyle/>
        <a:p>
          <a:endParaRPr lang="es-MX" noProof="0"/>
        </a:p>
      </dgm:t>
    </dgm:pt>
    <dgm:pt modelId="{A939562B-2B1C-437B-9EE8-840A12906DFB}" type="sibTrans" cxnId="{5D7498D6-2348-4D52-B62B-037CB4E4ECF1}">
      <dgm:prSet/>
      <dgm:spPr/>
      <dgm:t>
        <a:bodyPr/>
        <a:lstStyle/>
        <a:p>
          <a:endParaRPr lang="es-MX" noProof="0"/>
        </a:p>
      </dgm:t>
    </dgm:pt>
    <dgm:pt modelId="{FF1C5A7E-A7C8-4A10-B961-57C29CE1D482}">
      <dgm:prSet custT="1"/>
      <dgm:spPr>
        <a:solidFill>
          <a:srgbClr val="FEDEE5"/>
        </a:solidFill>
        <a:ln>
          <a:solidFill>
            <a:schemeClr val="accent2">
              <a:alpha val="90000"/>
            </a:schemeClr>
          </a:solidFill>
        </a:ln>
      </dgm:spPr>
      <dgm:t>
        <a:bodyPr/>
        <a:lstStyle/>
        <a:p>
          <a:r>
            <a:rPr lang="es-MX" sz="1800" noProof="0" dirty="0" smtClean="0">
              <a:solidFill>
                <a:srgbClr val="002060"/>
              </a:solidFill>
            </a:rPr>
            <a:t>Artritis reumatoide</a:t>
          </a:r>
          <a:endParaRPr lang="es-MX" sz="1800" noProof="0" dirty="0">
            <a:solidFill>
              <a:srgbClr val="002060"/>
            </a:solidFill>
          </a:endParaRPr>
        </a:p>
      </dgm:t>
    </dgm:pt>
    <dgm:pt modelId="{B5E88CC7-08A4-4ED2-9E97-BF44BC44C16C}" type="parTrans" cxnId="{7406184B-6291-4414-8EDE-464B58DB49A5}">
      <dgm:prSet/>
      <dgm:spPr/>
      <dgm:t>
        <a:bodyPr/>
        <a:lstStyle/>
        <a:p>
          <a:endParaRPr lang="es-MX" noProof="0"/>
        </a:p>
      </dgm:t>
    </dgm:pt>
    <dgm:pt modelId="{CC64A489-5588-4AC7-B3DB-5BFE6560402E}" type="sibTrans" cxnId="{7406184B-6291-4414-8EDE-464B58DB49A5}">
      <dgm:prSet/>
      <dgm:spPr/>
      <dgm:t>
        <a:bodyPr/>
        <a:lstStyle/>
        <a:p>
          <a:endParaRPr lang="es-MX" noProof="0"/>
        </a:p>
      </dgm:t>
    </dgm:pt>
    <dgm:pt modelId="{4CF5430F-7B39-426A-BD94-CA9D6D25E383}" type="pres">
      <dgm:prSet presAssocID="{69034C9E-359F-477A-8E40-4C7AA4C0E1D2}" presName="Name0" presStyleCnt="0">
        <dgm:presLayoutVars>
          <dgm:dir/>
          <dgm:animLvl val="lvl"/>
          <dgm:resizeHandles val="exact"/>
        </dgm:presLayoutVars>
      </dgm:prSet>
      <dgm:spPr/>
      <dgm:t>
        <a:bodyPr/>
        <a:lstStyle/>
        <a:p>
          <a:endParaRPr lang="en-CA"/>
        </a:p>
      </dgm:t>
    </dgm:pt>
    <dgm:pt modelId="{ECEC65F3-3034-4682-BFC7-728DD882EF76}" type="pres">
      <dgm:prSet presAssocID="{B82FFDBE-7377-4333-A45F-113ECD98FE74}" presName="composite" presStyleCnt="0"/>
      <dgm:spPr/>
    </dgm:pt>
    <dgm:pt modelId="{CEDDA0AB-9AC2-4C17-8E43-44757D521A8F}" type="pres">
      <dgm:prSet presAssocID="{B82FFDBE-7377-4333-A45F-113ECD98FE74}" presName="parTx" presStyleLbl="alignNode1" presStyleIdx="0" presStyleCnt="3">
        <dgm:presLayoutVars>
          <dgm:chMax val="0"/>
          <dgm:chPref val="0"/>
          <dgm:bulletEnabled val="1"/>
        </dgm:presLayoutVars>
      </dgm:prSet>
      <dgm:spPr/>
      <dgm:t>
        <a:bodyPr/>
        <a:lstStyle/>
        <a:p>
          <a:endParaRPr lang="en-CA"/>
        </a:p>
      </dgm:t>
    </dgm:pt>
    <dgm:pt modelId="{1BB9BE37-21A3-4AAC-887D-1A261330B220}" type="pres">
      <dgm:prSet presAssocID="{B82FFDBE-7377-4333-A45F-113ECD98FE74}" presName="desTx" presStyleLbl="alignAccFollowNode1" presStyleIdx="0" presStyleCnt="3">
        <dgm:presLayoutVars>
          <dgm:bulletEnabled val="1"/>
        </dgm:presLayoutVars>
      </dgm:prSet>
      <dgm:spPr/>
      <dgm:t>
        <a:bodyPr/>
        <a:lstStyle/>
        <a:p>
          <a:endParaRPr lang="en-CA"/>
        </a:p>
      </dgm:t>
    </dgm:pt>
    <dgm:pt modelId="{A58740D2-8ADD-406A-9755-5FAF6453AE9A}" type="pres">
      <dgm:prSet presAssocID="{A44F68A8-4EE4-41AB-8984-7B8C016308EA}" presName="space" presStyleCnt="0"/>
      <dgm:spPr/>
    </dgm:pt>
    <dgm:pt modelId="{040B65DC-C86D-4C43-BD20-C0E499E684C4}" type="pres">
      <dgm:prSet presAssocID="{25BB96AD-73C8-4997-96C7-47901B24F3C7}" presName="composite" presStyleCnt="0"/>
      <dgm:spPr/>
    </dgm:pt>
    <dgm:pt modelId="{3F6ABC6F-1F17-4967-AD68-21C6D30AC8A8}" type="pres">
      <dgm:prSet presAssocID="{25BB96AD-73C8-4997-96C7-47901B24F3C7}" presName="parTx" presStyleLbl="alignNode1" presStyleIdx="1" presStyleCnt="3">
        <dgm:presLayoutVars>
          <dgm:chMax val="0"/>
          <dgm:chPref val="0"/>
          <dgm:bulletEnabled val="1"/>
        </dgm:presLayoutVars>
      </dgm:prSet>
      <dgm:spPr/>
      <dgm:t>
        <a:bodyPr/>
        <a:lstStyle/>
        <a:p>
          <a:endParaRPr lang="en-CA"/>
        </a:p>
      </dgm:t>
    </dgm:pt>
    <dgm:pt modelId="{893CC798-5899-4AE1-9EDD-5666AEB04CE5}" type="pres">
      <dgm:prSet presAssocID="{25BB96AD-73C8-4997-96C7-47901B24F3C7}" presName="desTx" presStyleLbl="alignAccFollowNode1" presStyleIdx="1" presStyleCnt="3">
        <dgm:presLayoutVars>
          <dgm:bulletEnabled val="1"/>
        </dgm:presLayoutVars>
      </dgm:prSet>
      <dgm:spPr/>
      <dgm:t>
        <a:bodyPr/>
        <a:lstStyle/>
        <a:p>
          <a:endParaRPr lang="en-CA"/>
        </a:p>
      </dgm:t>
    </dgm:pt>
    <dgm:pt modelId="{EB213F9C-CB4F-4EF8-80C9-3AF7D1326879}" type="pres">
      <dgm:prSet presAssocID="{DE07B542-BF54-44FD-8F04-71F161F19ED1}" presName="space" presStyleCnt="0"/>
      <dgm:spPr/>
    </dgm:pt>
    <dgm:pt modelId="{9EECCBE6-ACAE-4E93-B6C7-930172E44D9F}" type="pres">
      <dgm:prSet presAssocID="{8732FA4E-6AD2-48D6-AB3C-402C59A8A7C2}" presName="composite" presStyleCnt="0"/>
      <dgm:spPr/>
    </dgm:pt>
    <dgm:pt modelId="{310121DC-6E06-47FB-9AFD-B41434F9FC9B}" type="pres">
      <dgm:prSet presAssocID="{8732FA4E-6AD2-48D6-AB3C-402C59A8A7C2}" presName="parTx" presStyleLbl="alignNode1" presStyleIdx="2" presStyleCnt="3">
        <dgm:presLayoutVars>
          <dgm:chMax val="0"/>
          <dgm:chPref val="0"/>
          <dgm:bulletEnabled val="1"/>
        </dgm:presLayoutVars>
      </dgm:prSet>
      <dgm:spPr/>
      <dgm:t>
        <a:bodyPr/>
        <a:lstStyle/>
        <a:p>
          <a:endParaRPr lang="en-CA"/>
        </a:p>
      </dgm:t>
    </dgm:pt>
    <dgm:pt modelId="{D3E8989D-5220-4B05-8559-264A40B3FE9F}" type="pres">
      <dgm:prSet presAssocID="{8732FA4E-6AD2-48D6-AB3C-402C59A8A7C2}" presName="desTx" presStyleLbl="alignAccFollowNode1" presStyleIdx="2" presStyleCnt="3">
        <dgm:presLayoutVars>
          <dgm:bulletEnabled val="1"/>
        </dgm:presLayoutVars>
      </dgm:prSet>
      <dgm:spPr/>
      <dgm:t>
        <a:bodyPr/>
        <a:lstStyle/>
        <a:p>
          <a:endParaRPr lang="en-CA"/>
        </a:p>
      </dgm:t>
    </dgm:pt>
  </dgm:ptLst>
  <dgm:cxnLst>
    <dgm:cxn modelId="{7667CE23-3D48-4687-9B22-3127D303051A}" type="presOf" srcId="{E55A0E62-B215-4816-9F8F-3D593890A377}" destId="{893CC798-5899-4AE1-9EDD-5666AEB04CE5}" srcOrd="0" destOrd="2" presId="urn:microsoft.com/office/officeart/2005/8/layout/hList1"/>
    <dgm:cxn modelId="{0A2E5404-CB66-478B-BD37-C75BCE8B4A10}" srcId="{E6271A3B-49D7-4368-9F3A-ABA5AC5CBBF2}" destId="{50F1BB2A-CE33-4E00-94E3-01109F4B027A}" srcOrd="2" destOrd="0" parTransId="{C29F2F0D-1B5A-4F0F-87A6-13C52ACADB1D}" sibTransId="{0CF18DA6-5930-4C5E-A4D2-7E559217EAF4}"/>
    <dgm:cxn modelId="{52A69F7F-F93E-4BB6-B5A0-7C9FC2509423}" srcId="{B82FFDBE-7377-4333-A45F-113ECD98FE74}" destId="{8FDB486F-321F-4C2D-BDFB-3A68CBDFAD28}" srcOrd="0" destOrd="0" parTransId="{E0BB1901-4316-4AC8-B404-785314AE2853}" sibTransId="{0883DE55-6CAB-42D8-A73E-9752503A6BB8}"/>
    <dgm:cxn modelId="{54A13762-7E98-40F2-8FD1-9792117BB002}" srcId="{25BB96AD-73C8-4997-96C7-47901B24F3C7}" destId="{B54D11DD-EF7E-4DA6-BA40-C42E7568561A}" srcOrd="1" destOrd="0" parTransId="{FCB15988-DEFD-4E42-BFD8-6DA7B67B0C69}" sibTransId="{06587965-DE6E-4611-90F8-7DDB947D8CA2}"/>
    <dgm:cxn modelId="{75959AD5-E848-4238-A0CD-6CCA0D430663}" type="presOf" srcId="{E6271A3B-49D7-4368-9F3A-ABA5AC5CBBF2}" destId="{893CC798-5899-4AE1-9EDD-5666AEB04CE5}" srcOrd="0" destOrd="0" presId="urn:microsoft.com/office/officeart/2005/8/layout/hList1"/>
    <dgm:cxn modelId="{28F32F7D-C937-4232-8977-1FEBE250B773}" type="presOf" srcId="{B82FFDBE-7377-4333-A45F-113ECD98FE74}" destId="{CEDDA0AB-9AC2-4C17-8E43-44757D521A8F}" srcOrd="0" destOrd="0" presId="urn:microsoft.com/office/officeart/2005/8/layout/hList1"/>
    <dgm:cxn modelId="{C93A4C74-D07D-4973-B7AA-D32BCD9C8386}" srcId="{69034C9E-359F-477A-8E40-4C7AA4C0E1D2}" destId="{8732FA4E-6AD2-48D6-AB3C-402C59A8A7C2}" srcOrd="2" destOrd="0" parTransId="{3A4AC57D-A023-4FA9-92BA-D0558B8BA6C5}" sibTransId="{9D37917B-7719-46C6-9DF9-FD667E6BFAE8}"/>
    <dgm:cxn modelId="{B535F7BC-F78E-4F71-9DE9-DFC6B2992935}" srcId="{B54D11DD-EF7E-4DA6-BA40-C42E7568561A}" destId="{CD117FD5-4B9E-41C2-BFB3-7A45615AB618}" srcOrd="0" destOrd="0" parTransId="{A331E1F7-4ADD-4E4F-896B-F3B88DAAE113}" sibTransId="{C25CB256-D2A8-4754-B56F-3121A1FCFE20}"/>
    <dgm:cxn modelId="{EE984FBD-4E97-4F4C-9B5B-66BC887A6EAA}" type="presOf" srcId="{750FC997-0564-449A-8BDC-04E7CA260616}" destId="{893CC798-5899-4AE1-9EDD-5666AEB04CE5}" srcOrd="0" destOrd="7" presId="urn:microsoft.com/office/officeart/2005/8/layout/hList1"/>
    <dgm:cxn modelId="{C860B440-06F5-4DFD-B424-EDE68468E41C}" type="presOf" srcId="{8FDB486F-321F-4C2D-BDFB-3A68CBDFAD28}" destId="{1BB9BE37-21A3-4AAC-887D-1A261330B220}" srcOrd="0" destOrd="0" presId="urn:microsoft.com/office/officeart/2005/8/layout/hList1"/>
    <dgm:cxn modelId="{ECF6826D-7A83-4305-A252-6388E8F5CE3A}" srcId="{E6271A3B-49D7-4368-9F3A-ABA5AC5CBBF2}" destId="{E55A0E62-B215-4816-9F8F-3D593890A377}" srcOrd="1" destOrd="0" parTransId="{FEC6FFC8-413C-4363-8684-5ED5922A9C26}" sibTransId="{19C2FCA4-40AD-4F03-BF8F-40A996EB9F3B}"/>
    <dgm:cxn modelId="{1A928A69-5E0C-4683-82A7-58AFDABAA655}" type="presOf" srcId="{B54D11DD-EF7E-4DA6-BA40-C42E7568561A}" destId="{893CC798-5899-4AE1-9EDD-5666AEB04CE5}" srcOrd="0" destOrd="5" presId="urn:microsoft.com/office/officeart/2005/8/layout/hList1"/>
    <dgm:cxn modelId="{491FC0A1-138D-43C1-8436-4CF40C8E0170}" type="presOf" srcId="{9631AA7A-3CC6-4871-BB45-08A9FB71CE1C}" destId="{D3E8989D-5220-4B05-8559-264A40B3FE9F}" srcOrd="0" destOrd="2" presId="urn:microsoft.com/office/officeart/2005/8/layout/hList1"/>
    <dgm:cxn modelId="{56BCD018-D569-45ED-9F28-B13954E958F7}" srcId="{B82FFDBE-7377-4333-A45F-113ECD98FE74}" destId="{CBF54DCF-9882-41A1-887F-3C25EA0F18B0}" srcOrd="1" destOrd="0" parTransId="{BE799B4E-289A-482E-8D6B-CFB396523FBB}" sibTransId="{F483E3C9-4797-4806-8247-0CA282CE7A6A}"/>
    <dgm:cxn modelId="{EE6185AE-B3AA-4FFE-B262-B14A2BB114FF}" srcId="{8732FA4E-6AD2-48D6-AB3C-402C59A8A7C2}" destId="{CDB595AB-A4E0-4477-BFA4-C2490006E5D4}" srcOrd="1" destOrd="0" parTransId="{327F65EA-D01B-47D6-AAB8-47E219502816}" sibTransId="{2C61F0AA-C0B1-4BA7-BC5D-70D847106D1C}"/>
    <dgm:cxn modelId="{FFD7F082-37C0-4133-BEE1-25147337DCA8}" type="presOf" srcId="{CDB595AB-A4E0-4477-BFA4-C2490006E5D4}" destId="{D3E8989D-5220-4B05-8559-264A40B3FE9F}" srcOrd="0" destOrd="1" presId="urn:microsoft.com/office/officeart/2005/8/layout/hList1"/>
    <dgm:cxn modelId="{D39FD2ED-EA09-4C75-94A8-196DD3480C3B}" srcId="{8732FA4E-6AD2-48D6-AB3C-402C59A8A7C2}" destId="{9631AA7A-3CC6-4871-BB45-08A9FB71CE1C}" srcOrd="2" destOrd="0" parTransId="{26999578-559E-44BD-94D0-0748BF62E48E}" sibTransId="{4DDE956C-CDA2-4ACD-BC19-AA8F01111529}"/>
    <dgm:cxn modelId="{7406184B-6291-4414-8EDE-464B58DB49A5}" srcId="{E6271A3B-49D7-4368-9F3A-ABA5AC5CBBF2}" destId="{FF1C5A7E-A7C8-4A10-B961-57C29CE1D482}" srcOrd="3" destOrd="0" parTransId="{B5E88CC7-08A4-4ED2-9E97-BF44BC44C16C}" sibTransId="{CC64A489-5588-4AC7-B3DB-5BFE6560402E}"/>
    <dgm:cxn modelId="{4B8F73BD-FC03-447D-8D08-75829107AF17}" type="presOf" srcId="{50F1BB2A-CE33-4E00-94E3-01109F4B027A}" destId="{893CC798-5899-4AE1-9EDD-5666AEB04CE5}" srcOrd="0" destOrd="3" presId="urn:microsoft.com/office/officeart/2005/8/layout/hList1"/>
    <dgm:cxn modelId="{F36C2362-662D-4663-B22C-C2D7BF0C9809}" srcId="{25BB96AD-73C8-4997-96C7-47901B24F3C7}" destId="{E6271A3B-49D7-4368-9F3A-ABA5AC5CBBF2}" srcOrd="0" destOrd="0" parTransId="{AE0FBB6D-8E76-41A0-A582-0A62B9EB0739}" sibTransId="{49B7C79F-E490-4C3C-BD8B-5CA789DA7493}"/>
    <dgm:cxn modelId="{3C2BDC71-C788-497D-B1E9-9C197A5237FC}" srcId="{E6271A3B-49D7-4368-9F3A-ABA5AC5CBBF2}" destId="{559D6D5D-A31B-4C5A-B8B0-25449CB5E21F}" srcOrd="0" destOrd="0" parTransId="{30A867AE-0B68-42CE-895F-6B77188F0FED}" sibTransId="{B327219B-9A75-4014-B9A0-EB3AF88819BE}"/>
    <dgm:cxn modelId="{D67FD2EF-6DBE-4919-B754-2D7ABEE663CA}" srcId="{8732FA4E-6AD2-48D6-AB3C-402C59A8A7C2}" destId="{2F7A68ED-3D39-40A4-9563-9A426D5533BA}" srcOrd="0" destOrd="0" parTransId="{FF63ADE9-DDE8-4BC5-817E-7907C5AED429}" sibTransId="{4C6B6B08-B4E6-4ADF-80BE-BC1D7A5F06F4}"/>
    <dgm:cxn modelId="{F1CED66E-61E7-4C9C-A658-0834DA15D7E9}" srcId="{69034C9E-359F-477A-8E40-4C7AA4C0E1D2}" destId="{25BB96AD-73C8-4997-96C7-47901B24F3C7}" srcOrd="1" destOrd="0" parTransId="{5620F441-60BD-4F8A-B941-8FA3CE9E91B4}" sibTransId="{DE07B542-BF54-44FD-8F04-71F161F19ED1}"/>
    <dgm:cxn modelId="{68B724A0-79E0-41D8-B270-20F5C0671CFD}" type="presOf" srcId="{8732FA4E-6AD2-48D6-AB3C-402C59A8A7C2}" destId="{310121DC-6E06-47FB-9AFD-B41434F9FC9B}" srcOrd="0" destOrd="0" presId="urn:microsoft.com/office/officeart/2005/8/layout/hList1"/>
    <dgm:cxn modelId="{A66043B6-6277-482D-90B8-4B8A6618FB2B}" type="presOf" srcId="{559D6D5D-A31B-4C5A-B8B0-25449CB5E21F}" destId="{893CC798-5899-4AE1-9EDD-5666AEB04CE5}" srcOrd="0" destOrd="1" presId="urn:microsoft.com/office/officeart/2005/8/layout/hList1"/>
    <dgm:cxn modelId="{20D409E7-88F8-4BA4-8F78-F2CEEAA6964A}" type="presOf" srcId="{FF1C5A7E-A7C8-4A10-B961-57C29CE1D482}" destId="{893CC798-5899-4AE1-9EDD-5666AEB04CE5}" srcOrd="0" destOrd="4" presId="urn:microsoft.com/office/officeart/2005/8/layout/hList1"/>
    <dgm:cxn modelId="{AA26B036-C527-4ECB-AD89-7FE21746FBF0}" type="presOf" srcId="{CBF54DCF-9882-41A1-887F-3C25EA0F18B0}" destId="{1BB9BE37-21A3-4AAC-887D-1A261330B220}" srcOrd="0" destOrd="1" presId="urn:microsoft.com/office/officeart/2005/8/layout/hList1"/>
    <dgm:cxn modelId="{E6FEC7C1-016B-4442-8764-B49D5AEE80E8}" type="presOf" srcId="{ABCB0D92-DE2E-4EA9-B964-4FF9578851D0}" destId="{D3E8989D-5220-4B05-8559-264A40B3FE9F}" srcOrd="0" destOrd="3" presId="urn:microsoft.com/office/officeart/2005/8/layout/hList1"/>
    <dgm:cxn modelId="{5366B6FA-72F3-498C-BEFB-A6ECA50533C1}" type="presOf" srcId="{CD117FD5-4B9E-41C2-BFB3-7A45615AB618}" destId="{893CC798-5899-4AE1-9EDD-5666AEB04CE5}" srcOrd="0" destOrd="6" presId="urn:microsoft.com/office/officeart/2005/8/layout/hList1"/>
    <dgm:cxn modelId="{2079F132-4B89-491F-82A3-BAC948EF365F}" srcId="{8732FA4E-6AD2-48D6-AB3C-402C59A8A7C2}" destId="{ABCB0D92-DE2E-4EA9-B964-4FF9578851D0}" srcOrd="3" destOrd="0" parTransId="{592BD610-B06D-48DC-9B41-7134CDBF11F3}" sibTransId="{40239169-8C6F-4B6A-95A6-C1103D2A4226}"/>
    <dgm:cxn modelId="{B82915E1-1283-4880-890A-93FD0286D95C}" srcId="{69034C9E-359F-477A-8E40-4C7AA4C0E1D2}" destId="{B82FFDBE-7377-4333-A45F-113ECD98FE74}" srcOrd="0" destOrd="0" parTransId="{BCAE1B2E-1D3F-469D-A5B5-CC53CB43C988}" sibTransId="{A44F68A8-4EE4-41AB-8984-7B8C016308EA}"/>
    <dgm:cxn modelId="{5D7498D6-2348-4D52-B62B-037CB4E4ECF1}" srcId="{B54D11DD-EF7E-4DA6-BA40-C42E7568561A}" destId="{750FC997-0564-449A-8BDC-04E7CA260616}" srcOrd="1" destOrd="0" parTransId="{D7A1D23B-718D-48C5-850F-0413D9F412AB}" sibTransId="{A939562B-2B1C-437B-9EE8-840A12906DFB}"/>
    <dgm:cxn modelId="{33C0BB8A-E2BC-4F60-8D71-34E5A68B1E2D}" type="presOf" srcId="{69034C9E-359F-477A-8E40-4C7AA4C0E1D2}" destId="{4CF5430F-7B39-426A-BD94-CA9D6D25E383}" srcOrd="0" destOrd="0" presId="urn:microsoft.com/office/officeart/2005/8/layout/hList1"/>
    <dgm:cxn modelId="{3FED2F91-26E4-4163-ABC7-496C7AFDB62D}" type="presOf" srcId="{25BB96AD-73C8-4997-96C7-47901B24F3C7}" destId="{3F6ABC6F-1F17-4967-AD68-21C6D30AC8A8}" srcOrd="0" destOrd="0" presId="urn:microsoft.com/office/officeart/2005/8/layout/hList1"/>
    <dgm:cxn modelId="{C8B97F3E-CF0F-4510-BFC5-2EBF1FAF5A3C}" type="presOf" srcId="{2F7A68ED-3D39-40A4-9563-9A426D5533BA}" destId="{D3E8989D-5220-4B05-8559-264A40B3FE9F}" srcOrd="0" destOrd="0" presId="urn:microsoft.com/office/officeart/2005/8/layout/hList1"/>
    <dgm:cxn modelId="{A3C61A11-9445-40B0-9ED2-D359C30ADEC4}" type="presParOf" srcId="{4CF5430F-7B39-426A-BD94-CA9D6D25E383}" destId="{ECEC65F3-3034-4682-BFC7-728DD882EF76}" srcOrd="0" destOrd="0" presId="urn:microsoft.com/office/officeart/2005/8/layout/hList1"/>
    <dgm:cxn modelId="{96522C66-6BA4-4C5A-B830-EBB0F9877319}" type="presParOf" srcId="{ECEC65F3-3034-4682-BFC7-728DD882EF76}" destId="{CEDDA0AB-9AC2-4C17-8E43-44757D521A8F}" srcOrd="0" destOrd="0" presId="urn:microsoft.com/office/officeart/2005/8/layout/hList1"/>
    <dgm:cxn modelId="{DAD86CE2-B847-4885-95F3-3AA06096C5E4}" type="presParOf" srcId="{ECEC65F3-3034-4682-BFC7-728DD882EF76}" destId="{1BB9BE37-21A3-4AAC-887D-1A261330B220}" srcOrd="1" destOrd="0" presId="urn:microsoft.com/office/officeart/2005/8/layout/hList1"/>
    <dgm:cxn modelId="{CA1E3CC7-2533-4E75-9BDB-D55813F6DDFE}" type="presParOf" srcId="{4CF5430F-7B39-426A-BD94-CA9D6D25E383}" destId="{A58740D2-8ADD-406A-9755-5FAF6453AE9A}" srcOrd="1" destOrd="0" presId="urn:microsoft.com/office/officeart/2005/8/layout/hList1"/>
    <dgm:cxn modelId="{CE5DE1BE-D785-4AE6-BAC2-C524FE2A6B49}" type="presParOf" srcId="{4CF5430F-7B39-426A-BD94-CA9D6D25E383}" destId="{040B65DC-C86D-4C43-BD20-C0E499E684C4}" srcOrd="2" destOrd="0" presId="urn:microsoft.com/office/officeart/2005/8/layout/hList1"/>
    <dgm:cxn modelId="{0AC1F990-7A20-42F4-8CA9-B109E78C4380}" type="presParOf" srcId="{040B65DC-C86D-4C43-BD20-C0E499E684C4}" destId="{3F6ABC6F-1F17-4967-AD68-21C6D30AC8A8}" srcOrd="0" destOrd="0" presId="urn:microsoft.com/office/officeart/2005/8/layout/hList1"/>
    <dgm:cxn modelId="{A5448898-5920-43DC-9F7A-DDD14B81740C}" type="presParOf" srcId="{040B65DC-C86D-4C43-BD20-C0E499E684C4}" destId="{893CC798-5899-4AE1-9EDD-5666AEB04CE5}" srcOrd="1" destOrd="0" presId="urn:microsoft.com/office/officeart/2005/8/layout/hList1"/>
    <dgm:cxn modelId="{F653373B-B362-4B11-8A01-0C07FE16DE3D}" type="presParOf" srcId="{4CF5430F-7B39-426A-BD94-CA9D6D25E383}" destId="{EB213F9C-CB4F-4EF8-80C9-3AF7D1326879}" srcOrd="3" destOrd="0" presId="urn:microsoft.com/office/officeart/2005/8/layout/hList1"/>
    <dgm:cxn modelId="{CE960D7C-6EAB-4805-B1C0-BC32B6107C71}" type="presParOf" srcId="{4CF5430F-7B39-426A-BD94-CA9D6D25E383}" destId="{9EECCBE6-ACAE-4E93-B6C7-930172E44D9F}" srcOrd="4" destOrd="0" presId="urn:microsoft.com/office/officeart/2005/8/layout/hList1"/>
    <dgm:cxn modelId="{67E06EDD-CB63-453B-AFB5-BAB2407673EA}" type="presParOf" srcId="{9EECCBE6-ACAE-4E93-B6C7-930172E44D9F}" destId="{310121DC-6E06-47FB-9AFD-B41434F9FC9B}" srcOrd="0" destOrd="0" presId="urn:microsoft.com/office/officeart/2005/8/layout/hList1"/>
    <dgm:cxn modelId="{7C433595-0A98-4E0C-8F7F-388757441D47}" type="presParOf" srcId="{9EECCBE6-ACAE-4E93-B6C7-930172E44D9F}" destId="{D3E8989D-5220-4B05-8559-264A40B3FE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A9C0AC-3595-40C9-9648-743F53EA9382}"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CA"/>
        </a:p>
      </dgm:t>
    </dgm:pt>
    <dgm:pt modelId="{8466F5FD-F6B7-42AA-A68E-625B9DB5CD62}">
      <dgm:prSet phldrT="[Text]"/>
      <dgm:spPr>
        <a:solidFill>
          <a:schemeClr val="accent1"/>
        </a:solidFill>
        <a:scene3d>
          <a:camera prst="orthographicFront"/>
          <a:lightRig rig="threePt" dir="t">
            <a:rot lat="0" lon="0" rev="7500000"/>
          </a:lightRig>
        </a:scene3d>
        <a:sp3d prstMaterial="plastic"/>
      </dgm:spPr>
      <dgm:t>
        <a:bodyPr/>
        <a:lstStyle/>
        <a:p>
          <a:r>
            <a:rPr lang="es-MX" b="1" noProof="0" dirty="0" smtClean="0">
              <a:solidFill>
                <a:schemeClr val="tx1"/>
              </a:solidFill>
            </a:rPr>
            <a:t>Transducción</a:t>
          </a:r>
          <a:endParaRPr lang="es-MX" b="1" noProof="0" dirty="0">
            <a:solidFill>
              <a:schemeClr val="tx1"/>
            </a:solidFill>
          </a:endParaRPr>
        </a:p>
      </dgm:t>
    </dgm:pt>
    <dgm:pt modelId="{0A3FEB7C-5F90-4686-86F8-051BCA232C10}" type="parTrans" cxnId="{A9453941-A3BF-4BBC-8A76-D9D21175A61C}">
      <dgm:prSet/>
      <dgm:spPr/>
      <dgm:t>
        <a:bodyPr/>
        <a:lstStyle/>
        <a:p>
          <a:endParaRPr lang="es-MX" noProof="0"/>
        </a:p>
      </dgm:t>
    </dgm:pt>
    <dgm:pt modelId="{9855DC1A-3322-4FEA-BA8D-72EB6979B8ED}" type="sibTrans" cxnId="{A9453941-A3BF-4BBC-8A76-D9D21175A61C}">
      <dgm:prSet/>
      <dgm:spPr/>
      <dgm:t>
        <a:bodyPr/>
        <a:lstStyle/>
        <a:p>
          <a:endParaRPr lang="es-MX" noProof="0"/>
        </a:p>
      </dgm:t>
    </dgm:pt>
    <dgm:pt modelId="{31E324BB-91B2-4572-8B9D-1EDEB4EB11A6}">
      <dgm:prSet phldrT="[Text]" custT="1"/>
      <dgm:spPr>
        <a:solidFill>
          <a:schemeClr val="accent1">
            <a:lumMod val="40000"/>
            <a:lumOff val="60000"/>
            <a:alpha val="90000"/>
          </a:schemeClr>
        </a:solidFill>
        <a:ln>
          <a:noFill/>
        </a:ln>
        <a:scene3d>
          <a:camera prst="orthographicFront"/>
          <a:lightRig rig="threePt" dir="t">
            <a:rot lat="0" lon="0" rev="7500000"/>
          </a:lightRig>
        </a:scene3d>
        <a:sp3d extrusionH="190500" prstMaterial="dkEdge">
          <a:contourClr>
            <a:schemeClr val="bg1"/>
          </a:contourClr>
        </a:sp3d>
      </dgm:spPr>
      <dgm:t>
        <a:bodyPr/>
        <a:lstStyle/>
        <a:p>
          <a:r>
            <a:rPr lang="es-MX" sz="1600" noProof="0" dirty="0" smtClean="0"/>
            <a:t>Transducción de estímulos nocivos mecánicos y químicos en señales eléctricas en los nociceptores</a:t>
          </a:r>
          <a:endParaRPr lang="es-MX" sz="1600" noProof="0" dirty="0"/>
        </a:p>
      </dgm:t>
    </dgm:pt>
    <dgm:pt modelId="{C92C2DA5-3B49-4717-93AC-7B51F1DE0EB9}" type="parTrans" cxnId="{F7F69C20-7591-4D47-9B42-5F57C76EB0C5}">
      <dgm:prSet/>
      <dgm:spPr/>
      <dgm:t>
        <a:bodyPr/>
        <a:lstStyle/>
        <a:p>
          <a:endParaRPr lang="es-MX" noProof="0"/>
        </a:p>
      </dgm:t>
    </dgm:pt>
    <dgm:pt modelId="{42321A2A-E896-4580-9DD6-744ADB08F2CF}" type="sibTrans" cxnId="{F7F69C20-7591-4D47-9B42-5F57C76EB0C5}">
      <dgm:prSet/>
      <dgm:spPr/>
      <dgm:t>
        <a:bodyPr/>
        <a:lstStyle/>
        <a:p>
          <a:endParaRPr lang="es-MX" noProof="0"/>
        </a:p>
      </dgm:t>
    </dgm:pt>
    <dgm:pt modelId="{60481D91-A5A1-4B94-BC1B-9B3F69C5628E}">
      <dgm:prSet phldrT="[Text]"/>
      <dgm:spPr>
        <a:solidFill>
          <a:srgbClr val="0C6FCF"/>
        </a:solidFill>
        <a:scene3d>
          <a:camera prst="orthographicFront"/>
          <a:lightRig rig="threePt" dir="t">
            <a:rot lat="0" lon="0" rev="7500000"/>
          </a:lightRig>
        </a:scene3d>
        <a:sp3d prstMaterial="plastic"/>
      </dgm:spPr>
      <dgm:t>
        <a:bodyPr/>
        <a:lstStyle/>
        <a:p>
          <a:r>
            <a:rPr lang="es-MX" b="1" noProof="0" dirty="0" smtClean="0">
              <a:solidFill>
                <a:srgbClr val="FFFFFF"/>
              </a:solidFill>
            </a:rPr>
            <a:t>Transmisión</a:t>
          </a:r>
          <a:endParaRPr lang="es-MX" b="1" noProof="0" dirty="0">
            <a:solidFill>
              <a:srgbClr val="FFFFFF"/>
            </a:solidFill>
          </a:endParaRPr>
        </a:p>
      </dgm:t>
    </dgm:pt>
    <dgm:pt modelId="{C6FD7767-91A6-4B60-BB9C-905935613A94}" type="parTrans" cxnId="{D1FE8C84-227F-4E31-A0A6-17FDD8CE22C0}">
      <dgm:prSet/>
      <dgm:spPr/>
      <dgm:t>
        <a:bodyPr/>
        <a:lstStyle/>
        <a:p>
          <a:endParaRPr lang="es-MX" noProof="0"/>
        </a:p>
      </dgm:t>
    </dgm:pt>
    <dgm:pt modelId="{93D8AD38-30AA-419D-A202-A80652390C0E}" type="sibTrans" cxnId="{D1FE8C84-227F-4E31-A0A6-17FDD8CE22C0}">
      <dgm:prSet/>
      <dgm:spPr/>
      <dgm:t>
        <a:bodyPr/>
        <a:lstStyle/>
        <a:p>
          <a:endParaRPr lang="es-MX" noProof="0"/>
        </a:p>
      </dgm:t>
    </dgm:pt>
    <dgm:pt modelId="{F4162EB0-8F1F-4F4A-8E29-F94236A0C410}">
      <dgm:prSet phldrT="[Text]" custT="1"/>
      <dgm:spPr>
        <a:solidFill>
          <a:schemeClr val="accent1">
            <a:lumMod val="40000"/>
            <a:lumOff val="60000"/>
            <a:alpha val="90000"/>
          </a:schemeClr>
        </a:solidFill>
        <a:ln>
          <a:noFill/>
        </a:ln>
        <a:scene3d>
          <a:camera prst="orthographicFront"/>
          <a:lightRig rig="threePt" dir="t">
            <a:rot lat="0" lon="0" rev="7500000"/>
          </a:lightRig>
        </a:scene3d>
        <a:sp3d extrusionH="190500" prstMaterial="dkEdge">
          <a:contourClr>
            <a:schemeClr val="bg1"/>
          </a:contourClr>
        </a:sp3d>
      </dgm:spPr>
      <dgm:t>
        <a:bodyPr/>
        <a:lstStyle/>
        <a:p>
          <a:r>
            <a:rPr lang="es-MX" sz="1600" noProof="0" dirty="0" smtClean="0"/>
            <a:t>Las señales neuronales son transmitidas vía la médula espinal  a centros más altos donde son percibidas como “dolor”</a:t>
          </a:r>
          <a:endParaRPr lang="es-MX" sz="1600" noProof="0" dirty="0"/>
        </a:p>
      </dgm:t>
    </dgm:pt>
    <dgm:pt modelId="{86833198-79AB-4FB0-AE9A-7F8B32C3287E}" type="parTrans" cxnId="{FA49031F-EB02-4C13-AA9D-2EF0394092D8}">
      <dgm:prSet/>
      <dgm:spPr/>
      <dgm:t>
        <a:bodyPr/>
        <a:lstStyle/>
        <a:p>
          <a:endParaRPr lang="es-MX" noProof="0"/>
        </a:p>
      </dgm:t>
    </dgm:pt>
    <dgm:pt modelId="{281EC6C9-3A5E-4C49-AF1A-9B9DBBC53900}" type="sibTrans" cxnId="{FA49031F-EB02-4C13-AA9D-2EF0394092D8}">
      <dgm:prSet/>
      <dgm:spPr/>
      <dgm:t>
        <a:bodyPr/>
        <a:lstStyle/>
        <a:p>
          <a:endParaRPr lang="es-MX" noProof="0"/>
        </a:p>
      </dgm:t>
    </dgm:pt>
    <dgm:pt modelId="{0A3C69E6-0817-42AA-8AEE-2A63D5534CC9}">
      <dgm:prSet phldrT="[Text]" custT="1"/>
      <dgm:spPr>
        <a:solidFill>
          <a:srgbClr val="0C6FCF"/>
        </a:solidFill>
        <a:scene3d>
          <a:camera prst="orthographicFront"/>
          <a:lightRig rig="threePt" dir="t">
            <a:rot lat="0" lon="0" rev="7500000"/>
          </a:lightRig>
        </a:scene3d>
        <a:sp3d prstMaterial="plastic"/>
      </dgm:spPr>
      <dgm:t>
        <a:bodyPr/>
        <a:lstStyle/>
        <a:p>
          <a:r>
            <a:rPr lang="es-MX" sz="1600" b="1" noProof="0" dirty="0" smtClean="0">
              <a:solidFill>
                <a:srgbClr val="FFFFFF"/>
              </a:solidFill>
            </a:rPr>
            <a:t>Modulación</a:t>
          </a:r>
          <a:endParaRPr lang="es-MX" sz="1400" b="1" noProof="0" dirty="0">
            <a:solidFill>
              <a:srgbClr val="FFFFFF"/>
            </a:solidFill>
          </a:endParaRPr>
        </a:p>
      </dgm:t>
    </dgm:pt>
    <dgm:pt modelId="{28A818F3-B2A0-4B14-BF66-2C88B44F82F1}" type="parTrans" cxnId="{5031CF90-936B-4C20-8122-4730F1452A0C}">
      <dgm:prSet/>
      <dgm:spPr/>
      <dgm:t>
        <a:bodyPr/>
        <a:lstStyle/>
        <a:p>
          <a:endParaRPr lang="es-MX" noProof="0"/>
        </a:p>
      </dgm:t>
    </dgm:pt>
    <dgm:pt modelId="{40E660E6-FA34-4BAF-BD9A-938BB5B89FBE}" type="sibTrans" cxnId="{5031CF90-936B-4C20-8122-4730F1452A0C}">
      <dgm:prSet/>
      <dgm:spPr/>
      <dgm:t>
        <a:bodyPr/>
        <a:lstStyle/>
        <a:p>
          <a:endParaRPr lang="es-MX" noProof="0"/>
        </a:p>
      </dgm:t>
    </dgm:pt>
    <dgm:pt modelId="{4EB25CF5-58A2-42CC-8B18-93770AEBDFC6}">
      <dgm:prSet phldrT="[Text]" custT="1"/>
      <dgm:spPr>
        <a:solidFill>
          <a:schemeClr val="accent1">
            <a:lumMod val="40000"/>
            <a:lumOff val="60000"/>
            <a:alpha val="90000"/>
          </a:schemeClr>
        </a:solidFill>
        <a:ln>
          <a:noFill/>
        </a:ln>
        <a:scene3d>
          <a:camera prst="orthographicFront"/>
          <a:lightRig rig="threePt" dir="t">
            <a:rot lat="0" lon="0" rev="7500000"/>
          </a:lightRig>
        </a:scene3d>
        <a:sp3d extrusionH="190500" prstMaterial="dkEdge">
          <a:contourClr>
            <a:schemeClr val="bg1"/>
          </a:contourClr>
        </a:sp3d>
      </dgm:spPr>
      <dgm:t>
        <a:bodyPr/>
        <a:lstStyle/>
        <a:p>
          <a:r>
            <a:rPr lang="es-MX" sz="1600" noProof="0" dirty="0" smtClean="0"/>
            <a:t>El sistema nervioso puede alterar la sensibilidad al dolor a través de inhibición o facilitación</a:t>
          </a:r>
          <a:endParaRPr lang="es-MX" sz="1600" noProof="0" dirty="0"/>
        </a:p>
      </dgm:t>
    </dgm:pt>
    <dgm:pt modelId="{1B1686D6-3380-4152-9DBD-7669B5ECF4A9}" type="parTrans" cxnId="{1B583980-7DF7-40BF-B610-4B0DB620096D}">
      <dgm:prSet/>
      <dgm:spPr/>
      <dgm:t>
        <a:bodyPr/>
        <a:lstStyle/>
        <a:p>
          <a:endParaRPr lang="es-MX" noProof="0"/>
        </a:p>
      </dgm:t>
    </dgm:pt>
    <dgm:pt modelId="{948A4022-0C8A-4DA0-847D-F49B146F70BD}" type="sibTrans" cxnId="{1B583980-7DF7-40BF-B610-4B0DB620096D}">
      <dgm:prSet/>
      <dgm:spPr/>
      <dgm:t>
        <a:bodyPr/>
        <a:lstStyle/>
        <a:p>
          <a:endParaRPr lang="es-MX" noProof="0"/>
        </a:p>
      </dgm:t>
    </dgm:pt>
    <dgm:pt modelId="{2416221E-AEF3-4F9A-AB2F-ECB9EB96FACD}" type="pres">
      <dgm:prSet presAssocID="{91A9C0AC-3595-40C9-9648-743F53EA9382}" presName="linearFlow" presStyleCnt="0">
        <dgm:presLayoutVars>
          <dgm:dir/>
          <dgm:animLvl val="lvl"/>
          <dgm:resizeHandles val="exact"/>
        </dgm:presLayoutVars>
      </dgm:prSet>
      <dgm:spPr/>
      <dgm:t>
        <a:bodyPr/>
        <a:lstStyle/>
        <a:p>
          <a:endParaRPr lang="en-CA"/>
        </a:p>
      </dgm:t>
    </dgm:pt>
    <dgm:pt modelId="{9E63C200-40DF-4765-9ADC-5C12C1DB4839}" type="pres">
      <dgm:prSet presAssocID="{8466F5FD-F6B7-42AA-A68E-625B9DB5CD62}" presName="composite" presStyleCnt="0"/>
      <dgm:spPr/>
    </dgm:pt>
    <dgm:pt modelId="{862E1D1E-4B28-40EF-A6F5-86C6FF08219B}" type="pres">
      <dgm:prSet presAssocID="{8466F5FD-F6B7-42AA-A68E-625B9DB5CD62}" presName="parentText" presStyleLbl="alignNode1" presStyleIdx="0" presStyleCnt="3">
        <dgm:presLayoutVars>
          <dgm:chMax val="1"/>
          <dgm:bulletEnabled val="1"/>
        </dgm:presLayoutVars>
      </dgm:prSet>
      <dgm:spPr/>
      <dgm:t>
        <a:bodyPr/>
        <a:lstStyle/>
        <a:p>
          <a:endParaRPr lang="en-CA"/>
        </a:p>
      </dgm:t>
    </dgm:pt>
    <dgm:pt modelId="{7569C8CA-1FAF-4CD7-9359-B669E808AA86}" type="pres">
      <dgm:prSet presAssocID="{8466F5FD-F6B7-42AA-A68E-625B9DB5CD62}" presName="descendantText" presStyleLbl="alignAcc1" presStyleIdx="0" presStyleCnt="3" custScaleY="100000" custLinFactNeighborY="-2617">
        <dgm:presLayoutVars>
          <dgm:bulletEnabled val="1"/>
        </dgm:presLayoutVars>
      </dgm:prSet>
      <dgm:spPr/>
      <dgm:t>
        <a:bodyPr/>
        <a:lstStyle/>
        <a:p>
          <a:endParaRPr lang="en-CA"/>
        </a:p>
      </dgm:t>
    </dgm:pt>
    <dgm:pt modelId="{9501BBE9-CA89-445E-B7AB-1DA486A05E74}" type="pres">
      <dgm:prSet presAssocID="{9855DC1A-3322-4FEA-BA8D-72EB6979B8ED}" presName="sp" presStyleCnt="0"/>
      <dgm:spPr/>
    </dgm:pt>
    <dgm:pt modelId="{D4C06711-E1FD-4D1A-A68F-233A22F421F9}" type="pres">
      <dgm:prSet presAssocID="{60481D91-A5A1-4B94-BC1B-9B3F69C5628E}" presName="composite" presStyleCnt="0"/>
      <dgm:spPr/>
    </dgm:pt>
    <dgm:pt modelId="{D06BB791-BECF-45DA-B585-FF0B031F1174}" type="pres">
      <dgm:prSet presAssocID="{60481D91-A5A1-4B94-BC1B-9B3F69C5628E}" presName="parentText" presStyleLbl="alignNode1" presStyleIdx="1" presStyleCnt="3">
        <dgm:presLayoutVars>
          <dgm:chMax val="1"/>
          <dgm:bulletEnabled val="1"/>
        </dgm:presLayoutVars>
      </dgm:prSet>
      <dgm:spPr/>
      <dgm:t>
        <a:bodyPr/>
        <a:lstStyle/>
        <a:p>
          <a:endParaRPr lang="en-CA"/>
        </a:p>
      </dgm:t>
    </dgm:pt>
    <dgm:pt modelId="{D3A77E5C-22D3-4620-99A5-14B8BA4B40BD}" type="pres">
      <dgm:prSet presAssocID="{60481D91-A5A1-4B94-BC1B-9B3F69C5628E}" presName="descendantText" presStyleLbl="alignAcc1" presStyleIdx="1" presStyleCnt="3" custLinFactNeighborY="-2617">
        <dgm:presLayoutVars>
          <dgm:bulletEnabled val="1"/>
        </dgm:presLayoutVars>
      </dgm:prSet>
      <dgm:spPr/>
      <dgm:t>
        <a:bodyPr/>
        <a:lstStyle/>
        <a:p>
          <a:endParaRPr lang="en-CA"/>
        </a:p>
      </dgm:t>
    </dgm:pt>
    <dgm:pt modelId="{6EBF7097-F95C-4FFC-960D-84A5042BCD9D}" type="pres">
      <dgm:prSet presAssocID="{93D8AD38-30AA-419D-A202-A80652390C0E}" presName="sp" presStyleCnt="0"/>
      <dgm:spPr/>
    </dgm:pt>
    <dgm:pt modelId="{558EBA91-4216-4312-A7EF-B95E900EBEDF}" type="pres">
      <dgm:prSet presAssocID="{0A3C69E6-0817-42AA-8AEE-2A63D5534CC9}" presName="composite" presStyleCnt="0"/>
      <dgm:spPr/>
    </dgm:pt>
    <dgm:pt modelId="{5473C1C6-D215-4371-9CCD-D70AA0A0630C}" type="pres">
      <dgm:prSet presAssocID="{0A3C69E6-0817-42AA-8AEE-2A63D5534CC9}" presName="parentText" presStyleLbl="alignNode1" presStyleIdx="2" presStyleCnt="3" custLinFactNeighborX="-4149" custLinFactNeighborY="-102">
        <dgm:presLayoutVars>
          <dgm:chMax val="1"/>
          <dgm:bulletEnabled val="1"/>
        </dgm:presLayoutVars>
      </dgm:prSet>
      <dgm:spPr/>
      <dgm:t>
        <a:bodyPr/>
        <a:lstStyle/>
        <a:p>
          <a:endParaRPr lang="en-CA"/>
        </a:p>
      </dgm:t>
    </dgm:pt>
    <dgm:pt modelId="{D30F3E01-E17F-4AF5-9F65-75E33B25E35A}" type="pres">
      <dgm:prSet presAssocID="{0A3C69E6-0817-42AA-8AEE-2A63D5534CC9}" presName="descendantText" presStyleLbl="alignAcc1" presStyleIdx="2" presStyleCnt="3" custLinFactNeighborX="963" custLinFactNeighborY="-2670">
        <dgm:presLayoutVars>
          <dgm:bulletEnabled val="1"/>
        </dgm:presLayoutVars>
      </dgm:prSet>
      <dgm:spPr/>
      <dgm:t>
        <a:bodyPr/>
        <a:lstStyle/>
        <a:p>
          <a:endParaRPr lang="en-CA"/>
        </a:p>
      </dgm:t>
    </dgm:pt>
  </dgm:ptLst>
  <dgm:cxnLst>
    <dgm:cxn modelId="{D1FE8C84-227F-4E31-A0A6-17FDD8CE22C0}" srcId="{91A9C0AC-3595-40C9-9648-743F53EA9382}" destId="{60481D91-A5A1-4B94-BC1B-9B3F69C5628E}" srcOrd="1" destOrd="0" parTransId="{C6FD7767-91A6-4B60-BB9C-905935613A94}" sibTransId="{93D8AD38-30AA-419D-A202-A80652390C0E}"/>
    <dgm:cxn modelId="{E714714C-AB5C-45CC-8EB1-8E54C5DAF7D6}" type="presOf" srcId="{8466F5FD-F6B7-42AA-A68E-625B9DB5CD62}" destId="{862E1D1E-4B28-40EF-A6F5-86C6FF08219B}" srcOrd="0" destOrd="0" presId="urn:microsoft.com/office/officeart/2005/8/layout/chevron2"/>
    <dgm:cxn modelId="{5031CF90-936B-4C20-8122-4730F1452A0C}" srcId="{91A9C0AC-3595-40C9-9648-743F53EA9382}" destId="{0A3C69E6-0817-42AA-8AEE-2A63D5534CC9}" srcOrd="2" destOrd="0" parTransId="{28A818F3-B2A0-4B14-BF66-2C88B44F82F1}" sibTransId="{40E660E6-FA34-4BAF-BD9A-938BB5B89FBE}"/>
    <dgm:cxn modelId="{F7F69C20-7591-4D47-9B42-5F57C76EB0C5}" srcId="{8466F5FD-F6B7-42AA-A68E-625B9DB5CD62}" destId="{31E324BB-91B2-4572-8B9D-1EDEB4EB11A6}" srcOrd="0" destOrd="0" parTransId="{C92C2DA5-3B49-4717-93AC-7B51F1DE0EB9}" sibTransId="{42321A2A-E896-4580-9DD6-744ADB08F2CF}"/>
    <dgm:cxn modelId="{1B583980-7DF7-40BF-B610-4B0DB620096D}" srcId="{0A3C69E6-0817-42AA-8AEE-2A63D5534CC9}" destId="{4EB25CF5-58A2-42CC-8B18-93770AEBDFC6}" srcOrd="0" destOrd="0" parTransId="{1B1686D6-3380-4152-9DBD-7669B5ECF4A9}" sibTransId="{948A4022-0C8A-4DA0-847D-F49B146F70BD}"/>
    <dgm:cxn modelId="{4651B7EF-6496-4B60-8EA4-FAAF7451A89E}" type="presOf" srcId="{0A3C69E6-0817-42AA-8AEE-2A63D5534CC9}" destId="{5473C1C6-D215-4371-9CCD-D70AA0A0630C}" srcOrd="0" destOrd="0" presId="urn:microsoft.com/office/officeart/2005/8/layout/chevron2"/>
    <dgm:cxn modelId="{1B697813-FC95-43A9-8947-4D3824DAE308}" type="presOf" srcId="{31E324BB-91B2-4572-8B9D-1EDEB4EB11A6}" destId="{7569C8CA-1FAF-4CD7-9359-B669E808AA86}" srcOrd="0" destOrd="0" presId="urn:microsoft.com/office/officeart/2005/8/layout/chevron2"/>
    <dgm:cxn modelId="{AEF2E12F-05C9-461C-A45E-C604D49A96A9}" type="presOf" srcId="{4EB25CF5-58A2-42CC-8B18-93770AEBDFC6}" destId="{D30F3E01-E17F-4AF5-9F65-75E33B25E35A}" srcOrd="0" destOrd="0" presId="urn:microsoft.com/office/officeart/2005/8/layout/chevron2"/>
    <dgm:cxn modelId="{A9453941-A3BF-4BBC-8A76-D9D21175A61C}" srcId="{91A9C0AC-3595-40C9-9648-743F53EA9382}" destId="{8466F5FD-F6B7-42AA-A68E-625B9DB5CD62}" srcOrd="0" destOrd="0" parTransId="{0A3FEB7C-5F90-4686-86F8-051BCA232C10}" sibTransId="{9855DC1A-3322-4FEA-BA8D-72EB6979B8ED}"/>
    <dgm:cxn modelId="{FA49031F-EB02-4C13-AA9D-2EF0394092D8}" srcId="{60481D91-A5A1-4B94-BC1B-9B3F69C5628E}" destId="{F4162EB0-8F1F-4F4A-8E29-F94236A0C410}" srcOrd="0" destOrd="0" parTransId="{86833198-79AB-4FB0-AE9A-7F8B32C3287E}" sibTransId="{281EC6C9-3A5E-4C49-AF1A-9B9DBBC53900}"/>
    <dgm:cxn modelId="{37227134-8174-4D55-9269-67ACDFB729A0}" type="presOf" srcId="{F4162EB0-8F1F-4F4A-8E29-F94236A0C410}" destId="{D3A77E5C-22D3-4620-99A5-14B8BA4B40BD}" srcOrd="0" destOrd="0" presId="urn:microsoft.com/office/officeart/2005/8/layout/chevron2"/>
    <dgm:cxn modelId="{EB61923D-4616-4143-A678-0C5A6C46FA23}" type="presOf" srcId="{60481D91-A5A1-4B94-BC1B-9B3F69C5628E}" destId="{D06BB791-BECF-45DA-B585-FF0B031F1174}" srcOrd="0" destOrd="0" presId="urn:microsoft.com/office/officeart/2005/8/layout/chevron2"/>
    <dgm:cxn modelId="{F623C8A1-3667-466B-BACB-3EC4B08DFEC3}" type="presOf" srcId="{91A9C0AC-3595-40C9-9648-743F53EA9382}" destId="{2416221E-AEF3-4F9A-AB2F-ECB9EB96FACD}" srcOrd="0" destOrd="0" presId="urn:microsoft.com/office/officeart/2005/8/layout/chevron2"/>
    <dgm:cxn modelId="{D92EF435-070C-4D44-BF1C-ABF7A3AD5A02}" type="presParOf" srcId="{2416221E-AEF3-4F9A-AB2F-ECB9EB96FACD}" destId="{9E63C200-40DF-4765-9ADC-5C12C1DB4839}" srcOrd="0" destOrd="0" presId="urn:microsoft.com/office/officeart/2005/8/layout/chevron2"/>
    <dgm:cxn modelId="{657512EF-9719-4204-B3F9-516B363D5C69}" type="presParOf" srcId="{9E63C200-40DF-4765-9ADC-5C12C1DB4839}" destId="{862E1D1E-4B28-40EF-A6F5-86C6FF08219B}" srcOrd="0" destOrd="0" presId="urn:microsoft.com/office/officeart/2005/8/layout/chevron2"/>
    <dgm:cxn modelId="{EF02D90B-C770-437A-B27C-189FB1EF8264}" type="presParOf" srcId="{9E63C200-40DF-4765-9ADC-5C12C1DB4839}" destId="{7569C8CA-1FAF-4CD7-9359-B669E808AA86}" srcOrd="1" destOrd="0" presId="urn:microsoft.com/office/officeart/2005/8/layout/chevron2"/>
    <dgm:cxn modelId="{53E8F557-B402-4A77-BCA7-B22ECE759C4C}" type="presParOf" srcId="{2416221E-AEF3-4F9A-AB2F-ECB9EB96FACD}" destId="{9501BBE9-CA89-445E-B7AB-1DA486A05E74}" srcOrd="1" destOrd="0" presId="urn:microsoft.com/office/officeart/2005/8/layout/chevron2"/>
    <dgm:cxn modelId="{000146DB-C5C8-4D2E-B5CA-70D8234BA922}" type="presParOf" srcId="{2416221E-AEF3-4F9A-AB2F-ECB9EB96FACD}" destId="{D4C06711-E1FD-4D1A-A68F-233A22F421F9}" srcOrd="2" destOrd="0" presId="urn:microsoft.com/office/officeart/2005/8/layout/chevron2"/>
    <dgm:cxn modelId="{5B83EC4B-2B1E-4209-A347-A9007DF5CBCF}" type="presParOf" srcId="{D4C06711-E1FD-4D1A-A68F-233A22F421F9}" destId="{D06BB791-BECF-45DA-B585-FF0B031F1174}" srcOrd="0" destOrd="0" presId="urn:microsoft.com/office/officeart/2005/8/layout/chevron2"/>
    <dgm:cxn modelId="{ACC7BCBE-525E-46D1-A123-377404CB0F0D}" type="presParOf" srcId="{D4C06711-E1FD-4D1A-A68F-233A22F421F9}" destId="{D3A77E5C-22D3-4620-99A5-14B8BA4B40BD}" srcOrd="1" destOrd="0" presId="urn:microsoft.com/office/officeart/2005/8/layout/chevron2"/>
    <dgm:cxn modelId="{0F6A2395-3349-432C-B7C7-193EBA487E54}" type="presParOf" srcId="{2416221E-AEF3-4F9A-AB2F-ECB9EB96FACD}" destId="{6EBF7097-F95C-4FFC-960D-84A5042BCD9D}" srcOrd="3" destOrd="0" presId="urn:microsoft.com/office/officeart/2005/8/layout/chevron2"/>
    <dgm:cxn modelId="{051E9D38-2D97-471F-986D-3A058522B039}" type="presParOf" srcId="{2416221E-AEF3-4F9A-AB2F-ECB9EB96FACD}" destId="{558EBA91-4216-4312-A7EF-B95E900EBEDF}" srcOrd="4" destOrd="0" presId="urn:microsoft.com/office/officeart/2005/8/layout/chevron2"/>
    <dgm:cxn modelId="{58FB3C96-ED31-4DC4-9C2C-8A074F599544}" type="presParOf" srcId="{558EBA91-4216-4312-A7EF-B95E900EBEDF}" destId="{5473C1C6-D215-4371-9CCD-D70AA0A0630C}" srcOrd="0" destOrd="0" presId="urn:microsoft.com/office/officeart/2005/8/layout/chevron2"/>
    <dgm:cxn modelId="{FD890848-B52D-4760-8465-E9C4F3ADC200}" type="presParOf" srcId="{558EBA91-4216-4312-A7EF-B95E900EBEDF}" destId="{D30F3E01-E17F-4AF5-9F65-75E33B25E3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034C9E-359F-477A-8E40-4C7AA4C0E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82FFDBE-7377-4333-A45F-113ECD98FE74}">
      <dgm:prSet phldrT="[Text]" custT="1"/>
      <dgm:spPr>
        <a:solidFill>
          <a:schemeClr val="accent3"/>
        </a:solidFill>
        <a:ln>
          <a:solidFill>
            <a:schemeClr val="accent3"/>
          </a:solidFill>
        </a:ln>
      </dgm:spPr>
      <dgm:t>
        <a:bodyPr/>
        <a:lstStyle/>
        <a:p>
          <a:r>
            <a:rPr lang="es-MX" sz="2400" b="1" noProof="0" dirty="0" smtClean="0"/>
            <a:t>Definición</a:t>
          </a:r>
          <a:endParaRPr lang="es-MX" sz="2400" b="1" noProof="0" dirty="0"/>
        </a:p>
      </dgm:t>
    </dgm:pt>
    <dgm:pt modelId="{BCAE1B2E-1D3F-469D-A5B5-CC53CB43C988}" type="parTrans" cxnId="{B82915E1-1283-4880-890A-93FD0286D95C}">
      <dgm:prSet/>
      <dgm:spPr/>
      <dgm:t>
        <a:bodyPr/>
        <a:lstStyle/>
        <a:p>
          <a:endParaRPr lang="es-MX" noProof="0"/>
        </a:p>
      </dgm:t>
    </dgm:pt>
    <dgm:pt modelId="{A44F68A8-4EE4-41AB-8984-7B8C016308EA}" type="sibTrans" cxnId="{B82915E1-1283-4880-890A-93FD0286D95C}">
      <dgm:prSet/>
      <dgm:spPr/>
      <dgm:t>
        <a:bodyPr/>
        <a:lstStyle/>
        <a:p>
          <a:endParaRPr lang="es-MX" noProof="0"/>
        </a:p>
      </dgm:t>
    </dgm:pt>
    <dgm:pt modelId="{8FDB486F-321F-4C2D-BDFB-3A68CBDFAD28}">
      <dgm:prSet phldrT="[Text]" custT="1"/>
      <dgm:spPr>
        <a:blipFill dpi="0" rotWithShape="0">
          <a:blip xmlns:r="http://schemas.openxmlformats.org/officeDocument/2006/relationships" r:embed="rId1">
            <a:alphaModFix amt="62000"/>
          </a:blip>
          <a:srcRect/>
          <a:stretch>
            <a:fillRect/>
          </a:stretch>
        </a:blipFill>
        <a:ln>
          <a:solidFill>
            <a:schemeClr val="accent3">
              <a:alpha val="90000"/>
            </a:schemeClr>
          </a:solidFill>
        </a:ln>
      </dgm:spPr>
      <dgm:t>
        <a:bodyPr/>
        <a:lstStyle/>
        <a:p>
          <a:r>
            <a:rPr lang="es-MX" sz="2000" noProof="0" dirty="0" smtClean="0">
              <a:solidFill>
                <a:schemeClr val="accent4">
                  <a:lumMod val="75000"/>
                </a:schemeClr>
              </a:solidFill>
            </a:rPr>
            <a:t>Dolor causado por una lesión o enfermedad del sistema nervioso somatosensorial </a:t>
          </a:r>
          <a:endParaRPr lang="es-MX" sz="2000" noProof="0" dirty="0">
            <a:solidFill>
              <a:schemeClr val="accent4">
                <a:lumMod val="75000"/>
              </a:schemeClr>
            </a:solidFill>
          </a:endParaRPr>
        </a:p>
      </dgm:t>
    </dgm:pt>
    <dgm:pt modelId="{E0BB1901-4316-4AC8-B404-785314AE2853}" type="parTrans" cxnId="{52A69F7F-F93E-4BB6-B5A0-7C9FC2509423}">
      <dgm:prSet/>
      <dgm:spPr/>
      <dgm:t>
        <a:bodyPr/>
        <a:lstStyle/>
        <a:p>
          <a:endParaRPr lang="es-MX" noProof="0"/>
        </a:p>
      </dgm:t>
    </dgm:pt>
    <dgm:pt modelId="{0883DE55-6CAB-42D8-A73E-9752503A6BB8}" type="sibTrans" cxnId="{52A69F7F-F93E-4BB6-B5A0-7C9FC2509423}">
      <dgm:prSet/>
      <dgm:spPr/>
      <dgm:t>
        <a:bodyPr/>
        <a:lstStyle/>
        <a:p>
          <a:endParaRPr lang="es-MX" noProof="0"/>
        </a:p>
      </dgm:t>
    </dgm:pt>
    <dgm:pt modelId="{25BB96AD-73C8-4997-96C7-47901B24F3C7}">
      <dgm:prSet phldrT="[Text]" custT="1"/>
      <dgm:spPr>
        <a:solidFill>
          <a:schemeClr val="accent3"/>
        </a:solidFill>
        <a:ln>
          <a:solidFill>
            <a:schemeClr val="accent3"/>
          </a:solidFill>
        </a:ln>
      </dgm:spPr>
      <dgm:t>
        <a:bodyPr/>
        <a:lstStyle/>
        <a:p>
          <a:r>
            <a:rPr lang="es-MX" sz="2400" b="1" noProof="0" dirty="0" smtClean="0"/>
            <a:t>Ejemplos</a:t>
          </a:r>
          <a:endParaRPr lang="es-MX" sz="2400" b="1" noProof="0" dirty="0"/>
        </a:p>
      </dgm:t>
    </dgm:pt>
    <dgm:pt modelId="{5620F441-60BD-4F8A-B941-8FA3CE9E91B4}" type="parTrans" cxnId="{F1CED66E-61E7-4C9C-A658-0834DA15D7E9}">
      <dgm:prSet/>
      <dgm:spPr/>
      <dgm:t>
        <a:bodyPr/>
        <a:lstStyle/>
        <a:p>
          <a:endParaRPr lang="es-MX" noProof="0"/>
        </a:p>
      </dgm:t>
    </dgm:pt>
    <dgm:pt modelId="{DE07B542-BF54-44FD-8F04-71F161F19ED1}" type="sibTrans" cxnId="{F1CED66E-61E7-4C9C-A658-0834DA15D7E9}">
      <dgm:prSet/>
      <dgm:spPr/>
      <dgm:t>
        <a:bodyPr/>
        <a:lstStyle/>
        <a:p>
          <a:endParaRPr lang="es-MX" noProof="0"/>
        </a:p>
      </dgm:t>
    </dgm:pt>
    <dgm:pt modelId="{8732FA4E-6AD2-48D6-AB3C-402C59A8A7C2}">
      <dgm:prSet phldrT="[Text]" custT="1"/>
      <dgm:spPr>
        <a:solidFill>
          <a:schemeClr val="accent3"/>
        </a:solidFill>
        <a:ln>
          <a:solidFill>
            <a:schemeClr val="accent3"/>
          </a:solidFill>
        </a:ln>
      </dgm:spPr>
      <dgm:t>
        <a:bodyPr/>
        <a:lstStyle/>
        <a:p>
          <a:r>
            <a:rPr lang="es-MX" sz="2200" b="1" noProof="0" dirty="0" smtClean="0"/>
            <a:t>Cualidad del dolor</a:t>
          </a:r>
          <a:endParaRPr lang="es-MX" sz="2200" b="1" noProof="0" dirty="0"/>
        </a:p>
      </dgm:t>
    </dgm:pt>
    <dgm:pt modelId="{3A4AC57D-A023-4FA9-92BA-D0558B8BA6C5}" type="parTrans" cxnId="{C93A4C74-D07D-4973-B7AA-D32BCD9C8386}">
      <dgm:prSet/>
      <dgm:spPr/>
      <dgm:t>
        <a:bodyPr/>
        <a:lstStyle/>
        <a:p>
          <a:endParaRPr lang="es-MX" noProof="0"/>
        </a:p>
      </dgm:t>
    </dgm:pt>
    <dgm:pt modelId="{9D37917B-7719-46C6-9DF9-FD667E6BFAE8}" type="sibTrans" cxnId="{C93A4C74-D07D-4973-B7AA-D32BCD9C8386}">
      <dgm:prSet/>
      <dgm:spPr/>
      <dgm:t>
        <a:bodyPr/>
        <a:lstStyle/>
        <a:p>
          <a:endParaRPr lang="es-MX" noProof="0"/>
        </a:p>
      </dgm:t>
    </dgm:pt>
    <dgm:pt modelId="{2F7A68ED-3D39-40A4-9563-9A426D5533BA}">
      <dgm:prSet phldrT="[Text]" custT="1"/>
      <dgm:spPr>
        <a:blipFill dpi="0" rotWithShape="0">
          <a:blip xmlns:r="http://schemas.openxmlformats.org/officeDocument/2006/relationships" r:embed="rId2">
            <a:alphaModFix amt="62000"/>
          </a:blip>
          <a:srcRect/>
          <a:stretch>
            <a:fillRect/>
          </a:stretch>
        </a:blipFill>
        <a:ln>
          <a:solidFill>
            <a:schemeClr val="accent3">
              <a:alpha val="90000"/>
            </a:schemeClr>
          </a:solidFill>
        </a:ln>
      </dgm:spPr>
      <dgm:t>
        <a:bodyPr/>
        <a:lstStyle/>
        <a:p>
          <a:r>
            <a:rPr lang="es-MX" sz="2000" noProof="0" dirty="0" smtClean="0">
              <a:solidFill>
                <a:schemeClr val="accent4">
                  <a:lumMod val="75000"/>
                </a:schemeClr>
              </a:solidFill>
            </a:rPr>
            <a:t>Urente (quemante)</a:t>
          </a:r>
          <a:endParaRPr lang="es-MX" sz="2000" noProof="0" dirty="0">
            <a:solidFill>
              <a:schemeClr val="accent4">
                <a:lumMod val="75000"/>
              </a:schemeClr>
            </a:solidFill>
          </a:endParaRPr>
        </a:p>
      </dgm:t>
    </dgm:pt>
    <dgm:pt modelId="{FF63ADE9-DDE8-4BC5-817E-7907C5AED429}" type="parTrans" cxnId="{D67FD2EF-6DBE-4919-B754-2D7ABEE663CA}">
      <dgm:prSet/>
      <dgm:spPr/>
      <dgm:t>
        <a:bodyPr/>
        <a:lstStyle/>
        <a:p>
          <a:endParaRPr lang="es-MX" noProof="0"/>
        </a:p>
      </dgm:t>
    </dgm:pt>
    <dgm:pt modelId="{4C6B6B08-B4E6-4ADF-80BE-BC1D7A5F06F4}" type="sibTrans" cxnId="{D67FD2EF-6DBE-4919-B754-2D7ABEE663CA}">
      <dgm:prSet/>
      <dgm:spPr/>
      <dgm:t>
        <a:bodyPr/>
        <a:lstStyle/>
        <a:p>
          <a:endParaRPr lang="es-MX" noProof="0"/>
        </a:p>
      </dgm:t>
    </dgm:pt>
    <dgm:pt modelId="{D4A868CB-A34C-498B-9F3F-495DE9C7C666}">
      <dgm:prSet custT="1"/>
      <dgm:spPr>
        <a:ln>
          <a:solidFill>
            <a:schemeClr val="accent3">
              <a:alpha val="90000"/>
            </a:schemeClr>
          </a:solidFill>
        </a:ln>
      </dgm:spPr>
      <dgm:t>
        <a:bodyPr/>
        <a:lstStyle/>
        <a:p>
          <a:r>
            <a:rPr lang="es-MX" sz="1800" noProof="0" dirty="0" smtClean="0">
              <a:solidFill>
                <a:schemeClr val="accent4">
                  <a:lumMod val="75000"/>
                </a:schemeClr>
              </a:solidFill>
            </a:rPr>
            <a:t>Accidente vascular cerebral</a:t>
          </a:r>
          <a:endParaRPr lang="es-MX" sz="1800" noProof="0" dirty="0">
            <a:solidFill>
              <a:schemeClr val="accent4">
                <a:lumMod val="75000"/>
              </a:schemeClr>
            </a:solidFill>
          </a:endParaRPr>
        </a:p>
      </dgm:t>
    </dgm:pt>
    <dgm:pt modelId="{DCDB37EA-D82A-462E-A13C-88F5A8368CBD}" type="parTrans" cxnId="{02F89FE5-0979-480F-9A82-C990090905BD}">
      <dgm:prSet/>
      <dgm:spPr/>
      <dgm:t>
        <a:bodyPr/>
        <a:lstStyle/>
        <a:p>
          <a:endParaRPr lang="es-MX" noProof="0"/>
        </a:p>
      </dgm:t>
    </dgm:pt>
    <dgm:pt modelId="{ED0A2A5B-2F3D-4780-BF80-0E1ABF37B3AA}" type="sibTrans" cxnId="{02F89FE5-0979-480F-9A82-C990090905BD}">
      <dgm:prSet/>
      <dgm:spPr/>
      <dgm:t>
        <a:bodyPr/>
        <a:lstStyle/>
        <a:p>
          <a:endParaRPr lang="es-MX" noProof="0"/>
        </a:p>
      </dgm:t>
    </dgm:pt>
    <dgm:pt modelId="{62369B2C-0FBA-44AD-B0EB-C0553294056A}">
      <dgm:prSet custT="1"/>
      <dgm:spPr>
        <a:ln>
          <a:solidFill>
            <a:schemeClr val="accent3">
              <a:alpha val="90000"/>
            </a:schemeClr>
          </a:solidFill>
        </a:ln>
      </dgm:spPr>
      <dgm:t>
        <a:bodyPr/>
        <a:lstStyle/>
        <a:p>
          <a:r>
            <a:rPr lang="es-MX" sz="2000" noProof="0" dirty="0" smtClean="0">
              <a:solidFill>
                <a:schemeClr val="accent4">
                  <a:lumMod val="75000"/>
                </a:schemeClr>
              </a:solidFill>
            </a:rPr>
            <a:t>Lacerante</a:t>
          </a:r>
          <a:endParaRPr lang="es-MX" sz="2000" noProof="0" dirty="0">
            <a:solidFill>
              <a:schemeClr val="accent4">
                <a:lumMod val="75000"/>
              </a:schemeClr>
            </a:solidFill>
          </a:endParaRPr>
        </a:p>
      </dgm:t>
    </dgm:pt>
    <dgm:pt modelId="{4C37732E-E7A7-48D1-B98C-EFBDEEC8C401}" type="parTrans" cxnId="{EACEBCD4-2A04-4380-A9FC-CE4E7E022E64}">
      <dgm:prSet/>
      <dgm:spPr/>
      <dgm:t>
        <a:bodyPr/>
        <a:lstStyle/>
        <a:p>
          <a:endParaRPr lang="es-MX" noProof="0"/>
        </a:p>
      </dgm:t>
    </dgm:pt>
    <dgm:pt modelId="{66A4FCC5-855C-4199-B858-F55856CAD47D}" type="sibTrans" cxnId="{EACEBCD4-2A04-4380-A9FC-CE4E7E022E64}">
      <dgm:prSet/>
      <dgm:spPr/>
      <dgm:t>
        <a:bodyPr/>
        <a:lstStyle/>
        <a:p>
          <a:endParaRPr lang="es-MX" noProof="0"/>
        </a:p>
      </dgm:t>
    </dgm:pt>
    <dgm:pt modelId="{E0ACA065-8E91-45A0-825F-9FE7F03749D0}">
      <dgm:prSet custT="1"/>
      <dgm:spPr>
        <a:ln>
          <a:solidFill>
            <a:schemeClr val="accent3">
              <a:alpha val="90000"/>
            </a:schemeClr>
          </a:solidFill>
        </a:ln>
      </dgm:spPr>
      <dgm:t>
        <a:bodyPr/>
        <a:lstStyle/>
        <a:p>
          <a:r>
            <a:rPr lang="es-MX" sz="2000" noProof="0" dirty="0" smtClean="0">
              <a:solidFill>
                <a:schemeClr val="accent4">
                  <a:lumMod val="75000"/>
                </a:schemeClr>
              </a:solidFill>
            </a:rPr>
            <a:t>Como una descarga eléctrica</a:t>
          </a:r>
          <a:endParaRPr lang="es-MX" sz="2000" noProof="0" dirty="0">
            <a:solidFill>
              <a:schemeClr val="accent4">
                <a:lumMod val="75000"/>
              </a:schemeClr>
            </a:solidFill>
          </a:endParaRPr>
        </a:p>
      </dgm:t>
    </dgm:pt>
    <dgm:pt modelId="{5FB12367-2367-4611-A668-8543981A6CCD}" type="parTrans" cxnId="{560B08C6-B75D-45CC-A6E0-025D6B8BA0EC}">
      <dgm:prSet/>
      <dgm:spPr/>
      <dgm:t>
        <a:bodyPr/>
        <a:lstStyle/>
        <a:p>
          <a:endParaRPr lang="es-MX" noProof="0"/>
        </a:p>
      </dgm:t>
    </dgm:pt>
    <dgm:pt modelId="{C5D8BF29-62E0-4868-AF49-49D29CDD08AC}" type="sibTrans" cxnId="{560B08C6-B75D-45CC-A6E0-025D6B8BA0EC}">
      <dgm:prSet/>
      <dgm:spPr/>
      <dgm:t>
        <a:bodyPr/>
        <a:lstStyle/>
        <a:p>
          <a:endParaRPr lang="es-MX" noProof="0"/>
        </a:p>
      </dgm:t>
    </dgm:pt>
    <dgm:pt modelId="{DC1905CB-9F5B-49EA-80AF-F716D798D3E8}">
      <dgm:prSet custT="1"/>
      <dgm:spPr>
        <a:ln>
          <a:solidFill>
            <a:schemeClr val="accent3">
              <a:alpha val="90000"/>
            </a:schemeClr>
          </a:solidFill>
        </a:ln>
      </dgm:spPr>
      <dgm:t>
        <a:bodyPr/>
        <a:lstStyle/>
        <a:p>
          <a:r>
            <a:rPr lang="es-MX" sz="2000" noProof="0" dirty="0" smtClean="0">
              <a:solidFill>
                <a:schemeClr val="accent4">
                  <a:lumMod val="75000"/>
                </a:schemeClr>
              </a:solidFill>
            </a:rPr>
            <a:t>Generalmente difuso</a:t>
          </a:r>
          <a:endParaRPr lang="es-MX" sz="2000" noProof="0" dirty="0">
            <a:solidFill>
              <a:schemeClr val="accent4">
                <a:lumMod val="75000"/>
              </a:schemeClr>
            </a:solidFill>
          </a:endParaRPr>
        </a:p>
      </dgm:t>
    </dgm:pt>
    <dgm:pt modelId="{D06CEF89-3956-4337-BE0E-EB9218608A56}" type="parTrans" cxnId="{C7DBEE8E-69CD-49C7-81B0-1E01A6949E69}">
      <dgm:prSet/>
      <dgm:spPr/>
      <dgm:t>
        <a:bodyPr/>
        <a:lstStyle/>
        <a:p>
          <a:endParaRPr lang="es-MX" noProof="0"/>
        </a:p>
      </dgm:t>
    </dgm:pt>
    <dgm:pt modelId="{F6774108-F20C-4FB5-B1D7-23214E21E234}" type="sibTrans" cxnId="{C7DBEE8E-69CD-49C7-81B0-1E01A6949E69}">
      <dgm:prSet/>
      <dgm:spPr/>
      <dgm:t>
        <a:bodyPr/>
        <a:lstStyle/>
        <a:p>
          <a:endParaRPr lang="es-MX" noProof="0"/>
        </a:p>
      </dgm:t>
    </dgm:pt>
    <dgm:pt modelId="{53D85EBC-7773-4495-8B6F-40B4854CACFC}">
      <dgm:prSet custT="1"/>
      <dgm:spPr>
        <a:ln>
          <a:solidFill>
            <a:schemeClr val="accent3">
              <a:alpha val="90000"/>
            </a:schemeClr>
          </a:solidFill>
        </a:ln>
      </dgm:spPr>
      <dgm:t>
        <a:bodyPr/>
        <a:lstStyle/>
        <a:p>
          <a:r>
            <a:rPr lang="es-MX" sz="2000" noProof="0" dirty="0" smtClean="0">
              <a:solidFill>
                <a:schemeClr val="accent4">
                  <a:lumMod val="75000"/>
                </a:schemeClr>
              </a:solidFill>
            </a:rPr>
            <a:t>Frecuentemente con alodinia y/o hiperalgesia </a:t>
          </a:r>
          <a:endParaRPr lang="es-MX" sz="2000" noProof="0" dirty="0">
            <a:solidFill>
              <a:schemeClr val="accent4">
                <a:lumMod val="75000"/>
              </a:schemeClr>
            </a:solidFill>
          </a:endParaRPr>
        </a:p>
      </dgm:t>
    </dgm:pt>
    <dgm:pt modelId="{8779A54C-1C7B-4893-ABA3-C5955A1E3EFA}" type="parTrans" cxnId="{E135B6DB-3CAD-4A6D-AFB4-9A45C92431A8}">
      <dgm:prSet/>
      <dgm:spPr/>
      <dgm:t>
        <a:bodyPr/>
        <a:lstStyle/>
        <a:p>
          <a:endParaRPr lang="es-MX" noProof="0"/>
        </a:p>
      </dgm:t>
    </dgm:pt>
    <dgm:pt modelId="{C2A4EC4D-F0AD-4346-A7CE-F15AA21CEA6F}" type="sibTrans" cxnId="{E135B6DB-3CAD-4A6D-AFB4-9A45C92431A8}">
      <dgm:prSet/>
      <dgm:spPr/>
      <dgm:t>
        <a:bodyPr/>
        <a:lstStyle/>
        <a:p>
          <a:endParaRPr lang="es-MX" noProof="0"/>
        </a:p>
      </dgm:t>
    </dgm:pt>
    <dgm:pt modelId="{B470CE29-879B-4C28-849A-35DAD7DEE276}">
      <dgm:prSet phldrT="[Text]" custT="1"/>
      <dgm:spPr>
        <a:blipFill dpi="0" rotWithShape="1">
          <a:blip xmlns:r="http://schemas.openxmlformats.org/officeDocument/2006/relationships" r:embed="rId3">
            <a:alphaModFix amt="62000"/>
          </a:blip>
          <a:srcRect/>
          <a:stretch>
            <a:fillRect/>
          </a:stretch>
        </a:blipFill>
        <a:ln>
          <a:solidFill>
            <a:schemeClr val="accent3">
              <a:alpha val="90000"/>
            </a:schemeClr>
          </a:solidFill>
        </a:ln>
      </dgm:spPr>
      <dgm:t>
        <a:bodyPr/>
        <a:lstStyle/>
        <a:p>
          <a:r>
            <a:rPr lang="es-MX" sz="1800" noProof="0" dirty="0" smtClean="0">
              <a:solidFill>
                <a:schemeClr val="accent4">
                  <a:lumMod val="75000"/>
                </a:schemeClr>
              </a:solidFill>
            </a:rPr>
            <a:t>Periférico:</a:t>
          </a:r>
          <a:endParaRPr lang="es-MX" sz="1800" noProof="0" dirty="0">
            <a:solidFill>
              <a:schemeClr val="accent4">
                <a:lumMod val="75000"/>
              </a:schemeClr>
            </a:solidFill>
          </a:endParaRPr>
        </a:p>
      </dgm:t>
    </dgm:pt>
    <dgm:pt modelId="{01B7B94E-7E40-471B-8426-45316BCF23BD}" type="parTrans" cxnId="{A52E6320-8923-48A6-9DFD-3C18DE73B231}">
      <dgm:prSet/>
      <dgm:spPr/>
      <dgm:t>
        <a:bodyPr/>
        <a:lstStyle/>
        <a:p>
          <a:endParaRPr lang="es-MX" noProof="0"/>
        </a:p>
      </dgm:t>
    </dgm:pt>
    <dgm:pt modelId="{DDD9AC0D-D351-4908-93F4-5AD97CCCA27A}" type="sibTrans" cxnId="{A52E6320-8923-48A6-9DFD-3C18DE73B231}">
      <dgm:prSet/>
      <dgm:spPr/>
      <dgm:t>
        <a:bodyPr/>
        <a:lstStyle/>
        <a:p>
          <a:endParaRPr lang="es-MX" noProof="0"/>
        </a:p>
      </dgm:t>
    </dgm:pt>
    <dgm:pt modelId="{11637479-9ACE-4A26-B696-C3C9F1E4CAA5}">
      <dgm:prSet custT="1"/>
      <dgm:spPr>
        <a:ln>
          <a:solidFill>
            <a:schemeClr val="accent3">
              <a:alpha val="90000"/>
            </a:schemeClr>
          </a:solidFill>
        </a:ln>
      </dgm:spPr>
      <dgm:t>
        <a:bodyPr/>
        <a:lstStyle/>
        <a:p>
          <a:r>
            <a:rPr lang="es-MX" sz="1800" noProof="0" dirty="0" smtClean="0">
              <a:solidFill>
                <a:schemeClr val="accent4">
                  <a:lumMod val="75000"/>
                </a:schemeClr>
              </a:solidFill>
            </a:rPr>
            <a:t>Lesión médula espinal</a:t>
          </a:r>
          <a:endParaRPr lang="es-MX" sz="1800" noProof="0" dirty="0">
            <a:solidFill>
              <a:schemeClr val="accent4">
                <a:lumMod val="75000"/>
              </a:schemeClr>
            </a:solidFill>
          </a:endParaRPr>
        </a:p>
      </dgm:t>
    </dgm:pt>
    <dgm:pt modelId="{6AB3A806-EE01-47D5-920F-C2C2A108E896}" type="parTrans" cxnId="{7EEFC9A2-90BD-4DA9-B217-978728267264}">
      <dgm:prSet/>
      <dgm:spPr/>
      <dgm:t>
        <a:bodyPr/>
        <a:lstStyle/>
        <a:p>
          <a:endParaRPr lang="es-MX" noProof="0"/>
        </a:p>
      </dgm:t>
    </dgm:pt>
    <dgm:pt modelId="{A5BB0178-4A54-46F3-BAD7-EEC81E58256D}" type="sibTrans" cxnId="{7EEFC9A2-90BD-4DA9-B217-978728267264}">
      <dgm:prSet/>
      <dgm:spPr/>
      <dgm:t>
        <a:bodyPr/>
        <a:lstStyle/>
        <a:p>
          <a:endParaRPr lang="es-MX" noProof="0"/>
        </a:p>
      </dgm:t>
    </dgm:pt>
    <dgm:pt modelId="{4ED127FE-A8BC-416E-98AD-14A8510C0D37}">
      <dgm:prSet phldrT="[Text]" custT="1"/>
      <dgm:spPr>
        <a:ln>
          <a:solidFill>
            <a:schemeClr val="accent3">
              <a:alpha val="90000"/>
            </a:schemeClr>
          </a:solidFill>
        </a:ln>
      </dgm:spPr>
      <dgm:t>
        <a:bodyPr/>
        <a:lstStyle/>
        <a:p>
          <a:r>
            <a:rPr lang="es-MX" sz="1800" noProof="0" dirty="0" smtClean="0">
              <a:solidFill>
                <a:schemeClr val="accent4">
                  <a:lumMod val="75000"/>
                </a:schemeClr>
              </a:solidFill>
            </a:rPr>
            <a:t>Central:</a:t>
          </a:r>
          <a:endParaRPr lang="es-MX" sz="1800" noProof="0" dirty="0">
            <a:solidFill>
              <a:schemeClr val="accent4">
                <a:lumMod val="75000"/>
              </a:schemeClr>
            </a:solidFill>
          </a:endParaRPr>
        </a:p>
      </dgm:t>
    </dgm:pt>
    <dgm:pt modelId="{A3ED79B9-5330-4495-B961-BBB8091EB4F1}" type="parTrans" cxnId="{C47177FE-AE98-4D1A-B366-E18A30F55426}">
      <dgm:prSet/>
      <dgm:spPr/>
      <dgm:t>
        <a:bodyPr/>
        <a:lstStyle/>
        <a:p>
          <a:endParaRPr lang="es-MX" noProof="0"/>
        </a:p>
      </dgm:t>
    </dgm:pt>
    <dgm:pt modelId="{37E638F5-E9D9-4576-BCAE-689D57776014}" type="sibTrans" cxnId="{C47177FE-AE98-4D1A-B366-E18A30F55426}">
      <dgm:prSet/>
      <dgm:spPr/>
      <dgm:t>
        <a:bodyPr/>
        <a:lstStyle/>
        <a:p>
          <a:endParaRPr lang="es-MX" noProof="0"/>
        </a:p>
      </dgm:t>
    </dgm:pt>
    <dgm:pt modelId="{99F0844E-4049-47D7-82E3-85398EF8DF6C}">
      <dgm:prSet phldrT="[Text]" custT="1"/>
      <dgm:spPr>
        <a:ln>
          <a:solidFill>
            <a:schemeClr val="accent3">
              <a:alpha val="90000"/>
            </a:schemeClr>
          </a:solidFill>
        </a:ln>
      </dgm:spPr>
      <dgm:t>
        <a:bodyPr/>
        <a:lstStyle/>
        <a:p>
          <a:r>
            <a:rPr lang="es-MX" sz="1800" noProof="0" dirty="0" smtClean="0">
              <a:solidFill>
                <a:schemeClr val="accent4">
                  <a:lumMod val="75000"/>
                </a:schemeClr>
              </a:solidFill>
            </a:rPr>
            <a:t>Neuropatía diabética periférica dolorosa</a:t>
          </a:r>
          <a:endParaRPr lang="es-MX" sz="1800" noProof="0" dirty="0">
            <a:solidFill>
              <a:schemeClr val="accent4">
                <a:lumMod val="75000"/>
              </a:schemeClr>
            </a:solidFill>
          </a:endParaRPr>
        </a:p>
      </dgm:t>
    </dgm:pt>
    <dgm:pt modelId="{8BC85662-EFE8-4EDC-9014-1621384DE80B}" type="parTrans" cxnId="{F16A4318-F769-4B71-9342-2D81B6CE8EC5}">
      <dgm:prSet/>
      <dgm:spPr/>
      <dgm:t>
        <a:bodyPr/>
        <a:lstStyle/>
        <a:p>
          <a:endParaRPr lang="es-MX" noProof="0"/>
        </a:p>
      </dgm:t>
    </dgm:pt>
    <dgm:pt modelId="{17C58E0D-314C-44CB-B185-66E2F690B791}" type="sibTrans" cxnId="{F16A4318-F769-4B71-9342-2D81B6CE8EC5}">
      <dgm:prSet/>
      <dgm:spPr/>
      <dgm:t>
        <a:bodyPr/>
        <a:lstStyle/>
        <a:p>
          <a:endParaRPr lang="es-MX" noProof="0"/>
        </a:p>
      </dgm:t>
    </dgm:pt>
    <dgm:pt modelId="{421354EB-F764-495F-BBA6-0CC69A49A528}">
      <dgm:prSet custT="1"/>
      <dgm:spPr>
        <a:ln>
          <a:solidFill>
            <a:schemeClr val="accent3">
              <a:alpha val="90000"/>
            </a:schemeClr>
          </a:solidFill>
        </a:ln>
      </dgm:spPr>
      <dgm:t>
        <a:bodyPr/>
        <a:lstStyle/>
        <a:p>
          <a:r>
            <a:rPr lang="es-MX" sz="1800" noProof="0" dirty="0" smtClean="0">
              <a:solidFill>
                <a:schemeClr val="accent4">
                  <a:lumMod val="75000"/>
                </a:schemeClr>
              </a:solidFill>
            </a:rPr>
            <a:t>Dolor neuropático asociado con VIH</a:t>
          </a:r>
          <a:endParaRPr lang="es-MX" sz="1800" noProof="0" dirty="0">
            <a:solidFill>
              <a:schemeClr val="accent4">
                <a:lumMod val="75000"/>
              </a:schemeClr>
            </a:solidFill>
          </a:endParaRPr>
        </a:p>
      </dgm:t>
    </dgm:pt>
    <dgm:pt modelId="{CF18B551-3693-48A6-A5C8-0DE6AA3670C7}" type="parTrans" cxnId="{B0DFEF29-AD1E-410B-9D22-A9774EB50DEF}">
      <dgm:prSet/>
      <dgm:spPr/>
      <dgm:t>
        <a:bodyPr/>
        <a:lstStyle/>
        <a:p>
          <a:endParaRPr lang="es-MX" noProof="0"/>
        </a:p>
      </dgm:t>
    </dgm:pt>
    <dgm:pt modelId="{A2A1FE85-A853-40EA-A32F-F2D504958CB5}" type="sibTrans" cxnId="{B0DFEF29-AD1E-410B-9D22-A9774EB50DEF}">
      <dgm:prSet/>
      <dgm:spPr/>
      <dgm:t>
        <a:bodyPr/>
        <a:lstStyle/>
        <a:p>
          <a:endParaRPr lang="es-MX" noProof="0"/>
        </a:p>
      </dgm:t>
    </dgm:pt>
    <dgm:pt modelId="{57D332A0-F0C0-447E-B674-F56F590E30ED}">
      <dgm:prSet phldrT="[Text]" custT="1"/>
      <dgm:spPr>
        <a:ln>
          <a:solidFill>
            <a:schemeClr val="accent3">
              <a:alpha val="90000"/>
            </a:schemeClr>
          </a:solidFill>
        </a:ln>
      </dgm:spPr>
      <dgm:t>
        <a:bodyPr/>
        <a:lstStyle/>
        <a:p>
          <a:r>
            <a:rPr lang="es-MX" sz="2000" noProof="0" dirty="0" smtClean="0">
              <a:solidFill>
                <a:schemeClr val="accent4">
                  <a:lumMod val="75000"/>
                </a:schemeClr>
              </a:solidFill>
            </a:rPr>
            <a:t>Puede ser periférico o central</a:t>
          </a:r>
          <a:endParaRPr lang="es-MX" sz="2000" noProof="0" dirty="0">
            <a:solidFill>
              <a:schemeClr val="accent4">
                <a:lumMod val="75000"/>
              </a:schemeClr>
            </a:solidFill>
          </a:endParaRPr>
        </a:p>
      </dgm:t>
    </dgm:pt>
    <dgm:pt modelId="{39F90AC3-78E3-4FB5-9F24-BCB9DBD38B9A}" type="parTrans" cxnId="{47282A07-603B-4889-88A6-24C5D42106E6}">
      <dgm:prSet/>
      <dgm:spPr/>
      <dgm:t>
        <a:bodyPr/>
        <a:lstStyle/>
        <a:p>
          <a:endParaRPr lang="es-MX" noProof="0"/>
        </a:p>
      </dgm:t>
    </dgm:pt>
    <dgm:pt modelId="{039FEB8E-E190-46C0-B89D-B051EE71CE1A}" type="sibTrans" cxnId="{47282A07-603B-4889-88A6-24C5D42106E6}">
      <dgm:prSet/>
      <dgm:spPr/>
      <dgm:t>
        <a:bodyPr/>
        <a:lstStyle/>
        <a:p>
          <a:endParaRPr lang="es-MX" noProof="0"/>
        </a:p>
      </dgm:t>
    </dgm:pt>
    <dgm:pt modelId="{E7544E83-67E5-4230-A320-B7A1957C4908}">
      <dgm:prSet phldrT="[Text]" custT="1"/>
      <dgm:spPr>
        <a:ln>
          <a:solidFill>
            <a:schemeClr val="accent3">
              <a:alpha val="90000"/>
            </a:schemeClr>
          </a:solidFill>
        </a:ln>
      </dgm:spPr>
      <dgm:t>
        <a:bodyPr/>
        <a:lstStyle/>
        <a:p>
          <a:r>
            <a:rPr lang="es-MX" sz="1800" noProof="0" dirty="0" smtClean="0">
              <a:solidFill>
                <a:schemeClr val="accent4">
                  <a:lumMod val="75000"/>
                </a:schemeClr>
              </a:solidFill>
            </a:rPr>
            <a:t>Neuralgia postherpética </a:t>
          </a:r>
          <a:endParaRPr lang="es-MX" sz="1800" noProof="0" dirty="0">
            <a:solidFill>
              <a:schemeClr val="accent4">
                <a:lumMod val="75000"/>
              </a:schemeClr>
            </a:solidFill>
          </a:endParaRPr>
        </a:p>
      </dgm:t>
    </dgm:pt>
    <dgm:pt modelId="{1BA88C66-4F54-4F56-8F20-3A831DBE48BC}" type="parTrans" cxnId="{738F6D74-20E9-4471-94E0-F0CBCDE6CB84}">
      <dgm:prSet/>
      <dgm:spPr/>
      <dgm:t>
        <a:bodyPr/>
        <a:lstStyle/>
        <a:p>
          <a:endParaRPr lang="es-MX"/>
        </a:p>
      </dgm:t>
    </dgm:pt>
    <dgm:pt modelId="{EA730FC9-283C-4E2C-8EB3-61D44AC54E66}" type="sibTrans" cxnId="{738F6D74-20E9-4471-94E0-F0CBCDE6CB84}">
      <dgm:prSet/>
      <dgm:spPr/>
      <dgm:t>
        <a:bodyPr/>
        <a:lstStyle/>
        <a:p>
          <a:endParaRPr lang="es-MX"/>
        </a:p>
      </dgm:t>
    </dgm:pt>
    <dgm:pt modelId="{4CF5430F-7B39-426A-BD94-CA9D6D25E383}" type="pres">
      <dgm:prSet presAssocID="{69034C9E-359F-477A-8E40-4C7AA4C0E1D2}" presName="Name0" presStyleCnt="0">
        <dgm:presLayoutVars>
          <dgm:dir/>
          <dgm:animLvl val="lvl"/>
          <dgm:resizeHandles val="exact"/>
        </dgm:presLayoutVars>
      </dgm:prSet>
      <dgm:spPr/>
      <dgm:t>
        <a:bodyPr/>
        <a:lstStyle/>
        <a:p>
          <a:endParaRPr lang="en-CA"/>
        </a:p>
      </dgm:t>
    </dgm:pt>
    <dgm:pt modelId="{ECEC65F3-3034-4682-BFC7-728DD882EF76}" type="pres">
      <dgm:prSet presAssocID="{B82FFDBE-7377-4333-A45F-113ECD98FE74}" presName="composite" presStyleCnt="0"/>
      <dgm:spPr/>
    </dgm:pt>
    <dgm:pt modelId="{CEDDA0AB-9AC2-4C17-8E43-44757D521A8F}" type="pres">
      <dgm:prSet presAssocID="{B82FFDBE-7377-4333-A45F-113ECD98FE74}" presName="parTx" presStyleLbl="alignNode1" presStyleIdx="0" presStyleCnt="3">
        <dgm:presLayoutVars>
          <dgm:chMax val="0"/>
          <dgm:chPref val="0"/>
          <dgm:bulletEnabled val="1"/>
        </dgm:presLayoutVars>
      </dgm:prSet>
      <dgm:spPr/>
      <dgm:t>
        <a:bodyPr/>
        <a:lstStyle/>
        <a:p>
          <a:endParaRPr lang="en-CA"/>
        </a:p>
      </dgm:t>
    </dgm:pt>
    <dgm:pt modelId="{1BB9BE37-21A3-4AAC-887D-1A261330B220}" type="pres">
      <dgm:prSet presAssocID="{B82FFDBE-7377-4333-A45F-113ECD98FE74}" presName="desTx" presStyleLbl="alignAccFollowNode1" presStyleIdx="0" presStyleCnt="3">
        <dgm:presLayoutVars>
          <dgm:bulletEnabled val="1"/>
        </dgm:presLayoutVars>
      </dgm:prSet>
      <dgm:spPr/>
      <dgm:t>
        <a:bodyPr/>
        <a:lstStyle/>
        <a:p>
          <a:endParaRPr lang="en-CA"/>
        </a:p>
      </dgm:t>
    </dgm:pt>
    <dgm:pt modelId="{A58740D2-8ADD-406A-9755-5FAF6453AE9A}" type="pres">
      <dgm:prSet presAssocID="{A44F68A8-4EE4-41AB-8984-7B8C016308EA}" presName="space" presStyleCnt="0"/>
      <dgm:spPr/>
    </dgm:pt>
    <dgm:pt modelId="{040B65DC-C86D-4C43-BD20-C0E499E684C4}" type="pres">
      <dgm:prSet presAssocID="{25BB96AD-73C8-4997-96C7-47901B24F3C7}" presName="composite" presStyleCnt="0"/>
      <dgm:spPr/>
    </dgm:pt>
    <dgm:pt modelId="{3F6ABC6F-1F17-4967-AD68-21C6D30AC8A8}" type="pres">
      <dgm:prSet presAssocID="{25BB96AD-73C8-4997-96C7-47901B24F3C7}" presName="parTx" presStyleLbl="alignNode1" presStyleIdx="1" presStyleCnt="3">
        <dgm:presLayoutVars>
          <dgm:chMax val="0"/>
          <dgm:chPref val="0"/>
          <dgm:bulletEnabled val="1"/>
        </dgm:presLayoutVars>
      </dgm:prSet>
      <dgm:spPr/>
      <dgm:t>
        <a:bodyPr/>
        <a:lstStyle/>
        <a:p>
          <a:endParaRPr lang="en-CA"/>
        </a:p>
      </dgm:t>
    </dgm:pt>
    <dgm:pt modelId="{893CC798-5899-4AE1-9EDD-5666AEB04CE5}" type="pres">
      <dgm:prSet presAssocID="{25BB96AD-73C8-4997-96C7-47901B24F3C7}" presName="desTx" presStyleLbl="alignAccFollowNode1" presStyleIdx="1" presStyleCnt="3">
        <dgm:presLayoutVars>
          <dgm:bulletEnabled val="1"/>
        </dgm:presLayoutVars>
      </dgm:prSet>
      <dgm:spPr/>
      <dgm:t>
        <a:bodyPr/>
        <a:lstStyle/>
        <a:p>
          <a:endParaRPr lang="en-CA"/>
        </a:p>
      </dgm:t>
    </dgm:pt>
    <dgm:pt modelId="{EB213F9C-CB4F-4EF8-80C9-3AF7D1326879}" type="pres">
      <dgm:prSet presAssocID="{DE07B542-BF54-44FD-8F04-71F161F19ED1}" presName="space" presStyleCnt="0"/>
      <dgm:spPr/>
    </dgm:pt>
    <dgm:pt modelId="{9EECCBE6-ACAE-4E93-B6C7-930172E44D9F}" type="pres">
      <dgm:prSet presAssocID="{8732FA4E-6AD2-48D6-AB3C-402C59A8A7C2}" presName="composite" presStyleCnt="0"/>
      <dgm:spPr/>
    </dgm:pt>
    <dgm:pt modelId="{310121DC-6E06-47FB-9AFD-B41434F9FC9B}" type="pres">
      <dgm:prSet presAssocID="{8732FA4E-6AD2-48D6-AB3C-402C59A8A7C2}" presName="parTx" presStyleLbl="alignNode1" presStyleIdx="2" presStyleCnt="3">
        <dgm:presLayoutVars>
          <dgm:chMax val="0"/>
          <dgm:chPref val="0"/>
          <dgm:bulletEnabled val="1"/>
        </dgm:presLayoutVars>
      </dgm:prSet>
      <dgm:spPr/>
      <dgm:t>
        <a:bodyPr/>
        <a:lstStyle/>
        <a:p>
          <a:endParaRPr lang="en-CA"/>
        </a:p>
      </dgm:t>
    </dgm:pt>
    <dgm:pt modelId="{D3E8989D-5220-4B05-8559-264A40B3FE9F}" type="pres">
      <dgm:prSet presAssocID="{8732FA4E-6AD2-48D6-AB3C-402C59A8A7C2}" presName="desTx" presStyleLbl="alignAccFollowNode1" presStyleIdx="2" presStyleCnt="3">
        <dgm:presLayoutVars>
          <dgm:bulletEnabled val="1"/>
        </dgm:presLayoutVars>
      </dgm:prSet>
      <dgm:spPr/>
      <dgm:t>
        <a:bodyPr/>
        <a:lstStyle/>
        <a:p>
          <a:endParaRPr lang="en-CA"/>
        </a:p>
      </dgm:t>
    </dgm:pt>
  </dgm:ptLst>
  <dgm:cxnLst>
    <dgm:cxn modelId="{02F89FE5-0979-480F-9A82-C990090905BD}" srcId="{4ED127FE-A8BC-416E-98AD-14A8510C0D37}" destId="{D4A868CB-A34C-498B-9F3F-495DE9C7C666}" srcOrd="1" destOrd="0" parTransId="{DCDB37EA-D82A-462E-A13C-88F5A8368CBD}" sibTransId="{ED0A2A5B-2F3D-4780-BF80-0E1ABF37B3AA}"/>
    <dgm:cxn modelId="{F16A4318-F769-4B71-9342-2D81B6CE8EC5}" srcId="{B470CE29-879B-4C28-849A-35DAD7DEE276}" destId="{99F0844E-4049-47D7-82E3-85398EF8DF6C}" srcOrd="0" destOrd="0" parTransId="{8BC85662-EFE8-4EDC-9014-1621384DE80B}" sibTransId="{17C58E0D-314C-44CB-B185-66E2F690B791}"/>
    <dgm:cxn modelId="{249D46B2-54A4-4316-8A55-35C9C16502C5}" type="presOf" srcId="{B470CE29-879B-4C28-849A-35DAD7DEE276}" destId="{893CC798-5899-4AE1-9EDD-5666AEB04CE5}" srcOrd="0" destOrd="0" presId="urn:microsoft.com/office/officeart/2005/8/layout/hList1"/>
    <dgm:cxn modelId="{C93A4C74-D07D-4973-B7AA-D32BCD9C8386}" srcId="{69034C9E-359F-477A-8E40-4C7AA4C0E1D2}" destId="{8732FA4E-6AD2-48D6-AB3C-402C59A8A7C2}" srcOrd="2" destOrd="0" parTransId="{3A4AC57D-A023-4FA9-92BA-D0558B8BA6C5}" sibTransId="{9D37917B-7719-46C6-9DF9-FD667E6BFAE8}"/>
    <dgm:cxn modelId="{A52E6320-8923-48A6-9DFD-3C18DE73B231}" srcId="{25BB96AD-73C8-4997-96C7-47901B24F3C7}" destId="{B470CE29-879B-4C28-849A-35DAD7DEE276}" srcOrd="0" destOrd="0" parTransId="{01B7B94E-7E40-471B-8426-45316BCF23BD}" sibTransId="{DDD9AC0D-D351-4908-93F4-5AD97CCCA27A}"/>
    <dgm:cxn modelId="{7EEFC9A2-90BD-4DA9-B217-978728267264}" srcId="{4ED127FE-A8BC-416E-98AD-14A8510C0D37}" destId="{11637479-9ACE-4A26-B696-C3C9F1E4CAA5}" srcOrd="0" destOrd="0" parTransId="{6AB3A806-EE01-47D5-920F-C2C2A108E896}" sibTransId="{A5BB0178-4A54-46F3-BAD7-EEC81E58256D}"/>
    <dgm:cxn modelId="{3669A02A-F3C3-4C17-9EA3-BBBA7E244F93}" type="presOf" srcId="{E0ACA065-8E91-45A0-825F-9FE7F03749D0}" destId="{D3E8989D-5220-4B05-8559-264A40B3FE9F}" srcOrd="0" destOrd="2" presId="urn:microsoft.com/office/officeart/2005/8/layout/hList1"/>
    <dgm:cxn modelId="{C9EA55AA-BDEE-49DA-BDE9-B4DB12D1522A}" type="presOf" srcId="{11637479-9ACE-4A26-B696-C3C9F1E4CAA5}" destId="{893CC798-5899-4AE1-9EDD-5666AEB04CE5}" srcOrd="0" destOrd="5" presId="urn:microsoft.com/office/officeart/2005/8/layout/hList1"/>
    <dgm:cxn modelId="{1ACF465A-A3F6-4207-AAB5-DE4638F1290F}" type="presOf" srcId="{99F0844E-4049-47D7-82E3-85398EF8DF6C}" destId="{893CC798-5899-4AE1-9EDD-5666AEB04CE5}" srcOrd="0" destOrd="1" presId="urn:microsoft.com/office/officeart/2005/8/layout/hList1"/>
    <dgm:cxn modelId="{A1A7DBF1-8DD8-46AE-859B-3915AF32922D}" type="presOf" srcId="{8FDB486F-321F-4C2D-BDFB-3A68CBDFAD28}" destId="{1BB9BE37-21A3-4AAC-887D-1A261330B220}" srcOrd="0" destOrd="0" presId="urn:microsoft.com/office/officeart/2005/8/layout/hList1"/>
    <dgm:cxn modelId="{EC7DC48F-2DD0-4F7E-8987-7A9A36E53818}" type="presOf" srcId="{25BB96AD-73C8-4997-96C7-47901B24F3C7}" destId="{3F6ABC6F-1F17-4967-AD68-21C6D30AC8A8}" srcOrd="0" destOrd="0" presId="urn:microsoft.com/office/officeart/2005/8/layout/hList1"/>
    <dgm:cxn modelId="{47282A07-603B-4889-88A6-24C5D42106E6}" srcId="{B82FFDBE-7377-4333-A45F-113ECD98FE74}" destId="{57D332A0-F0C0-447E-B674-F56F590E30ED}" srcOrd="1" destOrd="0" parTransId="{39F90AC3-78E3-4FB5-9F24-BCB9DBD38B9A}" sibTransId="{039FEB8E-E190-46C0-B89D-B051EE71CE1A}"/>
    <dgm:cxn modelId="{4F128385-8044-4F4D-A644-06CDF1C6E7C7}" type="presOf" srcId="{D4A868CB-A34C-498B-9F3F-495DE9C7C666}" destId="{893CC798-5899-4AE1-9EDD-5666AEB04CE5}" srcOrd="0" destOrd="6" presId="urn:microsoft.com/office/officeart/2005/8/layout/hList1"/>
    <dgm:cxn modelId="{60FD5C11-0352-4CA7-91DD-AF2D1400F544}" type="presOf" srcId="{2F7A68ED-3D39-40A4-9563-9A426D5533BA}" destId="{D3E8989D-5220-4B05-8559-264A40B3FE9F}" srcOrd="0" destOrd="0" presId="urn:microsoft.com/office/officeart/2005/8/layout/hList1"/>
    <dgm:cxn modelId="{560B08C6-B75D-45CC-A6E0-025D6B8BA0EC}" srcId="{8732FA4E-6AD2-48D6-AB3C-402C59A8A7C2}" destId="{E0ACA065-8E91-45A0-825F-9FE7F03749D0}" srcOrd="2" destOrd="0" parTransId="{5FB12367-2367-4611-A668-8543981A6CCD}" sibTransId="{C5D8BF29-62E0-4868-AF49-49D29CDD08AC}"/>
    <dgm:cxn modelId="{01EC91B8-B13F-45A7-80B0-01146947AC8A}" type="presOf" srcId="{4ED127FE-A8BC-416E-98AD-14A8510C0D37}" destId="{893CC798-5899-4AE1-9EDD-5666AEB04CE5}" srcOrd="0" destOrd="4" presId="urn:microsoft.com/office/officeart/2005/8/layout/hList1"/>
    <dgm:cxn modelId="{C47177FE-AE98-4D1A-B366-E18A30F55426}" srcId="{25BB96AD-73C8-4997-96C7-47901B24F3C7}" destId="{4ED127FE-A8BC-416E-98AD-14A8510C0D37}" srcOrd="1" destOrd="0" parTransId="{A3ED79B9-5330-4495-B961-BBB8091EB4F1}" sibTransId="{37E638F5-E9D9-4576-BCAE-689D57776014}"/>
    <dgm:cxn modelId="{B2376482-E68A-49C6-A5F5-F44D5F74866E}" type="presOf" srcId="{8732FA4E-6AD2-48D6-AB3C-402C59A8A7C2}" destId="{310121DC-6E06-47FB-9AFD-B41434F9FC9B}" srcOrd="0" destOrd="0" presId="urn:microsoft.com/office/officeart/2005/8/layout/hList1"/>
    <dgm:cxn modelId="{8EB9DB7E-963C-4D3B-9999-883920FFCCEC}" type="presOf" srcId="{53D85EBC-7773-4495-8B6F-40B4854CACFC}" destId="{D3E8989D-5220-4B05-8559-264A40B3FE9F}" srcOrd="0" destOrd="4" presId="urn:microsoft.com/office/officeart/2005/8/layout/hList1"/>
    <dgm:cxn modelId="{F1CED66E-61E7-4C9C-A658-0834DA15D7E9}" srcId="{69034C9E-359F-477A-8E40-4C7AA4C0E1D2}" destId="{25BB96AD-73C8-4997-96C7-47901B24F3C7}" srcOrd="1" destOrd="0" parTransId="{5620F441-60BD-4F8A-B941-8FA3CE9E91B4}" sibTransId="{DE07B542-BF54-44FD-8F04-71F161F19ED1}"/>
    <dgm:cxn modelId="{102B200D-1799-48F5-BA1F-56A012815594}" type="presOf" srcId="{421354EB-F764-495F-BBA6-0CC69A49A528}" destId="{893CC798-5899-4AE1-9EDD-5666AEB04CE5}" srcOrd="0" destOrd="3" presId="urn:microsoft.com/office/officeart/2005/8/layout/hList1"/>
    <dgm:cxn modelId="{C7DBEE8E-69CD-49C7-81B0-1E01A6949E69}" srcId="{8732FA4E-6AD2-48D6-AB3C-402C59A8A7C2}" destId="{DC1905CB-9F5B-49EA-80AF-F716D798D3E8}" srcOrd="3" destOrd="0" parTransId="{D06CEF89-3956-4337-BE0E-EB9218608A56}" sibTransId="{F6774108-F20C-4FB5-B1D7-23214E21E234}"/>
    <dgm:cxn modelId="{01DBD279-BF2C-4C70-9539-B4710127AD6B}" type="presOf" srcId="{DC1905CB-9F5B-49EA-80AF-F716D798D3E8}" destId="{D3E8989D-5220-4B05-8559-264A40B3FE9F}" srcOrd="0" destOrd="3" presId="urn:microsoft.com/office/officeart/2005/8/layout/hList1"/>
    <dgm:cxn modelId="{3E625254-D5E7-4F36-8717-3C0C523564BC}" type="presOf" srcId="{69034C9E-359F-477A-8E40-4C7AA4C0E1D2}" destId="{4CF5430F-7B39-426A-BD94-CA9D6D25E383}" srcOrd="0" destOrd="0" presId="urn:microsoft.com/office/officeart/2005/8/layout/hList1"/>
    <dgm:cxn modelId="{B82915E1-1283-4880-890A-93FD0286D95C}" srcId="{69034C9E-359F-477A-8E40-4C7AA4C0E1D2}" destId="{B82FFDBE-7377-4333-A45F-113ECD98FE74}" srcOrd="0" destOrd="0" parTransId="{BCAE1B2E-1D3F-469D-A5B5-CC53CB43C988}" sibTransId="{A44F68A8-4EE4-41AB-8984-7B8C016308EA}"/>
    <dgm:cxn modelId="{C6AB7510-1754-4E46-9070-D507D0372DE3}" type="presOf" srcId="{E7544E83-67E5-4230-A320-B7A1957C4908}" destId="{893CC798-5899-4AE1-9EDD-5666AEB04CE5}" srcOrd="0" destOrd="2" presId="urn:microsoft.com/office/officeart/2005/8/layout/hList1"/>
    <dgm:cxn modelId="{738F6D74-20E9-4471-94E0-F0CBCDE6CB84}" srcId="{B470CE29-879B-4C28-849A-35DAD7DEE276}" destId="{E7544E83-67E5-4230-A320-B7A1957C4908}" srcOrd="1" destOrd="0" parTransId="{1BA88C66-4F54-4F56-8F20-3A831DBE48BC}" sibTransId="{EA730FC9-283C-4E2C-8EB3-61D44AC54E66}"/>
    <dgm:cxn modelId="{EACEBCD4-2A04-4380-A9FC-CE4E7E022E64}" srcId="{8732FA4E-6AD2-48D6-AB3C-402C59A8A7C2}" destId="{62369B2C-0FBA-44AD-B0EB-C0553294056A}" srcOrd="1" destOrd="0" parTransId="{4C37732E-E7A7-48D1-B98C-EFBDEEC8C401}" sibTransId="{66A4FCC5-855C-4199-B858-F55856CAD47D}"/>
    <dgm:cxn modelId="{B0DFEF29-AD1E-410B-9D22-A9774EB50DEF}" srcId="{B470CE29-879B-4C28-849A-35DAD7DEE276}" destId="{421354EB-F764-495F-BBA6-0CC69A49A528}" srcOrd="2" destOrd="0" parTransId="{CF18B551-3693-48A6-A5C8-0DE6AA3670C7}" sibTransId="{A2A1FE85-A853-40EA-A32F-F2D504958CB5}"/>
    <dgm:cxn modelId="{E135B6DB-3CAD-4A6D-AFB4-9A45C92431A8}" srcId="{8732FA4E-6AD2-48D6-AB3C-402C59A8A7C2}" destId="{53D85EBC-7773-4495-8B6F-40B4854CACFC}" srcOrd="4" destOrd="0" parTransId="{8779A54C-1C7B-4893-ABA3-C5955A1E3EFA}" sibTransId="{C2A4EC4D-F0AD-4346-A7CE-F15AA21CEA6F}"/>
    <dgm:cxn modelId="{52A69F7F-F93E-4BB6-B5A0-7C9FC2509423}" srcId="{B82FFDBE-7377-4333-A45F-113ECD98FE74}" destId="{8FDB486F-321F-4C2D-BDFB-3A68CBDFAD28}" srcOrd="0" destOrd="0" parTransId="{E0BB1901-4316-4AC8-B404-785314AE2853}" sibTransId="{0883DE55-6CAB-42D8-A73E-9752503A6BB8}"/>
    <dgm:cxn modelId="{BCAB6213-46B1-4DB8-BF84-DF7056062C70}" type="presOf" srcId="{62369B2C-0FBA-44AD-B0EB-C0553294056A}" destId="{D3E8989D-5220-4B05-8559-264A40B3FE9F}" srcOrd="0" destOrd="1" presId="urn:microsoft.com/office/officeart/2005/8/layout/hList1"/>
    <dgm:cxn modelId="{1785B8EC-0847-4FC6-913B-06966FE5C9E2}" type="presOf" srcId="{B82FFDBE-7377-4333-A45F-113ECD98FE74}" destId="{CEDDA0AB-9AC2-4C17-8E43-44757D521A8F}" srcOrd="0" destOrd="0" presId="urn:microsoft.com/office/officeart/2005/8/layout/hList1"/>
    <dgm:cxn modelId="{BDC92415-41D8-4C29-8A7D-DA82F4F80771}" type="presOf" srcId="{57D332A0-F0C0-447E-B674-F56F590E30ED}" destId="{1BB9BE37-21A3-4AAC-887D-1A261330B220}" srcOrd="0" destOrd="1" presId="urn:microsoft.com/office/officeart/2005/8/layout/hList1"/>
    <dgm:cxn modelId="{D67FD2EF-6DBE-4919-B754-2D7ABEE663CA}" srcId="{8732FA4E-6AD2-48D6-AB3C-402C59A8A7C2}" destId="{2F7A68ED-3D39-40A4-9563-9A426D5533BA}" srcOrd="0" destOrd="0" parTransId="{FF63ADE9-DDE8-4BC5-817E-7907C5AED429}" sibTransId="{4C6B6B08-B4E6-4ADF-80BE-BC1D7A5F06F4}"/>
    <dgm:cxn modelId="{AA1F573A-EF01-4DB7-958A-7640760B86E3}" type="presParOf" srcId="{4CF5430F-7B39-426A-BD94-CA9D6D25E383}" destId="{ECEC65F3-3034-4682-BFC7-728DD882EF76}" srcOrd="0" destOrd="0" presId="urn:microsoft.com/office/officeart/2005/8/layout/hList1"/>
    <dgm:cxn modelId="{47F4EF99-EA2B-40A6-8D2C-252E945ABC83}" type="presParOf" srcId="{ECEC65F3-3034-4682-BFC7-728DD882EF76}" destId="{CEDDA0AB-9AC2-4C17-8E43-44757D521A8F}" srcOrd="0" destOrd="0" presId="urn:microsoft.com/office/officeart/2005/8/layout/hList1"/>
    <dgm:cxn modelId="{D212CA61-24E0-4196-AAAC-F276ED099F22}" type="presParOf" srcId="{ECEC65F3-3034-4682-BFC7-728DD882EF76}" destId="{1BB9BE37-21A3-4AAC-887D-1A261330B220}" srcOrd="1" destOrd="0" presId="urn:microsoft.com/office/officeart/2005/8/layout/hList1"/>
    <dgm:cxn modelId="{2B32AD3D-F9CB-4460-B1C0-C8763592DFB5}" type="presParOf" srcId="{4CF5430F-7B39-426A-BD94-CA9D6D25E383}" destId="{A58740D2-8ADD-406A-9755-5FAF6453AE9A}" srcOrd="1" destOrd="0" presId="urn:microsoft.com/office/officeart/2005/8/layout/hList1"/>
    <dgm:cxn modelId="{E40938C4-8816-4F4E-8362-24F74048A30F}" type="presParOf" srcId="{4CF5430F-7B39-426A-BD94-CA9D6D25E383}" destId="{040B65DC-C86D-4C43-BD20-C0E499E684C4}" srcOrd="2" destOrd="0" presId="urn:microsoft.com/office/officeart/2005/8/layout/hList1"/>
    <dgm:cxn modelId="{59D23AEB-3431-402C-9D40-E3B2765469B6}" type="presParOf" srcId="{040B65DC-C86D-4C43-BD20-C0E499E684C4}" destId="{3F6ABC6F-1F17-4967-AD68-21C6D30AC8A8}" srcOrd="0" destOrd="0" presId="urn:microsoft.com/office/officeart/2005/8/layout/hList1"/>
    <dgm:cxn modelId="{14900647-DF09-46E4-9D9A-AD4C0B8B79C3}" type="presParOf" srcId="{040B65DC-C86D-4C43-BD20-C0E499E684C4}" destId="{893CC798-5899-4AE1-9EDD-5666AEB04CE5}" srcOrd="1" destOrd="0" presId="urn:microsoft.com/office/officeart/2005/8/layout/hList1"/>
    <dgm:cxn modelId="{2A8BA0BA-48DD-462F-9B4F-10A174C17BBA}" type="presParOf" srcId="{4CF5430F-7B39-426A-BD94-CA9D6D25E383}" destId="{EB213F9C-CB4F-4EF8-80C9-3AF7D1326879}" srcOrd="3" destOrd="0" presId="urn:microsoft.com/office/officeart/2005/8/layout/hList1"/>
    <dgm:cxn modelId="{F424AD68-2DC1-4E3A-9CEC-14D8473DED3B}" type="presParOf" srcId="{4CF5430F-7B39-426A-BD94-CA9D6D25E383}" destId="{9EECCBE6-ACAE-4E93-B6C7-930172E44D9F}" srcOrd="4" destOrd="0" presId="urn:microsoft.com/office/officeart/2005/8/layout/hList1"/>
    <dgm:cxn modelId="{A5D16726-B541-46C6-90EB-56FA0D6DE621}" type="presParOf" srcId="{9EECCBE6-ACAE-4E93-B6C7-930172E44D9F}" destId="{310121DC-6E06-47FB-9AFD-B41434F9FC9B}" srcOrd="0" destOrd="0" presId="urn:microsoft.com/office/officeart/2005/8/layout/hList1"/>
    <dgm:cxn modelId="{826FB9D2-33B4-4DCA-8EBD-6803EC734827}" type="presParOf" srcId="{9EECCBE6-ACAE-4E93-B6C7-930172E44D9F}" destId="{D3E8989D-5220-4B05-8559-264A40B3FE9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034C9E-359F-477A-8E40-4C7AA4C0E1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82FFDBE-7377-4333-A45F-113ECD98FE74}">
      <dgm:prSet phldrT="[Text]"/>
      <dgm:spPr/>
      <dgm:t>
        <a:bodyPr/>
        <a:lstStyle/>
        <a:p>
          <a:r>
            <a:rPr lang="es-MX" noProof="0" dirty="0" smtClean="0"/>
            <a:t>Definición</a:t>
          </a:r>
          <a:endParaRPr lang="es-MX" noProof="0" dirty="0"/>
        </a:p>
      </dgm:t>
    </dgm:pt>
    <dgm:pt modelId="{BCAE1B2E-1D3F-469D-A5B5-CC53CB43C988}" type="parTrans" cxnId="{B82915E1-1283-4880-890A-93FD0286D95C}">
      <dgm:prSet/>
      <dgm:spPr/>
      <dgm:t>
        <a:bodyPr/>
        <a:lstStyle/>
        <a:p>
          <a:endParaRPr lang="es-MX" noProof="0"/>
        </a:p>
      </dgm:t>
    </dgm:pt>
    <dgm:pt modelId="{A44F68A8-4EE4-41AB-8984-7B8C016308EA}" type="sibTrans" cxnId="{B82915E1-1283-4880-890A-93FD0286D95C}">
      <dgm:prSet/>
      <dgm:spPr/>
      <dgm:t>
        <a:bodyPr/>
        <a:lstStyle/>
        <a:p>
          <a:endParaRPr lang="es-MX" noProof="0"/>
        </a:p>
      </dgm:t>
    </dgm:pt>
    <dgm:pt modelId="{8FDB486F-321F-4C2D-BDFB-3A68CBDFAD28}">
      <dgm:prSet phldrT="[Text]"/>
      <dgm:spPr/>
      <dgm:t>
        <a:bodyPr/>
        <a:lstStyle/>
        <a:p>
          <a:r>
            <a:rPr lang="es-MX" noProof="0" dirty="0" smtClean="0"/>
            <a:t>Dolor </a:t>
          </a:r>
          <a:r>
            <a:rPr lang="es-MX" b="0" i="0" noProof="0" dirty="0" smtClean="0"/>
            <a:t>sin daño nervioso* o tisular identificable; </a:t>
          </a:r>
          <a:r>
            <a:rPr lang="es-MX" noProof="0" dirty="0" smtClean="0"/>
            <a:t>que se cree que es el resultado de desregulación o disfunción neuronal persistente</a:t>
          </a:r>
          <a:endParaRPr lang="es-MX" noProof="0" dirty="0"/>
        </a:p>
      </dgm:t>
    </dgm:pt>
    <dgm:pt modelId="{E0BB1901-4316-4AC8-B404-785314AE2853}" type="parTrans" cxnId="{52A69F7F-F93E-4BB6-B5A0-7C9FC2509423}">
      <dgm:prSet/>
      <dgm:spPr/>
      <dgm:t>
        <a:bodyPr/>
        <a:lstStyle/>
        <a:p>
          <a:endParaRPr lang="es-MX" noProof="0"/>
        </a:p>
      </dgm:t>
    </dgm:pt>
    <dgm:pt modelId="{0883DE55-6CAB-42D8-A73E-9752503A6BB8}" type="sibTrans" cxnId="{52A69F7F-F93E-4BB6-B5A0-7C9FC2509423}">
      <dgm:prSet/>
      <dgm:spPr/>
      <dgm:t>
        <a:bodyPr/>
        <a:lstStyle/>
        <a:p>
          <a:endParaRPr lang="es-MX" noProof="0"/>
        </a:p>
      </dgm:t>
    </dgm:pt>
    <dgm:pt modelId="{25BB96AD-73C8-4997-96C7-47901B24F3C7}">
      <dgm:prSet phldrT="[Text]"/>
      <dgm:spPr/>
      <dgm:t>
        <a:bodyPr/>
        <a:lstStyle/>
        <a:p>
          <a:r>
            <a:rPr lang="es-MX" noProof="0" dirty="0" smtClean="0"/>
            <a:t>Ejemplos</a:t>
          </a:r>
          <a:endParaRPr lang="es-MX" noProof="0" dirty="0"/>
        </a:p>
      </dgm:t>
    </dgm:pt>
    <dgm:pt modelId="{5620F441-60BD-4F8A-B941-8FA3CE9E91B4}" type="parTrans" cxnId="{F1CED66E-61E7-4C9C-A658-0834DA15D7E9}">
      <dgm:prSet/>
      <dgm:spPr/>
      <dgm:t>
        <a:bodyPr/>
        <a:lstStyle/>
        <a:p>
          <a:endParaRPr lang="es-MX" noProof="0"/>
        </a:p>
      </dgm:t>
    </dgm:pt>
    <dgm:pt modelId="{DE07B542-BF54-44FD-8F04-71F161F19ED1}" type="sibTrans" cxnId="{F1CED66E-61E7-4C9C-A658-0834DA15D7E9}">
      <dgm:prSet/>
      <dgm:spPr/>
      <dgm:t>
        <a:bodyPr/>
        <a:lstStyle/>
        <a:p>
          <a:endParaRPr lang="es-MX" noProof="0"/>
        </a:p>
      </dgm:t>
    </dgm:pt>
    <dgm:pt modelId="{8732FA4E-6AD2-48D6-AB3C-402C59A8A7C2}">
      <dgm:prSet phldrT="[Text]"/>
      <dgm:spPr/>
      <dgm:t>
        <a:bodyPr/>
        <a:lstStyle/>
        <a:p>
          <a:r>
            <a:rPr lang="es-MX" noProof="0" dirty="0" smtClean="0"/>
            <a:t>Características del Dolor</a:t>
          </a:r>
          <a:endParaRPr lang="es-MX" noProof="0" dirty="0"/>
        </a:p>
      </dgm:t>
    </dgm:pt>
    <dgm:pt modelId="{3A4AC57D-A023-4FA9-92BA-D0558B8BA6C5}" type="parTrans" cxnId="{C93A4C74-D07D-4973-B7AA-D32BCD9C8386}">
      <dgm:prSet/>
      <dgm:spPr/>
      <dgm:t>
        <a:bodyPr/>
        <a:lstStyle/>
        <a:p>
          <a:endParaRPr lang="es-MX" noProof="0"/>
        </a:p>
      </dgm:t>
    </dgm:pt>
    <dgm:pt modelId="{9D37917B-7719-46C6-9DF9-FD667E6BFAE8}" type="sibTrans" cxnId="{C93A4C74-D07D-4973-B7AA-D32BCD9C8386}">
      <dgm:prSet/>
      <dgm:spPr/>
      <dgm:t>
        <a:bodyPr/>
        <a:lstStyle/>
        <a:p>
          <a:endParaRPr lang="es-MX" noProof="0"/>
        </a:p>
      </dgm:t>
    </dgm:pt>
    <dgm:pt modelId="{2F7A68ED-3D39-40A4-9563-9A426D5533BA}">
      <dgm:prSet phldrT="[Text]"/>
      <dgm:spPr/>
      <dgm:t>
        <a:bodyPr/>
        <a:lstStyle/>
        <a:p>
          <a:r>
            <a:rPr lang="es-MX" noProof="0" dirty="0" smtClean="0">
              <a:solidFill>
                <a:schemeClr val="bg1"/>
              </a:solidFill>
            </a:rPr>
            <a:t>Frecuentemente descrito como urente, lacerante o como una descarga eléctrica</a:t>
          </a:r>
          <a:endParaRPr lang="es-MX" noProof="0" dirty="0"/>
        </a:p>
      </dgm:t>
    </dgm:pt>
    <dgm:pt modelId="{FF63ADE9-DDE8-4BC5-817E-7907C5AED429}" type="parTrans" cxnId="{D67FD2EF-6DBE-4919-B754-2D7ABEE663CA}">
      <dgm:prSet/>
      <dgm:spPr/>
      <dgm:t>
        <a:bodyPr/>
        <a:lstStyle/>
        <a:p>
          <a:endParaRPr lang="es-MX" noProof="0"/>
        </a:p>
      </dgm:t>
    </dgm:pt>
    <dgm:pt modelId="{4C6B6B08-B4E6-4ADF-80BE-BC1D7A5F06F4}" type="sibTrans" cxnId="{D67FD2EF-6DBE-4919-B754-2D7ABEE663CA}">
      <dgm:prSet/>
      <dgm:spPr/>
      <dgm:t>
        <a:bodyPr/>
        <a:lstStyle/>
        <a:p>
          <a:endParaRPr lang="es-MX" noProof="0"/>
        </a:p>
      </dgm:t>
    </dgm:pt>
    <dgm:pt modelId="{559D6D5D-A31B-4C5A-B8B0-25449CB5E21F}">
      <dgm:prSet phldrT="[Text]"/>
      <dgm:spPr/>
      <dgm:t>
        <a:bodyPr/>
        <a:lstStyle/>
        <a:p>
          <a:r>
            <a:rPr lang="es-MX" noProof="0" dirty="0" smtClean="0"/>
            <a:t>Fibromialgia</a:t>
          </a:r>
          <a:endParaRPr lang="es-MX" noProof="0" dirty="0"/>
        </a:p>
      </dgm:t>
    </dgm:pt>
    <dgm:pt modelId="{30A867AE-0B68-42CE-895F-6B77188F0FED}" type="parTrans" cxnId="{3C2BDC71-C788-497D-B1E9-9C197A5237FC}">
      <dgm:prSet/>
      <dgm:spPr/>
      <dgm:t>
        <a:bodyPr/>
        <a:lstStyle/>
        <a:p>
          <a:endParaRPr lang="es-MX" noProof="0"/>
        </a:p>
      </dgm:t>
    </dgm:pt>
    <dgm:pt modelId="{B327219B-9A75-4014-B9A0-EB3AF88819BE}" type="sibTrans" cxnId="{3C2BDC71-C788-497D-B1E9-9C197A5237FC}">
      <dgm:prSet/>
      <dgm:spPr/>
      <dgm:t>
        <a:bodyPr/>
        <a:lstStyle/>
        <a:p>
          <a:endParaRPr lang="es-MX" noProof="0"/>
        </a:p>
      </dgm:t>
    </dgm:pt>
    <dgm:pt modelId="{DC1905CB-9F5B-49EA-80AF-F716D798D3E8}">
      <dgm:prSet/>
      <dgm:spPr/>
      <dgm:t>
        <a:bodyPr/>
        <a:lstStyle/>
        <a:p>
          <a:r>
            <a:rPr lang="es-MX" noProof="0" dirty="0" smtClean="0">
              <a:solidFill>
                <a:schemeClr val="bg1"/>
              </a:solidFill>
            </a:rPr>
            <a:t>Generalmente difuso</a:t>
          </a:r>
          <a:endParaRPr lang="es-MX" noProof="0" dirty="0"/>
        </a:p>
      </dgm:t>
    </dgm:pt>
    <dgm:pt modelId="{D06CEF89-3956-4337-BE0E-EB9218608A56}" type="parTrans" cxnId="{C7DBEE8E-69CD-49C7-81B0-1E01A6949E69}">
      <dgm:prSet/>
      <dgm:spPr/>
      <dgm:t>
        <a:bodyPr/>
        <a:lstStyle/>
        <a:p>
          <a:endParaRPr lang="es-MX" noProof="0"/>
        </a:p>
      </dgm:t>
    </dgm:pt>
    <dgm:pt modelId="{F6774108-F20C-4FB5-B1D7-23214E21E234}" type="sibTrans" cxnId="{C7DBEE8E-69CD-49C7-81B0-1E01A6949E69}">
      <dgm:prSet/>
      <dgm:spPr/>
      <dgm:t>
        <a:bodyPr/>
        <a:lstStyle/>
        <a:p>
          <a:endParaRPr lang="es-MX" noProof="0"/>
        </a:p>
      </dgm:t>
    </dgm:pt>
    <dgm:pt modelId="{53D85EBC-7773-4495-8B6F-40B4854CACFC}">
      <dgm:prSet/>
      <dgm:spPr/>
      <dgm:t>
        <a:bodyPr/>
        <a:lstStyle/>
        <a:p>
          <a:r>
            <a:rPr lang="es-MX" noProof="0" dirty="0" smtClean="0">
              <a:solidFill>
                <a:schemeClr val="bg1"/>
              </a:solidFill>
            </a:rPr>
            <a:t>Frecuentemente con alodinia y/o hiperalgesia </a:t>
          </a:r>
          <a:endParaRPr lang="es-MX" noProof="0" dirty="0"/>
        </a:p>
      </dgm:t>
    </dgm:pt>
    <dgm:pt modelId="{8779A54C-1C7B-4893-ABA3-C5955A1E3EFA}" type="parTrans" cxnId="{E135B6DB-3CAD-4A6D-AFB4-9A45C92431A8}">
      <dgm:prSet/>
      <dgm:spPr/>
      <dgm:t>
        <a:bodyPr/>
        <a:lstStyle/>
        <a:p>
          <a:endParaRPr lang="es-MX" noProof="0"/>
        </a:p>
      </dgm:t>
    </dgm:pt>
    <dgm:pt modelId="{C2A4EC4D-F0AD-4346-A7CE-F15AA21CEA6F}" type="sibTrans" cxnId="{E135B6DB-3CAD-4A6D-AFB4-9A45C92431A8}">
      <dgm:prSet/>
      <dgm:spPr/>
      <dgm:t>
        <a:bodyPr/>
        <a:lstStyle/>
        <a:p>
          <a:endParaRPr lang="es-MX" noProof="0"/>
        </a:p>
      </dgm:t>
    </dgm:pt>
    <dgm:pt modelId="{6803F4F9-851C-45E7-8EC7-C9F5F4A709AE}">
      <dgm:prSet phldrT="[Text]"/>
      <dgm:spPr/>
      <dgm:t>
        <a:bodyPr/>
        <a:lstStyle/>
        <a:p>
          <a:r>
            <a:rPr lang="es-MX" noProof="0" dirty="0" smtClean="0"/>
            <a:t>Síndrome de intestino irritable</a:t>
          </a:r>
          <a:endParaRPr lang="es-MX" noProof="0" dirty="0"/>
        </a:p>
      </dgm:t>
    </dgm:pt>
    <dgm:pt modelId="{67C0F744-B1D4-41D8-8C18-DCD063801E0D}" type="parTrans" cxnId="{6D45E71C-649D-41BE-A8D6-81729EBF82B3}">
      <dgm:prSet/>
      <dgm:spPr/>
      <dgm:t>
        <a:bodyPr/>
        <a:lstStyle/>
        <a:p>
          <a:endParaRPr lang="es-MX" noProof="0"/>
        </a:p>
      </dgm:t>
    </dgm:pt>
    <dgm:pt modelId="{AFAEF20E-362A-4DA9-9B2F-F062517AFEA4}" type="sibTrans" cxnId="{6D45E71C-649D-41BE-A8D6-81729EBF82B3}">
      <dgm:prSet/>
      <dgm:spPr/>
      <dgm:t>
        <a:bodyPr/>
        <a:lstStyle/>
        <a:p>
          <a:endParaRPr lang="es-MX" noProof="0"/>
        </a:p>
      </dgm:t>
    </dgm:pt>
    <dgm:pt modelId="{6A72DD13-1C7A-4733-B7EE-49046D9A246C}">
      <dgm:prSet phldrT="[Text]"/>
      <dgm:spPr/>
      <dgm:t>
        <a:bodyPr/>
        <a:lstStyle/>
        <a:p>
          <a:r>
            <a:rPr lang="es-MX" noProof="0" dirty="0" smtClean="0"/>
            <a:t>Cistitis intersticial</a:t>
          </a:r>
          <a:endParaRPr lang="es-MX" noProof="0" dirty="0"/>
        </a:p>
      </dgm:t>
    </dgm:pt>
    <dgm:pt modelId="{8FAC3D8F-9D01-443C-8694-D15A7D55BD03}" type="parTrans" cxnId="{EA044DB7-5D6F-40F7-B568-2FB922A0F48C}">
      <dgm:prSet/>
      <dgm:spPr/>
      <dgm:t>
        <a:bodyPr/>
        <a:lstStyle/>
        <a:p>
          <a:endParaRPr lang="es-MX" noProof="0"/>
        </a:p>
      </dgm:t>
    </dgm:pt>
    <dgm:pt modelId="{AE5FE086-18EB-42AF-B9F0-EA055B172D68}" type="sibTrans" cxnId="{EA044DB7-5D6F-40F7-B568-2FB922A0F48C}">
      <dgm:prSet/>
      <dgm:spPr/>
      <dgm:t>
        <a:bodyPr/>
        <a:lstStyle/>
        <a:p>
          <a:endParaRPr lang="es-MX" noProof="0"/>
        </a:p>
      </dgm:t>
    </dgm:pt>
    <dgm:pt modelId="{A4195C15-2BE3-494A-A2AE-3C57D9554B89}">
      <dgm:prSet phldrT="[Text]"/>
      <dgm:spPr/>
      <dgm:t>
        <a:bodyPr/>
        <a:lstStyle/>
        <a:p>
          <a:r>
            <a:rPr lang="es-MX" noProof="0" dirty="0" smtClean="0">
              <a:solidFill>
                <a:schemeClr val="bg1"/>
              </a:solidFill>
            </a:rPr>
            <a:t>Dolor de la articulación temporomandibular</a:t>
          </a:r>
          <a:endParaRPr lang="es-MX" noProof="0" dirty="0">
            <a:solidFill>
              <a:schemeClr val="bg1"/>
            </a:solidFill>
          </a:endParaRPr>
        </a:p>
      </dgm:t>
    </dgm:pt>
    <dgm:pt modelId="{5EF31564-E489-4462-B774-873FAD0FFA9A}" type="parTrans" cxnId="{C26B80D3-2AB6-40E9-9099-7CCA97AA7663}">
      <dgm:prSet/>
      <dgm:spPr/>
      <dgm:t>
        <a:bodyPr/>
        <a:lstStyle/>
        <a:p>
          <a:endParaRPr lang="es-MX" noProof="0"/>
        </a:p>
      </dgm:t>
    </dgm:pt>
    <dgm:pt modelId="{3FF6B20F-2FCB-4630-A1CC-AB5B4B08DDAD}" type="sibTrans" cxnId="{C26B80D3-2AB6-40E9-9099-7CCA97AA7663}">
      <dgm:prSet/>
      <dgm:spPr/>
      <dgm:t>
        <a:bodyPr/>
        <a:lstStyle/>
        <a:p>
          <a:endParaRPr lang="es-MX" noProof="0"/>
        </a:p>
      </dgm:t>
    </dgm:pt>
    <dgm:pt modelId="{25E40EED-5554-41D5-AC12-15C4AA8CF2EB}">
      <dgm:prSet phldrT="[Text]"/>
      <dgm:spPr/>
      <dgm:t>
        <a:bodyPr/>
        <a:lstStyle/>
        <a:p>
          <a:r>
            <a:rPr lang="es-MX" noProof="0" dirty="0" smtClean="0">
              <a:solidFill>
                <a:schemeClr val="bg1"/>
              </a:solidFill>
            </a:rPr>
            <a:t>Síndrome de dolor regional complejo</a:t>
          </a:r>
          <a:endParaRPr lang="es-MX" noProof="0" dirty="0">
            <a:solidFill>
              <a:schemeClr val="bg1"/>
            </a:solidFill>
          </a:endParaRPr>
        </a:p>
      </dgm:t>
    </dgm:pt>
    <dgm:pt modelId="{9C0C69E4-2112-43AF-9B48-C153E7374032}" type="parTrans" cxnId="{A9555CCF-434F-4B94-B29F-602768FC88D3}">
      <dgm:prSet/>
      <dgm:spPr/>
      <dgm:t>
        <a:bodyPr/>
        <a:lstStyle/>
        <a:p>
          <a:endParaRPr lang="es-MX" noProof="0"/>
        </a:p>
      </dgm:t>
    </dgm:pt>
    <dgm:pt modelId="{74AE2C6C-D490-4183-92E9-3050016DECDF}" type="sibTrans" cxnId="{A9555CCF-434F-4B94-B29F-602768FC88D3}">
      <dgm:prSet/>
      <dgm:spPr/>
      <dgm:t>
        <a:bodyPr/>
        <a:lstStyle/>
        <a:p>
          <a:endParaRPr lang="es-MX" noProof="0"/>
        </a:p>
      </dgm:t>
    </dgm:pt>
    <dgm:pt modelId="{57144D17-AE43-47D1-87EF-169F4DDB20E5}">
      <dgm:prSet phldrT="[Text]"/>
      <dgm:spPr/>
      <dgm:t>
        <a:bodyPr/>
        <a:lstStyle/>
        <a:p>
          <a:r>
            <a:rPr lang="es-MX" noProof="0" dirty="0" smtClean="0">
              <a:solidFill>
                <a:schemeClr val="bg1"/>
              </a:solidFill>
            </a:rPr>
            <a:t>Puede estar presente en muchos </a:t>
          </a:r>
          <a:r>
            <a:rPr lang="es-MX" noProof="0" dirty="0" smtClean="0"/>
            <a:t>pacientes con lumbalgia crónica, osteoartritis y artritis reumatoide</a:t>
          </a:r>
          <a:endParaRPr lang="es-MX" noProof="0" dirty="0"/>
        </a:p>
      </dgm:t>
    </dgm:pt>
    <dgm:pt modelId="{4AD2A835-3934-4B6E-A287-1073C30829B1}" type="parTrans" cxnId="{F1EABD8E-BFBC-455E-8F3C-A46507C7FD99}">
      <dgm:prSet/>
      <dgm:spPr/>
      <dgm:t>
        <a:bodyPr/>
        <a:lstStyle/>
        <a:p>
          <a:endParaRPr lang="es-MX" noProof="0"/>
        </a:p>
      </dgm:t>
    </dgm:pt>
    <dgm:pt modelId="{659564F5-B708-45CA-BA42-085AA15E7CCC}" type="sibTrans" cxnId="{F1EABD8E-BFBC-455E-8F3C-A46507C7FD99}">
      <dgm:prSet/>
      <dgm:spPr/>
      <dgm:t>
        <a:bodyPr/>
        <a:lstStyle/>
        <a:p>
          <a:endParaRPr lang="es-MX" noProof="0"/>
        </a:p>
      </dgm:t>
    </dgm:pt>
    <dgm:pt modelId="{89F20578-5AF1-4E5B-9023-F1AEE2843F48}">
      <dgm:prSet/>
      <dgm:spPr/>
      <dgm:t>
        <a:bodyPr/>
        <a:lstStyle/>
        <a:p>
          <a:r>
            <a:rPr lang="es-MX" noProof="0" dirty="0" smtClean="0"/>
            <a:t>Causado por un estímulo de bajo umbral</a:t>
          </a:r>
          <a:endParaRPr lang="es-MX" noProof="0" dirty="0"/>
        </a:p>
      </dgm:t>
    </dgm:pt>
    <dgm:pt modelId="{82942C16-FDF3-4105-A299-D7D5BFD3074D}" type="parTrans" cxnId="{1B1FAB2D-1176-4936-8B3E-F884CC0FE211}">
      <dgm:prSet/>
      <dgm:spPr/>
      <dgm:t>
        <a:bodyPr/>
        <a:lstStyle/>
        <a:p>
          <a:endParaRPr lang="es-MX" noProof="0"/>
        </a:p>
      </dgm:t>
    </dgm:pt>
    <dgm:pt modelId="{FB294D15-67F1-474D-9035-54787824346A}" type="sibTrans" cxnId="{1B1FAB2D-1176-4936-8B3E-F884CC0FE211}">
      <dgm:prSet/>
      <dgm:spPr/>
      <dgm:t>
        <a:bodyPr/>
        <a:lstStyle/>
        <a:p>
          <a:endParaRPr lang="es-MX" noProof="0"/>
        </a:p>
      </dgm:t>
    </dgm:pt>
    <dgm:pt modelId="{93E77148-364A-4529-9549-92E29F17BD99}">
      <dgm:prSet/>
      <dgm:spPr/>
      <dgm:t>
        <a:bodyPr/>
        <a:lstStyle/>
        <a:p>
          <a:r>
            <a:rPr lang="es-MX" noProof="0" dirty="0" smtClean="0"/>
            <a:t>Tiene una duración prolongada</a:t>
          </a:r>
          <a:endParaRPr lang="es-MX" noProof="0" dirty="0"/>
        </a:p>
      </dgm:t>
    </dgm:pt>
    <dgm:pt modelId="{7CCC39B0-C78A-487D-B9B4-D0BE1A878725}" type="parTrans" cxnId="{F7E56CF5-DB03-4D64-BF59-512A94EB7183}">
      <dgm:prSet/>
      <dgm:spPr/>
      <dgm:t>
        <a:bodyPr/>
        <a:lstStyle/>
        <a:p>
          <a:endParaRPr lang="es-MX" noProof="0"/>
        </a:p>
      </dgm:t>
    </dgm:pt>
    <dgm:pt modelId="{480B00EF-A949-490D-9F20-7CD5AE6D86A6}" type="sibTrans" cxnId="{F7E56CF5-DB03-4D64-BF59-512A94EB7183}">
      <dgm:prSet/>
      <dgm:spPr/>
      <dgm:t>
        <a:bodyPr/>
        <a:lstStyle/>
        <a:p>
          <a:endParaRPr lang="es-MX" noProof="0"/>
        </a:p>
      </dgm:t>
    </dgm:pt>
    <dgm:pt modelId="{E3D8734E-D496-4B67-ABF5-63658FF28451}">
      <dgm:prSet/>
      <dgm:spPr/>
      <dgm:t>
        <a:bodyPr/>
        <a:lstStyle/>
        <a:p>
          <a:r>
            <a:rPr lang="es-MX" noProof="0" dirty="0" smtClean="0"/>
            <a:t>Se extiende más allá del campo receptivo </a:t>
          </a:r>
          <a:br>
            <a:rPr lang="es-MX" noProof="0" dirty="0" smtClean="0"/>
          </a:br>
          <a:r>
            <a:rPr lang="es-MX" noProof="0" dirty="0" smtClean="0"/>
            <a:t>(es diseminado)</a:t>
          </a:r>
          <a:endParaRPr lang="es-MX" noProof="0" dirty="0"/>
        </a:p>
      </dgm:t>
    </dgm:pt>
    <dgm:pt modelId="{BD218969-552F-4C59-A124-B204FE25A469}" type="parTrans" cxnId="{B82B3092-CAEC-451A-805A-4514D0959654}">
      <dgm:prSet/>
      <dgm:spPr/>
      <dgm:t>
        <a:bodyPr/>
        <a:lstStyle/>
        <a:p>
          <a:endParaRPr lang="es-MX" noProof="0"/>
        </a:p>
      </dgm:t>
    </dgm:pt>
    <dgm:pt modelId="{7CC1A665-5D2D-41E0-B392-8DF9B8B41008}" type="sibTrans" cxnId="{B82B3092-CAEC-451A-805A-4514D0959654}">
      <dgm:prSet/>
      <dgm:spPr/>
      <dgm:t>
        <a:bodyPr/>
        <a:lstStyle/>
        <a:p>
          <a:endParaRPr lang="es-MX" noProof="0"/>
        </a:p>
      </dgm:t>
    </dgm:pt>
    <dgm:pt modelId="{3CA03C4F-0E77-457D-9D23-3B31B6DAD215}">
      <dgm:prSet phldrT="[Text]"/>
      <dgm:spPr/>
      <dgm:t>
        <a:bodyPr/>
        <a:lstStyle/>
        <a:p>
          <a:r>
            <a:rPr lang="es-MX" noProof="0" dirty="0" smtClean="0">
              <a:solidFill>
                <a:schemeClr val="bg1"/>
              </a:solidFill>
            </a:rPr>
            <a:t>Migraña/ cefalea por tensión</a:t>
          </a:r>
          <a:endParaRPr lang="es-MX" noProof="0" dirty="0">
            <a:solidFill>
              <a:schemeClr val="bg1"/>
            </a:solidFill>
          </a:endParaRPr>
        </a:p>
      </dgm:t>
    </dgm:pt>
    <dgm:pt modelId="{12C8AF05-954E-409E-91DE-BE78F261B5BB}" type="parTrans" cxnId="{F0932C07-34DF-4799-B306-26ABD647A7A2}">
      <dgm:prSet/>
      <dgm:spPr/>
      <dgm:t>
        <a:bodyPr/>
        <a:lstStyle/>
        <a:p>
          <a:endParaRPr lang="es-MX"/>
        </a:p>
      </dgm:t>
    </dgm:pt>
    <dgm:pt modelId="{A18AE32A-1FD7-4A45-8615-89790FB55C22}" type="sibTrans" cxnId="{F0932C07-34DF-4799-B306-26ABD647A7A2}">
      <dgm:prSet/>
      <dgm:spPr/>
      <dgm:t>
        <a:bodyPr/>
        <a:lstStyle/>
        <a:p>
          <a:endParaRPr lang="es-MX"/>
        </a:p>
      </dgm:t>
    </dgm:pt>
    <dgm:pt modelId="{4CF5430F-7B39-426A-BD94-CA9D6D25E383}" type="pres">
      <dgm:prSet presAssocID="{69034C9E-359F-477A-8E40-4C7AA4C0E1D2}" presName="Name0" presStyleCnt="0">
        <dgm:presLayoutVars>
          <dgm:dir/>
          <dgm:animLvl val="lvl"/>
          <dgm:resizeHandles val="exact"/>
        </dgm:presLayoutVars>
      </dgm:prSet>
      <dgm:spPr/>
      <dgm:t>
        <a:bodyPr/>
        <a:lstStyle/>
        <a:p>
          <a:endParaRPr lang="en-CA"/>
        </a:p>
      </dgm:t>
    </dgm:pt>
    <dgm:pt modelId="{ECEC65F3-3034-4682-BFC7-728DD882EF76}" type="pres">
      <dgm:prSet presAssocID="{B82FFDBE-7377-4333-A45F-113ECD98FE74}" presName="composite" presStyleCnt="0"/>
      <dgm:spPr/>
    </dgm:pt>
    <dgm:pt modelId="{CEDDA0AB-9AC2-4C17-8E43-44757D521A8F}" type="pres">
      <dgm:prSet presAssocID="{B82FFDBE-7377-4333-A45F-113ECD98FE74}" presName="parTx" presStyleLbl="alignNode1" presStyleIdx="0" presStyleCnt="3">
        <dgm:presLayoutVars>
          <dgm:chMax val="0"/>
          <dgm:chPref val="0"/>
          <dgm:bulletEnabled val="1"/>
        </dgm:presLayoutVars>
      </dgm:prSet>
      <dgm:spPr/>
      <dgm:t>
        <a:bodyPr/>
        <a:lstStyle/>
        <a:p>
          <a:endParaRPr lang="en-CA"/>
        </a:p>
      </dgm:t>
    </dgm:pt>
    <dgm:pt modelId="{1BB9BE37-21A3-4AAC-887D-1A261330B220}" type="pres">
      <dgm:prSet presAssocID="{B82FFDBE-7377-4333-A45F-113ECD98FE74}" presName="desTx" presStyleLbl="alignAccFollowNode1" presStyleIdx="0" presStyleCnt="3">
        <dgm:presLayoutVars>
          <dgm:bulletEnabled val="1"/>
        </dgm:presLayoutVars>
      </dgm:prSet>
      <dgm:spPr/>
      <dgm:t>
        <a:bodyPr/>
        <a:lstStyle/>
        <a:p>
          <a:endParaRPr lang="en-CA"/>
        </a:p>
      </dgm:t>
    </dgm:pt>
    <dgm:pt modelId="{A58740D2-8ADD-406A-9755-5FAF6453AE9A}" type="pres">
      <dgm:prSet presAssocID="{A44F68A8-4EE4-41AB-8984-7B8C016308EA}" presName="space" presStyleCnt="0"/>
      <dgm:spPr/>
    </dgm:pt>
    <dgm:pt modelId="{040B65DC-C86D-4C43-BD20-C0E499E684C4}" type="pres">
      <dgm:prSet presAssocID="{25BB96AD-73C8-4997-96C7-47901B24F3C7}" presName="composite" presStyleCnt="0"/>
      <dgm:spPr/>
    </dgm:pt>
    <dgm:pt modelId="{3F6ABC6F-1F17-4967-AD68-21C6D30AC8A8}" type="pres">
      <dgm:prSet presAssocID="{25BB96AD-73C8-4997-96C7-47901B24F3C7}" presName="parTx" presStyleLbl="alignNode1" presStyleIdx="1" presStyleCnt="3">
        <dgm:presLayoutVars>
          <dgm:chMax val="0"/>
          <dgm:chPref val="0"/>
          <dgm:bulletEnabled val="1"/>
        </dgm:presLayoutVars>
      </dgm:prSet>
      <dgm:spPr/>
      <dgm:t>
        <a:bodyPr/>
        <a:lstStyle/>
        <a:p>
          <a:endParaRPr lang="en-CA"/>
        </a:p>
      </dgm:t>
    </dgm:pt>
    <dgm:pt modelId="{893CC798-5899-4AE1-9EDD-5666AEB04CE5}" type="pres">
      <dgm:prSet presAssocID="{25BB96AD-73C8-4997-96C7-47901B24F3C7}" presName="desTx" presStyleLbl="alignAccFollowNode1" presStyleIdx="1" presStyleCnt="3">
        <dgm:presLayoutVars>
          <dgm:bulletEnabled val="1"/>
        </dgm:presLayoutVars>
      </dgm:prSet>
      <dgm:spPr/>
      <dgm:t>
        <a:bodyPr/>
        <a:lstStyle/>
        <a:p>
          <a:endParaRPr lang="en-CA"/>
        </a:p>
      </dgm:t>
    </dgm:pt>
    <dgm:pt modelId="{EB213F9C-CB4F-4EF8-80C9-3AF7D1326879}" type="pres">
      <dgm:prSet presAssocID="{DE07B542-BF54-44FD-8F04-71F161F19ED1}" presName="space" presStyleCnt="0"/>
      <dgm:spPr/>
    </dgm:pt>
    <dgm:pt modelId="{9EECCBE6-ACAE-4E93-B6C7-930172E44D9F}" type="pres">
      <dgm:prSet presAssocID="{8732FA4E-6AD2-48D6-AB3C-402C59A8A7C2}" presName="composite" presStyleCnt="0"/>
      <dgm:spPr/>
    </dgm:pt>
    <dgm:pt modelId="{310121DC-6E06-47FB-9AFD-B41434F9FC9B}" type="pres">
      <dgm:prSet presAssocID="{8732FA4E-6AD2-48D6-AB3C-402C59A8A7C2}" presName="parTx" presStyleLbl="alignNode1" presStyleIdx="2" presStyleCnt="3">
        <dgm:presLayoutVars>
          <dgm:chMax val="0"/>
          <dgm:chPref val="0"/>
          <dgm:bulletEnabled val="1"/>
        </dgm:presLayoutVars>
      </dgm:prSet>
      <dgm:spPr/>
      <dgm:t>
        <a:bodyPr/>
        <a:lstStyle/>
        <a:p>
          <a:endParaRPr lang="en-CA"/>
        </a:p>
      </dgm:t>
    </dgm:pt>
    <dgm:pt modelId="{D3E8989D-5220-4B05-8559-264A40B3FE9F}" type="pres">
      <dgm:prSet presAssocID="{8732FA4E-6AD2-48D6-AB3C-402C59A8A7C2}" presName="desTx" presStyleLbl="alignAccFollowNode1" presStyleIdx="2" presStyleCnt="3">
        <dgm:presLayoutVars>
          <dgm:bulletEnabled val="1"/>
        </dgm:presLayoutVars>
      </dgm:prSet>
      <dgm:spPr/>
      <dgm:t>
        <a:bodyPr/>
        <a:lstStyle/>
        <a:p>
          <a:endParaRPr lang="en-CA"/>
        </a:p>
      </dgm:t>
    </dgm:pt>
  </dgm:ptLst>
  <dgm:cxnLst>
    <dgm:cxn modelId="{F0932C07-34DF-4799-B306-26ABD647A7A2}" srcId="{25BB96AD-73C8-4997-96C7-47901B24F3C7}" destId="{3CA03C4F-0E77-457D-9D23-3B31B6DAD215}" srcOrd="4" destOrd="0" parTransId="{12C8AF05-954E-409E-91DE-BE78F261B5BB}" sibTransId="{A18AE32A-1FD7-4A45-8615-89790FB55C22}"/>
    <dgm:cxn modelId="{52A69F7F-F93E-4BB6-B5A0-7C9FC2509423}" srcId="{B82FFDBE-7377-4333-A45F-113ECD98FE74}" destId="{8FDB486F-321F-4C2D-BDFB-3A68CBDFAD28}" srcOrd="0" destOrd="0" parTransId="{E0BB1901-4316-4AC8-B404-785314AE2853}" sibTransId="{0883DE55-6CAB-42D8-A73E-9752503A6BB8}"/>
    <dgm:cxn modelId="{4DB705F4-5AC5-436B-92A6-3B4B0B8AB28D}" type="presOf" srcId="{53D85EBC-7773-4495-8B6F-40B4854CACFC}" destId="{D3E8989D-5220-4B05-8559-264A40B3FE9F}" srcOrd="0" destOrd="2" presId="urn:microsoft.com/office/officeart/2005/8/layout/hList1"/>
    <dgm:cxn modelId="{DD53A59C-6415-4405-9AE8-1D34BBBD8556}" type="presOf" srcId="{8732FA4E-6AD2-48D6-AB3C-402C59A8A7C2}" destId="{310121DC-6E06-47FB-9AFD-B41434F9FC9B}" srcOrd="0" destOrd="0" presId="urn:microsoft.com/office/officeart/2005/8/layout/hList1"/>
    <dgm:cxn modelId="{A89A4B8F-B327-4830-B18F-DF6BA487FF40}" type="presOf" srcId="{2F7A68ED-3D39-40A4-9563-9A426D5533BA}" destId="{D3E8989D-5220-4B05-8559-264A40B3FE9F}" srcOrd="0" destOrd="0" presId="urn:microsoft.com/office/officeart/2005/8/layout/hList1"/>
    <dgm:cxn modelId="{F1EABD8E-BFBC-455E-8F3C-A46507C7FD99}" srcId="{25BB96AD-73C8-4997-96C7-47901B24F3C7}" destId="{57144D17-AE43-47D1-87EF-169F4DDB20E5}" srcOrd="6" destOrd="0" parTransId="{4AD2A835-3934-4B6E-A287-1073C30829B1}" sibTransId="{659564F5-B708-45CA-BA42-085AA15E7CCC}"/>
    <dgm:cxn modelId="{4F1C07E8-299C-44C6-A1CE-94E8631D0BA2}" type="presOf" srcId="{6803F4F9-851C-45E7-8EC7-C9F5F4A709AE}" destId="{893CC798-5899-4AE1-9EDD-5666AEB04CE5}" srcOrd="0" destOrd="1" presId="urn:microsoft.com/office/officeart/2005/8/layout/hList1"/>
    <dgm:cxn modelId="{83F67000-4E07-45DF-92DE-9515513629D3}" type="presOf" srcId="{25E40EED-5554-41D5-AC12-15C4AA8CF2EB}" destId="{893CC798-5899-4AE1-9EDD-5666AEB04CE5}" srcOrd="0" destOrd="5" presId="urn:microsoft.com/office/officeart/2005/8/layout/hList1"/>
    <dgm:cxn modelId="{6D45E71C-649D-41BE-A8D6-81729EBF82B3}" srcId="{25BB96AD-73C8-4997-96C7-47901B24F3C7}" destId="{6803F4F9-851C-45E7-8EC7-C9F5F4A709AE}" srcOrd="1" destOrd="0" parTransId="{67C0F744-B1D4-41D8-8C18-DCD063801E0D}" sibTransId="{AFAEF20E-362A-4DA9-9B2F-F062517AFEA4}"/>
    <dgm:cxn modelId="{B82B3092-CAEC-451A-805A-4514D0959654}" srcId="{8732FA4E-6AD2-48D6-AB3C-402C59A8A7C2}" destId="{E3D8734E-D496-4B67-ABF5-63658FF28451}" srcOrd="5" destOrd="0" parTransId="{BD218969-552F-4C59-A124-B204FE25A469}" sibTransId="{7CC1A665-5D2D-41E0-B392-8DF9B8B41008}"/>
    <dgm:cxn modelId="{7E0F3FB5-D274-48FF-B0E8-0F19B4280B76}" type="presOf" srcId="{69034C9E-359F-477A-8E40-4C7AA4C0E1D2}" destId="{4CF5430F-7B39-426A-BD94-CA9D6D25E383}" srcOrd="0" destOrd="0" presId="urn:microsoft.com/office/officeart/2005/8/layout/hList1"/>
    <dgm:cxn modelId="{58118BF7-5537-4AB8-8D57-88CBC914A31A}" type="presOf" srcId="{E3D8734E-D496-4B67-ABF5-63658FF28451}" destId="{D3E8989D-5220-4B05-8559-264A40B3FE9F}" srcOrd="0" destOrd="5" presId="urn:microsoft.com/office/officeart/2005/8/layout/hList1"/>
    <dgm:cxn modelId="{A9555CCF-434F-4B94-B29F-602768FC88D3}" srcId="{25BB96AD-73C8-4997-96C7-47901B24F3C7}" destId="{25E40EED-5554-41D5-AC12-15C4AA8CF2EB}" srcOrd="5" destOrd="0" parTransId="{9C0C69E4-2112-43AF-9B48-C153E7374032}" sibTransId="{74AE2C6C-D490-4183-92E9-3050016DECDF}"/>
    <dgm:cxn modelId="{697B3202-EDF5-4CC4-B811-267DA78641C1}" type="presOf" srcId="{559D6D5D-A31B-4C5A-B8B0-25449CB5E21F}" destId="{893CC798-5899-4AE1-9EDD-5666AEB04CE5}" srcOrd="0" destOrd="0" presId="urn:microsoft.com/office/officeart/2005/8/layout/hList1"/>
    <dgm:cxn modelId="{F7E56CF5-DB03-4D64-BF59-512A94EB7183}" srcId="{8732FA4E-6AD2-48D6-AB3C-402C59A8A7C2}" destId="{93E77148-364A-4529-9549-92E29F17BD99}" srcOrd="4" destOrd="0" parTransId="{7CCC39B0-C78A-487D-B9B4-D0BE1A878725}" sibTransId="{480B00EF-A949-490D-9F20-7CD5AE6D86A6}"/>
    <dgm:cxn modelId="{C5D0AB02-D9D7-4243-8A2F-BD1C5F6FD19C}" type="presOf" srcId="{3CA03C4F-0E77-457D-9D23-3B31B6DAD215}" destId="{893CC798-5899-4AE1-9EDD-5666AEB04CE5}" srcOrd="0" destOrd="4" presId="urn:microsoft.com/office/officeart/2005/8/layout/hList1"/>
    <dgm:cxn modelId="{C93A4C74-D07D-4973-B7AA-D32BCD9C8386}" srcId="{69034C9E-359F-477A-8E40-4C7AA4C0E1D2}" destId="{8732FA4E-6AD2-48D6-AB3C-402C59A8A7C2}" srcOrd="2" destOrd="0" parTransId="{3A4AC57D-A023-4FA9-92BA-D0558B8BA6C5}" sibTransId="{9D37917B-7719-46C6-9DF9-FD667E6BFAE8}"/>
    <dgm:cxn modelId="{A1B85C17-99AC-4F9F-A0E9-C2D6F377A489}" type="presOf" srcId="{DC1905CB-9F5B-49EA-80AF-F716D798D3E8}" destId="{D3E8989D-5220-4B05-8559-264A40B3FE9F}" srcOrd="0" destOrd="1" presId="urn:microsoft.com/office/officeart/2005/8/layout/hList1"/>
    <dgm:cxn modelId="{E135B6DB-3CAD-4A6D-AFB4-9A45C92431A8}" srcId="{8732FA4E-6AD2-48D6-AB3C-402C59A8A7C2}" destId="{53D85EBC-7773-4495-8B6F-40B4854CACFC}" srcOrd="2" destOrd="0" parTransId="{8779A54C-1C7B-4893-ABA3-C5955A1E3EFA}" sibTransId="{C2A4EC4D-F0AD-4346-A7CE-F15AA21CEA6F}"/>
    <dgm:cxn modelId="{54EB341D-538B-4D72-8DD5-E69844E5861F}" type="presOf" srcId="{89F20578-5AF1-4E5B-9023-F1AEE2843F48}" destId="{D3E8989D-5220-4B05-8559-264A40B3FE9F}" srcOrd="0" destOrd="3" presId="urn:microsoft.com/office/officeart/2005/8/layout/hList1"/>
    <dgm:cxn modelId="{C26B80D3-2AB6-40E9-9099-7CCA97AA7663}" srcId="{25BB96AD-73C8-4997-96C7-47901B24F3C7}" destId="{A4195C15-2BE3-494A-A2AE-3C57D9554B89}" srcOrd="3" destOrd="0" parTransId="{5EF31564-E489-4462-B774-873FAD0FFA9A}" sibTransId="{3FF6B20F-2FCB-4630-A1CC-AB5B4B08DDAD}"/>
    <dgm:cxn modelId="{EA044DB7-5D6F-40F7-B568-2FB922A0F48C}" srcId="{25BB96AD-73C8-4997-96C7-47901B24F3C7}" destId="{6A72DD13-1C7A-4733-B7EE-49046D9A246C}" srcOrd="2" destOrd="0" parTransId="{8FAC3D8F-9D01-443C-8694-D15A7D55BD03}" sibTransId="{AE5FE086-18EB-42AF-B9F0-EA055B172D68}"/>
    <dgm:cxn modelId="{1B1FAB2D-1176-4936-8B3E-F884CC0FE211}" srcId="{8732FA4E-6AD2-48D6-AB3C-402C59A8A7C2}" destId="{89F20578-5AF1-4E5B-9023-F1AEE2843F48}" srcOrd="3" destOrd="0" parTransId="{82942C16-FDF3-4105-A299-D7D5BFD3074D}" sibTransId="{FB294D15-67F1-474D-9035-54787824346A}"/>
    <dgm:cxn modelId="{19D45BDB-5BF1-47BB-82FE-109084190E14}" type="presOf" srcId="{A4195C15-2BE3-494A-A2AE-3C57D9554B89}" destId="{893CC798-5899-4AE1-9EDD-5666AEB04CE5}" srcOrd="0" destOrd="3" presId="urn:microsoft.com/office/officeart/2005/8/layout/hList1"/>
    <dgm:cxn modelId="{471FE6D7-DDD2-4EA3-93A2-B49142F9318C}" type="presOf" srcId="{6A72DD13-1C7A-4733-B7EE-49046D9A246C}" destId="{893CC798-5899-4AE1-9EDD-5666AEB04CE5}" srcOrd="0" destOrd="2" presId="urn:microsoft.com/office/officeart/2005/8/layout/hList1"/>
    <dgm:cxn modelId="{3C2BDC71-C788-497D-B1E9-9C197A5237FC}" srcId="{25BB96AD-73C8-4997-96C7-47901B24F3C7}" destId="{559D6D5D-A31B-4C5A-B8B0-25449CB5E21F}" srcOrd="0" destOrd="0" parTransId="{30A867AE-0B68-42CE-895F-6B77188F0FED}" sibTransId="{B327219B-9A75-4014-B9A0-EB3AF88819BE}"/>
    <dgm:cxn modelId="{917E704B-E86A-4872-A830-A409A02F1B73}" type="presOf" srcId="{B82FFDBE-7377-4333-A45F-113ECD98FE74}" destId="{CEDDA0AB-9AC2-4C17-8E43-44757D521A8F}" srcOrd="0" destOrd="0" presId="urn:microsoft.com/office/officeart/2005/8/layout/hList1"/>
    <dgm:cxn modelId="{F1CED66E-61E7-4C9C-A658-0834DA15D7E9}" srcId="{69034C9E-359F-477A-8E40-4C7AA4C0E1D2}" destId="{25BB96AD-73C8-4997-96C7-47901B24F3C7}" srcOrd="1" destOrd="0" parTransId="{5620F441-60BD-4F8A-B941-8FA3CE9E91B4}" sibTransId="{DE07B542-BF54-44FD-8F04-71F161F19ED1}"/>
    <dgm:cxn modelId="{D67FD2EF-6DBE-4919-B754-2D7ABEE663CA}" srcId="{8732FA4E-6AD2-48D6-AB3C-402C59A8A7C2}" destId="{2F7A68ED-3D39-40A4-9563-9A426D5533BA}" srcOrd="0" destOrd="0" parTransId="{FF63ADE9-DDE8-4BC5-817E-7907C5AED429}" sibTransId="{4C6B6B08-B4E6-4ADF-80BE-BC1D7A5F06F4}"/>
    <dgm:cxn modelId="{3CDC28E6-EEB4-421C-9266-716B3177DEBD}" type="presOf" srcId="{57144D17-AE43-47D1-87EF-169F4DDB20E5}" destId="{893CC798-5899-4AE1-9EDD-5666AEB04CE5}" srcOrd="0" destOrd="6" presId="urn:microsoft.com/office/officeart/2005/8/layout/hList1"/>
    <dgm:cxn modelId="{335436CD-5AD1-4BC8-8261-4C10BFCD4511}" type="presOf" srcId="{25BB96AD-73C8-4997-96C7-47901B24F3C7}" destId="{3F6ABC6F-1F17-4967-AD68-21C6D30AC8A8}" srcOrd="0" destOrd="0" presId="urn:microsoft.com/office/officeart/2005/8/layout/hList1"/>
    <dgm:cxn modelId="{6CDC6A94-B0BB-45BD-91B5-3941C5885F40}" type="presOf" srcId="{8FDB486F-321F-4C2D-BDFB-3A68CBDFAD28}" destId="{1BB9BE37-21A3-4AAC-887D-1A261330B220}" srcOrd="0" destOrd="0" presId="urn:microsoft.com/office/officeart/2005/8/layout/hList1"/>
    <dgm:cxn modelId="{EF3EF571-DF8B-42DC-B345-3EF9D4C2FCD0}" type="presOf" srcId="{93E77148-364A-4529-9549-92E29F17BD99}" destId="{D3E8989D-5220-4B05-8559-264A40B3FE9F}" srcOrd="0" destOrd="4" presId="urn:microsoft.com/office/officeart/2005/8/layout/hList1"/>
    <dgm:cxn modelId="{B82915E1-1283-4880-890A-93FD0286D95C}" srcId="{69034C9E-359F-477A-8E40-4C7AA4C0E1D2}" destId="{B82FFDBE-7377-4333-A45F-113ECD98FE74}" srcOrd="0" destOrd="0" parTransId="{BCAE1B2E-1D3F-469D-A5B5-CC53CB43C988}" sibTransId="{A44F68A8-4EE4-41AB-8984-7B8C016308EA}"/>
    <dgm:cxn modelId="{C7DBEE8E-69CD-49C7-81B0-1E01A6949E69}" srcId="{8732FA4E-6AD2-48D6-AB3C-402C59A8A7C2}" destId="{DC1905CB-9F5B-49EA-80AF-F716D798D3E8}" srcOrd="1" destOrd="0" parTransId="{D06CEF89-3956-4337-BE0E-EB9218608A56}" sibTransId="{F6774108-F20C-4FB5-B1D7-23214E21E234}"/>
    <dgm:cxn modelId="{1DF45B86-A57A-4D1E-9B53-627C93CD0D94}" type="presParOf" srcId="{4CF5430F-7B39-426A-BD94-CA9D6D25E383}" destId="{ECEC65F3-3034-4682-BFC7-728DD882EF76}" srcOrd="0" destOrd="0" presId="urn:microsoft.com/office/officeart/2005/8/layout/hList1"/>
    <dgm:cxn modelId="{B07F40D2-96DA-475F-9323-EE2445C41AAD}" type="presParOf" srcId="{ECEC65F3-3034-4682-BFC7-728DD882EF76}" destId="{CEDDA0AB-9AC2-4C17-8E43-44757D521A8F}" srcOrd="0" destOrd="0" presId="urn:microsoft.com/office/officeart/2005/8/layout/hList1"/>
    <dgm:cxn modelId="{4654B690-0438-42B8-A5C6-1B4BC6A6F495}" type="presParOf" srcId="{ECEC65F3-3034-4682-BFC7-728DD882EF76}" destId="{1BB9BE37-21A3-4AAC-887D-1A261330B220}" srcOrd="1" destOrd="0" presId="urn:microsoft.com/office/officeart/2005/8/layout/hList1"/>
    <dgm:cxn modelId="{01B07329-0845-4BB8-A575-DFC083874D5C}" type="presParOf" srcId="{4CF5430F-7B39-426A-BD94-CA9D6D25E383}" destId="{A58740D2-8ADD-406A-9755-5FAF6453AE9A}" srcOrd="1" destOrd="0" presId="urn:microsoft.com/office/officeart/2005/8/layout/hList1"/>
    <dgm:cxn modelId="{10ED2428-A5EA-40CF-A3DA-39526DF2564D}" type="presParOf" srcId="{4CF5430F-7B39-426A-BD94-CA9D6D25E383}" destId="{040B65DC-C86D-4C43-BD20-C0E499E684C4}" srcOrd="2" destOrd="0" presId="urn:microsoft.com/office/officeart/2005/8/layout/hList1"/>
    <dgm:cxn modelId="{87666634-2802-445A-B84A-317A8D52B2E7}" type="presParOf" srcId="{040B65DC-C86D-4C43-BD20-C0E499E684C4}" destId="{3F6ABC6F-1F17-4967-AD68-21C6D30AC8A8}" srcOrd="0" destOrd="0" presId="urn:microsoft.com/office/officeart/2005/8/layout/hList1"/>
    <dgm:cxn modelId="{2B2FC060-D7F2-4E1F-B5D6-1B8215A54337}" type="presParOf" srcId="{040B65DC-C86D-4C43-BD20-C0E499E684C4}" destId="{893CC798-5899-4AE1-9EDD-5666AEB04CE5}" srcOrd="1" destOrd="0" presId="urn:microsoft.com/office/officeart/2005/8/layout/hList1"/>
    <dgm:cxn modelId="{1FF631D0-72F1-4D64-AF7C-D3EB9110B83F}" type="presParOf" srcId="{4CF5430F-7B39-426A-BD94-CA9D6D25E383}" destId="{EB213F9C-CB4F-4EF8-80C9-3AF7D1326879}" srcOrd="3" destOrd="0" presId="urn:microsoft.com/office/officeart/2005/8/layout/hList1"/>
    <dgm:cxn modelId="{C7B43FAB-9DF7-4FD1-A948-316E89D23EE2}" type="presParOf" srcId="{4CF5430F-7B39-426A-BD94-CA9D6D25E383}" destId="{9EECCBE6-ACAE-4E93-B6C7-930172E44D9F}" srcOrd="4" destOrd="0" presId="urn:microsoft.com/office/officeart/2005/8/layout/hList1"/>
    <dgm:cxn modelId="{570513C7-4B27-45B6-AAB0-71D08D8B38C2}" type="presParOf" srcId="{9EECCBE6-ACAE-4E93-B6C7-930172E44D9F}" destId="{310121DC-6E06-47FB-9AFD-B41434F9FC9B}" srcOrd="0" destOrd="0" presId="urn:microsoft.com/office/officeart/2005/8/layout/hList1"/>
    <dgm:cxn modelId="{D580DE90-0839-456C-B670-2BEB1505CD37}" type="presParOf" srcId="{9EECCBE6-ACAE-4E93-B6C7-930172E44D9F}" destId="{D3E8989D-5220-4B05-8559-264A40B3FE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21C31-991E-4059-A142-0D61F957B959}">
      <dsp:nvSpPr>
        <dsp:cNvPr id="0" name=""/>
        <dsp:cNvSpPr/>
      </dsp:nvSpPr>
      <dsp:spPr>
        <a:xfrm>
          <a:off x="6505150" y="0"/>
          <a:ext cx="976641" cy="118224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3C396C-D012-4C61-A828-A43F51C5D625}">
      <dsp:nvSpPr>
        <dsp:cNvPr id="0" name=""/>
        <dsp:cNvSpPr/>
      </dsp:nvSpPr>
      <dsp:spPr>
        <a:xfrm>
          <a:off x="6078441" y="1305355"/>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noProof="0" dirty="0" smtClean="0"/>
            <a:t>Temperatura</a:t>
          </a:r>
          <a:endParaRPr lang="es-MX" sz="1900" kern="1200" noProof="0" dirty="0"/>
        </a:p>
      </dsp:txBody>
      <dsp:txXfrm>
        <a:off x="6078441" y="1305355"/>
        <a:ext cx="1986450" cy="624950"/>
      </dsp:txXfrm>
    </dsp:sp>
    <dsp:sp modelId="{0E618A2A-096B-4AB9-85CF-8CF376A1B4E1}">
      <dsp:nvSpPr>
        <dsp:cNvPr id="0" name=""/>
        <dsp:cNvSpPr/>
      </dsp:nvSpPr>
      <dsp:spPr>
        <a:xfrm>
          <a:off x="403489" y="0"/>
          <a:ext cx="976641" cy="118224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B1F27-E194-4561-9F18-8E2F2BD920A5}">
      <dsp:nvSpPr>
        <dsp:cNvPr id="0" name=""/>
        <dsp:cNvSpPr/>
      </dsp:nvSpPr>
      <dsp:spPr>
        <a:xfrm>
          <a:off x="49842" y="1305355"/>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noProof="0" dirty="0" smtClean="0"/>
            <a:t>Respiración</a:t>
          </a:r>
        </a:p>
      </dsp:txBody>
      <dsp:txXfrm>
        <a:off x="49842" y="1305355"/>
        <a:ext cx="1986450" cy="624950"/>
      </dsp:txXfrm>
    </dsp:sp>
    <dsp:sp modelId="{5F6156F6-FFAB-428D-AF82-8C5D38257837}">
      <dsp:nvSpPr>
        <dsp:cNvPr id="0" name=""/>
        <dsp:cNvSpPr/>
      </dsp:nvSpPr>
      <dsp:spPr>
        <a:xfrm>
          <a:off x="2495154" y="1477"/>
          <a:ext cx="976641" cy="118224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351D5-9C15-4B16-9517-9DF69157A4A3}">
      <dsp:nvSpPr>
        <dsp:cNvPr id="0" name=""/>
        <dsp:cNvSpPr/>
      </dsp:nvSpPr>
      <dsp:spPr>
        <a:xfrm>
          <a:off x="2049441" y="1319266"/>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noProof="0" dirty="0" smtClean="0"/>
            <a:t>Pulso</a:t>
          </a:r>
        </a:p>
      </dsp:txBody>
      <dsp:txXfrm>
        <a:off x="2049441" y="1319266"/>
        <a:ext cx="1986450" cy="624950"/>
      </dsp:txXfrm>
    </dsp:sp>
    <dsp:sp modelId="{998CB861-F74C-4E09-93C7-A601E27B2D8E}">
      <dsp:nvSpPr>
        <dsp:cNvPr id="0" name=""/>
        <dsp:cNvSpPr/>
      </dsp:nvSpPr>
      <dsp:spPr>
        <a:xfrm>
          <a:off x="4568662" y="9"/>
          <a:ext cx="976641" cy="118224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974417-3A10-40CE-9FE6-217B74ABC027}">
      <dsp:nvSpPr>
        <dsp:cNvPr id="0" name=""/>
        <dsp:cNvSpPr/>
      </dsp:nvSpPr>
      <dsp:spPr>
        <a:xfrm>
          <a:off x="4062221" y="1321939"/>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noProof="0" dirty="0" smtClean="0"/>
            <a:t>Presión sanguínea</a:t>
          </a:r>
        </a:p>
      </dsp:txBody>
      <dsp:txXfrm>
        <a:off x="4062221" y="1321939"/>
        <a:ext cx="1986450" cy="624950"/>
      </dsp:txXfrm>
    </dsp:sp>
    <dsp:sp modelId="{A29D4025-BDF8-4560-8FAD-7484FE94BFA4}">
      <dsp:nvSpPr>
        <dsp:cNvPr id="0" name=""/>
        <dsp:cNvSpPr/>
      </dsp:nvSpPr>
      <dsp:spPr>
        <a:xfrm>
          <a:off x="2664293" y="2099553"/>
          <a:ext cx="2790828" cy="2225752"/>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FDD591-B216-4670-8FEF-72D1286BAA7F}">
      <dsp:nvSpPr>
        <dsp:cNvPr id="0" name=""/>
        <dsp:cNvSpPr/>
      </dsp:nvSpPr>
      <dsp:spPr>
        <a:xfrm>
          <a:off x="3024344" y="3983561"/>
          <a:ext cx="1986450" cy="624950"/>
        </a:xfrm>
        <a:prstGeom prst="wedgeRectCallout">
          <a:avLst>
            <a:gd name="adj1" fmla="val 20250"/>
            <a:gd name="adj2" fmla="val -60700"/>
          </a:avLst>
        </a:prstGeom>
        <a:gradFill rotWithShape="0">
          <a:gsLst>
            <a:gs pos="52100">
              <a:schemeClr val="accent2"/>
            </a:gs>
            <a:gs pos="0">
              <a:srgbClr val="FF0000"/>
            </a:gs>
            <a:gs pos="100000">
              <a:schemeClr val="accent2">
                <a:lumMod val="60000"/>
                <a:lumOff val="40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noProof="0" dirty="0" smtClean="0"/>
            <a:t>Dolor</a:t>
          </a:r>
        </a:p>
      </dsp:txBody>
      <dsp:txXfrm>
        <a:off x="3024344" y="3983561"/>
        <a:ext cx="1986450" cy="6249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273A-0974-45BA-BB0C-37BD4397D927}">
      <dsp:nvSpPr>
        <dsp:cNvPr id="0" name=""/>
        <dsp:cNvSpPr/>
      </dsp:nvSpPr>
      <dsp:spPr>
        <a:xfrm>
          <a:off x="460905" y="1047"/>
          <a:ext cx="3479899" cy="2087939"/>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Dolor</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Dolor en todo el cuerpo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Músculos rígidos/adoloridos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Cefaleas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mandíbula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pélvico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vejiga/al orinar</a:t>
          </a:r>
          <a:endParaRPr lang="es-MX" sz="1600" kern="1200" noProof="0" dirty="0"/>
        </a:p>
      </dsp:txBody>
      <dsp:txXfrm>
        <a:off x="460905" y="1047"/>
        <a:ext cx="3479899" cy="2087939"/>
      </dsp:txXfrm>
    </dsp:sp>
    <dsp:sp modelId="{ACFA2F23-8459-4D7A-A79E-8FDC8FC97A44}">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Ansiedad/depresión</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Triste o deprimido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Ansiedad</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El estrés empeora los síntomas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Tensión en cuello y hombro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solidFill>
                <a:schemeClr val="tx1"/>
              </a:solidFill>
            </a:rPr>
            <a:t>Apretar y rechinar los dientes</a:t>
          </a:r>
          <a:endParaRPr lang="es-MX" sz="1600" kern="1200" noProof="0" dirty="0">
            <a:solidFill>
              <a:schemeClr val="tx1"/>
            </a:solidFill>
          </a:endParaRPr>
        </a:p>
      </dsp:txBody>
      <dsp:txXfrm>
        <a:off x="4288794" y="1047"/>
        <a:ext cx="3479899" cy="2087939"/>
      </dsp:txXfrm>
    </dsp:sp>
    <dsp:sp modelId="{741EA38B-8A2D-4825-A07B-ADBA9C114194}">
      <dsp:nvSpPr>
        <dsp:cNvPr id="0" name=""/>
        <dsp:cNvSpPr/>
      </dsp:nvSpPr>
      <dsp:spPr>
        <a:xfrm>
          <a:off x="460905" y="2436976"/>
          <a:ext cx="3479899" cy="2087939"/>
        </a:xfrm>
        <a:prstGeom prst="rect">
          <a:avLst/>
        </a:prstGeom>
        <a:solidFill>
          <a:schemeClr val="bg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Fatiga</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No duerme bien</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No está descansado por la mañana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Se cansa fácilmente con la actividad física</a:t>
          </a:r>
          <a:endParaRPr lang="es-MX" sz="1600" kern="1200" noProof="0" dirty="0"/>
        </a:p>
      </dsp:txBody>
      <dsp:txXfrm>
        <a:off x="460905" y="2436976"/>
        <a:ext cx="3479899" cy="2087939"/>
      </dsp:txXfrm>
    </dsp:sp>
    <dsp:sp modelId="{FC0E2681-4A6E-4B58-818D-0ECD294EEF8C}">
      <dsp:nvSpPr>
        <dsp:cNvPr id="0" name=""/>
        <dsp:cNvSpPr/>
      </dsp:nvSpPr>
      <dsp:spPr>
        <a:xfrm>
          <a:off x="4288794" y="2436976"/>
          <a:ext cx="3479899" cy="2087939"/>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1"/>
              </a:solidFill>
            </a:rPr>
            <a:t>Otros síntomas</a:t>
          </a:r>
          <a:endParaRPr lang="es-MX" sz="20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Dificultad para concentrarse</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Necesita ayuda con actividades cotidianas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Sensible a las luces brillantes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Problemas cutáneos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Diarrea/constipación</a:t>
          </a:r>
          <a:endParaRPr lang="es-MX" sz="1600" kern="1200" noProof="0" dirty="0">
            <a:solidFill>
              <a:schemeClr val="bg1"/>
            </a:solidFill>
          </a:endParaRPr>
        </a:p>
      </dsp:txBody>
      <dsp:txXfrm>
        <a:off x="4288794"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23BFA-90A5-410B-8301-4245E5A981C1}">
      <dsp:nvSpPr>
        <dsp:cNvPr id="0" name=""/>
        <dsp:cNvSpPr/>
      </dsp:nvSpPr>
      <dsp:spPr>
        <a:xfrm rot="10800000">
          <a:off x="2172255" y="1611"/>
          <a:ext cx="7376203" cy="1257359"/>
        </a:xfrm>
        <a:prstGeom prst="homePlate">
          <a:avLst/>
        </a:prstGeom>
        <a:gradFill flip="none" rotWithShape="0">
          <a:gsLst>
            <a:gs pos="52100">
              <a:schemeClr val="accent1">
                <a:lumMod val="75000"/>
              </a:schemeClr>
            </a:gs>
            <a:gs pos="0">
              <a:srgbClr val="0092FF"/>
            </a:gs>
            <a:gs pos="100000">
              <a:schemeClr val="bg2">
                <a:lumMod val="25000"/>
                <a:lumOff val="75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60" tIns="76200" rIns="142240" bIns="76200" numCol="1" spcCol="1270" anchor="t" anchorCtr="0">
          <a:noAutofit/>
        </a:bodyPr>
        <a:lstStyle/>
        <a:p>
          <a:pPr lvl="0" algn="l" defTabSz="889000">
            <a:lnSpc>
              <a:spcPct val="90000"/>
            </a:lnSpc>
            <a:spcBef>
              <a:spcPct val="0"/>
            </a:spcBef>
            <a:spcAft>
              <a:spcPct val="35000"/>
            </a:spcAft>
          </a:pPr>
          <a:r>
            <a:rPr lang="es-MX" sz="2000" b="1" u="sng" kern="1200" noProof="0" dirty="0" smtClean="0"/>
            <a:t>Rol protector:</a:t>
          </a:r>
          <a:r>
            <a:rPr lang="es-MX" sz="2000" b="1" kern="1200" noProof="0" dirty="0" smtClean="0"/>
            <a:t> sistema vital de advertencia temprana</a:t>
          </a:r>
          <a:endParaRPr lang="es-MX" sz="2000" b="1" kern="1200" noProof="0" dirty="0"/>
        </a:p>
        <a:p>
          <a:pPr marL="171450" lvl="1" indent="-171450" algn="l" defTabSz="711200">
            <a:lnSpc>
              <a:spcPct val="90000"/>
            </a:lnSpc>
            <a:spcBef>
              <a:spcPct val="0"/>
            </a:spcBef>
            <a:spcAft>
              <a:spcPct val="15000"/>
            </a:spcAft>
            <a:buChar char="••"/>
          </a:pPr>
          <a:r>
            <a:rPr lang="es-MX" sz="1600" kern="1200" noProof="0" dirty="0" smtClean="0"/>
            <a:t>Detecta estímulos nocivos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Desencadena el reflejo de retiro y aumenta la sensibilidad después del daño tisular parea reducir el riesgo de mayo daño</a:t>
          </a:r>
          <a:endParaRPr lang="es-MX" sz="1600" kern="1200" noProof="0" dirty="0"/>
        </a:p>
      </dsp:txBody>
      <dsp:txXfrm rot="10800000">
        <a:off x="2486595" y="1611"/>
        <a:ext cx="7061863" cy="1257359"/>
      </dsp:txXfrm>
    </dsp:sp>
    <dsp:sp modelId="{E9E87EF5-CB6D-411A-B4FA-0B5F7669B6B5}">
      <dsp:nvSpPr>
        <dsp:cNvPr id="0" name=""/>
        <dsp:cNvSpPr/>
      </dsp:nvSpPr>
      <dsp:spPr>
        <a:xfrm>
          <a:off x="1543576" y="1611"/>
          <a:ext cx="1257359" cy="125735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51CAE5-2DAC-46A6-A2D0-520FA38B1619}">
      <dsp:nvSpPr>
        <dsp:cNvPr id="0" name=""/>
        <dsp:cNvSpPr/>
      </dsp:nvSpPr>
      <dsp:spPr>
        <a:xfrm rot="10800000">
          <a:off x="1996609" y="1634301"/>
          <a:ext cx="7610397" cy="1257359"/>
        </a:xfrm>
        <a:prstGeom prst="homePlate">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60" tIns="76200" rIns="142240" bIns="76200" numCol="1" spcCol="1270" anchor="t" anchorCtr="0">
          <a:noAutofit/>
        </a:bodyPr>
        <a:lstStyle/>
        <a:p>
          <a:pPr lvl="0" algn="l" defTabSz="889000">
            <a:lnSpc>
              <a:spcPct val="90000"/>
            </a:lnSpc>
            <a:spcBef>
              <a:spcPct val="0"/>
            </a:spcBef>
            <a:spcAft>
              <a:spcPct val="35000"/>
            </a:spcAft>
          </a:pPr>
          <a:r>
            <a:rPr lang="es-MX" sz="2000" b="1" u="sng" kern="1200" noProof="0" dirty="0" smtClean="0"/>
            <a:t>Experiencia desagradable: </a:t>
          </a:r>
          <a:endParaRPr lang="es-MX" sz="2000" b="1" u="sng" kern="1200" noProof="0" dirty="0"/>
        </a:p>
        <a:p>
          <a:pPr marL="171450" lvl="1" indent="-171450" algn="l" defTabSz="711200">
            <a:lnSpc>
              <a:spcPct val="90000"/>
            </a:lnSpc>
            <a:spcBef>
              <a:spcPct val="0"/>
            </a:spcBef>
            <a:spcAft>
              <a:spcPct val="15000"/>
            </a:spcAft>
            <a:buChar char="••"/>
          </a:pPr>
          <a:r>
            <a:rPr lang="es-MX" sz="1600" kern="1200" noProof="0" dirty="0" smtClean="0"/>
            <a:t>Sufrimiento – dimensiones físicas, emocionales y cognitivas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El dolor continuo no-aliviado puede afectar estados físicos (ej: sistema  cardiovascular, renal, gastrointestinal, etc.) y psicológicos</a:t>
          </a:r>
          <a:endParaRPr lang="es-MX" sz="1600" kern="1200" noProof="0" dirty="0"/>
        </a:p>
      </dsp:txBody>
      <dsp:txXfrm rot="10800000">
        <a:off x="2310949" y="1634301"/>
        <a:ext cx="7296057" cy="1257359"/>
      </dsp:txXfrm>
    </dsp:sp>
    <dsp:sp modelId="{BC0A7619-57B8-45D8-B4BB-6300A035A2A3}">
      <dsp:nvSpPr>
        <dsp:cNvPr id="0" name=""/>
        <dsp:cNvSpPr/>
      </dsp:nvSpPr>
      <dsp:spPr>
        <a:xfrm>
          <a:off x="1485027" y="1634301"/>
          <a:ext cx="1257359" cy="125735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59EBF-FD2B-43B1-ACEC-6A6C237E15D4}">
      <dsp:nvSpPr>
        <dsp:cNvPr id="0" name=""/>
        <dsp:cNvSpPr/>
      </dsp:nvSpPr>
      <dsp:spPr>
        <a:xfrm rot="10800000">
          <a:off x="2172255" y="3266992"/>
          <a:ext cx="7376203" cy="1257359"/>
        </a:xfrm>
        <a:prstGeom prst="homePlate">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60" tIns="76200" rIns="142240" bIns="76200" numCol="1" spcCol="1270" anchor="t" anchorCtr="0">
          <a:noAutofit/>
        </a:bodyPr>
        <a:lstStyle/>
        <a:p>
          <a:pPr lvl="0" algn="l" defTabSz="889000">
            <a:lnSpc>
              <a:spcPct val="90000"/>
            </a:lnSpc>
            <a:spcBef>
              <a:spcPct val="0"/>
            </a:spcBef>
            <a:spcAft>
              <a:spcPct val="35000"/>
            </a:spcAft>
          </a:pPr>
          <a:r>
            <a:rPr lang="es-MX" sz="2000" b="1" u="sng" kern="1200" noProof="0" dirty="0" smtClean="0">
              <a:solidFill>
                <a:schemeClr val="tx1"/>
              </a:solidFill>
            </a:rPr>
            <a:t>Respuesta inadaptativa</a:t>
          </a:r>
          <a:r>
            <a:rPr lang="es-MX" sz="2000" b="0" u="sng" kern="1200" noProof="0" dirty="0" smtClean="0">
              <a:solidFill>
                <a:schemeClr val="tx1"/>
              </a:solidFill>
            </a:rPr>
            <a:t>:</a:t>
          </a:r>
          <a:endParaRPr lang="es-MX" sz="2000" b="0" u="sng" kern="1200" noProof="0" dirty="0">
            <a:solidFill>
              <a:schemeClr val="tx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tx1"/>
              </a:solidFill>
            </a:rPr>
            <a:t>Dolor neuropático y sensibilización central/disfuncional</a:t>
          </a:r>
          <a:endParaRPr lang="es-MX" sz="1600" kern="1200" noProof="0" dirty="0">
            <a:solidFill>
              <a:schemeClr val="tx1"/>
            </a:solidFill>
          </a:endParaRPr>
        </a:p>
        <a:p>
          <a:pPr marL="171450" lvl="1" indent="-171450" algn="l" defTabSz="711200">
            <a:lnSpc>
              <a:spcPct val="90000"/>
            </a:lnSpc>
            <a:spcBef>
              <a:spcPct val="0"/>
            </a:spcBef>
            <a:spcAft>
              <a:spcPct val="15000"/>
            </a:spcAft>
            <a:buChar char="••"/>
          </a:pPr>
          <a:r>
            <a:rPr lang="es-MX" sz="1600" kern="1200" noProof="0" dirty="0" smtClean="0"/>
            <a:t>No protector</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Disminuye la calidad de vida</a:t>
          </a:r>
          <a:endParaRPr lang="es-MX" sz="1600" kern="1200" noProof="0" dirty="0"/>
        </a:p>
      </dsp:txBody>
      <dsp:txXfrm rot="10800000">
        <a:off x="2486595" y="3266992"/>
        <a:ext cx="7061863" cy="1257359"/>
      </dsp:txXfrm>
    </dsp:sp>
    <dsp:sp modelId="{02B654D3-C44A-4BD2-BA1D-6BB8BCE0DF0A}">
      <dsp:nvSpPr>
        <dsp:cNvPr id="0" name=""/>
        <dsp:cNvSpPr/>
      </dsp:nvSpPr>
      <dsp:spPr>
        <a:xfrm>
          <a:off x="1543576" y="3266992"/>
          <a:ext cx="1257359" cy="125735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096B5-914B-4D19-A19F-333FC218EC3D}">
      <dsp:nvSpPr>
        <dsp:cNvPr id="0" name=""/>
        <dsp:cNvSpPr/>
      </dsp:nvSpPr>
      <dsp:spPr>
        <a:xfrm>
          <a:off x="454835" y="2064"/>
          <a:ext cx="1849413" cy="924706"/>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kern="1200" noProof="0" dirty="0" smtClean="0">
              <a:solidFill>
                <a:schemeClr val="tx1"/>
              </a:solidFill>
            </a:rPr>
            <a:t>Duración</a:t>
          </a:r>
          <a:r>
            <a:rPr lang="es-MX" sz="2000" b="0" kern="1200" baseline="30000" noProof="0" dirty="0" smtClean="0">
              <a:solidFill>
                <a:schemeClr val="tx1"/>
              </a:solidFill>
            </a:rPr>
            <a:t>1</a:t>
          </a:r>
          <a:endParaRPr lang="es-MX" sz="2000" b="0" kern="1200" baseline="30000" noProof="0" dirty="0">
            <a:solidFill>
              <a:schemeClr val="tx1"/>
            </a:solidFill>
          </a:endParaRPr>
        </a:p>
      </dsp:txBody>
      <dsp:txXfrm>
        <a:off x="481919" y="29148"/>
        <a:ext cx="1795245" cy="870538"/>
      </dsp:txXfrm>
    </dsp:sp>
    <dsp:sp modelId="{D9FF5B7E-9159-44A9-8261-9F021DC62CDA}">
      <dsp:nvSpPr>
        <dsp:cNvPr id="0" name=""/>
        <dsp:cNvSpPr/>
      </dsp:nvSpPr>
      <dsp:spPr>
        <a:xfrm>
          <a:off x="639777" y="926771"/>
          <a:ext cx="108024" cy="693530"/>
        </a:xfrm>
        <a:custGeom>
          <a:avLst/>
          <a:gdLst/>
          <a:ahLst/>
          <a:cxnLst/>
          <a:rect l="0" t="0" r="0" b="0"/>
          <a:pathLst>
            <a:path>
              <a:moveTo>
                <a:pt x="0" y="0"/>
              </a:moveTo>
              <a:lnTo>
                <a:pt x="0" y="693530"/>
              </a:lnTo>
              <a:lnTo>
                <a:pt x="108024" y="693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43F2F-E446-43A3-A65F-AA27CB0CD791}">
      <dsp:nvSpPr>
        <dsp:cNvPr id="0" name=""/>
        <dsp:cNvSpPr/>
      </dsp:nvSpPr>
      <dsp:spPr>
        <a:xfrm>
          <a:off x="747801" y="1157948"/>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chemeClr val="bg2"/>
              </a:solidFill>
            </a:rPr>
            <a:t>Agudo</a:t>
          </a:r>
          <a:endParaRPr lang="es-MX" sz="1700" b="1" kern="1200" noProof="0" dirty="0">
            <a:solidFill>
              <a:schemeClr val="bg2"/>
            </a:solidFill>
          </a:endParaRPr>
        </a:p>
      </dsp:txBody>
      <dsp:txXfrm>
        <a:off x="774885" y="1185032"/>
        <a:ext cx="1425362" cy="870538"/>
      </dsp:txXfrm>
    </dsp:sp>
    <dsp:sp modelId="{F339054A-865A-4DC5-92B0-0769E3BE1313}">
      <dsp:nvSpPr>
        <dsp:cNvPr id="0" name=""/>
        <dsp:cNvSpPr/>
      </dsp:nvSpPr>
      <dsp:spPr>
        <a:xfrm>
          <a:off x="594057" y="926771"/>
          <a:ext cx="91440" cy="1728609"/>
        </a:xfrm>
        <a:custGeom>
          <a:avLst/>
          <a:gdLst/>
          <a:ahLst/>
          <a:cxnLst/>
          <a:rect l="0" t="0" r="0" b="0"/>
          <a:pathLst>
            <a:path>
              <a:moveTo>
                <a:pt x="45720" y="0"/>
              </a:moveTo>
              <a:lnTo>
                <a:pt x="45720" y="1728609"/>
              </a:lnTo>
              <a:lnTo>
                <a:pt x="97832" y="1728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E5C75-FEC3-4EB4-A43A-918D2C1D21D1}">
      <dsp:nvSpPr>
        <dsp:cNvPr id="0" name=""/>
        <dsp:cNvSpPr/>
      </dsp:nvSpPr>
      <dsp:spPr>
        <a:xfrm>
          <a:off x="691889" y="2193028"/>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chemeClr val="bg2"/>
              </a:solidFill>
            </a:rPr>
            <a:t>Crónico</a:t>
          </a:r>
          <a:endParaRPr lang="es-MX" sz="1700" b="1" kern="1200" noProof="0" dirty="0">
            <a:solidFill>
              <a:schemeClr val="bg2"/>
            </a:solidFill>
          </a:endParaRPr>
        </a:p>
      </dsp:txBody>
      <dsp:txXfrm>
        <a:off x="718973" y="2220112"/>
        <a:ext cx="1425362" cy="870538"/>
      </dsp:txXfrm>
    </dsp:sp>
    <dsp:sp modelId="{27151B36-5FAA-4CE2-9C66-CC7140F2A6A3}">
      <dsp:nvSpPr>
        <dsp:cNvPr id="0" name=""/>
        <dsp:cNvSpPr/>
      </dsp:nvSpPr>
      <dsp:spPr>
        <a:xfrm>
          <a:off x="2689685" y="2064"/>
          <a:ext cx="1849413" cy="924706"/>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0" kern="1200" baseline="0" noProof="0" dirty="0" smtClean="0">
              <a:solidFill>
                <a:srgbClr val="FFFFFF"/>
              </a:solidFill>
            </a:rPr>
            <a:t>Ubicación</a:t>
          </a:r>
          <a:r>
            <a:rPr lang="es-MX" sz="2000" b="0" kern="1200" baseline="30000" noProof="0" dirty="0" smtClean="0">
              <a:solidFill>
                <a:srgbClr val="FFFFFF"/>
              </a:solidFill>
            </a:rPr>
            <a:t>2</a:t>
          </a:r>
          <a:endParaRPr lang="es-MX" sz="2000" b="0" kern="1200" baseline="30000" noProof="0" dirty="0">
            <a:solidFill>
              <a:srgbClr val="FFFFFF"/>
            </a:solidFill>
          </a:endParaRPr>
        </a:p>
      </dsp:txBody>
      <dsp:txXfrm>
        <a:off x="2716769" y="29148"/>
        <a:ext cx="1795245" cy="870538"/>
      </dsp:txXfrm>
    </dsp:sp>
    <dsp:sp modelId="{17239459-0B1E-472C-9E8A-9813E0EBDE5E}">
      <dsp:nvSpPr>
        <dsp:cNvPr id="0" name=""/>
        <dsp:cNvSpPr/>
      </dsp:nvSpPr>
      <dsp:spPr>
        <a:xfrm>
          <a:off x="2874627" y="926771"/>
          <a:ext cx="185207" cy="648487"/>
        </a:xfrm>
        <a:custGeom>
          <a:avLst/>
          <a:gdLst/>
          <a:ahLst/>
          <a:cxnLst/>
          <a:rect l="0" t="0" r="0" b="0"/>
          <a:pathLst>
            <a:path>
              <a:moveTo>
                <a:pt x="0" y="0"/>
              </a:moveTo>
              <a:lnTo>
                <a:pt x="0" y="648487"/>
              </a:lnTo>
              <a:lnTo>
                <a:pt x="185207" y="6484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D49CF-39D2-4014-A114-FEF836C4201B}">
      <dsp:nvSpPr>
        <dsp:cNvPr id="0" name=""/>
        <dsp:cNvSpPr/>
      </dsp:nvSpPr>
      <dsp:spPr>
        <a:xfrm>
          <a:off x="3059834" y="1112905"/>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baseline="0" noProof="0" dirty="0" smtClean="0">
              <a:solidFill>
                <a:schemeClr val="bg2"/>
              </a:solidFill>
            </a:rPr>
            <a:t>Cabeza</a:t>
          </a:r>
          <a:endParaRPr lang="es-MX" sz="1700" b="1" kern="1200" baseline="0" noProof="0" dirty="0">
            <a:solidFill>
              <a:schemeClr val="bg2"/>
            </a:solidFill>
          </a:endParaRPr>
        </a:p>
      </dsp:txBody>
      <dsp:txXfrm>
        <a:off x="3086918" y="1139989"/>
        <a:ext cx="1425362" cy="870538"/>
      </dsp:txXfrm>
    </dsp:sp>
    <dsp:sp modelId="{A578BFF2-778E-4B63-B8DE-FF2581BFAAC7}">
      <dsp:nvSpPr>
        <dsp:cNvPr id="0" name=""/>
        <dsp:cNvSpPr/>
      </dsp:nvSpPr>
      <dsp:spPr>
        <a:xfrm>
          <a:off x="2874627" y="926771"/>
          <a:ext cx="185207" cy="1944639"/>
        </a:xfrm>
        <a:custGeom>
          <a:avLst/>
          <a:gdLst/>
          <a:ahLst/>
          <a:cxnLst/>
          <a:rect l="0" t="0" r="0" b="0"/>
          <a:pathLst>
            <a:path>
              <a:moveTo>
                <a:pt x="0" y="0"/>
              </a:moveTo>
              <a:lnTo>
                <a:pt x="0" y="1944639"/>
              </a:lnTo>
              <a:lnTo>
                <a:pt x="185207" y="1944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48680-1765-492C-A681-ADD9B2E10B55}">
      <dsp:nvSpPr>
        <dsp:cNvPr id="0" name=""/>
        <dsp:cNvSpPr/>
      </dsp:nvSpPr>
      <dsp:spPr>
        <a:xfrm>
          <a:off x="3059834" y="2409058"/>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baseline="0" noProof="0" dirty="0" smtClean="0">
              <a:solidFill>
                <a:schemeClr val="bg2"/>
              </a:solidFill>
            </a:rPr>
            <a:t>Espalda baja</a:t>
          </a:r>
          <a:endParaRPr lang="es-MX" sz="1700" b="1" kern="1200" baseline="0" noProof="0" dirty="0">
            <a:solidFill>
              <a:schemeClr val="bg2"/>
            </a:solidFill>
          </a:endParaRPr>
        </a:p>
      </dsp:txBody>
      <dsp:txXfrm>
        <a:off x="3086918" y="2436142"/>
        <a:ext cx="1425362" cy="870538"/>
      </dsp:txXfrm>
    </dsp:sp>
    <dsp:sp modelId="{9C5C223A-8D0C-423B-8804-F0D5A9E2ADC6}">
      <dsp:nvSpPr>
        <dsp:cNvPr id="0" name=""/>
        <dsp:cNvSpPr/>
      </dsp:nvSpPr>
      <dsp:spPr>
        <a:xfrm>
          <a:off x="2874627" y="926771"/>
          <a:ext cx="184941" cy="3005297"/>
        </a:xfrm>
        <a:custGeom>
          <a:avLst/>
          <a:gdLst/>
          <a:ahLst/>
          <a:cxnLst/>
          <a:rect l="0" t="0" r="0" b="0"/>
          <a:pathLst>
            <a:path>
              <a:moveTo>
                <a:pt x="0" y="0"/>
              </a:moveTo>
              <a:lnTo>
                <a:pt x="0" y="3005297"/>
              </a:lnTo>
              <a:lnTo>
                <a:pt x="184941" y="3005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0F874-8E14-45CE-8AC2-F33D56BA4E40}">
      <dsp:nvSpPr>
        <dsp:cNvPr id="0" name=""/>
        <dsp:cNvSpPr/>
      </dsp:nvSpPr>
      <dsp:spPr>
        <a:xfrm>
          <a:off x="3059568" y="3469715"/>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baseline="0" noProof="0" dirty="0" smtClean="0">
              <a:solidFill>
                <a:schemeClr val="bg2"/>
              </a:solidFill>
            </a:rPr>
            <a:t>Etc</a:t>
          </a:r>
          <a:r>
            <a:rPr lang="es-MX" sz="1700" b="1" kern="1200" baseline="30000" noProof="0" dirty="0" smtClean="0">
              <a:solidFill>
                <a:schemeClr val="bg2"/>
              </a:solidFill>
            </a:rPr>
            <a:t>.</a:t>
          </a:r>
          <a:endParaRPr lang="es-MX" sz="1700" b="1" kern="1200" baseline="30000" noProof="0" dirty="0">
            <a:solidFill>
              <a:schemeClr val="bg2"/>
            </a:solidFill>
          </a:endParaRPr>
        </a:p>
      </dsp:txBody>
      <dsp:txXfrm>
        <a:off x="3086652" y="3496799"/>
        <a:ext cx="1425362" cy="870538"/>
      </dsp:txXfrm>
    </dsp:sp>
    <dsp:sp modelId="{831C8F48-0C57-43F7-A9A5-EFE45A2AF8A3}">
      <dsp:nvSpPr>
        <dsp:cNvPr id="0" name=""/>
        <dsp:cNvSpPr/>
      </dsp:nvSpPr>
      <dsp:spPr>
        <a:xfrm>
          <a:off x="5001452" y="2064"/>
          <a:ext cx="1849413" cy="924706"/>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kern="1200" noProof="0" dirty="0" smtClean="0">
              <a:solidFill>
                <a:srgbClr val="FFFFFF"/>
              </a:solidFill>
            </a:rPr>
            <a:t>Severidad</a:t>
          </a:r>
          <a:r>
            <a:rPr lang="es-MX" sz="2000" b="1" kern="1200" baseline="30000" noProof="0" dirty="0" smtClean="0">
              <a:solidFill>
                <a:srgbClr val="FFFFFF"/>
              </a:solidFill>
            </a:rPr>
            <a:t>3</a:t>
          </a:r>
          <a:endParaRPr lang="es-MX" sz="2000" b="0" kern="1200" baseline="30000" noProof="0" dirty="0">
            <a:solidFill>
              <a:srgbClr val="FFFFFF"/>
            </a:solidFill>
          </a:endParaRPr>
        </a:p>
      </dsp:txBody>
      <dsp:txXfrm>
        <a:off x="5028536" y="29148"/>
        <a:ext cx="1795245" cy="870538"/>
      </dsp:txXfrm>
    </dsp:sp>
    <dsp:sp modelId="{DB83FCC4-D8AC-49C6-B190-E482062CFE74}">
      <dsp:nvSpPr>
        <dsp:cNvPr id="0" name=""/>
        <dsp:cNvSpPr/>
      </dsp:nvSpPr>
      <dsp:spPr>
        <a:xfrm>
          <a:off x="5186394" y="926771"/>
          <a:ext cx="184941" cy="693530"/>
        </a:xfrm>
        <a:custGeom>
          <a:avLst/>
          <a:gdLst/>
          <a:ahLst/>
          <a:cxnLst/>
          <a:rect l="0" t="0" r="0" b="0"/>
          <a:pathLst>
            <a:path>
              <a:moveTo>
                <a:pt x="0" y="0"/>
              </a:moveTo>
              <a:lnTo>
                <a:pt x="0" y="693530"/>
              </a:lnTo>
              <a:lnTo>
                <a:pt x="184941" y="693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90480-9250-48FC-91CD-C973B4C5EC32}">
      <dsp:nvSpPr>
        <dsp:cNvPr id="0" name=""/>
        <dsp:cNvSpPr/>
      </dsp:nvSpPr>
      <dsp:spPr>
        <a:xfrm>
          <a:off x="5371335" y="1157948"/>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rgbClr val="002060"/>
              </a:solidFill>
            </a:rPr>
            <a:t>Leve</a:t>
          </a:r>
          <a:endParaRPr lang="es-MX" sz="1700" b="1" kern="1200" noProof="0" dirty="0">
            <a:solidFill>
              <a:srgbClr val="002060"/>
            </a:solidFill>
          </a:endParaRPr>
        </a:p>
      </dsp:txBody>
      <dsp:txXfrm>
        <a:off x="5398419" y="1185032"/>
        <a:ext cx="1425362" cy="870538"/>
      </dsp:txXfrm>
    </dsp:sp>
    <dsp:sp modelId="{EB7D09AE-17AB-48A1-A465-01DCF7A72642}">
      <dsp:nvSpPr>
        <dsp:cNvPr id="0" name=""/>
        <dsp:cNvSpPr/>
      </dsp:nvSpPr>
      <dsp:spPr>
        <a:xfrm>
          <a:off x="5186394" y="926771"/>
          <a:ext cx="184941" cy="1849413"/>
        </a:xfrm>
        <a:custGeom>
          <a:avLst/>
          <a:gdLst/>
          <a:ahLst/>
          <a:cxnLst/>
          <a:rect l="0" t="0" r="0" b="0"/>
          <a:pathLst>
            <a:path>
              <a:moveTo>
                <a:pt x="0" y="0"/>
              </a:moveTo>
              <a:lnTo>
                <a:pt x="0" y="1849413"/>
              </a:lnTo>
              <a:lnTo>
                <a:pt x="184941" y="18494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D1036-BCC6-4501-83CF-16530353D9E7}">
      <dsp:nvSpPr>
        <dsp:cNvPr id="0" name=""/>
        <dsp:cNvSpPr/>
      </dsp:nvSpPr>
      <dsp:spPr>
        <a:xfrm>
          <a:off x="5371335" y="2313831"/>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rgbClr val="002060"/>
              </a:solidFill>
            </a:rPr>
            <a:t>Moderado</a:t>
          </a:r>
          <a:endParaRPr lang="es-MX" sz="1700" b="1" kern="1200" noProof="0" dirty="0">
            <a:solidFill>
              <a:srgbClr val="002060"/>
            </a:solidFill>
          </a:endParaRPr>
        </a:p>
      </dsp:txBody>
      <dsp:txXfrm>
        <a:off x="5398419" y="2340915"/>
        <a:ext cx="1425362" cy="870538"/>
      </dsp:txXfrm>
    </dsp:sp>
    <dsp:sp modelId="{2436D4ED-0994-484D-B277-471A93EFB65F}">
      <dsp:nvSpPr>
        <dsp:cNvPr id="0" name=""/>
        <dsp:cNvSpPr/>
      </dsp:nvSpPr>
      <dsp:spPr>
        <a:xfrm>
          <a:off x="5186394" y="926771"/>
          <a:ext cx="184941" cy="3005297"/>
        </a:xfrm>
        <a:custGeom>
          <a:avLst/>
          <a:gdLst/>
          <a:ahLst/>
          <a:cxnLst/>
          <a:rect l="0" t="0" r="0" b="0"/>
          <a:pathLst>
            <a:path>
              <a:moveTo>
                <a:pt x="0" y="0"/>
              </a:moveTo>
              <a:lnTo>
                <a:pt x="0" y="3005297"/>
              </a:lnTo>
              <a:lnTo>
                <a:pt x="184941" y="3005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72840-13B3-431A-A221-6C014364AD30}">
      <dsp:nvSpPr>
        <dsp:cNvPr id="0" name=""/>
        <dsp:cNvSpPr/>
      </dsp:nvSpPr>
      <dsp:spPr>
        <a:xfrm>
          <a:off x="5371335" y="3469715"/>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rgbClr val="002060"/>
              </a:solidFill>
            </a:rPr>
            <a:t>Severo</a:t>
          </a:r>
          <a:endParaRPr lang="es-MX" sz="1700" b="1" kern="1200" noProof="0" dirty="0">
            <a:solidFill>
              <a:srgbClr val="002060"/>
            </a:solidFill>
          </a:endParaRPr>
        </a:p>
      </dsp:txBody>
      <dsp:txXfrm>
        <a:off x="5398419" y="3496799"/>
        <a:ext cx="1425362" cy="870538"/>
      </dsp:txXfrm>
    </dsp:sp>
    <dsp:sp modelId="{B41C22D6-3E32-4531-86B6-8022C78B663A}">
      <dsp:nvSpPr>
        <dsp:cNvPr id="0" name=""/>
        <dsp:cNvSpPr/>
      </dsp:nvSpPr>
      <dsp:spPr>
        <a:xfrm>
          <a:off x="7313219" y="2064"/>
          <a:ext cx="1849413" cy="924706"/>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1" kern="1200" noProof="0" dirty="0" smtClean="0">
              <a:solidFill>
                <a:srgbClr val="FFFFFF"/>
              </a:solidFill>
            </a:rPr>
            <a:t>Patofisiología</a:t>
          </a:r>
          <a:r>
            <a:rPr lang="es-MX" sz="2000" b="0" kern="1200" baseline="30000" noProof="0" dirty="0" smtClean="0">
              <a:solidFill>
                <a:srgbClr val="FFFFFF"/>
              </a:solidFill>
            </a:rPr>
            <a:t>4,5</a:t>
          </a:r>
          <a:endParaRPr lang="es-MX" sz="2000" b="0" kern="1200" baseline="30000" noProof="0" dirty="0">
            <a:solidFill>
              <a:srgbClr val="FFFFFF"/>
            </a:solidFill>
          </a:endParaRPr>
        </a:p>
      </dsp:txBody>
      <dsp:txXfrm>
        <a:off x="7340303" y="29148"/>
        <a:ext cx="1795245" cy="870538"/>
      </dsp:txXfrm>
    </dsp:sp>
    <dsp:sp modelId="{268F7EE8-B68A-49B3-807F-9B66E37D2BAB}">
      <dsp:nvSpPr>
        <dsp:cNvPr id="0" name=""/>
        <dsp:cNvSpPr/>
      </dsp:nvSpPr>
      <dsp:spPr>
        <a:xfrm>
          <a:off x="7498161" y="926771"/>
          <a:ext cx="184941" cy="693530"/>
        </a:xfrm>
        <a:custGeom>
          <a:avLst/>
          <a:gdLst/>
          <a:ahLst/>
          <a:cxnLst/>
          <a:rect l="0" t="0" r="0" b="0"/>
          <a:pathLst>
            <a:path>
              <a:moveTo>
                <a:pt x="0" y="0"/>
              </a:moveTo>
              <a:lnTo>
                <a:pt x="0" y="693530"/>
              </a:lnTo>
              <a:lnTo>
                <a:pt x="184941" y="693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7B690-2725-46DA-B9C8-3FB8FF66AEE1}">
      <dsp:nvSpPr>
        <dsp:cNvPr id="0" name=""/>
        <dsp:cNvSpPr/>
      </dsp:nvSpPr>
      <dsp:spPr>
        <a:xfrm>
          <a:off x="7683102" y="1157948"/>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rgbClr val="002060"/>
              </a:solidFill>
            </a:rPr>
            <a:t>Nociceptivo</a:t>
          </a:r>
          <a:endParaRPr lang="es-MX" sz="1700" b="1" kern="1200" noProof="0" dirty="0">
            <a:solidFill>
              <a:srgbClr val="002060"/>
            </a:solidFill>
          </a:endParaRPr>
        </a:p>
      </dsp:txBody>
      <dsp:txXfrm>
        <a:off x="7710186" y="1185032"/>
        <a:ext cx="1425362" cy="870538"/>
      </dsp:txXfrm>
    </dsp:sp>
    <dsp:sp modelId="{8AD7BAED-4B2D-4E68-8FE5-68807C0A1051}">
      <dsp:nvSpPr>
        <dsp:cNvPr id="0" name=""/>
        <dsp:cNvSpPr/>
      </dsp:nvSpPr>
      <dsp:spPr>
        <a:xfrm>
          <a:off x="7498161" y="926771"/>
          <a:ext cx="184941" cy="1849413"/>
        </a:xfrm>
        <a:custGeom>
          <a:avLst/>
          <a:gdLst/>
          <a:ahLst/>
          <a:cxnLst/>
          <a:rect l="0" t="0" r="0" b="0"/>
          <a:pathLst>
            <a:path>
              <a:moveTo>
                <a:pt x="0" y="0"/>
              </a:moveTo>
              <a:lnTo>
                <a:pt x="0" y="1849413"/>
              </a:lnTo>
              <a:lnTo>
                <a:pt x="184941" y="18494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50FBCC-A486-4020-9E8B-7BED40EA78F7}">
      <dsp:nvSpPr>
        <dsp:cNvPr id="0" name=""/>
        <dsp:cNvSpPr/>
      </dsp:nvSpPr>
      <dsp:spPr>
        <a:xfrm>
          <a:off x="7683102" y="2313831"/>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rgbClr val="002060"/>
              </a:solidFill>
            </a:rPr>
            <a:t>Neuropático</a:t>
          </a:r>
          <a:endParaRPr lang="es-MX" sz="1700" b="1" kern="1200" noProof="0" dirty="0">
            <a:solidFill>
              <a:srgbClr val="002060"/>
            </a:solidFill>
          </a:endParaRPr>
        </a:p>
      </dsp:txBody>
      <dsp:txXfrm>
        <a:off x="7710186" y="2340915"/>
        <a:ext cx="1425362" cy="870538"/>
      </dsp:txXfrm>
    </dsp:sp>
    <dsp:sp modelId="{537BF14D-4682-4074-80D3-E0D324CBDE66}">
      <dsp:nvSpPr>
        <dsp:cNvPr id="0" name=""/>
        <dsp:cNvSpPr/>
      </dsp:nvSpPr>
      <dsp:spPr>
        <a:xfrm>
          <a:off x="7498161" y="926771"/>
          <a:ext cx="184941" cy="3005297"/>
        </a:xfrm>
        <a:custGeom>
          <a:avLst/>
          <a:gdLst/>
          <a:ahLst/>
          <a:cxnLst/>
          <a:rect l="0" t="0" r="0" b="0"/>
          <a:pathLst>
            <a:path>
              <a:moveTo>
                <a:pt x="0" y="0"/>
              </a:moveTo>
              <a:lnTo>
                <a:pt x="0" y="3005297"/>
              </a:lnTo>
              <a:lnTo>
                <a:pt x="184941" y="3005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5602F5-30C7-478B-896A-B93C42E9AF56}">
      <dsp:nvSpPr>
        <dsp:cNvPr id="0" name=""/>
        <dsp:cNvSpPr/>
      </dsp:nvSpPr>
      <dsp:spPr>
        <a:xfrm>
          <a:off x="7683102" y="3469715"/>
          <a:ext cx="1479530" cy="9247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b="1" kern="1200" noProof="0" dirty="0" smtClean="0">
              <a:solidFill>
                <a:srgbClr val="002060"/>
              </a:solidFill>
            </a:rPr>
            <a:t>Sensibilización central/ disfuncional</a:t>
          </a:r>
          <a:endParaRPr lang="es-MX" sz="1700" b="1" kern="1200" noProof="0" dirty="0">
            <a:solidFill>
              <a:srgbClr val="002060"/>
            </a:solidFill>
          </a:endParaRPr>
        </a:p>
      </dsp:txBody>
      <dsp:txXfrm>
        <a:off x="7710186" y="3496799"/>
        <a:ext cx="1425362" cy="870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9E3FA-ADF6-44C3-8FF4-0EEF14E6F798}">
      <dsp:nvSpPr>
        <dsp:cNvPr id="0" name=""/>
        <dsp:cNvSpPr/>
      </dsp:nvSpPr>
      <dsp:spPr>
        <a:xfrm>
          <a:off x="73444" y="227275"/>
          <a:ext cx="8206039" cy="119467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655" numCol="1" spcCol="1270" anchor="ctr" anchorCtr="0">
          <a:noAutofit/>
        </a:bodyPr>
        <a:lstStyle/>
        <a:p>
          <a:pPr lvl="0" algn="l" defTabSz="977900">
            <a:lnSpc>
              <a:spcPct val="90000"/>
            </a:lnSpc>
            <a:spcBef>
              <a:spcPct val="0"/>
            </a:spcBef>
            <a:spcAft>
              <a:spcPct val="35000"/>
            </a:spcAft>
          </a:pPr>
          <a:r>
            <a:rPr lang="es-MX" sz="2200" kern="1200" noProof="0" dirty="0" smtClean="0"/>
            <a:t>Desde el nacimiento</a:t>
          </a:r>
          <a:endParaRPr lang="es-MX" sz="2200" kern="1200" noProof="0" dirty="0"/>
        </a:p>
      </dsp:txBody>
      <dsp:txXfrm>
        <a:off x="73444" y="525944"/>
        <a:ext cx="7907370" cy="597338"/>
      </dsp:txXfrm>
    </dsp:sp>
    <dsp:sp modelId="{BCDED3D9-2C2E-4B7A-96B4-CD9E2249D948}">
      <dsp:nvSpPr>
        <dsp:cNvPr id="0" name=""/>
        <dsp:cNvSpPr/>
      </dsp:nvSpPr>
      <dsp:spPr>
        <a:xfrm>
          <a:off x="81085" y="1066331"/>
          <a:ext cx="1891492" cy="29769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noProof="0" dirty="0" smtClean="0"/>
            <a:t>Genética</a:t>
          </a:r>
        </a:p>
        <a:p>
          <a:pPr lvl="0" algn="l" defTabSz="622300">
            <a:lnSpc>
              <a:spcPct val="90000"/>
            </a:lnSpc>
            <a:spcBef>
              <a:spcPct val="0"/>
            </a:spcBef>
            <a:spcAft>
              <a:spcPct val="35000"/>
            </a:spcAft>
          </a:pPr>
          <a:r>
            <a:rPr lang="es-MX" sz="1400" kern="1200" noProof="0" dirty="0" smtClean="0"/>
            <a:t>Sexo femenino</a:t>
          </a:r>
          <a:endParaRPr lang="es-MX" sz="1400" kern="1200" noProof="0" dirty="0"/>
        </a:p>
        <a:p>
          <a:pPr lvl="0" algn="l" defTabSz="622300">
            <a:lnSpc>
              <a:spcPct val="90000"/>
            </a:lnSpc>
            <a:spcBef>
              <a:spcPct val="0"/>
            </a:spcBef>
            <a:spcAft>
              <a:spcPct val="35000"/>
            </a:spcAft>
          </a:pPr>
          <a:r>
            <a:rPr lang="es-MX" sz="1400" kern="1200" noProof="0" dirty="0" smtClean="0"/>
            <a:t>Raza minoritaria/etnicidad</a:t>
          </a:r>
        </a:p>
        <a:p>
          <a:pPr lvl="0" algn="l" defTabSz="622300">
            <a:lnSpc>
              <a:spcPct val="90000"/>
            </a:lnSpc>
            <a:spcBef>
              <a:spcPct val="0"/>
            </a:spcBef>
            <a:spcAft>
              <a:spcPct val="35000"/>
            </a:spcAft>
          </a:pPr>
          <a:r>
            <a:rPr lang="es-MX" sz="1400" kern="1200" noProof="0" dirty="0" smtClean="0"/>
            <a:t>Trastornos congénitos</a:t>
          </a:r>
        </a:p>
        <a:p>
          <a:pPr lvl="0" algn="l" defTabSz="622300">
            <a:lnSpc>
              <a:spcPct val="90000"/>
            </a:lnSpc>
            <a:spcBef>
              <a:spcPct val="0"/>
            </a:spcBef>
            <a:spcAft>
              <a:spcPct val="35000"/>
            </a:spcAft>
          </a:pPr>
          <a:r>
            <a:rPr lang="es-MX" sz="1400" kern="1200" noProof="0" dirty="0" smtClean="0"/>
            <a:t>Prematuridad</a:t>
          </a:r>
          <a:endParaRPr lang="es-MX" sz="1400" kern="1200" noProof="0" dirty="0"/>
        </a:p>
        <a:p>
          <a:pPr lvl="0" algn="l" defTabSz="622300">
            <a:lnSpc>
              <a:spcPct val="90000"/>
            </a:lnSpc>
            <a:spcBef>
              <a:spcPct val="0"/>
            </a:spcBef>
            <a:spcAft>
              <a:spcPct val="35000"/>
            </a:spcAft>
          </a:pPr>
          <a:r>
            <a:rPr lang="es-MX" sz="1400" kern="1200" noProof="0" dirty="0" smtClean="0"/>
            <a:t>Ansiedad de padres</a:t>
          </a:r>
          <a:endParaRPr lang="es-MX" sz="1400" kern="1200" noProof="0" dirty="0"/>
        </a:p>
        <a:p>
          <a:pPr lvl="0" algn="l" defTabSz="622300">
            <a:lnSpc>
              <a:spcPct val="90000"/>
            </a:lnSpc>
            <a:spcBef>
              <a:spcPct val="0"/>
            </a:spcBef>
            <a:spcAft>
              <a:spcPct val="35000"/>
            </a:spcAft>
          </a:pPr>
          <a:r>
            <a:rPr lang="es-MX" sz="1400" kern="1200" noProof="0" dirty="0" smtClean="0"/>
            <a:t>Alimentación/sueño irregular</a:t>
          </a:r>
          <a:endParaRPr lang="es-MX" sz="1400" kern="1200" noProof="0" dirty="0"/>
        </a:p>
        <a:p>
          <a:pPr lvl="0" algn="l" defTabSz="622300">
            <a:lnSpc>
              <a:spcPct val="90000"/>
            </a:lnSpc>
            <a:spcBef>
              <a:spcPct val="0"/>
            </a:spcBef>
            <a:spcAft>
              <a:spcPct val="35000"/>
            </a:spcAft>
          </a:pPr>
          <a:r>
            <a:rPr lang="es-MX" sz="1400" kern="1200" noProof="0" dirty="0" smtClean="0"/>
            <a:t>Exposición al dolor y reacciones de los padres</a:t>
          </a:r>
          <a:endParaRPr lang="es-MX" sz="1400" kern="1200" noProof="0" dirty="0"/>
        </a:p>
        <a:p>
          <a:pPr lvl="0" algn="l" defTabSz="622300">
            <a:lnSpc>
              <a:spcPct val="90000"/>
            </a:lnSpc>
            <a:spcBef>
              <a:spcPct val="0"/>
            </a:spcBef>
            <a:spcAft>
              <a:spcPct val="35000"/>
            </a:spcAft>
          </a:pPr>
          <a:r>
            <a:rPr lang="es-MX" sz="1400" kern="1200" noProof="0" dirty="0" smtClean="0"/>
            <a:t>Personalidad</a:t>
          </a:r>
          <a:endParaRPr lang="es-MX" sz="1400" kern="1200" noProof="0" dirty="0"/>
        </a:p>
      </dsp:txBody>
      <dsp:txXfrm>
        <a:off x="81085" y="1066331"/>
        <a:ext cx="1891492" cy="2976963"/>
      </dsp:txXfrm>
    </dsp:sp>
    <dsp:sp modelId="{4FB4B844-24E9-4D26-9FEA-5D1824D95419}">
      <dsp:nvSpPr>
        <dsp:cNvPr id="0" name=""/>
        <dsp:cNvSpPr/>
      </dsp:nvSpPr>
      <dsp:spPr>
        <a:xfrm>
          <a:off x="1964936" y="625359"/>
          <a:ext cx="6314547" cy="119467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655" numCol="1" spcCol="1270" anchor="ctr" anchorCtr="0">
          <a:noAutofit/>
        </a:bodyPr>
        <a:lstStyle/>
        <a:p>
          <a:pPr lvl="0" algn="l" defTabSz="977900">
            <a:lnSpc>
              <a:spcPct val="90000"/>
            </a:lnSpc>
            <a:spcBef>
              <a:spcPct val="0"/>
            </a:spcBef>
            <a:spcAft>
              <a:spcPct val="35000"/>
            </a:spcAft>
          </a:pPr>
          <a:r>
            <a:rPr lang="es-MX" sz="2200" kern="1200" noProof="0" dirty="0" smtClean="0"/>
            <a:t>Infancia</a:t>
          </a:r>
          <a:endParaRPr lang="es-MX" sz="2200" kern="1200" noProof="0" dirty="0"/>
        </a:p>
      </dsp:txBody>
      <dsp:txXfrm>
        <a:off x="1964936" y="924028"/>
        <a:ext cx="6015878" cy="597338"/>
      </dsp:txXfrm>
    </dsp:sp>
    <dsp:sp modelId="{6906F744-A576-4201-AF8B-E5605762DECE}">
      <dsp:nvSpPr>
        <dsp:cNvPr id="0" name=""/>
        <dsp:cNvSpPr/>
      </dsp:nvSpPr>
      <dsp:spPr>
        <a:xfrm>
          <a:off x="2000099" y="1271661"/>
          <a:ext cx="1891492" cy="33950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noProof="0" dirty="0" smtClean="0"/>
            <a:t>Abuso físico/sexual y otros eventos traumáticos </a:t>
          </a:r>
        </a:p>
        <a:p>
          <a:pPr lvl="0" algn="l" defTabSz="622300">
            <a:lnSpc>
              <a:spcPct val="90000"/>
            </a:lnSpc>
            <a:spcBef>
              <a:spcPct val="0"/>
            </a:spcBef>
            <a:spcAft>
              <a:spcPct val="35000"/>
            </a:spcAft>
          </a:pPr>
          <a:r>
            <a:rPr lang="es-MX" sz="1400" kern="1200" noProof="0" dirty="0" smtClean="0"/>
            <a:t>Bajo estatus socioeconómico</a:t>
          </a:r>
        </a:p>
        <a:p>
          <a:pPr lvl="0" algn="l" defTabSz="622300">
            <a:lnSpc>
              <a:spcPct val="90000"/>
            </a:lnSpc>
            <a:spcBef>
              <a:spcPct val="0"/>
            </a:spcBef>
            <a:spcAft>
              <a:spcPct val="35000"/>
            </a:spcAft>
          </a:pPr>
          <a:r>
            <a:rPr lang="es-MX" sz="1400" kern="1200" noProof="0" dirty="0" smtClean="0"/>
            <a:t>Problemas emocionales, de conducta y con compañeros</a:t>
          </a:r>
        </a:p>
        <a:p>
          <a:pPr lvl="0" algn="l" defTabSz="622300">
            <a:lnSpc>
              <a:spcPct val="90000"/>
            </a:lnSpc>
            <a:spcBef>
              <a:spcPct val="0"/>
            </a:spcBef>
            <a:spcAft>
              <a:spcPct val="35000"/>
            </a:spcAft>
          </a:pPr>
          <a:r>
            <a:rPr lang="es-MX" sz="1400" kern="1200" noProof="0" dirty="0" smtClean="0"/>
            <a:t>Hiperactividad</a:t>
          </a:r>
        </a:p>
        <a:p>
          <a:pPr lvl="0" algn="l" defTabSz="622300">
            <a:lnSpc>
              <a:spcPct val="90000"/>
            </a:lnSpc>
            <a:spcBef>
              <a:spcPct val="0"/>
            </a:spcBef>
            <a:spcAft>
              <a:spcPct val="35000"/>
            </a:spcAft>
          </a:pPr>
          <a:r>
            <a:rPr lang="es-MX" sz="1400" kern="1200" noProof="0" dirty="0" smtClean="0"/>
            <a:t>Lesión o enfermedad grave</a:t>
          </a:r>
          <a:endParaRPr lang="es-MX" sz="1400" kern="1200" noProof="0" dirty="0"/>
        </a:p>
        <a:p>
          <a:pPr lvl="0" algn="l" defTabSz="622300">
            <a:lnSpc>
              <a:spcPct val="90000"/>
            </a:lnSpc>
            <a:spcBef>
              <a:spcPct val="0"/>
            </a:spcBef>
            <a:spcAft>
              <a:spcPct val="35000"/>
            </a:spcAft>
          </a:pPr>
          <a:r>
            <a:rPr lang="es-MX" sz="1400" kern="1200" noProof="0" dirty="0" smtClean="0"/>
            <a:t>Separación de la madre</a:t>
          </a:r>
          <a:endParaRPr lang="es-MX" sz="1400" kern="1200" noProof="0" dirty="0"/>
        </a:p>
        <a:p>
          <a:pPr lvl="0" algn="l" defTabSz="622300">
            <a:lnSpc>
              <a:spcPct val="90000"/>
            </a:lnSpc>
            <a:spcBef>
              <a:spcPct val="0"/>
            </a:spcBef>
            <a:spcAft>
              <a:spcPct val="35000"/>
            </a:spcAft>
          </a:pPr>
          <a:r>
            <a:rPr lang="es-MX" sz="1400" kern="1200" noProof="0" dirty="0" smtClean="0"/>
            <a:t>Experiencia de dolor agudo o recurrente</a:t>
          </a:r>
          <a:endParaRPr lang="es-MX" sz="1400" kern="1200" noProof="0" dirty="0"/>
        </a:p>
      </dsp:txBody>
      <dsp:txXfrm>
        <a:off x="2000099" y="1271661"/>
        <a:ext cx="1891492" cy="3395068"/>
      </dsp:txXfrm>
    </dsp:sp>
    <dsp:sp modelId="{E924C637-F96B-419A-BFC8-9C8DF134831B}">
      <dsp:nvSpPr>
        <dsp:cNvPr id="0" name=""/>
        <dsp:cNvSpPr/>
      </dsp:nvSpPr>
      <dsp:spPr>
        <a:xfrm>
          <a:off x="3856428" y="1023443"/>
          <a:ext cx="4423055" cy="119467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655" numCol="1" spcCol="1270" anchor="ctr" anchorCtr="0">
          <a:noAutofit/>
        </a:bodyPr>
        <a:lstStyle/>
        <a:p>
          <a:pPr lvl="0" algn="l" defTabSz="977900">
            <a:lnSpc>
              <a:spcPct val="90000"/>
            </a:lnSpc>
            <a:spcBef>
              <a:spcPct val="0"/>
            </a:spcBef>
            <a:spcAft>
              <a:spcPct val="35000"/>
            </a:spcAft>
          </a:pPr>
          <a:r>
            <a:rPr lang="es-MX" sz="2200" kern="1200" noProof="0" dirty="0" smtClean="0"/>
            <a:t>Adolescencia</a:t>
          </a:r>
          <a:endParaRPr lang="es-MX" sz="2200" kern="1200" noProof="0" dirty="0"/>
        </a:p>
      </dsp:txBody>
      <dsp:txXfrm>
        <a:off x="3856428" y="1322112"/>
        <a:ext cx="4124386" cy="597338"/>
      </dsp:txXfrm>
    </dsp:sp>
    <dsp:sp modelId="{98316CF7-1BB7-4A91-9424-20882BCB9592}">
      <dsp:nvSpPr>
        <dsp:cNvPr id="0" name=""/>
        <dsp:cNvSpPr/>
      </dsp:nvSpPr>
      <dsp:spPr>
        <a:xfrm>
          <a:off x="3872316" y="1858406"/>
          <a:ext cx="1891492" cy="292041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noProof="0" dirty="0" smtClean="0"/>
            <a:t>Cambios de la pubertad</a:t>
          </a:r>
        </a:p>
        <a:p>
          <a:pPr lvl="0" algn="l" defTabSz="622300">
            <a:lnSpc>
              <a:spcPct val="90000"/>
            </a:lnSpc>
            <a:spcBef>
              <a:spcPct val="0"/>
            </a:spcBef>
            <a:spcAft>
              <a:spcPct val="35000"/>
            </a:spcAft>
          </a:pPr>
          <a:r>
            <a:rPr lang="es-MX" sz="1400" kern="1200" noProof="0" dirty="0" smtClean="0"/>
            <a:t>Roles de género</a:t>
          </a:r>
          <a:endParaRPr lang="es-MX" sz="1400" kern="1200" noProof="0" dirty="0"/>
        </a:p>
        <a:p>
          <a:pPr lvl="0" algn="l" defTabSz="622300">
            <a:lnSpc>
              <a:spcPct val="90000"/>
            </a:lnSpc>
            <a:spcBef>
              <a:spcPct val="0"/>
            </a:spcBef>
            <a:spcAft>
              <a:spcPct val="35000"/>
            </a:spcAft>
          </a:pPr>
          <a:r>
            <a:rPr lang="es-MX" sz="1400" kern="1200" noProof="0" dirty="0" smtClean="0"/>
            <a:t>Nivel de educación</a:t>
          </a:r>
          <a:endParaRPr lang="es-MX" sz="1400" kern="1200" noProof="0" dirty="0"/>
        </a:p>
        <a:p>
          <a:pPr lvl="0" algn="l" defTabSz="622300">
            <a:lnSpc>
              <a:spcPct val="90000"/>
            </a:lnSpc>
            <a:spcBef>
              <a:spcPct val="0"/>
            </a:spcBef>
            <a:spcAft>
              <a:spcPct val="35000"/>
            </a:spcAft>
          </a:pPr>
          <a:r>
            <a:rPr lang="es-MX" sz="1400" kern="1200" noProof="0" dirty="0" smtClean="0"/>
            <a:t>Lesiones</a:t>
          </a:r>
          <a:endParaRPr lang="es-MX" sz="1400" kern="1200" noProof="0" dirty="0"/>
        </a:p>
        <a:p>
          <a:pPr lvl="0" algn="l" defTabSz="622300">
            <a:lnSpc>
              <a:spcPct val="90000"/>
            </a:lnSpc>
            <a:spcBef>
              <a:spcPct val="0"/>
            </a:spcBef>
            <a:spcAft>
              <a:spcPct val="35000"/>
            </a:spcAft>
          </a:pPr>
          <a:r>
            <a:rPr lang="es-MX" sz="1400" kern="1200" noProof="0" dirty="0" smtClean="0"/>
            <a:t>Obesidad</a:t>
          </a:r>
          <a:endParaRPr lang="es-MX" sz="1400" kern="1200" noProof="0" dirty="0"/>
        </a:p>
        <a:p>
          <a:pPr lvl="0" algn="l" defTabSz="622300">
            <a:lnSpc>
              <a:spcPct val="90000"/>
            </a:lnSpc>
            <a:spcBef>
              <a:spcPct val="0"/>
            </a:spcBef>
            <a:spcAft>
              <a:spcPct val="35000"/>
            </a:spcAft>
          </a:pPr>
          <a:r>
            <a:rPr lang="es-MX" sz="1400" kern="1200" noProof="0" dirty="0" smtClean="0"/>
            <a:t>Bajos niveles de aptitud física</a:t>
          </a:r>
          <a:endParaRPr lang="es-MX" sz="1400" kern="1200" noProof="0" dirty="0"/>
        </a:p>
      </dsp:txBody>
      <dsp:txXfrm>
        <a:off x="3872316" y="1858406"/>
        <a:ext cx="1891492" cy="2920417"/>
      </dsp:txXfrm>
    </dsp:sp>
    <dsp:sp modelId="{015BCAD4-3EC1-441C-98CC-0C7055C7D0C4}">
      <dsp:nvSpPr>
        <dsp:cNvPr id="0" name=""/>
        <dsp:cNvSpPr/>
      </dsp:nvSpPr>
      <dsp:spPr>
        <a:xfrm>
          <a:off x="5747920" y="1421527"/>
          <a:ext cx="2531563" cy="119467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655" numCol="1" spcCol="1270" anchor="ctr" anchorCtr="0">
          <a:noAutofit/>
        </a:bodyPr>
        <a:lstStyle/>
        <a:p>
          <a:pPr lvl="0" algn="l" defTabSz="977900">
            <a:lnSpc>
              <a:spcPct val="90000"/>
            </a:lnSpc>
            <a:spcBef>
              <a:spcPct val="0"/>
            </a:spcBef>
            <a:spcAft>
              <a:spcPct val="35000"/>
            </a:spcAft>
          </a:pPr>
          <a:r>
            <a:rPr lang="es-MX" sz="2200" kern="1200" noProof="0" dirty="0" smtClean="0"/>
            <a:t>Adultez</a:t>
          </a:r>
          <a:endParaRPr lang="es-MX" sz="2200" kern="1200" noProof="0" dirty="0"/>
        </a:p>
      </dsp:txBody>
      <dsp:txXfrm>
        <a:off x="5747920" y="1720196"/>
        <a:ext cx="2232894" cy="597338"/>
      </dsp:txXfrm>
    </dsp:sp>
    <dsp:sp modelId="{7C7E650C-504A-4734-83C2-62553CE3602D}">
      <dsp:nvSpPr>
        <dsp:cNvPr id="0" name=""/>
        <dsp:cNvSpPr/>
      </dsp:nvSpPr>
      <dsp:spPr>
        <a:xfrm>
          <a:off x="5744523" y="2290471"/>
          <a:ext cx="1908724" cy="26529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ts val="1500"/>
            </a:lnSpc>
            <a:spcBef>
              <a:spcPct val="0"/>
            </a:spcBef>
            <a:spcAft>
              <a:spcPct val="35000"/>
            </a:spcAft>
          </a:pPr>
          <a:r>
            <a:rPr lang="es-MX" sz="1400" kern="1200" noProof="0" dirty="0" smtClean="0"/>
            <a:t>Recordación vívida de trauma en la niñez</a:t>
          </a:r>
        </a:p>
        <a:p>
          <a:pPr lvl="0" algn="l" defTabSz="622300">
            <a:lnSpc>
              <a:spcPts val="1500"/>
            </a:lnSpc>
            <a:spcBef>
              <a:spcPct val="0"/>
            </a:spcBef>
            <a:spcAft>
              <a:spcPct val="35000"/>
            </a:spcAft>
          </a:pPr>
          <a:r>
            <a:rPr lang="es-MX" sz="1400" kern="1200" noProof="0" dirty="0" smtClean="0"/>
            <a:t>Falta de soporte social</a:t>
          </a:r>
        </a:p>
        <a:p>
          <a:pPr lvl="0" algn="l" defTabSz="622300">
            <a:lnSpc>
              <a:spcPts val="1500"/>
            </a:lnSpc>
            <a:spcBef>
              <a:spcPct val="0"/>
            </a:spcBef>
            <a:spcAft>
              <a:spcPct val="35000"/>
            </a:spcAft>
          </a:pPr>
          <a:r>
            <a:rPr lang="es-MX" sz="1400" kern="1200" noProof="0" dirty="0" smtClean="0"/>
            <a:t>Estrés acumulado</a:t>
          </a:r>
          <a:endParaRPr lang="es-MX" sz="1400" kern="1200" noProof="0" dirty="0"/>
        </a:p>
        <a:p>
          <a:pPr lvl="0" algn="l" defTabSz="622300">
            <a:lnSpc>
              <a:spcPts val="1500"/>
            </a:lnSpc>
            <a:spcBef>
              <a:spcPct val="0"/>
            </a:spcBef>
            <a:spcAft>
              <a:spcPct val="35000"/>
            </a:spcAft>
          </a:pPr>
          <a:r>
            <a:rPr lang="es-MX" sz="1400" kern="1200" noProof="0" dirty="0" smtClean="0"/>
            <a:t>Cirugía</a:t>
          </a:r>
          <a:endParaRPr lang="es-MX" sz="1400" kern="1200" noProof="0" dirty="0"/>
        </a:p>
        <a:p>
          <a:pPr lvl="0" algn="l" defTabSz="622300">
            <a:lnSpc>
              <a:spcPts val="1500"/>
            </a:lnSpc>
            <a:spcBef>
              <a:spcPct val="0"/>
            </a:spcBef>
            <a:spcAft>
              <a:spcPct val="35000"/>
            </a:spcAft>
          </a:pPr>
          <a:r>
            <a:rPr lang="es-MX" sz="1400" kern="1200" noProof="0" dirty="0" smtClean="0"/>
            <a:t>Uso exagerado de articulaciones y músculos</a:t>
          </a:r>
        </a:p>
        <a:p>
          <a:pPr lvl="0" algn="l" defTabSz="622300">
            <a:lnSpc>
              <a:spcPts val="1500"/>
            </a:lnSpc>
            <a:spcBef>
              <a:spcPct val="0"/>
            </a:spcBef>
            <a:spcAft>
              <a:spcPct val="35000"/>
            </a:spcAft>
          </a:pPr>
          <a:r>
            <a:rPr lang="es-MX" sz="1400" kern="1200" noProof="0" dirty="0" smtClean="0"/>
            <a:t>Ocupación</a:t>
          </a:r>
        </a:p>
        <a:p>
          <a:pPr lvl="0" algn="l" defTabSz="622300">
            <a:lnSpc>
              <a:spcPts val="1500"/>
            </a:lnSpc>
            <a:spcBef>
              <a:spcPct val="0"/>
            </a:spcBef>
            <a:spcAft>
              <a:spcPct val="35000"/>
            </a:spcAft>
          </a:pPr>
          <a:r>
            <a:rPr lang="es-MX" sz="1400" kern="1200" noProof="0" dirty="0" smtClean="0"/>
            <a:t>Enfermedad crónica</a:t>
          </a:r>
          <a:endParaRPr lang="es-MX" sz="1400" kern="1200" noProof="0" dirty="0"/>
        </a:p>
        <a:p>
          <a:pPr lvl="0" algn="l" defTabSz="622300">
            <a:lnSpc>
              <a:spcPts val="1500"/>
            </a:lnSpc>
            <a:spcBef>
              <a:spcPct val="0"/>
            </a:spcBef>
            <a:spcAft>
              <a:spcPct val="35000"/>
            </a:spcAft>
          </a:pPr>
          <a:r>
            <a:rPr lang="es-MX" sz="1400" kern="1200" noProof="0" dirty="0" smtClean="0"/>
            <a:t>Envejecimiento</a:t>
          </a:r>
          <a:endParaRPr lang="es-MX" sz="1400" kern="1200" noProof="0" dirty="0"/>
        </a:p>
      </dsp:txBody>
      <dsp:txXfrm>
        <a:off x="5744523" y="2290471"/>
        <a:ext cx="1908724" cy="2652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818725" y="2197302"/>
        <a:ext cx="3168883" cy="1595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DA0AB-9AC2-4C17-8E43-44757D521A8F}">
      <dsp:nvSpPr>
        <dsp:cNvPr id="0" name=""/>
        <dsp:cNvSpPr/>
      </dsp:nvSpPr>
      <dsp:spPr>
        <a:xfrm>
          <a:off x="2632" y="133993"/>
          <a:ext cx="2566972" cy="576000"/>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Definición</a:t>
          </a:r>
          <a:endParaRPr lang="es-MX" sz="2000" b="1" kern="1200" noProof="0" dirty="0"/>
        </a:p>
      </dsp:txBody>
      <dsp:txXfrm>
        <a:off x="2632" y="133993"/>
        <a:ext cx="2566972" cy="576000"/>
      </dsp:txXfrm>
    </dsp:sp>
    <dsp:sp modelId="{1BB9BE37-21A3-4AAC-887D-1A261330B220}">
      <dsp:nvSpPr>
        <dsp:cNvPr id="0" name=""/>
        <dsp:cNvSpPr/>
      </dsp:nvSpPr>
      <dsp:spPr>
        <a:xfrm>
          <a:off x="2632" y="709993"/>
          <a:ext cx="2566972" cy="3220013"/>
        </a:xfrm>
        <a:prstGeom prst="rect">
          <a:avLst/>
        </a:prstGeom>
        <a:solidFill>
          <a:srgbClr val="FEDEE5"/>
        </a:solidFill>
        <a:ln w="25400" cap="flat" cmpd="sng" algn="ctr">
          <a:solidFill>
            <a:srgbClr val="C0393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noProof="0" dirty="0" smtClean="0">
              <a:solidFill>
                <a:srgbClr val="002060"/>
              </a:solidFill>
            </a:rPr>
            <a:t>Dolor que surge de daño real o amenaza de daño a tejido no-neural y se debe a la activación de nociceptores</a:t>
          </a:r>
          <a:endParaRPr lang="es-MX" sz="2000" kern="1200" noProof="0" dirty="0">
            <a:solidFill>
              <a:srgbClr val="002060"/>
            </a:solidFill>
          </a:endParaRPr>
        </a:p>
        <a:p>
          <a:pPr marL="228600" lvl="1" indent="-228600" algn="l" defTabSz="889000">
            <a:lnSpc>
              <a:spcPct val="90000"/>
            </a:lnSpc>
            <a:spcBef>
              <a:spcPct val="0"/>
            </a:spcBef>
            <a:spcAft>
              <a:spcPct val="15000"/>
            </a:spcAft>
            <a:buChar char="••"/>
          </a:pPr>
          <a:r>
            <a:rPr lang="es-MX" sz="2000" kern="1200" noProof="0" dirty="0" smtClean="0">
              <a:solidFill>
                <a:srgbClr val="002060"/>
              </a:solidFill>
            </a:rPr>
            <a:t>Puede ser somático </a:t>
          </a:r>
          <a:br>
            <a:rPr lang="es-MX" sz="2000" kern="1200" noProof="0" dirty="0" smtClean="0">
              <a:solidFill>
                <a:srgbClr val="002060"/>
              </a:solidFill>
            </a:rPr>
          </a:br>
          <a:r>
            <a:rPr lang="es-MX" sz="2000" kern="1200" noProof="0" dirty="0" smtClean="0">
              <a:solidFill>
                <a:srgbClr val="002060"/>
              </a:solidFill>
            </a:rPr>
            <a:t>o visceral</a:t>
          </a:r>
          <a:endParaRPr lang="es-MX" sz="2000" kern="1200" noProof="0" dirty="0">
            <a:solidFill>
              <a:srgbClr val="002060"/>
            </a:solidFill>
          </a:endParaRPr>
        </a:p>
      </dsp:txBody>
      <dsp:txXfrm>
        <a:off x="2632" y="709993"/>
        <a:ext cx="2566972" cy="3220013"/>
      </dsp:txXfrm>
    </dsp:sp>
    <dsp:sp modelId="{3F6ABC6F-1F17-4967-AD68-21C6D30AC8A8}">
      <dsp:nvSpPr>
        <dsp:cNvPr id="0" name=""/>
        <dsp:cNvSpPr/>
      </dsp:nvSpPr>
      <dsp:spPr>
        <a:xfrm>
          <a:off x="2928981" y="133993"/>
          <a:ext cx="2566972" cy="576000"/>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Ejemplos</a:t>
          </a:r>
          <a:endParaRPr lang="es-MX" sz="2000" b="1" kern="1200" noProof="0" dirty="0"/>
        </a:p>
      </dsp:txBody>
      <dsp:txXfrm>
        <a:off x="2928981" y="133993"/>
        <a:ext cx="2566972" cy="576000"/>
      </dsp:txXfrm>
    </dsp:sp>
    <dsp:sp modelId="{893CC798-5899-4AE1-9EDD-5666AEB04CE5}">
      <dsp:nvSpPr>
        <dsp:cNvPr id="0" name=""/>
        <dsp:cNvSpPr/>
      </dsp:nvSpPr>
      <dsp:spPr>
        <a:xfrm>
          <a:off x="2928981" y="709993"/>
          <a:ext cx="2566972" cy="3220013"/>
        </a:xfrm>
        <a:prstGeom prst="rect">
          <a:avLst/>
        </a:prstGeom>
        <a:solidFill>
          <a:srgbClr val="FEDEE5"/>
        </a:solidFill>
        <a:ln w="25400" cap="flat"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28600" lvl="1" indent="-228600" algn="l" defTabSz="889000">
            <a:lnSpc>
              <a:spcPct val="90000"/>
            </a:lnSpc>
            <a:spcBef>
              <a:spcPct val="0"/>
            </a:spcBef>
            <a:spcAft>
              <a:spcPct val="15000"/>
            </a:spcAft>
            <a:buChar char="••"/>
          </a:pPr>
          <a:r>
            <a:rPr lang="es-MX" sz="2000" kern="1200" noProof="0" dirty="0" smtClean="0">
              <a:solidFill>
                <a:srgbClr val="002060"/>
              </a:solidFill>
            </a:rPr>
            <a:t>Somático:</a:t>
          </a:r>
          <a:endParaRPr lang="es-MX" sz="2000" kern="1200" noProof="0" dirty="0">
            <a:solidFill>
              <a:srgbClr val="002060"/>
            </a:solidFill>
          </a:endParaRPr>
        </a:p>
        <a:p>
          <a:pPr marL="342900" lvl="2" indent="-171450" algn="l" defTabSz="800100">
            <a:lnSpc>
              <a:spcPct val="90000"/>
            </a:lnSpc>
            <a:spcBef>
              <a:spcPct val="0"/>
            </a:spcBef>
            <a:spcAft>
              <a:spcPct val="15000"/>
            </a:spcAft>
            <a:buChar char="••"/>
          </a:pPr>
          <a:r>
            <a:rPr lang="es-MX" sz="1800" kern="1200" noProof="0" dirty="0" smtClean="0">
              <a:solidFill>
                <a:srgbClr val="002060"/>
              </a:solidFill>
            </a:rPr>
            <a:t>Gota</a:t>
          </a:r>
          <a:endParaRPr lang="es-MX" sz="1800" kern="1200" noProof="0" dirty="0">
            <a:solidFill>
              <a:srgbClr val="002060"/>
            </a:solidFill>
          </a:endParaRPr>
        </a:p>
        <a:p>
          <a:pPr marL="342900" lvl="2" indent="-171450" algn="l" defTabSz="800100">
            <a:lnSpc>
              <a:spcPct val="90000"/>
            </a:lnSpc>
            <a:spcBef>
              <a:spcPct val="0"/>
            </a:spcBef>
            <a:spcAft>
              <a:spcPct val="15000"/>
            </a:spcAft>
            <a:buChar char="••"/>
          </a:pPr>
          <a:r>
            <a:rPr lang="es-MX" sz="1800" kern="1200" noProof="0" dirty="0" smtClean="0">
              <a:solidFill>
                <a:srgbClr val="002060"/>
              </a:solidFill>
            </a:rPr>
            <a:t>Dolor en espalda baja</a:t>
          </a:r>
          <a:endParaRPr lang="es-MX" sz="1800" kern="1200" noProof="0" dirty="0">
            <a:solidFill>
              <a:srgbClr val="002060"/>
            </a:solidFill>
          </a:endParaRPr>
        </a:p>
        <a:p>
          <a:pPr marL="342900" lvl="2" indent="-171450" algn="l" defTabSz="800100">
            <a:lnSpc>
              <a:spcPct val="90000"/>
            </a:lnSpc>
            <a:spcBef>
              <a:spcPct val="0"/>
            </a:spcBef>
            <a:spcAft>
              <a:spcPct val="15000"/>
            </a:spcAft>
            <a:buChar char="••"/>
          </a:pPr>
          <a:r>
            <a:rPr lang="es-MX" sz="1800" kern="1200" noProof="0" dirty="0" smtClean="0">
              <a:solidFill>
                <a:srgbClr val="002060"/>
              </a:solidFill>
            </a:rPr>
            <a:t>osteoartritis</a:t>
          </a:r>
          <a:endParaRPr lang="es-MX" sz="1800" kern="1200" noProof="0" dirty="0">
            <a:solidFill>
              <a:srgbClr val="002060"/>
            </a:solidFill>
          </a:endParaRPr>
        </a:p>
        <a:p>
          <a:pPr marL="342900" lvl="2" indent="-171450" algn="l" defTabSz="800100">
            <a:lnSpc>
              <a:spcPct val="90000"/>
            </a:lnSpc>
            <a:spcBef>
              <a:spcPct val="0"/>
            </a:spcBef>
            <a:spcAft>
              <a:spcPct val="15000"/>
            </a:spcAft>
            <a:buChar char="••"/>
          </a:pPr>
          <a:r>
            <a:rPr lang="es-MX" sz="1800" kern="1200" noProof="0" dirty="0" smtClean="0">
              <a:solidFill>
                <a:srgbClr val="002060"/>
              </a:solidFill>
            </a:rPr>
            <a:t>Artritis reumatoide</a:t>
          </a:r>
          <a:endParaRPr lang="es-MX" sz="1800" kern="1200" noProof="0" dirty="0">
            <a:solidFill>
              <a:srgbClr val="002060"/>
            </a:solidFill>
          </a:endParaRPr>
        </a:p>
        <a:p>
          <a:pPr marL="228600" lvl="1" indent="-228600" algn="l" defTabSz="889000">
            <a:lnSpc>
              <a:spcPct val="90000"/>
            </a:lnSpc>
            <a:spcBef>
              <a:spcPct val="0"/>
            </a:spcBef>
            <a:spcAft>
              <a:spcPct val="15000"/>
            </a:spcAft>
            <a:buChar char="••"/>
          </a:pPr>
          <a:r>
            <a:rPr lang="es-MX" sz="2000" kern="1200" noProof="0" dirty="0" smtClean="0">
              <a:solidFill>
                <a:srgbClr val="002060"/>
              </a:solidFill>
            </a:rPr>
            <a:t>Visceral:</a:t>
          </a:r>
          <a:endParaRPr lang="es-MX" sz="2000" kern="1200" noProof="0" dirty="0">
            <a:solidFill>
              <a:srgbClr val="002060"/>
            </a:solidFill>
          </a:endParaRPr>
        </a:p>
        <a:p>
          <a:pPr marL="342900" lvl="2" indent="-171450" algn="l" defTabSz="800100">
            <a:lnSpc>
              <a:spcPct val="90000"/>
            </a:lnSpc>
            <a:spcBef>
              <a:spcPct val="0"/>
            </a:spcBef>
            <a:spcAft>
              <a:spcPct val="15000"/>
            </a:spcAft>
            <a:buChar char="••"/>
          </a:pPr>
          <a:r>
            <a:rPr lang="es-MX" sz="1800" kern="1200" noProof="0" dirty="0" smtClean="0">
              <a:solidFill>
                <a:srgbClr val="002060"/>
              </a:solidFill>
            </a:rPr>
            <a:t>Dismenorrea</a:t>
          </a:r>
          <a:endParaRPr lang="es-MX" sz="1800" kern="1200" noProof="0" dirty="0">
            <a:solidFill>
              <a:srgbClr val="002060"/>
            </a:solidFill>
          </a:endParaRPr>
        </a:p>
        <a:p>
          <a:pPr marL="342900" lvl="2" indent="-171450" algn="l" defTabSz="800100">
            <a:lnSpc>
              <a:spcPct val="90000"/>
            </a:lnSpc>
            <a:spcBef>
              <a:spcPct val="0"/>
            </a:spcBef>
            <a:spcAft>
              <a:spcPct val="15000"/>
            </a:spcAft>
            <a:buChar char="••"/>
          </a:pPr>
          <a:r>
            <a:rPr lang="es-MX" sz="1800" kern="1200" noProof="0" dirty="0" smtClean="0">
              <a:solidFill>
                <a:srgbClr val="002060"/>
              </a:solidFill>
            </a:rPr>
            <a:t>Cistitis intersticial</a:t>
          </a:r>
          <a:endParaRPr lang="es-MX" sz="1800" kern="1200" noProof="0" dirty="0">
            <a:solidFill>
              <a:srgbClr val="002060"/>
            </a:solidFill>
          </a:endParaRPr>
        </a:p>
      </dsp:txBody>
      <dsp:txXfrm>
        <a:off x="2928981" y="709993"/>
        <a:ext cx="2566972" cy="3220013"/>
      </dsp:txXfrm>
    </dsp:sp>
    <dsp:sp modelId="{310121DC-6E06-47FB-9AFD-B41434F9FC9B}">
      <dsp:nvSpPr>
        <dsp:cNvPr id="0" name=""/>
        <dsp:cNvSpPr/>
      </dsp:nvSpPr>
      <dsp:spPr>
        <a:xfrm>
          <a:off x="5855330" y="133993"/>
          <a:ext cx="2566972" cy="576000"/>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noProof="0" dirty="0" smtClean="0"/>
            <a:t>Cualidad del dolor</a:t>
          </a:r>
          <a:endParaRPr lang="es-MX" sz="2000" b="1" kern="1200" noProof="0" dirty="0"/>
        </a:p>
      </dsp:txBody>
      <dsp:txXfrm>
        <a:off x="5855330" y="133993"/>
        <a:ext cx="2566972" cy="576000"/>
      </dsp:txXfrm>
    </dsp:sp>
    <dsp:sp modelId="{D3E8989D-5220-4B05-8559-264A40B3FE9F}">
      <dsp:nvSpPr>
        <dsp:cNvPr id="0" name=""/>
        <dsp:cNvSpPr/>
      </dsp:nvSpPr>
      <dsp:spPr>
        <a:xfrm>
          <a:off x="5855330" y="709993"/>
          <a:ext cx="2566972" cy="3220013"/>
        </a:xfrm>
        <a:prstGeom prst="rect">
          <a:avLst/>
        </a:prstGeom>
        <a:solidFill>
          <a:srgbClr val="FEDEE5"/>
        </a:solidFill>
        <a:ln w="25400" cap="flat" cmpd="sng" algn="ctr">
          <a:solidFill>
            <a:srgbClr val="C03932">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noProof="0" dirty="0" smtClean="0">
              <a:solidFill>
                <a:srgbClr val="002060"/>
              </a:solidFill>
            </a:rPr>
            <a:t>Usualmente punzante o pulsante</a:t>
          </a:r>
          <a:endParaRPr lang="es-MX" sz="2000" kern="1200" noProof="0" dirty="0">
            <a:solidFill>
              <a:srgbClr val="002060"/>
            </a:solidFill>
          </a:endParaRPr>
        </a:p>
        <a:p>
          <a:pPr marL="228600" lvl="1" indent="-228600" algn="l" defTabSz="889000">
            <a:lnSpc>
              <a:spcPct val="90000"/>
            </a:lnSpc>
            <a:spcBef>
              <a:spcPct val="0"/>
            </a:spcBef>
            <a:spcAft>
              <a:spcPct val="15000"/>
            </a:spcAft>
            <a:buChar char="••"/>
          </a:pPr>
          <a:r>
            <a:rPr lang="es-MX" sz="2000" kern="1200" noProof="0" dirty="0" smtClean="0">
              <a:solidFill>
                <a:srgbClr val="002060"/>
              </a:solidFill>
            </a:rPr>
            <a:t>Usualmente bien localizado</a:t>
          </a:r>
          <a:endParaRPr lang="es-MX" sz="2000" kern="1200" noProof="0" dirty="0">
            <a:solidFill>
              <a:srgbClr val="002060"/>
            </a:solidFill>
          </a:endParaRPr>
        </a:p>
        <a:p>
          <a:pPr marL="228600" lvl="1" indent="-228600" algn="l" defTabSz="889000">
            <a:lnSpc>
              <a:spcPct val="90000"/>
            </a:lnSpc>
            <a:spcBef>
              <a:spcPct val="0"/>
            </a:spcBef>
            <a:spcAft>
              <a:spcPct val="15000"/>
            </a:spcAft>
            <a:buChar char="••"/>
          </a:pPr>
          <a:r>
            <a:rPr lang="es-MX" sz="2000" kern="1200" noProof="0" dirty="0" smtClean="0">
              <a:solidFill>
                <a:srgbClr val="002060"/>
              </a:solidFill>
            </a:rPr>
            <a:t>Usualmente de tiempo limitado (se resuelve cuando el tejido dañado sana) </a:t>
          </a:r>
          <a:endParaRPr lang="es-MX" sz="2000" kern="1200" noProof="0" dirty="0">
            <a:solidFill>
              <a:srgbClr val="002060"/>
            </a:solidFill>
          </a:endParaRPr>
        </a:p>
        <a:p>
          <a:pPr marL="228600" lvl="1" indent="-228600" algn="l" defTabSz="889000">
            <a:lnSpc>
              <a:spcPct val="90000"/>
            </a:lnSpc>
            <a:spcBef>
              <a:spcPct val="0"/>
            </a:spcBef>
            <a:spcAft>
              <a:spcPct val="15000"/>
            </a:spcAft>
            <a:buChar char="••"/>
          </a:pPr>
          <a:r>
            <a:rPr lang="es-MX" sz="2000" kern="1200" noProof="0" dirty="0" smtClean="0">
              <a:solidFill>
                <a:srgbClr val="002060"/>
              </a:solidFill>
            </a:rPr>
            <a:t>Puede ser crónico</a:t>
          </a:r>
          <a:endParaRPr lang="es-MX" sz="2000" kern="1200" noProof="0" dirty="0">
            <a:solidFill>
              <a:srgbClr val="002060"/>
            </a:solidFill>
          </a:endParaRPr>
        </a:p>
      </dsp:txBody>
      <dsp:txXfrm>
        <a:off x="5855330" y="709993"/>
        <a:ext cx="2566972" cy="32200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E1D1E-4B28-40EF-A6F5-86C6FF08219B}">
      <dsp:nvSpPr>
        <dsp:cNvPr id="0" name=""/>
        <dsp:cNvSpPr/>
      </dsp:nvSpPr>
      <dsp:spPr>
        <a:xfrm rot="5400000">
          <a:off x="-239584" y="242082"/>
          <a:ext cx="1597229" cy="1118060"/>
        </a:xfrm>
        <a:prstGeom prst="chevron">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noProof="0" dirty="0" smtClean="0">
              <a:solidFill>
                <a:schemeClr val="tx1"/>
              </a:solidFill>
            </a:rPr>
            <a:t>Transducción</a:t>
          </a:r>
          <a:endParaRPr lang="es-MX" sz="1500" b="1" kern="1200" noProof="0" dirty="0">
            <a:solidFill>
              <a:schemeClr val="tx1"/>
            </a:solidFill>
          </a:endParaRPr>
        </a:p>
      </dsp:txBody>
      <dsp:txXfrm rot="-5400000">
        <a:off x="1" y="561527"/>
        <a:ext cx="1118060" cy="479169"/>
      </dsp:txXfrm>
    </dsp:sp>
    <dsp:sp modelId="{7569C8CA-1FAF-4CD7-9359-B669E808AA86}">
      <dsp:nvSpPr>
        <dsp:cNvPr id="0" name=""/>
        <dsp:cNvSpPr/>
      </dsp:nvSpPr>
      <dsp:spPr>
        <a:xfrm rot="5400000">
          <a:off x="3334296" y="-2216235"/>
          <a:ext cx="1038199" cy="5470671"/>
        </a:xfrm>
        <a:prstGeom prst="round2SameRect">
          <a:avLst/>
        </a:prstGeom>
        <a:solidFill>
          <a:schemeClr val="accent1">
            <a:lumMod val="40000"/>
            <a:lumOff val="60000"/>
            <a:alpha val="9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noProof="0" dirty="0" smtClean="0"/>
            <a:t>Transducción de estímulos nocivos mecánicos y químicos en señales eléctricas en los nociceptores</a:t>
          </a:r>
          <a:endParaRPr lang="es-MX" sz="1600" kern="1200" noProof="0" dirty="0"/>
        </a:p>
      </dsp:txBody>
      <dsp:txXfrm rot="-5400000">
        <a:off x="1118061" y="50681"/>
        <a:ext cx="5419990" cy="936837"/>
      </dsp:txXfrm>
    </dsp:sp>
    <dsp:sp modelId="{D06BB791-BECF-45DA-B585-FF0B031F1174}">
      <dsp:nvSpPr>
        <dsp:cNvPr id="0" name=""/>
        <dsp:cNvSpPr/>
      </dsp:nvSpPr>
      <dsp:spPr>
        <a:xfrm rot="5400000">
          <a:off x="-239584" y="1645233"/>
          <a:ext cx="1597229" cy="1118060"/>
        </a:xfrm>
        <a:prstGeom prst="chevron">
          <a:avLst/>
        </a:prstGeom>
        <a:solidFill>
          <a:srgbClr val="0C6FC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noProof="0" dirty="0" smtClean="0">
              <a:solidFill>
                <a:srgbClr val="FFFFFF"/>
              </a:solidFill>
            </a:rPr>
            <a:t>Transmisión</a:t>
          </a:r>
          <a:endParaRPr lang="es-MX" sz="1500" b="1" kern="1200" noProof="0" dirty="0">
            <a:solidFill>
              <a:srgbClr val="FFFFFF"/>
            </a:solidFill>
          </a:endParaRPr>
        </a:p>
      </dsp:txBody>
      <dsp:txXfrm rot="-5400000">
        <a:off x="1" y="1964678"/>
        <a:ext cx="1118060" cy="479169"/>
      </dsp:txXfrm>
    </dsp:sp>
    <dsp:sp modelId="{D3A77E5C-22D3-4620-99A5-14B8BA4B40BD}">
      <dsp:nvSpPr>
        <dsp:cNvPr id="0" name=""/>
        <dsp:cNvSpPr/>
      </dsp:nvSpPr>
      <dsp:spPr>
        <a:xfrm rot="5400000">
          <a:off x="3334296" y="-837756"/>
          <a:ext cx="1038199" cy="5470671"/>
        </a:xfrm>
        <a:prstGeom prst="round2SameRect">
          <a:avLst/>
        </a:prstGeom>
        <a:solidFill>
          <a:schemeClr val="accent1">
            <a:lumMod val="40000"/>
            <a:lumOff val="60000"/>
            <a:alpha val="9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noProof="0" dirty="0" smtClean="0"/>
            <a:t>Las señales neuronales son transmitidas vía la médula espinal  a centros más altos donde son percibidas como “dolor”</a:t>
          </a:r>
          <a:endParaRPr lang="es-MX" sz="1600" kern="1200" noProof="0" dirty="0"/>
        </a:p>
      </dsp:txBody>
      <dsp:txXfrm rot="-5400000">
        <a:off x="1118061" y="1429160"/>
        <a:ext cx="5419990" cy="936837"/>
      </dsp:txXfrm>
    </dsp:sp>
    <dsp:sp modelId="{5473C1C6-D215-4371-9CCD-D70AA0A0630C}">
      <dsp:nvSpPr>
        <dsp:cNvPr id="0" name=""/>
        <dsp:cNvSpPr/>
      </dsp:nvSpPr>
      <dsp:spPr>
        <a:xfrm rot="5400000">
          <a:off x="-239584" y="3046754"/>
          <a:ext cx="1597229" cy="1118060"/>
        </a:xfrm>
        <a:prstGeom prst="chevron">
          <a:avLst/>
        </a:prstGeom>
        <a:solidFill>
          <a:srgbClr val="0C6FC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noProof="0" dirty="0" smtClean="0">
              <a:solidFill>
                <a:srgbClr val="FFFFFF"/>
              </a:solidFill>
            </a:rPr>
            <a:t>Modulación</a:t>
          </a:r>
          <a:endParaRPr lang="es-MX" sz="1400" b="1" kern="1200" noProof="0" dirty="0">
            <a:solidFill>
              <a:srgbClr val="FFFFFF"/>
            </a:solidFill>
          </a:endParaRPr>
        </a:p>
      </dsp:txBody>
      <dsp:txXfrm rot="-5400000">
        <a:off x="1" y="3366199"/>
        <a:ext cx="1118060" cy="479169"/>
      </dsp:txXfrm>
    </dsp:sp>
    <dsp:sp modelId="{D30F3E01-E17F-4AF5-9F65-75E33B25E35A}">
      <dsp:nvSpPr>
        <dsp:cNvPr id="0" name=""/>
        <dsp:cNvSpPr/>
      </dsp:nvSpPr>
      <dsp:spPr>
        <a:xfrm rot="5400000">
          <a:off x="3334296" y="564843"/>
          <a:ext cx="1038199" cy="5470671"/>
        </a:xfrm>
        <a:prstGeom prst="round2SameRect">
          <a:avLst/>
        </a:prstGeom>
        <a:solidFill>
          <a:schemeClr val="accent1">
            <a:lumMod val="40000"/>
            <a:lumOff val="60000"/>
            <a:alpha val="9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noProof="0" dirty="0" smtClean="0"/>
            <a:t>El sistema nervioso puede alterar la sensibilidad al dolor a través de inhibición o facilitación</a:t>
          </a:r>
          <a:endParaRPr lang="es-MX" sz="1600" kern="1200" noProof="0" dirty="0"/>
        </a:p>
      </dsp:txBody>
      <dsp:txXfrm rot="-5400000">
        <a:off x="1118061" y="2831760"/>
        <a:ext cx="5419990" cy="936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DA0AB-9AC2-4C17-8E43-44757D521A8F}">
      <dsp:nvSpPr>
        <dsp:cNvPr id="0" name=""/>
        <dsp:cNvSpPr/>
      </dsp:nvSpPr>
      <dsp:spPr>
        <a:xfrm>
          <a:off x="2632" y="1511"/>
          <a:ext cx="2566972" cy="53022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MX" sz="2400" b="1" kern="1200" noProof="0" dirty="0" smtClean="0"/>
            <a:t>Definición</a:t>
          </a:r>
          <a:endParaRPr lang="es-MX" sz="2400" b="1" kern="1200" noProof="0" dirty="0"/>
        </a:p>
      </dsp:txBody>
      <dsp:txXfrm>
        <a:off x="2632" y="1511"/>
        <a:ext cx="2566972" cy="530220"/>
      </dsp:txXfrm>
    </dsp:sp>
    <dsp:sp modelId="{1BB9BE37-21A3-4AAC-887D-1A261330B220}">
      <dsp:nvSpPr>
        <dsp:cNvPr id="0" name=""/>
        <dsp:cNvSpPr/>
      </dsp:nvSpPr>
      <dsp:spPr>
        <a:xfrm>
          <a:off x="2632" y="531731"/>
          <a:ext cx="2566972" cy="3530756"/>
        </a:xfrm>
        <a:prstGeom prst="rect">
          <a:avLst/>
        </a:prstGeom>
        <a:blipFill dpi="0" rotWithShape="0">
          <a:blip xmlns:r="http://schemas.openxmlformats.org/officeDocument/2006/relationships" r:embed="rId1">
            <a:alphaModFix amt="62000"/>
          </a:blip>
          <a:srcRect/>
          <a:stretch>
            <a:fillRect/>
          </a:stretch>
        </a:blipFill>
        <a:ln w="25400"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noProof="0" dirty="0" smtClean="0">
              <a:solidFill>
                <a:schemeClr val="accent4">
                  <a:lumMod val="75000"/>
                </a:schemeClr>
              </a:solidFill>
            </a:rPr>
            <a:t>Dolor causado por una lesión o enfermedad del sistema nervioso somatosensorial </a:t>
          </a:r>
          <a:endParaRPr lang="es-MX" sz="2000" kern="1200" noProof="0" dirty="0">
            <a:solidFill>
              <a:schemeClr val="accent4">
                <a:lumMod val="75000"/>
              </a:schemeClr>
            </a:solidFill>
          </a:endParaRPr>
        </a:p>
        <a:p>
          <a:pPr marL="228600" lvl="1" indent="-228600" algn="l" defTabSz="889000">
            <a:lnSpc>
              <a:spcPct val="90000"/>
            </a:lnSpc>
            <a:spcBef>
              <a:spcPct val="0"/>
            </a:spcBef>
            <a:spcAft>
              <a:spcPct val="15000"/>
            </a:spcAft>
            <a:buChar char="••"/>
          </a:pPr>
          <a:r>
            <a:rPr lang="es-MX" sz="2000" kern="1200" noProof="0" dirty="0" smtClean="0">
              <a:solidFill>
                <a:schemeClr val="accent4">
                  <a:lumMod val="75000"/>
                </a:schemeClr>
              </a:solidFill>
            </a:rPr>
            <a:t>Puede ser periférico o central</a:t>
          </a:r>
          <a:endParaRPr lang="es-MX" sz="2000" kern="1200" noProof="0" dirty="0">
            <a:solidFill>
              <a:schemeClr val="accent4">
                <a:lumMod val="75000"/>
              </a:schemeClr>
            </a:solidFill>
          </a:endParaRPr>
        </a:p>
      </dsp:txBody>
      <dsp:txXfrm>
        <a:off x="2632" y="531731"/>
        <a:ext cx="2566972" cy="3530756"/>
      </dsp:txXfrm>
    </dsp:sp>
    <dsp:sp modelId="{3F6ABC6F-1F17-4967-AD68-21C6D30AC8A8}">
      <dsp:nvSpPr>
        <dsp:cNvPr id="0" name=""/>
        <dsp:cNvSpPr/>
      </dsp:nvSpPr>
      <dsp:spPr>
        <a:xfrm>
          <a:off x="2928981" y="1511"/>
          <a:ext cx="2566972" cy="53022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MX" sz="2400" b="1" kern="1200" noProof="0" dirty="0" smtClean="0"/>
            <a:t>Ejemplos</a:t>
          </a:r>
          <a:endParaRPr lang="es-MX" sz="2400" b="1" kern="1200" noProof="0" dirty="0"/>
        </a:p>
      </dsp:txBody>
      <dsp:txXfrm>
        <a:off x="2928981" y="1511"/>
        <a:ext cx="2566972" cy="530220"/>
      </dsp:txXfrm>
    </dsp:sp>
    <dsp:sp modelId="{893CC798-5899-4AE1-9EDD-5666AEB04CE5}">
      <dsp:nvSpPr>
        <dsp:cNvPr id="0" name=""/>
        <dsp:cNvSpPr/>
      </dsp:nvSpPr>
      <dsp:spPr>
        <a:xfrm>
          <a:off x="2928981" y="531731"/>
          <a:ext cx="2566972" cy="3530756"/>
        </a:xfrm>
        <a:prstGeom prst="rect">
          <a:avLst/>
        </a:prstGeom>
        <a:blipFill dpi="0" rotWithShape="1">
          <a:blip xmlns:r="http://schemas.openxmlformats.org/officeDocument/2006/relationships" r:embed="rId2">
            <a:alphaModFix amt="62000"/>
          </a:blip>
          <a:srcRect/>
          <a:stretch>
            <a:fillRect/>
          </a:stretch>
        </a:blipFill>
        <a:ln w="25400"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noProof="0" dirty="0" smtClean="0">
              <a:solidFill>
                <a:schemeClr val="accent4">
                  <a:lumMod val="75000"/>
                </a:schemeClr>
              </a:solidFill>
            </a:rPr>
            <a:t>Periférico:</a:t>
          </a:r>
          <a:endParaRPr lang="es-MX" sz="1800" kern="1200" noProof="0" dirty="0">
            <a:solidFill>
              <a:schemeClr val="accent4">
                <a:lumMod val="75000"/>
              </a:schemeClr>
            </a:solidFill>
          </a:endParaRPr>
        </a:p>
        <a:p>
          <a:pPr marL="342900" lvl="2" indent="-171450" algn="l" defTabSz="800100">
            <a:lnSpc>
              <a:spcPct val="90000"/>
            </a:lnSpc>
            <a:spcBef>
              <a:spcPct val="0"/>
            </a:spcBef>
            <a:spcAft>
              <a:spcPct val="15000"/>
            </a:spcAft>
            <a:buChar char="••"/>
          </a:pPr>
          <a:r>
            <a:rPr lang="es-MX" sz="1800" kern="1200" noProof="0" dirty="0" smtClean="0">
              <a:solidFill>
                <a:schemeClr val="accent4">
                  <a:lumMod val="75000"/>
                </a:schemeClr>
              </a:solidFill>
            </a:rPr>
            <a:t>Neuropatía diabética periférica dolorosa</a:t>
          </a:r>
          <a:endParaRPr lang="es-MX" sz="1800" kern="1200" noProof="0" dirty="0">
            <a:solidFill>
              <a:schemeClr val="accent4">
                <a:lumMod val="75000"/>
              </a:schemeClr>
            </a:solidFill>
          </a:endParaRPr>
        </a:p>
        <a:p>
          <a:pPr marL="342900" lvl="2" indent="-171450" algn="l" defTabSz="800100">
            <a:lnSpc>
              <a:spcPct val="90000"/>
            </a:lnSpc>
            <a:spcBef>
              <a:spcPct val="0"/>
            </a:spcBef>
            <a:spcAft>
              <a:spcPct val="15000"/>
            </a:spcAft>
            <a:buChar char="••"/>
          </a:pPr>
          <a:r>
            <a:rPr lang="es-MX" sz="1800" kern="1200" noProof="0" dirty="0" smtClean="0">
              <a:solidFill>
                <a:schemeClr val="accent4">
                  <a:lumMod val="75000"/>
                </a:schemeClr>
              </a:solidFill>
            </a:rPr>
            <a:t>Neuralgia postherpética </a:t>
          </a:r>
          <a:endParaRPr lang="es-MX" sz="1800" kern="1200" noProof="0" dirty="0">
            <a:solidFill>
              <a:schemeClr val="accent4">
                <a:lumMod val="75000"/>
              </a:schemeClr>
            </a:solidFill>
          </a:endParaRPr>
        </a:p>
        <a:p>
          <a:pPr marL="342900" lvl="2" indent="-171450" algn="l" defTabSz="800100">
            <a:lnSpc>
              <a:spcPct val="90000"/>
            </a:lnSpc>
            <a:spcBef>
              <a:spcPct val="0"/>
            </a:spcBef>
            <a:spcAft>
              <a:spcPct val="15000"/>
            </a:spcAft>
            <a:buChar char="••"/>
          </a:pPr>
          <a:r>
            <a:rPr lang="es-MX" sz="1800" kern="1200" noProof="0" dirty="0" smtClean="0">
              <a:solidFill>
                <a:schemeClr val="accent4">
                  <a:lumMod val="75000"/>
                </a:schemeClr>
              </a:solidFill>
            </a:rPr>
            <a:t>Dolor neuropático asociado con VIH</a:t>
          </a:r>
          <a:endParaRPr lang="es-MX" sz="1800" kern="1200" noProof="0" dirty="0">
            <a:solidFill>
              <a:schemeClr val="accent4">
                <a:lumMod val="75000"/>
              </a:schemeClr>
            </a:solidFill>
          </a:endParaRPr>
        </a:p>
        <a:p>
          <a:pPr marL="171450" lvl="1" indent="-171450" algn="l" defTabSz="800100">
            <a:lnSpc>
              <a:spcPct val="90000"/>
            </a:lnSpc>
            <a:spcBef>
              <a:spcPct val="0"/>
            </a:spcBef>
            <a:spcAft>
              <a:spcPct val="15000"/>
            </a:spcAft>
            <a:buChar char="••"/>
          </a:pPr>
          <a:r>
            <a:rPr lang="es-MX" sz="1800" kern="1200" noProof="0" dirty="0" smtClean="0">
              <a:solidFill>
                <a:schemeClr val="accent4">
                  <a:lumMod val="75000"/>
                </a:schemeClr>
              </a:solidFill>
            </a:rPr>
            <a:t>Central:</a:t>
          </a:r>
          <a:endParaRPr lang="es-MX" sz="1800" kern="1200" noProof="0" dirty="0">
            <a:solidFill>
              <a:schemeClr val="accent4">
                <a:lumMod val="75000"/>
              </a:schemeClr>
            </a:solidFill>
          </a:endParaRPr>
        </a:p>
        <a:p>
          <a:pPr marL="342900" lvl="2" indent="-171450" algn="l" defTabSz="800100">
            <a:lnSpc>
              <a:spcPct val="90000"/>
            </a:lnSpc>
            <a:spcBef>
              <a:spcPct val="0"/>
            </a:spcBef>
            <a:spcAft>
              <a:spcPct val="15000"/>
            </a:spcAft>
            <a:buChar char="••"/>
          </a:pPr>
          <a:r>
            <a:rPr lang="es-MX" sz="1800" kern="1200" noProof="0" dirty="0" smtClean="0">
              <a:solidFill>
                <a:schemeClr val="accent4">
                  <a:lumMod val="75000"/>
                </a:schemeClr>
              </a:solidFill>
            </a:rPr>
            <a:t>Lesión médula espinal</a:t>
          </a:r>
          <a:endParaRPr lang="es-MX" sz="1800" kern="1200" noProof="0" dirty="0">
            <a:solidFill>
              <a:schemeClr val="accent4">
                <a:lumMod val="75000"/>
              </a:schemeClr>
            </a:solidFill>
          </a:endParaRPr>
        </a:p>
        <a:p>
          <a:pPr marL="342900" lvl="2" indent="-171450" algn="l" defTabSz="800100">
            <a:lnSpc>
              <a:spcPct val="90000"/>
            </a:lnSpc>
            <a:spcBef>
              <a:spcPct val="0"/>
            </a:spcBef>
            <a:spcAft>
              <a:spcPct val="15000"/>
            </a:spcAft>
            <a:buChar char="••"/>
          </a:pPr>
          <a:r>
            <a:rPr lang="es-MX" sz="1800" kern="1200" noProof="0" dirty="0" smtClean="0">
              <a:solidFill>
                <a:schemeClr val="accent4">
                  <a:lumMod val="75000"/>
                </a:schemeClr>
              </a:solidFill>
            </a:rPr>
            <a:t>Accidente vascular cerebral</a:t>
          </a:r>
          <a:endParaRPr lang="es-MX" sz="1800" kern="1200" noProof="0" dirty="0">
            <a:solidFill>
              <a:schemeClr val="accent4">
                <a:lumMod val="75000"/>
              </a:schemeClr>
            </a:solidFill>
          </a:endParaRPr>
        </a:p>
      </dsp:txBody>
      <dsp:txXfrm>
        <a:off x="2928981" y="531731"/>
        <a:ext cx="2566972" cy="3530756"/>
      </dsp:txXfrm>
    </dsp:sp>
    <dsp:sp modelId="{310121DC-6E06-47FB-9AFD-B41434F9FC9B}">
      <dsp:nvSpPr>
        <dsp:cNvPr id="0" name=""/>
        <dsp:cNvSpPr/>
      </dsp:nvSpPr>
      <dsp:spPr>
        <a:xfrm>
          <a:off x="5855330" y="1511"/>
          <a:ext cx="2566972" cy="530220"/>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MX" sz="2200" b="1" kern="1200" noProof="0" dirty="0" smtClean="0"/>
            <a:t>Cualidad del dolor</a:t>
          </a:r>
          <a:endParaRPr lang="es-MX" sz="2200" b="1" kern="1200" noProof="0" dirty="0"/>
        </a:p>
      </dsp:txBody>
      <dsp:txXfrm>
        <a:off x="5855330" y="1511"/>
        <a:ext cx="2566972" cy="530220"/>
      </dsp:txXfrm>
    </dsp:sp>
    <dsp:sp modelId="{D3E8989D-5220-4B05-8559-264A40B3FE9F}">
      <dsp:nvSpPr>
        <dsp:cNvPr id="0" name=""/>
        <dsp:cNvSpPr/>
      </dsp:nvSpPr>
      <dsp:spPr>
        <a:xfrm>
          <a:off x="5855330" y="531731"/>
          <a:ext cx="2566972" cy="3530756"/>
        </a:xfrm>
        <a:prstGeom prst="rect">
          <a:avLst/>
        </a:prstGeom>
        <a:blipFill dpi="0" rotWithShape="0">
          <a:blip xmlns:r="http://schemas.openxmlformats.org/officeDocument/2006/relationships" r:embed="rId3">
            <a:alphaModFix amt="62000"/>
          </a:blip>
          <a:srcRect/>
          <a:stretch>
            <a:fillRect/>
          </a:stretch>
        </a:blipFill>
        <a:ln w="25400"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MX" sz="2000" kern="1200" noProof="0" dirty="0" smtClean="0">
              <a:solidFill>
                <a:schemeClr val="accent4">
                  <a:lumMod val="75000"/>
                </a:schemeClr>
              </a:solidFill>
            </a:rPr>
            <a:t>Urente (quemante)</a:t>
          </a:r>
          <a:endParaRPr lang="es-MX" sz="2000" kern="1200" noProof="0" dirty="0">
            <a:solidFill>
              <a:schemeClr val="accent4">
                <a:lumMod val="75000"/>
              </a:schemeClr>
            </a:solidFill>
          </a:endParaRPr>
        </a:p>
        <a:p>
          <a:pPr marL="228600" lvl="1" indent="-228600" algn="l" defTabSz="889000">
            <a:lnSpc>
              <a:spcPct val="90000"/>
            </a:lnSpc>
            <a:spcBef>
              <a:spcPct val="0"/>
            </a:spcBef>
            <a:spcAft>
              <a:spcPct val="15000"/>
            </a:spcAft>
            <a:buChar char="••"/>
          </a:pPr>
          <a:r>
            <a:rPr lang="es-MX" sz="2000" kern="1200" noProof="0" dirty="0" smtClean="0">
              <a:solidFill>
                <a:schemeClr val="accent4">
                  <a:lumMod val="75000"/>
                </a:schemeClr>
              </a:solidFill>
            </a:rPr>
            <a:t>Lacerante</a:t>
          </a:r>
          <a:endParaRPr lang="es-MX" sz="2000" kern="1200" noProof="0" dirty="0">
            <a:solidFill>
              <a:schemeClr val="accent4">
                <a:lumMod val="75000"/>
              </a:schemeClr>
            </a:solidFill>
          </a:endParaRPr>
        </a:p>
        <a:p>
          <a:pPr marL="228600" lvl="1" indent="-228600" algn="l" defTabSz="889000">
            <a:lnSpc>
              <a:spcPct val="90000"/>
            </a:lnSpc>
            <a:spcBef>
              <a:spcPct val="0"/>
            </a:spcBef>
            <a:spcAft>
              <a:spcPct val="15000"/>
            </a:spcAft>
            <a:buChar char="••"/>
          </a:pPr>
          <a:r>
            <a:rPr lang="es-MX" sz="2000" kern="1200" noProof="0" dirty="0" smtClean="0">
              <a:solidFill>
                <a:schemeClr val="accent4">
                  <a:lumMod val="75000"/>
                </a:schemeClr>
              </a:solidFill>
            </a:rPr>
            <a:t>Como una descarga eléctrica</a:t>
          </a:r>
          <a:endParaRPr lang="es-MX" sz="2000" kern="1200" noProof="0" dirty="0">
            <a:solidFill>
              <a:schemeClr val="accent4">
                <a:lumMod val="75000"/>
              </a:schemeClr>
            </a:solidFill>
          </a:endParaRPr>
        </a:p>
        <a:p>
          <a:pPr marL="228600" lvl="1" indent="-228600" algn="l" defTabSz="889000">
            <a:lnSpc>
              <a:spcPct val="90000"/>
            </a:lnSpc>
            <a:spcBef>
              <a:spcPct val="0"/>
            </a:spcBef>
            <a:spcAft>
              <a:spcPct val="15000"/>
            </a:spcAft>
            <a:buChar char="••"/>
          </a:pPr>
          <a:r>
            <a:rPr lang="es-MX" sz="2000" kern="1200" noProof="0" dirty="0" smtClean="0">
              <a:solidFill>
                <a:schemeClr val="accent4">
                  <a:lumMod val="75000"/>
                </a:schemeClr>
              </a:solidFill>
            </a:rPr>
            <a:t>Generalmente difuso</a:t>
          </a:r>
          <a:endParaRPr lang="es-MX" sz="2000" kern="1200" noProof="0" dirty="0">
            <a:solidFill>
              <a:schemeClr val="accent4">
                <a:lumMod val="75000"/>
              </a:schemeClr>
            </a:solidFill>
          </a:endParaRPr>
        </a:p>
        <a:p>
          <a:pPr marL="228600" lvl="1" indent="-228600" algn="l" defTabSz="889000">
            <a:lnSpc>
              <a:spcPct val="90000"/>
            </a:lnSpc>
            <a:spcBef>
              <a:spcPct val="0"/>
            </a:spcBef>
            <a:spcAft>
              <a:spcPct val="15000"/>
            </a:spcAft>
            <a:buChar char="••"/>
          </a:pPr>
          <a:r>
            <a:rPr lang="es-MX" sz="2000" kern="1200" noProof="0" dirty="0" smtClean="0">
              <a:solidFill>
                <a:schemeClr val="accent4">
                  <a:lumMod val="75000"/>
                </a:schemeClr>
              </a:solidFill>
            </a:rPr>
            <a:t>Frecuentemente con alodinia y/o hiperalgesia </a:t>
          </a:r>
          <a:endParaRPr lang="es-MX" sz="2000" kern="1200" noProof="0" dirty="0">
            <a:solidFill>
              <a:schemeClr val="accent4">
                <a:lumMod val="75000"/>
              </a:schemeClr>
            </a:solidFill>
          </a:endParaRPr>
        </a:p>
      </dsp:txBody>
      <dsp:txXfrm>
        <a:off x="5855330" y="531731"/>
        <a:ext cx="2566972" cy="3530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DA0AB-9AC2-4C17-8E43-44757D521A8F}">
      <dsp:nvSpPr>
        <dsp:cNvPr id="0" name=""/>
        <dsp:cNvSpPr/>
      </dsp:nvSpPr>
      <dsp:spPr>
        <a:xfrm>
          <a:off x="2632" y="128468"/>
          <a:ext cx="2566972"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MX" sz="1500" kern="1200" noProof="0" dirty="0" smtClean="0"/>
            <a:t>Definición</a:t>
          </a:r>
          <a:endParaRPr lang="es-MX" sz="1500" kern="1200" noProof="0" dirty="0"/>
        </a:p>
      </dsp:txBody>
      <dsp:txXfrm>
        <a:off x="2632" y="128468"/>
        <a:ext cx="2566972" cy="432000"/>
      </dsp:txXfrm>
    </dsp:sp>
    <dsp:sp modelId="{1BB9BE37-21A3-4AAC-887D-1A261330B220}">
      <dsp:nvSpPr>
        <dsp:cNvPr id="0" name=""/>
        <dsp:cNvSpPr/>
      </dsp:nvSpPr>
      <dsp:spPr>
        <a:xfrm>
          <a:off x="2632" y="560468"/>
          <a:ext cx="2566972" cy="33750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MX" sz="1500" kern="1200" noProof="0" dirty="0" smtClean="0"/>
            <a:t>Dolor </a:t>
          </a:r>
          <a:r>
            <a:rPr lang="es-MX" sz="1500" b="0" i="0" kern="1200" noProof="0" dirty="0" smtClean="0"/>
            <a:t>sin daño nervioso* o tisular identificable; </a:t>
          </a:r>
          <a:r>
            <a:rPr lang="es-MX" sz="1500" kern="1200" noProof="0" dirty="0" smtClean="0"/>
            <a:t>que se cree que es el resultado de desregulación o disfunción neuronal persistente</a:t>
          </a:r>
          <a:endParaRPr lang="es-MX" sz="1500" kern="1200" noProof="0" dirty="0"/>
        </a:p>
      </dsp:txBody>
      <dsp:txXfrm>
        <a:off x="2632" y="560468"/>
        <a:ext cx="2566972" cy="3375063"/>
      </dsp:txXfrm>
    </dsp:sp>
    <dsp:sp modelId="{3F6ABC6F-1F17-4967-AD68-21C6D30AC8A8}">
      <dsp:nvSpPr>
        <dsp:cNvPr id="0" name=""/>
        <dsp:cNvSpPr/>
      </dsp:nvSpPr>
      <dsp:spPr>
        <a:xfrm>
          <a:off x="2928981" y="128468"/>
          <a:ext cx="2566972"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MX" sz="1500" kern="1200" noProof="0" dirty="0" smtClean="0"/>
            <a:t>Ejemplos</a:t>
          </a:r>
          <a:endParaRPr lang="es-MX" sz="1500" kern="1200" noProof="0" dirty="0"/>
        </a:p>
      </dsp:txBody>
      <dsp:txXfrm>
        <a:off x="2928981" y="128468"/>
        <a:ext cx="2566972" cy="432000"/>
      </dsp:txXfrm>
    </dsp:sp>
    <dsp:sp modelId="{893CC798-5899-4AE1-9EDD-5666AEB04CE5}">
      <dsp:nvSpPr>
        <dsp:cNvPr id="0" name=""/>
        <dsp:cNvSpPr/>
      </dsp:nvSpPr>
      <dsp:spPr>
        <a:xfrm>
          <a:off x="2928981" y="560468"/>
          <a:ext cx="2566972" cy="33750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MX" sz="1500" kern="1200" noProof="0" dirty="0" smtClean="0"/>
            <a:t>Fibromialgia</a:t>
          </a:r>
          <a:endParaRPr lang="es-MX" sz="1500" kern="1200" noProof="0" dirty="0"/>
        </a:p>
        <a:p>
          <a:pPr marL="114300" lvl="1" indent="-114300" algn="l" defTabSz="666750">
            <a:lnSpc>
              <a:spcPct val="90000"/>
            </a:lnSpc>
            <a:spcBef>
              <a:spcPct val="0"/>
            </a:spcBef>
            <a:spcAft>
              <a:spcPct val="15000"/>
            </a:spcAft>
            <a:buChar char="••"/>
          </a:pPr>
          <a:r>
            <a:rPr lang="es-MX" sz="1500" kern="1200" noProof="0" dirty="0" smtClean="0"/>
            <a:t>Síndrome de intestino irritable</a:t>
          </a:r>
          <a:endParaRPr lang="es-MX" sz="1500" kern="1200" noProof="0" dirty="0"/>
        </a:p>
        <a:p>
          <a:pPr marL="114300" lvl="1" indent="-114300" algn="l" defTabSz="666750">
            <a:lnSpc>
              <a:spcPct val="90000"/>
            </a:lnSpc>
            <a:spcBef>
              <a:spcPct val="0"/>
            </a:spcBef>
            <a:spcAft>
              <a:spcPct val="15000"/>
            </a:spcAft>
            <a:buChar char="••"/>
          </a:pPr>
          <a:r>
            <a:rPr lang="es-MX" sz="1500" kern="1200" noProof="0" dirty="0" smtClean="0"/>
            <a:t>Cistitis intersticial</a:t>
          </a:r>
          <a:endParaRPr lang="es-MX" sz="1500" kern="1200" noProof="0" dirty="0"/>
        </a:p>
        <a:p>
          <a:pPr marL="114300" lvl="1" indent="-114300" algn="l" defTabSz="666750">
            <a:lnSpc>
              <a:spcPct val="90000"/>
            </a:lnSpc>
            <a:spcBef>
              <a:spcPct val="0"/>
            </a:spcBef>
            <a:spcAft>
              <a:spcPct val="15000"/>
            </a:spcAft>
            <a:buChar char="••"/>
          </a:pPr>
          <a:r>
            <a:rPr lang="es-MX" sz="1500" kern="1200" noProof="0" dirty="0" smtClean="0">
              <a:solidFill>
                <a:schemeClr val="bg1"/>
              </a:solidFill>
            </a:rPr>
            <a:t>Dolor de la articulación temporomandibular</a:t>
          </a:r>
          <a:endParaRPr lang="es-MX" sz="1500" kern="1200" noProof="0" dirty="0">
            <a:solidFill>
              <a:schemeClr val="bg1"/>
            </a:solidFill>
          </a:endParaRPr>
        </a:p>
        <a:p>
          <a:pPr marL="114300" lvl="1" indent="-114300" algn="l" defTabSz="666750">
            <a:lnSpc>
              <a:spcPct val="90000"/>
            </a:lnSpc>
            <a:spcBef>
              <a:spcPct val="0"/>
            </a:spcBef>
            <a:spcAft>
              <a:spcPct val="15000"/>
            </a:spcAft>
            <a:buChar char="••"/>
          </a:pPr>
          <a:r>
            <a:rPr lang="es-MX" sz="1500" kern="1200" noProof="0" dirty="0" smtClean="0">
              <a:solidFill>
                <a:schemeClr val="bg1"/>
              </a:solidFill>
            </a:rPr>
            <a:t>Migraña/ cefalea por tensión</a:t>
          </a:r>
          <a:endParaRPr lang="es-MX" sz="1500" kern="1200" noProof="0" dirty="0">
            <a:solidFill>
              <a:schemeClr val="bg1"/>
            </a:solidFill>
          </a:endParaRPr>
        </a:p>
        <a:p>
          <a:pPr marL="114300" lvl="1" indent="-114300" algn="l" defTabSz="666750">
            <a:lnSpc>
              <a:spcPct val="90000"/>
            </a:lnSpc>
            <a:spcBef>
              <a:spcPct val="0"/>
            </a:spcBef>
            <a:spcAft>
              <a:spcPct val="15000"/>
            </a:spcAft>
            <a:buChar char="••"/>
          </a:pPr>
          <a:r>
            <a:rPr lang="es-MX" sz="1500" kern="1200" noProof="0" dirty="0" smtClean="0">
              <a:solidFill>
                <a:schemeClr val="bg1"/>
              </a:solidFill>
            </a:rPr>
            <a:t>Síndrome de dolor regional complejo</a:t>
          </a:r>
          <a:endParaRPr lang="es-MX" sz="1500" kern="1200" noProof="0" dirty="0">
            <a:solidFill>
              <a:schemeClr val="bg1"/>
            </a:solidFill>
          </a:endParaRPr>
        </a:p>
        <a:p>
          <a:pPr marL="114300" lvl="1" indent="-114300" algn="l" defTabSz="666750">
            <a:lnSpc>
              <a:spcPct val="90000"/>
            </a:lnSpc>
            <a:spcBef>
              <a:spcPct val="0"/>
            </a:spcBef>
            <a:spcAft>
              <a:spcPct val="15000"/>
            </a:spcAft>
            <a:buChar char="••"/>
          </a:pPr>
          <a:r>
            <a:rPr lang="es-MX" sz="1500" kern="1200" noProof="0" dirty="0" smtClean="0">
              <a:solidFill>
                <a:schemeClr val="bg1"/>
              </a:solidFill>
            </a:rPr>
            <a:t>Puede estar presente en muchos </a:t>
          </a:r>
          <a:r>
            <a:rPr lang="es-MX" sz="1500" kern="1200" noProof="0" dirty="0" smtClean="0"/>
            <a:t>pacientes con lumbalgia crónica, osteoartritis y artritis reumatoide</a:t>
          </a:r>
          <a:endParaRPr lang="es-MX" sz="1500" kern="1200" noProof="0" dirty="0"/>
        </a:p>
      </dsp:txBody>
      <dsp:txXfrm>
        <a:off x="2928981" y="560468"/>
        <a:ext cx="2566972" cy="3375063"/>
      </dsp:txXfrm>
    </dsp:sp>
    <dsp:sp modelId="{310121DC-6E06-47FB-9AFD-B41434F9FC9B}">
      <dsp:nvSpPr>
        <dsp:cNvPr id="0" name=""/>
        <dsp:cNvSpPr/>
      </dsp:nvSpPr>
      <dsp:spPr>
        <a:xfrm>
          <a:off x="5855330" y="128468"/>
          <a:ext cx="2566972"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MX" sz="1500" kern="1200" noProof="0" dirty="0" smtClean="0"/>
            <a:t>Características del Dolor</a:t>
          </a:r>
          <a:endParaRPr lang="es-MX" sz="1500" kern="1200" noProof="0" dirty="0"/>
        </a:p>
      </dsp:txBody>
      <dsp:txXfrm>
        <a:off x="5855330" y="128468"/>
        <a:ext cx="2566972" cy="432000"/>
      </dsp:txXfrm>
    </dsp:sp>
    <dsp:sp modelId="{D3E8989D-5220-4B05-8559-264A40B3FE9F}">
      <dsp:nvSpPr>
        <dsp:cNvPr id="0" name=""/>
        <dsp:cNvSpPr/>
      </dsp:nvSpPr>
      <dsp:spPr>
        <a:xfrm>
          <a:off x="5855330" y="560468"/>
          <a:ext cx="2566972" cy="337506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MX" sz="1500" kern="1200" noProof="0" dirty="0" smtClean="0">
              <a:solidFill>
                <a:schemeClr val="bg1"/>
              </a:solidFill>
            </a:rPr>
            <a:t>Frecuentemente descrito como urente, lacerante o como una descarga eléctrica</a:t>
          </a:r>
          <a:endParaRPr lang="es-MX" sz="1500" kern="1200" noProof="0" dirty="0"/>
        </a:p>
        <a:p>
          <a:pPr marL="114300" lvl="1" indent="-114300" algn="l" defTabSz="666750">
            <a:lnSpc>
              <a:spcPct val="90000"/>
            </a:lnSpc>
            <a:spcBef>
              <a:spcPct val="0"/>
            </a:spcBef>
            <a:spcAft>
              <a:spcPct val="15000"/>
            </a:spcAft>
            <a:buChar char="••"/>
          </a:pPr>
          <a:r>
            <a:rPr lang="es-MX" sz="1500" kern="1200" noProof="0" dirty="0" smtClean="0">
              <a:solidFill>
                <a:schemeClr val="bg1"/>
              </a:solidFill>
            </a:rPr>
            <a:t>Generalmente difuso</a:t>
          </a:r>
          <a:endParaRPr lang="es-MX" sz="1500" kern="1200" noProof="0" dirty="0"/>
        </a:p>
        <a:p>
          <a:pPr marL="114300" lvl="1" indent="-114300" algn="l" defTabSz="666750">
            <a:lnSpc>
              <a:spcPct val="90000"/>
            </a:lnSpc>
            <a:spcBef>
              <a:spcPct val="0"/>
            </a:spcBef>
            <a:spcAft>
              <a:spcPct val="15000"/>
            </a:spcAft>
            <a:buChar char="••"/>
          </a:pPr>
          <a:r>
            <a:rPr lang="es-MX" sz="1500" kern="1200" noProof="0" dirty="0" smtClean="0">
              <a:solidFill>
                <a:schemeClr val="bg1"/>
              </a:solidFill>
            </a:rPr>
            <a:t>Frecuentemente con alodinia y/o hiperalgesia </a:t>
          </a:r>
          <a:endParaRPr lang="es-MX" sz="1500" kern="1200" noProof="0" dirty="0"/>
        </a:p>
        <a:p>
          <a:pPr marL="114300" lvl="1" indent="-114300" algn="l" defTabSz="666750">
            <a:lnSpc>
              <a:spcPct val="90000"/>
            </a:lnSpc>
            <a:spcBef>
              <a:spcPct val="0"/>
            </a:spcBef>
            <a:spcAft>
              <a:spcPct val="15000"/>
            </a:spcAft>
            <a:buChar char="••"/>
          </a:pPr>
          <a:r>
            <a:rPr lang="es-MX" sz="1500" kern="1200" noProof="0" dirty="0" smtClean="0"/>
            <a:t>Causado por un estímulo de bajo umbral</a:t>
          </a:r>
          <a:endParaRPr lang="es-MX" sz="1500" kern="1200" noProof="0" dirty="0"/>
        </a:p>
        <a:p>
          <a:pPr marL="114300" lvl="1" indent="-114300" algn="l" defTabSz="666750">
            <a:lnSpc>
              <a:spcPct val="90000"/>
            </a:lnSpc>
            <a:spcBef>
              <a:spcPct val="0"/>
            </a:spcBef>
            <a:spcAft>
              <a:spcPct val="15000"/>
            </a:spcAft>
            <a:buChar char="••"/>
          </a:pPr>
          <a:r>
            <a:rPr lang="es-MX" sz="1500" kern="1200" noProof="0" dirty="0" smtClean="0"/>
            <a:t>Tiene una duración prolongada</a:t>
          </a:r>
          <a:endParaRPr lang="es-MX" sz="1500" kern="1200" noProof="0" dirty="0"/>
        </a:p>
        <a:p>
          <a:pPr marL="114300" lvl="1" indent="-114300" algn="l" defTabSz="666750">
            <a:lnSpc>
              <a:spcPct val="90000"/>
            </a:lnSpc>
            <a:spcBef>
              <a:spcPct val="0"/>
            </a:spcBef>
            <a:spcAft>
              <a:spcPct val="15000"/>
            </a:spcAft>
            <a:buChar char="••"/>
          </a:pPr>
          <a:r>
            <a:rPr lang="es-MX" sz="1500" kern="1200" noProof="0" dirty="0" smtClean="0"/>
            <a:t>Se extiende más allá del campo receptivo </a:t>
          </a:r>
          <a:br>
            <a:rPr lang="es-MX" sz="1500" kern="1200" noProof="0" dirty="0" smtClean="0"/>
          </a:br>
          <a:r>
            <a:rPr lang="es-MX" sz="1500" kern="1200" noProof="0" dirty="0" smtClean="0"/>
            <a:t>(es diseminado)</a:t>
          </a:r>
          <a:endParaRPr lang="es-MX" sz="1500" kern="1200" noProof="0" dirty="0"/>
        </a:p>
      </dsp:txBody>
      <dsp:txXfrm>
        <a:off x="5855330" y="560468"/>
        <a:ext cx="2566972" cy="337506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iasp-pain.org/PainSummit/Australia_2010PainStrategy.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cbi.nlm.nih.gov/pubmed/1901538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a:t>
            </a:fld>
            <a:endParaRPr lang="en-CA" dirty="0"/>
          </a:p>
        </p:txBody>
      </p:sp>
    </p:spTree>
    <p:extLst>
      <p:ext uri="{BB962C8B-B14F-4D97-AF65-F5344CB8AC3E}">
        <p14:creationId xmlns:p14="http://schemas.microsoft.com/office/powerpoint/2010/main" val="4617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7"/>
          <p:cNvSpPr>
            <a:spLocks noGrp="1" noChangeArrowheads="1"/>
          </p:cNvSpPr>
          <p:nvPr>
            <p:ph type="sldNum" sz="quarter" idx="5"/>
          </p:nvPr>
        </p:nvSpPr>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fld id="{1FA22248-82C7-47C0-92B0-9AB1C7DCC733}" type="slidenum">
              <a:rPr lang="en-GB" sz="1200" smtClean="0">
                <a:solidFill>
                  <a:prstClr val="black"/>
                </a:solidFill>
                <a:latin typeface="Calibri"/>
              </a:rPr>
              <a:pPr/>
              <a:t>10</a:t>
            </a:fld>
            <a:endParaRPr lang="en-GB" sz="1200" dirty="0">
              <a:solidFill>
                <a:prstClr val="black"/>
              </a:solidFill>
              <a:latin typeface="Calibri"/>
            </a:endParaRPr>
          </a:p>
        </p:txBody>
      </p:sp>
      <p:sp>
        <p:nvSpPr>
          <p:cNvPr id="118790" name="Rectangle 5"/>
          <p:cNvSpPr>
            <a:spLocks noGrp="1" noChangeArrowheads="1"/>
          </p:cNvSpPr>
          <p:nvPr>
            <p:ph type="body" idx="1"/>
          </p:nvPr>
        </p:nvSpPr>
        <p:spPr>
          <a:xfrm>
            <a:off x="701040" y="4387136"/>
            <a:ext cx="5608320" cy="4449421"/>
          </a:xfrm>
        </p:spPr>
        <p:txBody>
          <a:bodyPr/>
          <a:lstStyle/>
          <a:p>
            <a:r>
              <a:rPr lang="es-MX" sz="800" b="1" dirty="0" smtClean="0"/>
              <a:t>Notas del Conferencista</a:t>
            </a:r>
          </a:p>
          <a:p>
            <a:r>
              <a:rPr lang="es-MX" sz="900" dirty="0" smtClean="0"/>
              <a:t>Esta slide ilustra la forma en la que el dolor agudo y el dolor crónico son clasificados frecuentemente junto con una secuencia del dolor.</a:t>
            </a:r>
          </a:p>
          <a:p>
            <a:r>
              <a:rPr lang="es-MX" sz="900" dirty="0" smtClean="0"/>
              <a:t>El dolor agudo puede ser visto como un mensaje que sigue un daño al tejido, señalando la presencia de un padecimiento patológico y alertando así al paciente sobre la necesidad de buscar tratamiento o proteger el área involucrada de mayor daño. La mayoría de los episodios de dolor agudo son auto-limitantes. El dolor agudo se vuelve crónico cuando persiste más allá del periodo de curación esperado, que usualmente es considerado como de tres meses.</a:t>
            </a:r>
          </a:p>
          <a:p>
            <a:r>
              <a:rPr lang="es-MX" sz="900" dirty="0" smtClean="0"/>
              <a:t>El dolor crónico también ha sido definido como dolor que dejar de tener una función protectora, y que degrada la salud y la capacidad funcional. Los padecimientos de dolor crónico pueden deberse a una sola patofisiología, que es nociceptivo, neuropático o sensibilización central/dolor disfuncional solamente, o puede deberse a una combinación de más de un mecanismo patofisiológico. </a:t>
            </a:r>
          </a:p>
          <a:p>
            <a:r>
              <a:rPr lang="es-MX" sz="900" dirty="0" smtClean="0"/>
              <a:t>Es importante diferenciar el dolor crónico de un padecimiento con episodios recurrentes de dolor agudo porque las estrategias de tratamiento son muy diferentes en estas dos situaciones.</a:t>
            </a:r>
          </a:p>
          <a:p>
            <a:endParaRPr lang="es-MX" sz="900" dirty="0" smtClean="0"/>
          </a:p>
          <a:p>
            <a:r>
              <a:rPr lang="es-MX" sz="900" b="1" dirty="0" smtClean="0"/>
              <a:t>Referencias</a:t>
            </a:r>
          </a:p>
          <a:p>
            <a:r>
              <a:rPr lang="en-GB" sz="950" dirty="0" smtClean="0"/>
              <a:t>Chapman CR, Stillman M. In: Kruger L (ed). </a:t>
            </a:r>
            <a:r>
              <a:rPr lang="en-GB" sz="950" i="1" dirty="0" smtClean="0"/>
              <a:t>Pain and Touch. </a:t>
            </a:r>
            <a:r>
              <a:rPr lang="en-GB" sz="950" dirty="0" smtClean="0"/>
              <a:t>Academic Press; New York, NY: 1996.</a:t>
            </a:r>
          </a:p>
          <a:p>
            <a:r>
              <a:rPr lang="en-GB" sz="950" dirty="0" smtClean="0"/>
              <a:t>Cole</a:t>
            </a:r>
            <a:r>
              <a:rPr lang="en-US" sz="950" dirty="0" smtClean="0"/>
              <a:t> BE. </a:t>
            </a:r>
            <a:r>
              <a:rPr lang="en-CA" sz="950" dirty="0" smtClean="0"/>
              <a:t>Pain Management: classifying, understanding, and treating pain. </a:t>
            </a:r>
            <a:r>
              <a:rPr lang="en-US" sz="950" i="1" dirty="0" smtClean="0"/>
              <a:t>Hosp Physician </a:t>
            </a:r>
            <a:r>
              <a:rPr lang="en-US" sz="950" dirty="0" smtClean="0"/>
              <a:t>2002; 38(6):23-30.</a:t>
            </a:r>
          </a:p>
          <a:p>
            <a:r>
              <a:rPr lang="en-US" sz="950" dirty="0" smtClean="0"/>
              <a:t>International Association for the Study of Pain. </a:t>
            </a:r>
            <a:r>
              <a:rPr lang="en-GB" sz="950" dirty="0" smtClean="0"/>
              <a:t> </a:t>
            </a:r>
            <a:r>
              <a:rPr lang="en-GB" sz="950" i="1" dirty="0" smtClean="0"/>
              <a:t>Unrelieved Pain Is a Major Global Healthcare Problem. </a:t>
            </a:r>
            <a:r>
              <a:rPr lang="en-GB" sz="950" dirty="0" smtClean="0"/>
              <a:t>Available at:  </a:t>
            </a:r>
            <a:r>
              <a:rPr lang="en-GB" sz="950" dirty="0" smtClean="0">
                <a:hlinkClick r:id="rId3"/>
              </a:rPr>
              <a:t>http://www.iasp-pain.org/AM/Template.cfm?Section=Press_Release&amp;Template=/ CM/ContentDisplay.cfm&amp;ContentID=2908</a:t>
            </a:r>
            <a:r>
              <a:rPr lang="en-GB" sz="950" dirty="0" smtClean="0"/>
              <a:t>. Accessed: July 24: 2013.</a:t>
            </a:r>
          </a:p>
          <a:p>
            <a:r>
              <a:rPr lang="en-GB" sz="950" dirty="0" smtClean="0"/>
              <a:t>National Pain Summit Initiative. </a:t>
            </a:r>
            <a:r>
              <a:rPr lang="en-GB" sz="950" i="1" dirty="0" smtClean="0"/>
              <a:t>National Pain Strategy: Pain Management for All Australians. </a:t>
            </a:r>
            <a:r>
              <a:rPr lang="en-GB" sz="950" dirty="0" smtClean="0"/>
              <a:t>Available at: </a:t>
            </a:r>
            <a:r>
              <a:rPr lang="en-GB" sz="950" dirty="0" smtClean="0">
                <a:hlinkClick r:id="rId4"/>
              </a:rPr>
              <a:t>http://www.iasp-pain.org/PainSummit/Australia_2010PainStrategy.pdf</a:t>
            </a:r>
            <a:r>
              <a:rPr lang="en-GB" sz="950" dirty="0" smtClean="0"/>
              <a:t>. Accessed: July 24, 2013. </a:t>
            </a:r>
          </a:p>
          <a:p>
            <a:r>
              <a:rPr lang="en-GB" sz="950" dirty="0" smtClean="0"/>
              <a:t>Turk DC, Okifuji A. In: Loeser D </a:t>
            </a:r>
            <a:r>
              <a:rPr lang="en-GB" sz="950" i="1" dirty="0" smtClean="0"/>
              <a:t>et al </a:t>
            </a:r>
            <a:r>
              <a:rPr lang="en-GB" sz="950" dirty="0" smtClean="0"/>
              <a:t>(eds). </a:t>
            </a:r>
            <a:r>
              <a:rPr lang="en-GB" sz="950" i="1" dirty="0" smtClean="0"/>
              <a:t>Bonica’s Management of Pain. </a:t>
            </a:r>
            <a:r>
              <a:rPr lang="en-GB" sz="950" dirty="0" smtClean="0"/>
              <a:t>3rd ed. Lippincott Williams &amp; Wilkins; Hagerstown, MD: 2001. </a:t>
            </a:r>
          </a:p>
          <a:p>
            <a:endParaRPr lang="en-GB" sz="900" dirty="0"/>
          </a:p>
        </p:txBody>
      </p:sp>
      <p:sp>
        <p:nvSpPr>
          <p:cNvPr id="9" name="Slide Image Placeholder 8"/>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7" name="Rectangle 7"/>
          <p:cNvSpPr>
            <a:spLocks noGrp="1" noChangeArrowheads="1"/>
          </p:cNvSpPr>
          <p:nvPr>
            <p:ph type="sldNum" sz="quarter" idx="5"/>
          </p:nvPr>
        </p:nvSpPr>
        <p:spPr>
          <a:noFill/>
        </p:spPr>
        <p:txBody>
          <a:bodyPr/>
          <a:lstStyle/>
          <a:p>
            <a:fld id="{C89E1056-4F41-4AFA-9DB1-F12CE715A2B5}" type="slidenum">
              <a:rPr lang="en-US" smtClean="0">
                <a:ea typeface="ヒラギノ角ゴ Pro W3"/>
                <a:cs typeface="ヒラギノ角ゴ Pro W3"/>
              </a:rPr>
              <a:pPr/>
              <a:t>11</a:t>
            </a:fld>
            <a:endParaRPr lang="en-US" dirty="0" smtClean="0">
              <a:ea typeface="ヒラギノ角ゴ Pro W3"/>
              <a:cs typeface="ヒラギノ角ゴ Pro W3"/>
            </a:endParaRPr>
          </a:p>
        </p:txBody>
      </p:sp>
      <p:sp>
        <p:nvSpPr>
          <p:cNvPr id="1022978" name="Slide Image Placeholder 1"/>
          <p:cNvSpPr>
            <a:spLocks noGrp="1" noRot="1" noChangeAspect="1" noTextEdit="1"/>
          </p:cNvSpPr>
          <p:nvPr>
            <p:ph type="sldImg"/>
          </p:nvPr>
        </p:nvSpPr>
        <p:spPr>
          <a:xfrm>
            <a:off x="1157288" y="682625"/>
            <a:ext cx="4651375" cy="3487738"/>
          </a:xfrm>
          <a:ln/>
        </p:spPr>
      </p:sp>
      <p:sp>
        <p:nvSpPr>
          <p:cNvPr id="1022979" name="Notes Placeholder 2"/>
          <p:cNvSpPr>
            <a:spLocks noGrp="1"/>
          </p:cNvSpPr>
          <p:nvPr>
            <p:ph type="body" idx="1"/>
          </p:nvPr>
        </p:nvSpPr>
        <p:spPr>
          <a:xfrm>
            <a:off x="916933" y="4395654"/>
            <a:ext cx="5124787" cy="4171690"/>
          </a:xfrm>
          <a:noFill/>
          <a:ln/>
        </p:spPr>
        <p:txBody>
          <a:bodyPr lIns="86531" tIns="43266" rIns="86531" bIns="43266"/>
          <a:lstStyle/>
          <a:p>
            <a:pPr eaLnBrk="1" hangingPunct="1"/>
            <a:r>
              <a:rPr lang="es-MX" b="1" noProof="0" dirty="0" smtClean="0"/>
              <a:t>Notas del Conferencista</a:t>
            </a:r>
          </a:p>
          <a:p>
            <a:pPr eaLnBrk="1" hangingPunct="1"/>
            <a:r>
              <a:rPr lang="es-MX" noProof="0" dirty="0" smtClean="0"/>
              <a:t>Tradicionalmente, la distinción entre dolor agudo y dolor crónico se ha basado en un intervalo arbitrario de tiempo desde el inicio;</a:t>
            </a:r>
            <a:r>
              <a:rPr lang="es-MX" baseline="0" noProof="0" dirty="0" smtClean="0"/>
              <a:t> </a:t>
            </a:r>
            <a:r>
              <a:rPr lang="es-MX" noProof="0" dirty="0" smtClean="0"/>
              <a:t>los dos marcadores usados más comúnmente han sido 3 meses y 6 meses desde el inicio del dolor, aunque algunos</a:t>
            </a:r>
            <a:r>
              <a:rPr lang="es-MX" baseline="0" noProof="0" dirty="0" smtClean="0"/>
              <a:t> teóricos e investigadores han colocado la transición de dolor ag</a:t>
            </a:r>
            <a:r>
              <a:rPr lang="es-MX" noProof="0" dirty="0" smtClean="0"/>
              <a:t>udo a dolor crónico como 12 meses. Otros declaran que el dolor agudo es el que dura menos de 30 días, crónico al dolor de más de 6 meses de duración, y dolor subagudo al dolor que dura de uno a seis</a:t>
            </a:r>
            <a:r>
              <a:rPr lang="es-MX" baseline="0" noProof="0" dirty="0" smtClean="0"/>
              <a:t> </a:t>
            </a:r>
            <a:r>
              <a:rPr lang="es-MX" noProof="0" dirty="0" smtClean="0"/>
              <a:t>mese. Una</a:t>
            </a:r>
            <a:r>
              <a:rPr lang="es-MX" baseline="0" noProof="0" dirty="0" smtClean="0"/>
              <a:t> definición alternativa popular de </a:t>
            </a:r>
            <a:r>
              <a:rPr lang="es-MX" i="1" noProof="0" dirty="0" smtClean="0"/>
              <a:t>dolor crónico</a:t>
            </a:r>
            <a:r>
              <a:rPr lang="es-MX" noProof="0" dirty="0" smtClean="0"/>
              <a:t>, que no incluye una duración fija arbitraria es "dolor que se extiende más allá del</a:t>
            </a:r>
            <a:r>
              <a:rPr lang="es-MX" baseline="0" noProof="0" dirty="0" smtClean="0"/>
              <a:t> periodo de curación esperado</a:t>
            </a:r>
            <a:r>
              <a:rPr lang="es-MX" noProof="0" dirty="0" smtClean="0"/>
              <a:t>."</a:t>
            </a:r>
            <a:endParaRPr lang="es-MX" baseline="30000" noProof="0" dirty="0" smtClean="0"/>
          </a:p>
          <a:p>
            <a:r>
              <a:rPr lang="es-MX" noProof="0" dirty="0" smtClean="0"/>
              <a:t>El dolor agudo y</a:t>
            </a:r>
            <a:r>
              <a:rPr lang="es-MX" baseline="0" noProof="0" dirty="0" smtClean="0"/>
              <a:t> el d</a:t>
            </a:r>
            <a:r>
              <a:rPr lang="es-MX" noProof="0" dirty="0" smtClean="0"/>
              <a:t>olor crónico tienen características distintivas</a:t>
            </a:r>
            <a:r>
              <a:rPr lang="es-MX" baseline="0" noProof="0" dirty="0" smtClean="0"/>
              <a:t> como muestra esta </a:t>
            </a:r>
            <a:r>
              <a:rPr lang="es-MX" noProof="0" dirty="0" smtClean="0"/>
              <a:t>slide. El dolor agudo tiende a ser</a:t>
            </a:r>
            <a:r>
              <a:rPr lang="es-MX" baseline="0" noProof="0" dirty="0" smtClean="0"/>
              <a:t> </a:t>
            </a:r>
            <a:r>
              <a:rPr lang="es-MX" noProof="0" dirty="0" smtClean="0"/>
              <a:t>repentino, agudo, intenso, y localizado. Usualmente es auto-limitado, y dura &lt;6 meses. El dolor agudo puede estar asociado con características fisiológicas como sudoración, aumento de la frecuencia cardiaca, y presión sanguínea elevada. </a:t>
            </a:r>
          </a:p>
          <a:p>
            <a:r>
              <a:rPr lang="es-MX" noProof="0" dirty="0" smtClean="0"/>
              <a:t>El dolor crónico, por otro lado, es generalmente descrito como molesto o punzante</a:t>
            </a:r>
            <a:r>
              <a:rPr lang="es-MX" baseline="0" noProof="0" dirty="0" smtClean="0"/>
              <a:t> y generalmente es difuso</a:t>
            </a:r>
            <a:r>
              <a:rPr lang="es-MX" noProof="0" dirty="0" smtClean="0"/>
              <a:t>. No existe un inicio o término definitivo del dolor. La intensidad puede variar o puede haber periodos breves de remisión. El dolor crónico resulta en dificultades psicológicas y sociales. El dolor agudo puede ser sobreimpuesto</a:t>
            </a:r>
            <a:r>
              <a:rPr lang="es-MX" baseline="0" noProof="0" dirty="0" smtClean="0"/>
              <a:t> en el </a:t>
            </a:r>
            <a:r>
              <a:rPr lang="es-MX" noProof="0" dirty="0" smtClean="0"/>
              <a:t>dolor crónico.</a:t>
            </a:r>
          </a:p>
          <a:p>
            <a:pPr eaLnBrk="1" hangingPunct="1"/>
            <a:endParaRPr lang="es-MX" baseline="30000" noProof="0" dirty="0" smtClean="0"/>
          </a:p>
          <a:p>
            <a:r>
              <a:rPr lang="es-MX" b="1" noProof="0" dirty="0" smtClean="0"/>
              <a:t>Referencias</a:t>
            </a:r>
          </a:p>
          <a:p>
            <a:r>
              <a:rPr lang="en-CA" dirty="0" smtClean="0"/>
              <a:t>Siddall PJ, et al. In: Cousins MJ, Bridenbaugh PO, eds. Neural Blockade in Clinical Anesthesia and Management of Pain; 1998:675–713.</a:t>
            </a:r>
          </a:p>
          <a:p>
            <a:r>
              <a:rPr lang="en-US" dirty="0" smtClean="0"/>
              <a:t> Thienhaus O, Cole BE. Classification of pain. In: Weiner R. </a:t>
            </a:r>
            <a:r>
              <a:rPr lang="en-US" i="1" dirty="0" smtClean="0"/>
              <a:t>Pain management: a practical guide for clinicians</a:t>
            </a:r>
            <a:r>
              <a:rPr lang="en-US" dirty="0" smtClean="0"/>
              <a:t>. Boca Raton: CRC Press; 2002. </a:t>
            </a:r>
          </a:p>
        </p:txBody>
      </p:sp>
      <p:sp>
        <p:nvSpPr>
          <p:cNvPr id="1022980" name="Slide Number Placeholder 3"/>
          <p:cNvSpPr txBox="1">
            <a:spLocks noGrp="1"/>
          </p:cNvSpPr>
          <p:nvPr/>
        </p:nvSpPr>
        <p:spPr bwMode="auto">
          <a:xfrm>
            <a:off x="3978221" y="8794460"/>
            <a:ext cx="3059672" cy="457388"/>
          </a:xfrm>
          <a:prstGeom prst="rect">
            <a:avLst/>
          </a:prstGeom>
          <a:noFill/>
          <a:ln w="9525">
            <a:noFill/>
            <a:miter lim="800000"/>
            <a:headEnd/>
            <a:tailEnd/>
          </a:ln>
        </p:spPr>
        <p:txBody>
          <a:bodyPr lIns="86531" tIns="43266" rIns="86531" bIns="43266" anchor="b"/>
          <a:lstStyle/>
          <a:p>
            <a:pPr algn="r" defTabSz="863608"/>
            <a:fld id="{3CAD4FFA-E3B9-420C-A6C7-BD137AC8DA96}" type="slidenum">
              <a:rPr lang="en-US" sz="1200" b="1">
                <a:ea typeface="Arial Unicode MS" pitchFamily="34" charset="-128"/>
                <a:cs typeface="Arial Unicode MS" pitchFamily="34" charset="-128"/>
              </a:rPr>
              <a:pPr algn="r" defTabSz="863608"/>
              <a:t>11</a:t>
            </a:fld>
            <a:endParaRPr lang="en-US" sz="1200" b="1" dirty="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Rectangle 7"/>
          <p:cNvSpPr>
            <a:spLocks noGrp="1" noChangeArrowheads="1"/>
          </p:cNvSpPr>
          <p:nvPr>
            <p:ph type="sldNum" sz="quarter" idx="5"/>
          </p:nvPr>
        </p:nvSpPr>
        <p:spPr>
          <a:noFill/>
        </p:spPr>
        <p:txBody>
          <a:bodyPr/>
          <a:lstStyle/>
          <a:p>
            <a:fld id="{B5914FCA-DADF-4391-AB25-14D6CFB13577}" type="slidenum">
              <a:rPr lang="en-US" smtClean="0">
                <a:ea typeface="ヒラギノ角ゴ Pro W3"/>
                <a:cs typeface="ヒラギノ角ゴ Pro W3"/>
              </a:rPr>
              <a:pPr/>
              <a:t>12</a:t>
            </a:fld>
            <a:endParaRPr lang="en-US" dirty="0" smtClean="0">
              <a:ea typeface="ヒラギノ角ゴ Pro W3"/>
              <a:cs typeface="ヒラギノ角ゴ Pro W3"/>
            </a:endParaRPr>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a:xfrm>
            <a:off x="701040" y="4387136"/>
            <a:ext cx="6044520" cy="4156234"/>
          </a:xfrm>
          <a:noFill/>
          <a:ln/>
        </p:spPr>
        <p:txBody>
          <a:bodyPr lIns="92149" tIns="46074" rIns="92149" bIns="46074"/>
          <a:lstStyle/>
          <a:p>
            <a:pPr eaLnBrk="1" hangingPunct="1"/>
            <a:r>
              <a:rPr lang="es-MX" b="1" noProof="0" dirty="0" smtClean="0">
                <a:solidFill>
                  <a:srgbClr val="000000"/>
                </a:solidFill>
              </a:rPr>
              <a:t>Notas del Conferencista</a:t>
            </a:r>
          </a:p>
          <a:p>
            <a:pPr eaLnBrk="1" hangingPunct="1"/>
            <a:r>
              <a:rPr lang="es-MX" noProof="0" dirty="0" smtClean="0">
                <a:solidFill>
                  <a:srgbClr val="000000"/>
                </a:solidFill>
              </a:rPr>
              <a:t>Esta slide presenta un modelo conceptual simplificado del rol del dolor agudo en el desarrollo de dolor crónico.</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noProof="0" dirty="0" smtClean="0">
                <a:solidFill>
                  <a:srgbClr val="000000"/>
                </a:solidFill>
              </a:rPr>
              <a:t>La experiencia de una persona del dolor incluye componentes tanto sensoriales como afectivos/cognitivos. Existe una escuela de pensamiento que dice que la severidad y cualidad del dolor sensorial agudo refleja la severidad y naturaleza de procesos patofisiológicos</a:t>
            </a:r>
            <a:r>
              <a:rPr lang="es-MX" baseline="0" noProof="0" dirty="0" smtClean="0">
                <a:solidFill>
                  <a:srgbClr val="000000"/>
                </a:solidFill>
              </a:rPr>
              <a:t> subyacentes mientras que la s</a:t>
            </a:r>
            <a:r>
              <a:rPr lang="es-MX" noProof="0" dirty="0" smtClean="0">
                <a:solidFill>
                  <a:srgbClr val="000000"/>
                </a:solidFill>
              </a:rPr>
              <a:t>everidad y cualidad del dolor agudo</a:t>
            </a:r>
            <a:r>
              <a:rPr lang="es-MX" baseline="0" noProof="0" dirty="0" smtClean="0">
                <a:solidFill>
                  <a:srgbClr val="000000"/>
                </a:solidFill>
              </a:rPr>
              <a:t> afectivo/cognitivo refleja la severidad y naturaleza de cualquier antecedente </a:t>
            </a:r>
            <a:r>
              <a:rPr lang="es-MX" i="1" noProof="0" dirty="0" smtClean="0">
                <a:solidFill>
                  <a:srgbClr val="000000"/>
                </a:solidFill>
              </a:rPr>
              <a:t>psicosocial</a:t>
            </a:r>
            <a:r>
              <a:rPr lang="es-MX" noProof="0" dirty="0" smtClean="0">
                <a:solidFill>
                  <a:srgbClr val="0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smtClean="0">
              <a:solidFill>
                <a:srgbClr val="000000"/>
              </a:solidFill>
            </a:endParaRPr>
          </a:p>
          <a:p>
            <a:pPr eaLnBrk="1" hangingPunct="1">
              <a:buFontTx/>
              <a:buNone/>
            </a:pPr>
            <a:r>
              <a:rPr lang="es-MX" noProof="0" dirty="0" smtClean="0">
                <a:solidFill>
                  <a:srgbClr val="000000"/>
                </a:solidFill>
              </a:rPr>
              <a:t>La investigación a la fecha sugiere que el dolor crónico tiende más a desarrollarse cuando la experiencia general del dolor agudo de la persona es más severa, cuando existe mayor patología física y mayor alteración psicosocial. Por lo tanto, el dolor crónico puede persistir independientemente de los</a:t>
            </a:r>
            <a:r>
              <a:rPr lang="es-MX" baseline="0" noProof="0" dirty="0" smtClean="0">
                <a:solidFill>
                  <a:srgbClr val="000000"/>
                </a:solidFill>
              </a:rPr>
              <a:t> determinantes </a:t>
            </a:r>
            <a:r>
              <a:rPr lang="es-MX" noProof="0" dirty="0" smtClean="0">
                <a:solidFill>
                  <a:srgbClr val="000000"/>
                </a:solidFill>
              </a:rPr>
              <a:t>patofisiológicos y psicosociales de la experiencia del dolor agudo</a:t>
            </a:r>
            <a:r>
              <a:rPr lang="es-MX" baseline="0" noProof="0" dirty="0" smtClean="0">
                <a:solidFill>
                  <a:srgbClr val="000000"/>
                </a:solidFill>
              </a:rPr>
              <a:t> </a:t>
            </a:r>
            <a:r>
              <a:rPr lang="es-MX" noProof="0" dirty="0" smtClean="0">
                <a:solidFill>
                  <a:srgbClr val="000000"/>
                </a:solidFill>
              </a:rPr>
              <a:t>(ej: dolor</a:t>
            </a:r>
            <a:r>
              <a:rPr lang="es-MX" baseline="0" noProof="0" dirty="0" smtClean="0">
                <a:solidFill>
                  <a:srgbClr val="000000"/>
                </a:solidFill>
              </a:rPr>
              <a:t> de miembro fantasma)</a:t>
            </a:r>
            <a:r>
              <a:rPr lang="es-MX" noProof="0" dirty="0" smtClean="0">
                <a:solidFill>
                  <a:srgbClr val="000000"/>
                </a:solidFill>
              </a:rPr>
              <a:t>.</a:t>
            </a:r>
          </a:p>
          <a:p>
            <a:pPr eaLnBrk="1" hangingPunct="1">
              <a:buFontTx/>
              <a:buNone/>
            </a:pPr>
            <a:endParaRPr lang="es-MX" noProof="0" dirty="0" smtClean="0">
              <a:solidFill>
                <a:srgbClr val="000000"/>
              </a:solidFill>
            </a:endParaRPr>
          </a:p>
          <a:p>
            <a:pPr eaLnBrk="1" hangingPunct="1">
              <a:buFontTx/>
              <a:buNone/>
            </a:pPr>
            <a:r>
              <a:rPr lang="es-MX" noProof="0" dirty="0" smtClean="0">
                <a:solidFill>
                  <a:srgbClr val="000000"/>
                </a:solidFill>
              </a:rPr>
              <a:t>Aunque procesos patofisiológicos y factores</a:t>
            </a:r>
            <a:r>
              <a:rPr lang="es-MX" baseline="0" noProof="0" dirty="0" smtClean="0">
                <a:solidFill>
                  <a:srgbClr val="000000"/>
                </a:solidFill>
              </a:rPr>
              <a:t> psicosociales </a:t>
            </a:r>
            <a:r>
              <a:rPr lang="es-MX" noProof="0" dirty="0" smtClean="0">
                <a:solidFill>
                  <a:srgbClr val="000000"/>
                </a:solidFill>
              </a:rPr>
              <a:t>pueden contribuir al mantenimiento</a:t>
            </a:r>
            <a:r>
              <a:rPr lang="es-MX" baseline="0" noProof="0" dirty="0" smtClean="0">
                <a:solidFill>
                  <a:srgbClr val="000000"/>
                </a:solidFill>
              </a:rPr>
              <a:t> del </a:t>
            </a:r>
            <a:r>
              <a:rPr lang="es-MX" noProof="0" dirty="0" smtClean="0">
                <a:solidFill>
                  <a:srgbClr val="000000"/>
                </a:solidFill>
              </a:rPr>
              <a:t>dolor crónico una vez que este se establece, el dolor agudo severo es considerado como la “vía final común” a través</a:t>
            </a:r>
            <a:r>
              <a:rPr lang="es-MX" baseline="0" noProof="0" dirty="0" smtClean="0">
                <a:solidFill>
                  <a:srgbClr val="000000"/>
                </a:solidFill>
              </a:rPr>
              <a:t> de la cual estos factores </a:t>
            </a:r>
            <a:r>
              <a:rPr lang="es-MX" noProof="0" dirty="0" smtClean="0">
                <a:solidFill>
                  <a:srgbClr val="000000"/>
                </a:solidFill>
              </a:rPr>
              <a:t>contribuyen al desarrollo del dolor crónico.  Como consecuencia,</a:t>
            </a:r>
            <a:r>
              <a:rPr lang="es-MX" baseline="0" noProof="0" dirty="0" smtClean="0">
                <a:solidFill>
                  <a:srgbClr val="000000"/>
                </a:solidFill>
              </a:rPr>
              <a:t> la minimización del dolor agudo y la alteración psicosocial puede eventualmente prevenir el dolor crónico.</a:t>
            </a:r>
          </a:p>
          <a:p>
            <a:pPr eaLnBrk="1" hangingPunct="1">
              <a:buFontTx/>
              <a:buNone/>
            </a:pPr>
            <a:endParaRPr lang="es-MX" b="1" noProof="0" dirty="0" smtClean="0">
              <a:solidFill>
                <a:srgbClr val="000000"/>
              </a:solidFill>
            </a:endParaRPr>
          </a:p>
          <a:p>
            <a:pPr eaLnBrk="1" hangingPunct="1"/>
            <a:r>
              <a:rPr lang="es-MX" b="1" noProof="0" dirty="0" smtClean="0">
                <a:solidFill>
                  <a:srgbClr val="000000"/>
                </a:solidFill>
              </a:rPr>
              <a:t>Referencia</a:t>
            </a:r>
          </a:p>
          <a:p>
            <a:pPr eaLnBrk="1" hangingPunct="1"/>
            <a:r>
              <a:rPr lang="en-US" dirty="0" smtClean="0"/>
              <a:t>Dworkin. PainForum.1997;6(2):127-36</a:t>
            </a:r>
            <a:endParaRPr lang="en-GB" dirty="0" smtClean="0"/>
          </a:p>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Rectangle 7"/>
          <p:cNvSpPr>
            <a:spLocks noGrp="1" noChangeArrowheads="1"/>
          </p:cNvSpPr>
          <p:nvPr>
            <p:ph type="sldNum" sz="quarter" idx="5"/>
          </p:nvPr>
        </p:nvSpPr>
        <p:spPr>
          <a:noFill/>
        </p:spPr>
        <p:txBody>
          <a:bodyPr/>
          <a:lstStyle/>
          <a:p>
            <a:fld id="{B5914FCA-DADF-4391-AB25-14D6CFB13577}" type="slidenum">
              <a:rPr lang="en-US" smtClean="0">
                <a:solidFill>
                  <a:prstClr val="black"/>
                </a:solidFill>
                <a:ea typeface="ヒラギノ角ゴ Pro W3"/>
                <a:cs typeface="ヒラギノ角ゴ Pro W3"/>
              </a:rPr>
              <a:pPr/>
              <a:t>13</a:t>
            </a:fld>
            <a:endParaRPr lang="en-US" dirty="0" smtClean="0">
              <a:solidFill>
                <a:prstClr val="black"/>
              </a:solidFill>
              <a:ea typeface="ヒラギノ角ゴ Pro W3"/>
              <a:cs typeface="ヒラギノ角ゴ Pro W3"/>
            </a:endParaRPr>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a:noFill/>
          <a:ln/>
        </p:spPr>
        <p:txBody>
          <a:bodyPr lIns="92149" tIns="46074" rIns="92149" bIns="46074"/>
          <a:lstStyle/>
          <a:p>
            <a:pPr eaLnBrk="1" hangingPunct="1"/>
            <a:r>
              <a:rPr lang="es-MX" b="1" noProof="0" dirty="0" smtClean="0"/>
              <a:t>Notas del Conferencista:</a:t>
            </a:r>
          </a:p>
          <a:p>
            <a:pPr eaLnBrk="1" hangingPunct="1"/>
            <a:r>
              <a:rPr lang="es-MX" noProof="0" dirty="0" smtClean="0"/>
              <a:t>Esta slide muestra los factores individuales a lo largo de la vida de una persona que podrían contribuir al desarrollo eventual del dolor crónico.</a:t>
            </a:r>
          </a:p>
          <a:p>
            <a:pPr eaLnBrk="1" hangingPunct="1"/>
            <a:endParaRPr lang="es-MX" noProof="0" dirty="0" smtClean="0"/>
          </a:p>
          <a:p>
            <a:pPr eaLnBrk="1" hangingPunct="1"/>
            <a:r>
              <a:rPr lang="es-MX" b="1" noProof="0" dirty="0" smtClean="0"/>
              <a:t>Referencia</a:t>
            </a:r>
          </a:p>
          <a:p>
            <a:r>
              <a:rPr lang="en-US" dirty="0" smtClean="0"/>
              <a:t>Institute of Medicine. </a:t>
            </a:r>
            <a:r>
              <a:rPr lang="en-US" i="1" dirty="0" smtClean="0"/>
              <a:t>Relieving Pain in America: A Blueprint for Transforming Prevention, Care, Education, and Research. </a:t>
            </a:r>
            <a:r>
              <a:rPr lang="en-US" dirty="0" smtClean="0"/>
              <a:t>The National Academies Press; Washington, DC: 2011.</a:t>
            </a:r>
          </a:p>
          <a:p>
            <a:pPr eaLnBrk="1" hangingPunct="1"/>
            <a:endParaRPr lang="en-GB" b="1" dirty="0" smtClean="0"/>
          </a:p>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5"/>
          </p:nvPr>
        </p:nvSpPr>
        <p:spPr/>
        <p:txBody>
          <a:bodyPr/>
          <a:lstStyle>
            <a:lvl1pPr defTabSz="912983" eaLnBrk="0" hangingPunct="0">
              <a:defRPr sz="2300">
                <a:solidFill>
                  <a:schemeClr val="tx1"/>
                </a:solidFill>
                <a:latin typeface="Arial" pitchFamily="34" charset="0"/>
                <a:ea typeface="ＭＳ Ｐゴシック" pitchFamily="34" charset="-128"/>
              </a:defRPr>
            </a:lvl1pPr>
            <a:lvl2pPr marL="702756" indent="-270291" defTabSz="912983" eaLnBrk="0" hangingPunct="0">
              <a:defRPr sz="2300">
                <a:solidFill>
                  <a:schemeClr val="tx1"/>
                </a:solidFill>
                <a:latin typeface="Arial" pitchFamily="34" charset="0"/>
                <a:ea typeface="ＭＳ Ｐゴシック" pitchFamily="34" charset="-128"/>
              </a:defRPr>
            </a:lvl2pPr>
            <a:lvl3pPr marL="1081164" indent="-216233" defTabSz="912983" eaLnBrk="0" hangingPunct="0">
              <a:defRPr sz="2300">
                <a:solidFill>
                  <a:schemeClr val="tx1"/>
                </a:solidFill>
                <a:latin typeface="Arial" pitchFamily="34" charset="0"/>
                <a:ea typeface="ＭＳ Ｐゴシック" pitchFamily="34" charset="-128"/>
              </a:defRPr>
            </a:lvl3pPr>
            <a:lvl4pPr marL="1513629" indent="-216233" defTabSz="912983" eaLnBrk="0" hangingPunct="0">
              <a:defRPr sz="2300">
                <a:solidFill>
                  <a:schemeClr val="tx1"/>
                </a:solidFill>
                <a:latin typeface="Arial" pitchFamily="34" charset="0"/>
                <a:ea typeface="ＭＳ Ｐゴシック" pitchFamily="34" charset="-128"/>
              </a:defRPr>
            </a:lvl4pPr>
            <a:lvl5pPr marL="1946095" indent="-216233" defTabSz="912983" eaLnBrk="0" hangingPunct="0">
              <a:defRPr sz="2300">
                <a:solidFill>
                  <a:schemeClr val="tx1"/>
                </a:solidFill>
                <a:latin typeface="Arial" pitchFamily="34" charset="0"/>
                <a:ea typeface="ＭＳ Ｐゴシック" pitchFamily="34" charset="-128"/>
              </a:defRPr>
            </a:lvl5pPr>
            <a:lvl6pPr marL="2378560"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8A8CC982-CE6E-47DD-9AA6-F1F3442A4868}" type="slidenum">
              <a:rPr lang="en-CA" sz="1200" smtClean="0">
                <a:solidFill>
                  <a:prstClr val="black"/>
                </a:solidFill>
                <a:latin typeface="Calibri"/>
              </a:rPr>
              <a:pPr/>
              <a:t>14</a:t>
            </a:fld>
            <a:endParaRPr lang="en-CA" sz="1200" dirty="0">
              <a:solidFill>
                <a:prstClr val="black"/>
              </a:solidFill>
              <a:latin typeface="Calibri"/>
            </a:endParaRPr>
          </a:p>
        </p:txBody>
      </p:sp>
      <p:sp>
        <p:nvSpPr>
          <p:cNvPr id="72709" name="Rectangle 3"/>
          <p:cNvSpPr>
            <a:spLocks noGrp="1" noChangeArrowheads="1"/>
          </p:cNvSpPr>
          <p:nvPr>
            <p:ph type="body" idx="1"/>
          </p:nvPr>
        </p:nvSpPr>
        <p:spPr>
          <a:xfrm>
            <a:off x="701040" y="4387136"/>
            <a:ext cx="5608320" cy="4522154"/>
          </a:xfrm>
        </p:spPr>
        <p:txBody>
          <a:bodyPr/>
          <a:lstStyle/>
          <a:p>
            <a:r>
              <a:rPr lang="es-MX" sz="800" b="1" dirty="0" smtClean="0"/>
              <a:t>Notas del Conferencista</a:t>
            </a:r>
          </a:p>
          <a:p>
            <a:r>
              <a:rPr lang="es-MX" sz="800" dirty="0" smtClean="0"/>
              <a:t>Esta slide ilustra tres categorías generales de dolor: Sensibilización central/dolor disfuncional, neuropático y dolor nociceptivo. También es importante mencionar que muchos países presentan más de un tipo de dolor y esto se denomina estados de ‘dolor mixto’.</a:t>
            </a:r>
          </a:p>
          <a:p>
            <a:pPr lvl="0"/>
            <a:r>
              <a:rPr lang="es-MX" sz="800" dirty="0" smtClean="0"/>
              <a:t>El dolor nociceptivo es una respuesta fisiológica apropiada que ocurre cuando neuronas sensoriales periféricas específicas (nociceptores) responden a un estímulo nocivo. El dolor nociceptivo tiene un rol protector porque produce respuestas conductuales y reflejos que minimizan el daño tisular. El origen del dolor nociceptivo puede ser somático o visceral. El dolor somático, como la gota, osteoartritis u dolor inducido por trauma, se origina con los nociceptores músculo-esqueléticos o cutáneo y generalmente está bien localizado. El dolor visceral, como la dismenorrea, se origina en nociceptores localizados en órganos huecos y musculo liso; y generalmente es referido.</a:t>
            </a:r>
          </a:p>
          <a:p>
            <a:r>
              <a:rPr lang="es-MX" sz="800" dirty="0" smtClean="0"/>
              <a:t>El dolor neuropático ha sido definido por la Asociación Internacional para el Estudio del Dolor como ‘iniciado o causado por una lesión primaria en el sistema nervioso’. Dependiendo de dónde ocurre la lesión o disfunción en el sistema nervioso, el origen del dolor neuropático puede ser periférico (como en la neuropatía diabética periférica dolorosa y en la neuralgia post-herpética) o de origen central (por ejemplo, dolor neuropático asociado con accidente vascular cerebral o lesión a la médula espinal). </a:t>
            </a:r>
          </a:p>
          <a:p>
            <a:pPr lvl="0">
              <a:spcAft>
                <a:spcPts val="300"/>
              </a:spcAft>
            </a:pPr>
            <a:r>
              <a:rPr lang="es-MX" sz="800" b="1" dirty="0" smtClean="0"/>
              <a:t>Sensibilización central/dolor disfuncional </a:t>
            </a:r>
            <a:r>
              <a:rPr lang="es-MX" sz="800" kern="1200" dirty="0" smtClean="0">
                <a:solidFill>
                  <a:schemeClr val="tx1"/>
                </a:solidFill>
                <a:latin typeface="+mn-lt"/>
                <a:ea typeface="+mn-ea"/>
                <a:cs typeface="+mn-cs"/>
              </a:rPr>
              <a:t>se define como </a:t>
            </a:r>
            <a:r>
              <a:rPr lang="es-MX" sz="800" i="0" kern="1200" dirty="0" smtClean="0">
                <a:solidFill>
                  <a:schemeClr val="tx1"/>
                </a:solidFill>
                <a:latin typeface="+mn-lt"/>
                <a:ea typeface="+mn-ea"/>
                <a:cs typeface="+mn-cs"/>
              </a:rPr>
              <a:t>“hipersensibilidad del sistema del dolor de modo que se pueden activar estímulos normalmente inocuos y las respuestas perceptuales a estímulos nocivos son exageradas, prolongadas y diseminadas ampliamente”. Algunos ejemplos</a:t>
            </a:r>
            <a:r>
              <a:rPr lang="es-MX" sz="800" i="0" kern="1200" baseline="0" dirty="0" smtClean="0">
                <a:solidFill>
                  <a:schemeClr val="tx1"/>
                </a:solidFill>
                <a:latin typeface="+mn-lt"/>
                <a:ea typeface="+mn-ea"/>
                <a:cs typeface="+mn-cs"/>
              </a:rPr>
              <a:t> de este tipo de dolor son </a:t>
            </a:r>
            <a:r>
              <a:rPr lang="es-MX" sz="800" dirty="0" smtClean="0"/>
              <a:t>fibromialgia, trastornos de la articulación temporomandibular, migraña crónica/cefalea por tensión</a:t>
            </a:r>
            <a:r>
              <a:rPr lang="es-MX" sz="800" baseline="0" dirty="0" smtClean="0"/>
              <a:t>, cistitis Intersticial, </a:t>
            </a:r>
            <a:r>
              <a:rPr lang="es-MX" sz="800" dirty="0" smtClean="0"/>
              <a:t>síndrome de intestino irritable y síndrome de dolor regional complejo.   </a:t>
            </a:r>
          </a:p>
          <a:p>
            <a:r>
              <a:rPr lang="es-MX" sz="800" dirty="0" smtClean="0"/>
              <a:t>Existen casos en los que una persona experimenta sensaciones de dolor que son una combinación de dolor de diferentes orígenes. Por ejemplo, en el síndrome del túnel carpiano es común experimentar dolor nociceptivo, que se siente alrededor de la muñeca, y dolor neuropático, que se siente en la zona donde se distribuye el nervio mediano (dedos). </a:t>
            </a:r>
          </a:p>
          <a:p>
            <a:endParaRPr lang="es-MX" sz="800" dirty="0" smtClean="0"/>
          </a:p>
          <a:p>
            <a:r>
              <a:rPr lang="es-MX" sz="800" b="1" dirty="0" smtClean="0"/>
              <a:t>Referencias</a:t>
            </a:r>
            <a:endParaRPr lang="en-US" sz="800" b="1" dirty="0" smtClean="0"/>
          </a:p>
          <a:p>
            <a:r>
              <a:rPr lang="en-US" sz="800" dirty="0" smtClean="0"/>
              <a:t>Jensen TS </a:t>
            </a:r>
            <a:r>
              <a:rPr lang="en-US" sz="800" i="1" dirty="0" smtClean="0"/>
              <a:t>et al. </a:t>
            </a:r>
            <a:r>
              <a:rPr lang="en-CA" sz="800" dirty="0" smtClean="0"/>
              <a:t>A new definition of neuropathic pain. </a:t>
            </a:r>
            <a:r>
              <a:rPr lang="en-US" sz="800" i="1" dirty="0" smtClean="0"/>
              <a:t>Pain </a:t>
            </a:r>
            <a:r>
              <a:rPr lang="en-US" sz="800" dirty="0" smtClean="0"/>
              <a:t>2011; 152(10):2204-5.</a:t>
            </a:r>
          </a:p>
          <a:p>
            <a:r>
              <a:rPr lang="en-US" sz="800" dirty="0" smtClean="0"/>
              <a:t>Julius D </a:t>
            </a:r>
            <a:r>
              <a:rPr lang="en-US" sz="800" i="1" dirty="0" smtClean="0"/>
              <a:t>et al. </a:t>
            </a:r>
            <a:r>
              <a:rPr lang="en-US" sz="800" dirty="0" smtClean="0"/>
              <a:t>In: McMahon SB, Koltzenburg M (eds). </a:t>
            </a:r>
            <a:r>
              <a:rPr lang="en-US" sz="800" i="1" dirty="0" smtClean="0"/>
              <a:t>Wall and Melzack’s Textbook of Pain. </a:t>
            </a:r>
            <a:r>
              <a:rPr lang="en-US" sz="800" dirty="0" smtClean="0"/>
              <a:t>5th ed. Elsevier; London, UK: 2006.</a:t>
            </a:r>
          </a:p>
          <a:p>
            <a:r>
              <a:rPr lang="en-US" sz="800" dirty="0" smtClean="0"/>
              <a:t>Ross E. </a:t>
            </a:r>
            <a:r>
              <a:rPr lang="en-CA" sz="800" dirty="0" smtClean="0"/>
              <a:t>Moving towards rational pharmacological management of pain with an improved classification system of pain. </a:t>
            </a:r>
            <a:br>
              <a:rPr lang="en-CA" sz="800" dirty="0" smtClean="0"/>
            </a:br>
            <a:r>
              <a:rPr lang="en-US" sz="800" i="1" dirty="0" smtClean="0"/>
              <a:t>Expert Opin Pharmacother </a:t>
            </a:r>
            <a:r>
              <a:rPr lang="en-US" sz="800" dirty="0" smtClean="0"/>
              <a:t>2001; 2(1):1529-30.</a:t>
            </a:r>
          </a:p>
          <a:p>
            <a:r>
              <a:rPr lang="en-US" sz="800" dirty="0" smtClean="0"/>
              <a:t>Webster LR. </a:t>
            </a:r>
            <a:r>
              <a:rPr lang="en-CA" sz="800" dirty="0" smtClean="0"/>
              <a:t>Breakthrough pain in the management of chronic persistent pain syndromes. </a:t>
            </a:r>
            <a:r>
              <a:rPr lang="en-US" sz="800" i="1" dirty="0" smtClean="0"/>
              <a:t>Am J Manag Care </a:t>
            </a:r>
            <a:r>
              <a:rPr lang="en-US" sz="800" dirty="0" smtClean="0"/>
              <a:t>2008; </a:t>
            </a:r>
            <a:br>
              <a:rPr lang="en-US" sz="800" dirty="0" smtClean="0"/>
            </a:br>
            <a:r>
              <a:rPr lang="en-US" sz="800" dirty="0" smtClean="0"/>
              <a:t>14(5 Suppl 1):S116-22.</a:t>
            </a:r>
          </a:p>
          <a:p>
            <a:r>
              <a:rPr lang="en-US" sz="800" dirty="0" smtClean="0"/>
              <a:t>Woolf CJ. </a:t>
            </a:r>
            <a:r>
              <a:rPr lang="en-CA" sz="800" dirty="0" smtClean="0"/>
              <a:t>Central sensitization: implications for the diagnosis and treatment of pain. </a:t>
            </a:r>
            <a:r>
              <a:rPr lang="en-US" sz="800" i="1" dirty="0" smtClean="0"/>
              <a:t>Pain</a:t>
            </a:r>
            <a:r>
              <a:rPr lang="en-US" sz="800" dirty="0" smtClean="0"/>
              <a:t> 2011; 152(3 Suppl):S2-15.</a:t>
            </a:r>
          </a:p>
        </p:txBody>
      </p:sp>
      <p:sp>
        <p:nvSpPr>
          <p:cNvPr id="4" name="Slide Image Placeholder 3"/>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Conferencista</a:t>
            </a:r>
          </a:p>
          <a:p>
            <a:r>
              <a:rPr lang="es-MX" noProof="0" dirty="0" smtClean="0"/>
              <a:t>Los pacientes con dolor crónico de solo un tipo de patofisiología pueden ser raros. </a:t>
            </a:r>
            <a:endParaRPr lang="es-MX" noProof="0"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15</a:t>
            </a:fld>
            <a:endParaRPr lang="en-CA" dirty="0"/>
          </a:p>
        </p:txBody>
      </p:sp>
    </p:spTree>
    <p:extLst>
      <p:ext uri="{BB962C8B-B14F-4D97-AF65-F5344CB8AC3E}">
        <p14:creationId xmlns:p14="http://schemas.microsoft.com/office/powerpoint/2010/main" val="86978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6"/>
          <p:cNvSpPr>
            <a:spLocks noGrp="1"/>
          </p:cNvSpPr>
          <p:nvPr>
            <p:ph type="sldNum" sz="quarter" idx="5"/>
          </p:nvPr>
        </p:nvSpPr>
        <p:spPr/>
        <p:txBody>
          <a:bodyPr/>
          <a:lstStyle>
            <a:lvl1pPr defTabSz="912983" eaLnBrk="0" hangingPunct="0">
              <a:defRPr sz="2300">
                <a:solidFill>
                  <a:schemeClr val="tx1"/>
                </a:solidFill>
                <a:latin typeface="Arial" pitchFamily="34" charset="0"/>
                <a:ea typeface="MS PGothic" pitchFamily="34" charset="-128"/>
              </a:defRPr>
            </a:lvl1pPr>
            <a:lvl2pPr marL="702756" indent="-270291" defTabSz="912983" eaLnBrk="0" hangingPunct="0">
              <a:defRPr sz="2300">
                <a:solidFill>
                  <a:schemeClr val="tx1"/>
                </a:solidFill>
                <a:latin typeface="Arial" pitchFamily="34" charset="0"/>
                <a:ea typeface="MS PGothic" pitchFamily="34" charset="-128"/>
              </a:defRPr>
            </a:lvl2pPr>
            <a:lvl3pPr marL="1081164" indent="-216233" defTabSz="912983" eaLnBrk="0" hangingPunct="0">
              <a:defRPr sz="2300">
                <a:solidFill>
                  <a:schemeClr val="tx1"/>
                </a:solidFill>
                <a:latin typeface="Arial" pitchFamily="34" charset="0"/>
                <a:ea typeface="MS PGothic" pitchFamily="34" charset="-128"/>
              </a:defRPr>
            </a:lvl3pPr>
            <a:lvl4pPr marL="1513629" indent="-216233" defTabSz="912983" eaLnBrk="0" hangingPunct="0">
              <a:defRPr sz="2300">
                <a:solidFill>
                  <a:schemeClr val="tx1"/>
                </a:solidFill>
                <a:latin typeface="Arial" pitchFamily="34" charset="0"/>
                <a:ea typeface="MS PGothic" pitchFamily="34" charset="-128"/>
              </a:defRPr>
            </a:lvl4pPr>
            <a:lvl5pPr marL="1946095" indent="-216233" defTabSz="912983" eaLnBrk="0" hangingPunct="0">
              <a:defRPr sz="2300">
                <a:solidFill>
                  <a:schemeClr val="tx1"/>
                </a:solidFill>
                <a:latin typeface="Arial" pitchFamily="34" charset="0"/>
                <a:ea typeface="MS PGothic" pitchFamily="34" charset="-128"/>
              </a:defRPr>
            </a:lvl5pPr>
            <a:lvl6pPr marL="2378560"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6pPr>
            <a:lvl7pPr marL="2811026"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7pPr>
            <a:lvl8pPr marL="3243491"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8pPr>
            <a:lvl9pPr marL="3675957" indent="-216233" defTabSz="912983" eaLnBrk="0" fontAlgn="base" hangingPunct="0">
              <a:spcBef>
                <a:spcPct val="0"/>
              </a:spcBef>
              <a:spcAft>
                <a:spcPct val="0"/>
              </a:spcAft>
              <a:defRPr sz="2300">
                <a:solidFill>
                  <a:schemeClr val="tx1"/>
                </a:solidFill>
                <a:latin typeface="Arial" pitchFamily="34" charset="0"/>
                <a:ea typeface="MS PGothic" pitchFamily="34" charset="-128"/>
              </a:defRPr>
            </a:lvl9pPr>
          </a:lstStyle>
          <a:p>
            <a:fld id="{2C5482F5-60C2-4BE1-A626-F082D30B0886}" type="slidenum">
              <a:rPr lang="en-CA" smtClean="0"/>
              <a:pPr/>
              <a:t>16</a:t>
            </a:fld>
            <a:endParaRPr lang="en-CA" dirty="0"/>
          </a:p>
        </p:txBody>
      </p:sp>
      <p:sp>
        <p:nvSpPr>
          <p:cNvPr id="102403" name="Slide Number Placeholder 6"/>
          <p:cNvSpPr txBox="1">
            <a:spLocks noGrp="1"/>
          </p:cNvSpPr>
          <p:nvPr/>
        </p:nvSpPr>
        <p:spPr bwMode="auto">
          <a:xfrm>
            <a:off x="1" y="8773357"/>
            <a:ext cx="7008879" cy="461193"/>
          </a:xfrm>
          <a:prstGeom prst="rect">
            <a:avLst/>
          </a:prstGeom>
          <a:noFill/>
          <a:ln w="9525">
            <a:noFill/>
            <a:miter lim="800000"/>
            <a:headEnd/>
            <a:tailEnd/>
          </a:ln>
        </p:spPr>
        <p:txBody>
          <a:bodyPr lIns="91430" tIns="45714" rIns="91430" bIns="45714" anchor="b"/>
          <a:lstStyle/>
          <a:p>
            <a:pPr algn="ctr" defTabSz="879947"/>
            <a:fld id="{06313CDD-AD41-43FD-B359-1A6174C13291}" type="slidenum">
              <a:rPr lang="en-CA" sz="900"/>
              <a:pPr algn="ctr" defTabSz="879947"/>
              <a:t>16</a:t>
            </a:fld>
            <a:endParaRPr lang="en-CA" sz="900" dirty="0"/>
          </a:p>
        </p:txBody>
      </p:sp>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r>
              <a:rPr lang="es-MX" b="1" noProof="0" dirty="0" smtClean="0"/>
              <a:t>Notas del Conferencista</a:t>
            </a:r>
          </a:p>
          <a:p>
            <a:r>
              <a:rPr lang="es-MX" noProof="0" dirty="0" smtClean="0"/>
              <a:t>La degeneración de disco es un desencadenante común de lumbalgia crónica y puede activar concomitantemente vías tanto nociceptivas (a través de nociceptores en el anillo fibroso) como vías de dolor neuropático.  </a:t>
            </a:r>
          </a:p>
          <a:p>
            <a:endParaRPr lang="es-MX" noProof="0" dirty="0" smtClean="0"/>
          </a:p>
          <a:p>
            <a:r>
              <a:rPr lang="es-MX" noProof="0" dirty="0" smtClean="0"/>
              <a:t>La herniación de disco ocurre cuando los materiales del disco tienen la oportunidad de oprimir contra la</a:t>
            </a:r>
            <a:r>
              <a:rPr lang="es-MX" baseline="0" noProof="0" dirty="0" smtClean="0"/>
              <a:t> capa externa más resistente </a:t>
            </a:r>
            <a:r>
              <a:rPr lang="es-MX" noProof="0" dirty="0" smtClean="0"/>
              <a:t>del disco debido a uso y desgaste de la segunda.   Este cambio dinámico eventualmente estimula las raíces nerviosas adyacentes y el ganglio de la raíz dorsal resultando en el desarrollo de dolor</a:t>
            </a:r>
            <a:r>
              <a:rPr lang="es-MX" baseline="0" noProof="0" dirty="0" smtClean="0"/>
              <a:t> m</a:t>
            </a:r>
            <a:r>
              <a:rPr lang="es-MX" noProof="0" dirty="0" smtClean="0"/>
              <a:t>ecánico o bioquímico.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17</a:t>
            </a:fld>
            <a:endParaRPr lang="en-CA" dirty="0"/>
          </a:p>
        </p:txBody>
      </p:sp>
    </p:spTree>
    <p:extLst>
      <p:ext uri="{BB962C8B-B14F-4D97-AF65-F5344CB8AC3E}">
        <p14:creationId xmlns:p14="http://schemas.microsoft.com/office/powerpoint/2010/main" val="1953835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38DAAB15-4780-40A3-9195-363382BAE2AC}" type="slidenum">
              <a:rPr lang="en-US" smtClean="0">
                <a:ea typeface="ヒラギノ角ゴ Pro W3"/>
                <a:cs typeface="ヒラギノ角ゴ Pro W3"/>
              </a:rPr>
              <a:pPr/>
              <a:t>18</a:t>
            </a:fld>
            <a:endParaRPr lang="en-US" dirty="0" smtClean="0">
              <a:ea typeface="ヒラギノ角ゴ Pro W3"/>
              <a:cs typeface="ヒラギノ角ゴ Pro W3"/>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marL="247650" indent="-247650"/>
            <a:r>
              <a:rPr lang="es-MX" b="1" noProof="0" dirty="0" smtClean="0"/>
              <a:t>Notas del Conferencista</a:t>
            </a:r>
          </a:p>
          <a:p>
            <a:pPr marL="247650" indent="-247650"/>
            <a:r>
              <a:rPr lang="es-MX" noProof="0" dirty="0" smtClean="0"/>
              <a:t>El dolor está asociado con muchos padecimientos comunes, como muestra esta slide. </a:t>
            </a:r>
            <a:endParaRPr lang="es-MX"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19</a:t>
            </a:fld>
            <a:endParaRPr lang="en-CA" dirty="0"/>
          </a:p>
        </p:txBody>
      </p:sp>
    </p:spTree>
    <p:extLst>
      <p:ext uri="{BB962C8B-B14F-4D97-AF65-F5344CB8AC3E}">
        <p14:creationId xmlns:p14="http://schemas.microsoft.com/office/powerpoint/2010/main" val="205652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p:cNvSpPr>
          <p:nvPr>
            <p:ph type="sldNum" sz="quarter" idx="5"/>
          </p:nvPr>
        </p:nvSpPr>
        <p:spPr/>
        <p:txBody>
          <a:bodyPr/>
          <a:lstStyle>
            <a:lvl1pPr defTabSz="912983" eaLnBrk="0" hangingPunct="0">
              <a:defRPr sz="2300">
                <a:solidFill>
                  <a:schemeClr val="tx1"/>
                </a:solidFill>
                <a:latin typeface="Arial" pitchFamily="34" charset="0"/>
                <a:ea typeface="ＭＳ Ｐゴシック" pitchFamily="34" charset="-128"/>
              </a:defRPr>
            </a:lvl1pPr>
            <a:lvl2pPr marL="702756" indent="-270291" defTabSz="912983" eaLnBrk="0" hangingPunct="0">
              <a:defRPr sz="2300">
                <a:solidFill>
                  <a:schemeClr val="tx1"/>
                </a:solidFill>
                <a:latin typeface="Arial" pitchFamily="34" charset="0"/>
                <a:ea typeface="ＭＳ Ｐゴシック" pitchFamily="34" charset="-128"/>
              </a:defRPr>
            </a:lvl2pPr>
            <a:lvl3pPr marL="1081164" indent="-216233" defTabSz="912983" eaLnBrk="0" hangingPunct="0">
              <a:defRPr sz="2300">
                <a:solidFill>
                  <a:schemeClr val="tx1"/>
                </a:solidFill>
                <a:latin typeface="Arial" pitchFamily="34" charset="0"/>
                <a:ea typeface="ＭＳ Ｐゴシック" pitchFamily="34" charset="-128"/>
              </a:defRPr>
            </a:lvl3pPr>
            <a:lvl4pPr marL="1513629" indent="-216233" defTabSz="912983" eaLnBrk="0" hangingPunct="0">
              <a:defRPr sz="2300">
                <a:solidFill>
                  <a:schemeClr val="tx1"/>
                </a:solidFill>
                <a:latin typeface="Arial" pitchFamily="34" charset="0"/>
                <a:ea typeface="ＭＳ Ｐゴシック" pitchFamily="34" charset="-128"/>
              </a:defRPr>
            </a:lvl4pPr>
            <a:lvl5pPr marL="1946095" indent="-216233" defTabSz="912983" eaLnBrk="0" hangingPunct="0">
              <a:defRPr sz="2300">
                <a:solidFill>
                  <a:schemeClr val="tx1"/>
                </a:solidFill>
                <a:latin typeface="Arial" pitchFamily="34" charset="0"/>
                <a:ea typeface="ＭＳ Ｐゴシック" pitchFamily="34" charset="-128"/>
              </a:defRPr>
            </a:lvl5pPr>
            <a:lvl6pPr marL="2378560"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AA9089B2-55B2-40AC-BF42-68810374EB77}" type="slidenum">
              <a:rPr lang="en-CA" sz="1200" smtClean="0">
                <a:solidFill>
                  <a:prstClr val="black"/>
                </a:solidFill>
                <a:latin typeface="Calibri"/>
              </a:rPr>
              <a:pPr/>
              <a:t>20</a:t>
            </a:fld>
            <a:endParaRPr lang="en-CA" sz="1200" dirty="0">
              <a:solidFill>
                <a:prstClr val="black"/>
              </a:solidFill>
              <a:latin typeface="Calibri"/>
            </a:endParaRPr>
          </a:p>
        </p:txBody>
      </p:sp>
      <p:sp>
        <p:nvSpPr>
          <p:cNvPr id="73733" name="Rectangle 3"/>
          <p:cNvSpPr>
            <a:spLocks noGrp="1" noChangeArrowheads="1"/>
          </p:cNvSpPr>
          <p:nvPr>
            <p:ph type="body" idx="1"/>
          </p:nvPr>
        </p:nvSpPr>
        <p:spPr>
          <a:xfrm>
            <a:off x="701040" y="4387136"/>
            <a:ext cx="5608320" cy="4449421"/>
          </a:xfrm>
        </p:spPr>
        <p:txBody>
          <a:bodyPr/>
          <a:lstStyle/>
          <a:p>
            <a:pPr marL="0" lvl="1"/>
            <a:r>
              <a:rPr lang="es-MX" sz="1050" b="1" dirty="0" smtClean="0"/>
              <a:t>Notas del Conferencista</a:t>
            </a:r>
          </a:p>
          <a:p>
            <a:pPr marL="0" lvl="1"/>
            <a:r>
              <a:rPr lang="es-MX" sz="1050" dirty="0" smtClean="0"/>
              <a:t>El dolor nociceptivo es una experiencia sensorial que ocurre cuando neuronas sensoriales específicas, llamadas nociceptores, responden a un estímulo nocivo. Con el dolor nociceptivo, la región dolorosa típicamente se localiza en el sitio de la lesión y el dolor frecuentemente se describe como pulsante, punzante o como presión. El dolor nociceptivo es usualmente limitado en términos de tiempo y se resuelve cuando el tejido dañado sana (ej:  fracturas óseas, quemaduras y hematomas). </a:t>
            </a:r>
          </a:p>
          <a:p>
            <a:pPr marL="0" lvl="1"/>
            <a:r>
              <a:rPr lang="es-MX" sz="1050" dirty="0" smtClean="0"/>
              <a:t>El dolor somático, como gota, osteoartritis y dolor inducido por trauma se originan en los nociceptores músculo-esqueléticos o cutáneos y generalmente está bien-localizado. El dolor visceral, como la dismenorrea, se origina en nociceptores ubicados en los órganos huecos y músculos lisos; generalmente es referido.</a:t>
            </a:r>
          </a:p>
          <a:p>
            <a:pPr marL="0" lvl="1"/>
            <a:r>
              <a:rPr lang="es-MX" sz="1050" dirty="0" smtClean="0"/>
              <a:t>Aunque el dolor nociceptivo es generalmente auto-limitante puede ser crónico, como en la osteoartritis. El tratamiento con analgésicos convencionales usualmente es apropiado.</a:t>
            </a:r>
          </a:p>
          <a:p>
            <a:pPr marL="0" lvl="1"/>
            <a:endParaRPr lang="es-MX" sz="1050" dirty="0" smtClean="0"/>
          </a:p>
          <a:p>
            <a:pPr marL="0" lvl="1"/>
            <a:r>
              <a:rPr lang="es-MX" sz="1050" b="1" dirty="0" smtClean="0"/>
              <a:t>Referencias</a:t>
            </a:r>
            <a:endParaRPr lang="en-US" sz="1050" b="1" dirty="0" smtClean="0"/>
          </a:p>
          <a:p>
            <a:pPr marL="0" lvl="1"/>
            <a:r>
              <a:rPr lang="en-US" sz="1050" dirty="0" smtClean="0"/>
              <a:t>Felson DT. </a:t>
            </a:r>
            <a:r>
              <a:rPr lang="en-CA" sz="1050" dirty="0" smtClean="0"/>
              <a:t>Developments in the clinical understanding of osteoarthritis. </a:t>
            </a:r>
            <a:r>
              <a:rPr lang="en-US" sz="1050" i="1" dirty="0" smtClean="0"/>
              <a:t>Arthritis Res Ther </a:t>
            </a:r>
            <a:r>
              <a:rPr lang="en-US" sz="1050" dirty="0" smtClean="0"/>
              <a:t>2009; 11(1):203.</a:t>
            </a:r>
          </a:p>
          <a:p>
            <a:pPr marL="0" lvl="1"/>
            <a:r>
              <a:rPr lang="en-US" sz="1050" dirty="0" smtClean="0"/>
              <a:t>International Association for the Study of Pain. </a:t>
            </a:r>
            <a:r>
              <a:rPr lang="en-US" sz="1050" i="1" dirty="0" smtClean="0"/>
              <a:t>IASP Taxonomy</a:t>
            </a:r>
            <a:r>
              <a:rPr lang="en-US" sz="1050" dirty="0" smtClean="0"/>
              <a:t>. Available at: </a:t>
            </a:r>
            <a:r>
              <a:rPr lang="en-US" sz="1050" dirty="0" smtClean="0">
                <a:hlinkClick r:id="rId3"/>
              </a:rPr>
              <a:t>http://www.iasp-pain.org/AM/Template.cfm?Section=Pain_Definitions</a:t>
            </a:r>
            <a:r>
              <a:rPr lang="en-US" sz="1050" dirty="0" smtClean="0"/>
              <a:t>. Accessed: July 15, 2013.</a:t>
            </a:r>
          </a:p>
          <a:p>
            <a:pPr marL="0" lvl="1"/>
            <a:r>
              <a:rPr lang="en-US" sz="1050" dirty="0" smtClean="0"/>
              <a:t>McMahon SB, Koltzenburg M (eds). </a:t>
            </a:r>
            <a:r>
              <a:rPr lang="en-US" sz="1050" i="1" dirty="0" smtClean="0"/>
              <a:t>Wall and Melzack’s Textbook of Pain. </a:t>
            </a:r>
            <a:r>
              <a:rPr lang="en-US" sz="1050" dirty="0" smtClean="0"/>
              <a:t>5th ed. Elsevier; London, UK: 2006.</a:t>
            </a:r>
          </a:p>
          <a:p>
            <a:pPr marL="0" lvl="1"/>
            <a:r>
              <a:rPr lang="en-US" sz="1050" dirty="0" smtClean="0"/>
              <a:t>Woolf CJ. </a:t>
            </a:r>
            <a:r>
              <a:rPr lang="en-CA" sz="1050" dirty="0" smtClean="0"/>
              <a:t>Central sensitization: implications for the diagnosis and treatment of pain. </a:t>
            </a:r>
            <a:r>
              <a:rPr lang="en-US" sz="1050" i="1" dirty="0" smtClean="0"/>
              <a:t>Pain</a:t>
            </a:r>
            <a:r>
              <a:rPr lang="en-US" sz="1050" dirty="0" smtClean="0"/>
              <a:t> 2011;152(3 Suppl):S2-15.</a:t>
            </a:r>
          </a:p>
          <a:p>
            <a:pPr marL="0" lvl="1"/>
            <a:endParaRPr lang="en-GB" sz="1050" dirty="0" smtClean="0"/>
          </a:p>
          <a:p>
            <a:pPr marL="0" lvl="1"/>
            <a:endParaRPr lang="en-GB" sz="1050" dirty="0"/>
          </a:p>
        </p:txBody>
      </p:sp>
      <p:sp>
        <p:nvSpPr>
          <p:cNvPr id="4" name="Slide Image Placeholder 3"/>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7" name="Rectangle 7"/>
          <p:cNvSpPr>
            <a:spLocks noGrp="1" noChangeArrowheads="1"/>
          </p:cNvSpPr>
          <p:nvPr>
            <p:ph type="sldNum" sz="quarter" idx="5"/>
          </p:nvPr>
        </p:nvSpPr>
        <p:spPr>
          <a:noFill/>
        </p:spPr>
        <p:txBody>
          <a:bodyPr/>
          <a:lstStyle/>
          <a:p>
            <a:fld id="{8758B6FB-ED75-4C3D-909C-F72044CCC42C}" type="slidenum">
              <a:rPr lang="en-US" smtClean="0">
                <a:solidFill>
                  <a:prstClr val="black"/>
                </a:solidFill>
                <a:ea typeface="ヒラギノ角ゴ Pro W3"/>
                <a:cs typeface="ヒラギノ角ゴ Pro W3"/>
              </a:rPr>
              <a:pPr/>
              <a:t>21</a:t>
            </a:fld>
            <a:endParaRPr lang="en-US" dirty="0" smtClean="0">
              <a:solidFill>
                <a:prstClr val="black"/>
              </a:solidFill>
              <a:ea typeface="ヒラギノ角ゴ Pro W3"/>
              <a:cs typeface="ヒラギノ角ゴ Pro W3"/>
            </a:endParaRPr>
          </a:p>
        </p:txBody>
      </p:sp>
      <p:sp>
        <p:nvSpPr>
          <p:cNvPr id="1033218" name="Rectangle 2"/>
          <p:cNvSpPr>
            <a:spLocks noGrp="1" noRot="1" noChangeAspect="1" noChangeArrowheads="1" noTextEdit="1"/>
          </p:cNvSpPr>
          <p:nvPr>
            <p:ph type="sldImg"/>
          </p:nvPr>
        </p:nvSpPr>
        <p:spPr>
          <a:ln/>
        </p:spPr>
      </p:sp>
      <p:sp>
        <p:nvSpPr>
          <p:cNvPr id="1033219" name="Rectangle 3"/>
          <p:cNvSpPr>
            <a:spLocks noGrp="1" noChangeArrowheads="1"/>
          </p:cNvSpPr>
          <p:nvPr>
            <p:ph type="body" idx="1"/>
          </p:nvPr>
        </p:nvSpPr>
        <p:spPr>
          <a:noFill/>
          <a:ln/>
        </p:spPr>
        <p:txBody>
          <a:bodyPr/>
          <a:lstStyle/>
          <a:p>
            <a:pPr eaLnBrk="1" hangingPunct="1"/>
            <a:r>
              <a:rPr lang="es-MX" b="1" noProof="0" dirty="0" smtClean="0"/>
              <a:t>Notas del Conferencista </a:t>
            </a:r>
          </a:p>
          <a:p>
            <a:pPr rtl="0"/>
            <a:r>
              <a:rPr lang="es-MX" sz="1200" kern="1200" noProof="0" dirty="0" smtClean="0">
                <a:solidFill>
                  <a:schemeClr val="tx1"/>
                </a:solidFill>
                <a:latin typeface="+mn-lt"/>
                <a:ea typeface="+mn-ea"/>
                <a:cs typeface="+mn-cs"/>
              </a:rPr>
              <a:t>El dolor nociceptivo </a:t>
            </a:r>
            <a:r>
              <a:rPr lang="es-MX" sz="1200" kern="1200" noProof="0" dirty="0" smtClean="0">
                <a:latin typeface="+mn-lt"/>
                <a:ea typeface="+mn-ea"/>
                <a:cs typeface="+mn-cs"/>
              </a:rPr>
              <a:t>es desencadenado por la activación permanente</a:t>
            </a:r>
            <a:r>
              <a:rPr lang="es-MX" sz="1200" kern="1200" baseline="0" noProof="0" dirty="0" smtClean="0">
                <a:latin typeface="+mn-lt"/>
                <a:ea typeface="+mn-ea"/>
                <a:cs typeface="+mn-cs"/>
              </a:rPr>
              <a:t> (duradera) de los nociceptores </a:t>
            </a:r>
            <a:r>
              <a:rPr lang="es-MX" sz="1200" kern="1200" noProof="0" dirty="0" smtClean="0">
                <a:latin typeface="+mn-lt"/>
                <a:ea typeface="+mn-ea"/>
                <a:cs typeface="+mn-cs"/>
              </a:rPr>
              <a:t> Aδ</a:t>
            </a:r>
            <a:r>
              <a:rPr lang="es-MX" sz="1200" kern="1200" baseline="0" noProof="0" dirty="0" smtClean="0">
                <a:latin typeface="+mn-lt"/>
                <a:ea typeface="+mn-ea"/>
                <a:cs typeface="+mn-cs"/>
              </a:rPr>
              <a:t> y </a:t>
            </a:r>
            <a:r>
              <a:rPr lang="es-MX" sz="1200" kern="1200" noProof="0" dirty="0" smtClean="0">
                <a:latin typeface="+mn-lt"/>
                <a:ea typeface="+mn-ea"/>
                <a:cs typeface="+mn-cs"/>
              </a:rPr>
              <a:t>C después de estimulación en respuesta a un estímulo nocivo.  La percepción de </a:t>
            </a:r>
            <a:r>
              <a:rPr lang="es-MX" sz="1200" kern="1200" baseline="0" noProof="0" dirty="0" smtClean="0">
                <a:latin typeface="+mn-lt"/>
                <a:ea typeface="+mn-ea"/>
                <a:cs typeface="+mn-cs"/>
              </a:rPr>
              <a:t>Dolor Nociceptivo típicamente </a:t>
            </a:r>
            <a:r>
              <a:rPr lang="es-MX" sz="1200" kern="1200" baseline="0" noProof="0" dirty="0" smtClean="0">
                <a:solidFill>
                  <a:schemeClr val="tx1"/>
                </a:solidFill>
                <a:latin typeface="+mn-lt"/>
                <a:ea typeface="+mn-ea"/>
                <a:cs typeface="+mn-cs"/>
              </a:rPr>
              <a:t>se correlaciona positivamente con la intensidad del estímulo.  El Dolor Nociceptivo también representa típicamente daño tisular real si no potencial.</a:t>
            </a:r>
            <a:endParaRPr lang="es-MX" sz="1200" kern="1200" noProof="0" dirty="0" smtClean="0">
              <a:solidFill>
                <a:schemeClr val="tx1"/>
              </a:solidFill>
              <a:latin typeface="+mn-lt"/>
              <a:ea typeface="+mn-ea"/>
              <a:cs typeface="+mn-cs"/>
            </a:endParaRPr>
          </a:p>
          <a:p>
            <a:pPr rtl="0"/>
            <a:endParaRPr lang="es-MX" sz="1200"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baseline="0" noProof="0" dirty="0" smtClean="0">
                <a:solidFill>
                  <a:schemeClr val="tx1"/>
                </a:solidFill>
                <a:latin typeface="+mn-lt"/>
                <a:ea typeface="+mn-ea"/>
                <a:cs typeface="+mn-cs"/>
              </a:rPr>
              <a:t>El dolor somático es dolor que se origina de los tejidos y puede ser subdividido en dolor somático superficial y profundo.  El dolor somático superficial, denominado dolor somático cutáneo, surge de la piel, tejido subcutáneo y membranas mucosas.  El dolor somático profundo surge de tejidos más profundos en el cuerpo por ejemplo músculos, articulaciones y huesos.</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baseline="0" noProof="0" dirty="0" smtClean="0">
              <a:solidFill>
                <a:schemeClr val="tx1"/>
              </a:solidFill>
              <a:latin typeface="+mn-lt"/>
              <a:ea typeface="+mn-ea"/>
              <a:cs typeface="+mn-cs"/>
            </a:endParaRPr>
          </a:p>
          <a:p>
            <a:pPr rtl="0"/>
            <a:r>
              <a:rPr lang="es-MX" sz="1200" kern="1200" noProof="0" dirty="0" smtClean="0">
                <a:solidFill>
                  <a:schemeClr val="tx1"/>
                </a:solidFill>
                <a:latin typeface="+mn-lt"/>
                <a:ea typeface="+mn-ea"/>
                <a:cs typeface="+mn-cs"/>
              </a:rPr>
              <a:t>El dolor visceral</a:t>
            </a:r>
            <a:r>
              <a:rPr lang="es-MX" sz="1200" kern="1200" baseline="0" noProof="0" dirty="0" smtClean="0">
                <a:solidFill>
                  <a:schemeClr val="tx1"/>
                </a:solidFill>
                <a:latin typeface="+mn-lt"/>
                <a:ea typeface="+mn-ea"/>
                <a:cs typeface="+mn-cs"/>
              </a:rPr>
              <a:t> es dolor que se origina de los órganos viscerales.</a:t>
            </a:r>
          </a:p>
          <a:p>
            <a:pPr rtl="0"/>
            <a:endParaRPr lang="es-MX" sz="1200" kern="1200" baseline="0" noProof="0" dirty="0" smtClean="0">
              <a:solidFill>
                <a:schemeClr val="tx1"/>
              </a:solidFill>
              <a:latin typeface="+mn-lt"/>
              <a:ea typeface="+mn-ea"/>
              <a:cs typeface="+mn-cs"/>
            </a:endParaRPr>
          </a:p>
          <a:p>
            <a:pPr rtl="0"/>
            <a:endParaRPr lang="pt-BR" sz="1200" kern="1200" baseline="0" dirty="0" smtClean="0">
              <a:solidFill>
                <a:schemeClr val="tx1"/>
              </a:solidFill>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7" name="Rectangle 7"/>
          <p:cNvSpPr>
            <a:spLocks noGrp="1" noChangeArrowheads="1"/>
          </p:cNvSpPr>
          <p:nvPr>
            <p:ph type="sldNum" sz="quarter" idx="5"/>
          </p:nvPr>
        </p:nvSpPr>
        <p:spPr>
          <a:noFill/>
        </p:spPr>
        <p:txBody>
          <a:bodyPr/>
          <a:lstStyle/>
          <a:p>
            <a:fld id="{8758B6FB-ED75-4C3D-909C-F72044CCC42C}" type="slidenum">
              <a:rPr lang="en-US" smtClean="0">
                <a:solidFill>
                  <a:prstClr val="black"/>
                </a:solidFill>
                <a:ea typeface="ヒラギノ角ゴ Pro W3"/>
                <a:cs typeface="ヒラギノ角ゴ Pro W3"/>
              </a:rPr>
              <a:pPr/>
              <a:t>22</a:t>
            </a:fld>
            <a:endParaRPr lang="en-US" dirty="0" smtClean="0">
              <a:solidFill>
                <a:prstClr val="black"/>
              </a:solidFill>
              <a:ea typeface="ヒラギノ角ゴ Pro W3"/>
              <a:cs typeface="ヒラギノ角ゴ Pro W3"/>
            </a:endParaRPr>
          </a:p>
        </p:txBody>
      </p:sp>
      <p:sp>
        <p:nvSpPr>
          <p:cNvPr id="1033218" name="Rectangle 2"/>
          <p:cNvSpPr>
            <a:spLocks noGrp="1" noRot="1" noChangeAspect="1" noChangeArrowheads="1" noTextEdit="1"/>
          </p:cNvSpPr>
          <p:nvPr>
            <p:ph type="sldImg"/>
          </p:nvPr>
        </p:nvSpPr>
        <p:spPr>
          <a:ln/>
        </p:spPr>
      </p:sp>
      <p:sp>
        <p:nvSpPr>
          <p:cNvPr id="1033219" name="Rectangle 3"/>
          <p:cNvSpPr>
            <a:spLocks noGrp="1" noChangeArrowheads="1"/>
          </p:cNvSpPr>
          <p:nvPr>
            <p:ph type="body" idx="1"/>
          </p:nvPr>
        </p:nvSpPr>
        <p:spPr>
          <a:noFill/>
          <a:ln/>
        </p:spPr>
        <p:txBody>
          <a:bodyPr/>
          <a:lstStyle/>
          <a:p>
            <a:r>
              <a:rPr lang="es-MX" b="1" noProof="0" dirty="0" smtClean="0"/>
              <a:t>Notas del Conferencista</a:t>
            </a:r>
          </a:p>
          <a:p>
            <a:pPr rtl="0"/>
            <a:r>
              <a:rPr lang="es-MX" sz="1200" kern="1200" baseline="0" noProof="0" dirty="0" smtClean="0">
                <a:solidFill>
                  <a:schemeClr val="tx1"/>
                </a:solidFill>
                <a:latin typeface="+mn-lt"/>
                <a:ea typeface="+mn-ea"/>
                <a:cs typeface="+mn-cs"/>
              </a:rPr>
              <a:t>Los estímulos nocivos son procesados de manera diferente en los distintos tipos de tejidos y esto resulta en las diferentes sensaciones experimentadas así como en las diferentes presentaciones. Por ejemplo:</a:t>
            </a:r>
          </a:p>
          <a:p>
            <a:pPr marL="228600" indent="-228600" rtl="0">
              <a:buAutoNum type="alphaLcParenR"/>
            </a:pPr>
            <a:r>
              <a:rPr lang="es-MX" sz="1200" kern="1200" baseline="0" noProof="0" dirty="0" smtClean="0">
                <a:solidFill>
                  <a:schemeClr val="tx1"/>
                </a:solidFill>
                <a:latin typeface="+mn-lt"/>
                <a:ea typeface="+mn-ea"/>
                <a:cs typeface="+mn-cs"/>
              </a:rPr>
              <a:t>Dolor somático superficial: agudo, bien localizado, punzante y quemante</a:t>
            </a:r>
          </a:p>
          <a:p>
            <a:pPr marL="228600" indent="-228600" rtl="0">
              <a:buAutoNum type="alphaLcParenR"/>
            </a:pPr>
            <a:r>
              <a:rPr lang="es-MX" sz="1200" kern="1200" baseline="0" noProof="0" dirty="0" smtClean="0">
                <a:solidFill>
                  <a:schemeClr val="tx1"/>
                </a:solidFill>
                <a:latin typeface="+mn-lt"/>
                <a:ea typeface="+mn-ea"/>
                <a:cs typeface="+mn-cs"/>
              </a:rPr>
              <a:t>Dolor somático profundo: difuso, sordo y punzante,</a:t>
            </a:r>
          </a:p>
          <a:p>
            <a:pPr marL="228600" indent="-228600" rtl="0">
              <a:buAutoNum type="alphaLcParenR"/>
            </a:pPr>
            <a:r>
              <a:rPr lang="es-MX" sz="1200" kern="1200" baseline="0" noProof="0" dirty="0" smtClean="0">
                <a:solidFill>
                  <a:schemeClr val="tx1"/>
                </a:solidFill>
                <a:latin typeface="+mn-lt"/>
                <a:ea typeface="+mn-ea"/>
                <a:cs typeface="+mn-cs"/>
              </a:rPr>
              <a:t>Visceral: espasmo profundo y generalmente referido a otros sitios</a:t>
            </a:r>
          </a:p>
          <a:p>
            <a:pPr eaLnBrk="1" hangingPunct="1"/>
            <a:endParaRPr lang="es-MX" noProof="0" dirty="0" smtClean="0"/>
          </a:p>
          <a:p>
            <a:pPr eaLnBrk="1" hangingPunct="1"/>
            <a:endParaRPr lang="es-MX" noProof="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dirty="0" smtClean="0">
                <a:latin typeface="+mn-lt"/>
              </a:rPr>
              <a:t>Notas del Conferencista</a:t>
            </a:r>
          </a:p>
          <a:p>
            <a:r>
              <a:rPr lang="es-MX" sz="1200" b="0" dirty="0" smtClean="0">
                <a:latin typeface="+mn-lt"/>
              </a:rPr>
              <a:t>El dolor nociceptivo puede tener un origen somático o visceral. El dolor somático</a:t>
            </a:r>
            <a:r>
              <a:rPr lang="es-MX" sz="1200" b="0" baseline="0" dirty="0" smtClean="0">
                <a:latin typeface="+mn-lt"/>
              </a:rPr>
              <a:t>, que se origina en la piel, en los músculos</a:t>
            </a:r>
            <a:r>
              <a:rPr lang="es-MX" dirty="0" smtClean="0"/>
              <a:t>, articulaciones, tendones o huesos,</a:t>
            </a:r>
            <a:r>
              <a:rPr lang="es-MX" sz="1200" b="0" baseline="0" dirty="0" smtClean="0">
                <a:latin typeface="+mn-lt"/>
              </a:rPr>
              <a:t> es el mejor conocido de los dos tipos</a:t>
            </a:r>
            <a:r>
              <a:rPr lang="es-MX" sz="1200" b="0" dirty="0" smtClean="0">
                <a:latin typeface="+mn-lt"/>
              </a:rPr>
              <a:t> y </a:t>
            </a:r>
            <a:r>
              <a:rPr lang="es-MX" dirty="0" smtClean="0"/>
              <a:t>frecuentemente es lo que la gente llama </a:t>
            </a:r>
            <a:r>
              <a:rPr lang="es-MX" sz="1200" b="0" baseline="0" dirty="0" smtClean="0">
                <a:latin typeface="+mn-lt"/>
              </a:rPr>
              <a:t>dolor nociceptivo. Sin embargo, el dolor visceral que se origina en órganos huecos y/o músculos lisos también es muy común</a:t>
            </a:r>
            <a:r>
              <a:rPr lang="es-MX" dirty="0" smtClean="0"/>
              <a:t>, como lo ejemplifica la </a:t>
            </a:r>
            <a:r>
              <a:rPr lang="es-MX" sz="1200" b="0" baseline="0" dirty="0" smtClean="0">
                <a:latin typeface="+mn-lt"/>
              </a:rPr>
              <a:t>dismenorrea y los trastornos gastrointestinales funcionales. A diferencia del olor somático, el dolor visceral es usualmente difuso y no bien-localizado. También puede</a:t>
            </a:r>
            <a:r>
              <a:rPr lang="es-MX" sz="1200" b="0" dirty="0" smtClean="0">
                <a:latin typeface="+mn-lt"/>
              </a:rPr>
              <a:t> ser referido </a:t>
            </a:r>
            <a:r>
              <a:rPr lang="es-MX" sz="1200" b="0" baseline="0" dirty="0" smtClean="0">
                <a:latin typeface="+mn-lt"/>
              </a:rPr>
              <a:t>(es decir,  dolor experimentado en una parte del cuerpo no asociada con la disfunción o lesión inicial).</a:t>
            </a:r>
          </a:p>
          <a:p>
            <a:endParaRPr lang="es-MX" sz="1200" b="1" dirty="0" smtClean="0">
              <a:latin typeface="+mn-lt"/>
            </a:endParaRPr>
          </a:p>
          <a:p>
            <a:r>
              <a:rPr lang="es-MX" sz="1200" b="1" dirty="0" smtClean="0">
                <a:latin typeface="+mn-lt"/>
              </a:rPr>
              <a:t>Referencias</a:t>
            </a:r>
          </a:p>
          <a:p>
            <a:endParaRPr lang="en-US" sz="1200" b="1" dirty="0" smtClean="0">
              <a:latin typeface="+mn-lt"/>
            </a:endParaRPr>
          </a:p>
          <a:p>
            <a:r>
              <a:rPr lang="en-US" dirty="0" smtClean="0"/>
              <a:t>McMahon SB, Koltzenburg M (eds). </a:t>
            </a:r>
            <a:r>
              <a:rPr lang="en-US" i="1" dirty="0" smtClean="0"/>
              <a:t>Wall and Melzack’s Textbook of Pain. </a:t>
            </a:r>
            <a:r>
              <a:rPr lang="en-US" dirty="0" smtClean="0"/>
              <a:t>5th ed. Elsevier; London, UK: 2006.</a:t>
            </a:r>
            <a:endParaRPr lang="en-CA" dirty="0" smtClean="0">
              <a:hlinkClick r:id="rId3" tooltip="Molecular interventions."/>
            </a:endParaRPr>
          </a:p>
          <a:p>
            <a:r>
              <a:rPr lang="en-US" dirty="0" smtClean="0"/>
              <a:t>Sikandar S, Dickenson AH. </a:t>
            </a:r>
            <a:r>
              <a:rPr lang="en-CA" dirty="0" smtClean="0"/>
              <a:t>Visceral pain: the ins and outs, the ups and downs. </a:t>
            </a:r>
            <a:br>
              <a:rPr lang="en-CA" dirty="0" smtClean="0"/>
            </a:br>
            <a:r>
              <a:rPr lang="en-US" i="1" dirty="0" smtClean="0"/>
              <a:t>Curr Opin Support Palliat Care</a:t>
            </a:r>
            <a:r>
              <a:rPr lang="en-US" dirty="0" smtClean="0"/>
              <a:t> 2012; 6(1):17-26.</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2654359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MX" sz="1200" b="1" dirty="0" smtClean="0"/>
              <a:t>Notas del Conferencista</a:t>
            </a:r>
          </a:p>
          <a:p>
            <a:pPr>
              <a:defRPr/>
            </a:pPr>
            <a:r>
              <a:rPr lang="es-MX" sz="1200" dirty="0" smtClean="0"/>
              <a:t>En la médula espinal, existe una convergencia de fibras aferentes cutáneas somáticas y </a:t>
            </a:r>
            <a:r>
              <a:rPr lang="es-MX" sz="1200" b="0" dirty="0" smtClean="0"/>
              <a:t>viscerales. Los axones ascendentes transmiten el mensaje al c</a:t>
            </a:r>
            <a:r>
              <a:rPr lang="es-MX" sz="1200" dirty="0" smtClean="0"/>
              <a:t>erebro. De esta forma, la estimulación </a:t>
            </a:r>
            <a:r>
              <a:rPr lang="es-MX" dirty="0" smtClean="0"/>
              <a:t>del nociceptor visceral </a:t>
            </a:r>
            <a:r>
              <a:rPr lang="es-MX" sz="1200" dirty="0" smtClean="0"/>
              <a:t>mal interpreta la ubicación del dolor como si ocurriera en la piel.  </a:t>
            </a:r>
          </a:p>
          <a:p>
            <a:pPr marL="0" marR="0" indent="0" algn="l" defTabSz="914400" rtl="0" eaLnBrk="1" fontAlgn="auto" latinLnBrk="0" hangingPunct="1">
              <a:lnSpc>
                <a:spcPct val="100000"/>
              </a:lnSpc>
              <a:spcBef>
                <a:spcPts val="0"/>
              </a:spcBef>
              <a:spcAft>
                <a:spcPts val="600"/>
              </a:spcAft>
              <a:buClrTx/>
              <a:buSzTx/>
              <a:buFontTx/>
              <a:buNone/>
              <a:tabLst/>
              <a:defRPr/>
            </a:pPr>
            <a:r>
              <a:rPr lang="es-MX" sz="1200" dirty="0" smtClean="0"/>
              <a:t>La imagen que aparece en e</a:t>
            </a:r>
            <a:r>
              <a:rPr lang="es-MX" sz="1200" baseline="0" dirty="0" smtClean="0"/>
              <a:t>sta slide ilustra las regiones de dolor visceral referido.</a:t>
            </a:r>
            <a:endParaRPr lang="es-MX" sz="1200" dirty="0" smtClean="0"/>
          </a:p>
          <a:p>
            <a:endParaRPr lang="es-MX" dirty="0" smtClean="0"/>
          </a:p>
          <a:p>
            <a:r>
              <a:rPr lang="es-MX" b="1" dirty="0" smtClean="0"/>
              <a:t>Referencias</a:t>
            </a:r>
            <a:endParaRPr lang="en-CA" b="1" dirty="0" smtClean="0"/>
          </a:p>
          <a:p>
            <a:r>
              <a:rPr lang="en-CA" dirty="0" smtClean="0"/>
              <a:t>Hudspith MJ </a:t>
            </a:r>
            <a:r>
              <a:rPr lang="en-CA" i="1" dirty="0" smtClean="0"/>
              <a:t>et al. </a:t>
            </a:r>
            <a:r>
              <a:rPr lang="en-CA" dirty="0" smtClean="0"/>
              <a:t>In: Hemmings HC, Hopkins PM (eds). </a:t>
            </a:r>
            <a:r>
              <a:rPr lang="en-CA" i="1" dirty="0" smtClean="0"/>
              <a:t>Foundations of Anesthesia</a:t>
            </a:r>
            <a:r>
              <a:rPr lang="en-CA" dirty="0" smtClean="0"/>
              <a:t>. 2nd ed. Elsevier; Philadelphia, PA: 2006; </a:t>
            </a:r>
            <a:br>
              <a:rPr lang="en-CA" dirty="0" smtClean="0"/>
            </a:br>
            <a:r>
              <a:rPr lang="en-CA" dirty="0" smtClean="0"/>
              <a:t>Schmitt WH Jr. Visceral referred pain areas. </a:t>
            </a:r>
            <a:r>
              <a:rPr lang="en-CA" i="1" dirty="0" smtClean="0"/>
              <a:t>Uplink </a:t>
            </a:r>
            <a:r>
              <a:rPr lang="en-CA" dirty="0" smtClean="0"/>
              <a:t>1998; 10:1-3.</a:t>
            </a:r>
            <a:endParaRPr lang="en-US"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24</a:t>
            </a:fld>
            <a:endParaRPr lang="en-CA" dirty="0"/>
          </a:p>
        </p:txBody>
      </p:sp>
    </p:spTree>
    <p:extLst>
      <p:ext uri="{BB962C8B-B14F-4D97-AF65-F5344CB8AC3E}">
        <p14:creationId xmlns:p14="http://schemas.microsoft.com/office/powerpoint/2010/main" val="190553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fld id="{A508B822-A49E-46BB-8019-31A81CB39AF6}" type="slidenum">
              <a:rPr lang="en-GB" smtClean="0">
                <a:solidFill>
                  <a:prstClr val="black"/>
                </a:solidFill>
              </a:rPr>
              <a:pPr/>
              <a:t>25</a:t>
            </a:fld>
            <a:endParaRPr lang="en-GB" dirty="0" smtClean="0">
              <a:solidFill>
                <a:prstClr val="black"/>
              </a:solidFill>
            </a:endParaRPr>
          </a:p>
        </p:txBody>
      </p:sp>
      <p:sp>
        <p:nvSpPr>
          <p:cNvPr id="34820" name="Rectangle 3"/>
          <p:cNvSpPr>
            <a:spLocks noGrp="1" noChangeArrowheads="1"/>
          </p:cNvSpPr>
          <p:nvPr>
            <p:ph type="body" idx="1"/>
          </p:nvPr>
        </p:nvSpPr>
        <p:spPr/>
        <p:txBody>
          <a:bodyPr/>
          <a:lstStyle/>
          <a:p>
            <a:r>
              <a:rPr lang="es-MX" b="1" dirty="0" smtClean="0"/>
              <a:t>Notas del Conferencista</a:t>
            </a:r>
          </a:p>
          <a:p>
            <a:r>
              <a:rPr lang="es-MX" dirty="0" smtClean="0"/>
              <a:t>Esta slide ilustra algunas de las vías centrales y periféricas a través de las cuales los estímulos dolorosos son procesados normalmente (dolor nociceptivo). </a:t>
            </a:r>
          </a:p>
          <a:p>
            <a:r>
              <a:rPr lang="es-MX" dirty="0" smtClean="0"/>
              <a:t>Los receptores de los nociceptores periféricos pueden ser activados por estímulos mecánicos, térmicos (calor o frío) o químicos nocivos. Los impulsos de dolor son entonces transmitidos a lo largo de los axones sensoriales, contenidos en los nervios periféricos y raíces dorsales, al cuerno dorsal. Las fibras nerviosas periféricas involucradas en el dolor incluyen fibras C de conducción lenta sin-mielina y fibras A</a:t>
            </a:r>
            <a:r>
              <a:rPr lang="es-MX" dirty="0" smtClean="0">
                <a:sym typeface="Symbol" pitchFamily="18" charset="2"/>
              </a:rPr>
              <a:t></a:t>
            </a:r>
            <a:r>
              <a:rPr lang="es-MX" dirty="0" smtClean="0"/>
              <a:t> con poca mielina. </a:t>
            </a:r>
          </a:p>
          <a:p>
            <a:r>
              <a:rPr lang="es-MX" dirty="0" smtClean="0"/>
              <a:t>En las capas superficiales del cuerno dorsal, estas fibras hacen conexión sináptica con neuronas de segundo orden que transmiten impulsos a través de la médula espinal al cerebro (vía de transmisión ascendente). En el cerebro, el tálamo y ciertas áreas corticales específicas son críticas para la experiencia sensorial y emocional del dolor.</a:t>
            </a:r>
          </a:p>
          <a:p>
            <a:r>
              <a:rPr lang="es-MX" dirty="0" smtClean="0"/>
              <a:t>La transmisión y procesamiento de los impulsos de dolor también es modulada por controles descendentes (inhibitorios) y segmentarios.</a:t>
            </a:r>
          </a:p>
          <a:p>
            <a:endParaRPr lang="es-MX" dirty="0" smtClean="0"/>
          </a:p>
          <a:p>
            <a:r>
              <a:rPr lang="es-MX" b="1" dirty="0" smtClean="0"/>
              <a:t>Referencia</a:t>
            </a:r>
            <a:endParaRPr lang="en-US" b="1" dirty="0"/>
          </a:p>
          <a:p>
            <a:r>
              <a:rPr lang="en-GB" dirty="0"/>
              <a:t>Scholz J, Woolf  CJ. Can we conquer </a:t>
            </a:r>
            <a:r>
              <a:rPr lang="en-GB" dirty="0" smtClean="0"/>
              <a:t>pain? </a:t>
            </a:r>
            <a:r>
              <a:rPr lang="en-GB" i="1" dirty="0" smtClean="0"/>
              <a:t>Nat </a:t>
            </a:r>
            <a:r>
              <a:rPr lang="en-GB" i="1" dirty="0"/>
              <a:t>Neurosci </a:t>
            </a:r>
            <a:r>
              <a:rPr lang="en-GB" dirty="0"/>
              <a:t>2002; 5(Suppl):1062-7.</a:t>
            </a:r>
          </a:p>
          <a:p>
            <a:endParaRPr lang="en-GB" dirty="0" smtClean="0"/>
          </a:p>
          <a:p>
            <a:endParaRPr lang="en-US"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3" name="Rectangle 2"/>
          <p:cNvSpPr>
            <a:spLocks noGrp="1" noRot="1" noChangeAspect="1" noChangeArrowheads="1" noTextEdit="1"/>
          </p:cNvSpPr>
          <p:nvPr>
            <p:ph type="sldImg"/>
          </p:nvPr>
        </p:nvSpPr>
        <p:spPr>
          <a:ln/>
        </p:spPr>
      </p:sp>
      <p:sp>
        <p:nvSpPr>
          <p:cNvPr id="735234" name="Rectangle 3"/>
          <p:cNvSpPr>
            <a:spLocks noGrp="1" noChangeArrowheads="1"/>
          </p:cNvSpPr>
          <p:nvPr>
            <p:ph type="body" idx="1"/>
          </p:nvPr>
        </p:nvSpPr>
        <p:spPr>
          <a:noFill/>
          <a:ln/>
        </p:spPr>
        <p:txBody>
          <a:bodyPr/>
          <a:lstStyle/>
          <a:p>
            <a:pPr>
              <a:spcAft>
                <a:spcPts val="600"/>
              </a:spcAft>
            </a:pPr>
            <a:r>
              <a:rPr lang="en-CA" sz="1100" b="1" dirty="0" smtClean="0"/>
              <a:t>N</a:t>
            </a:r>
            <a:r>
              <a:rPr lang="es-MX" sz="1100" b="1" noProof="0" dirty="0" smtClean="0"/>
              <a:t>otas del Conferencista</a:t>
            </a:r>
          </a:p>
          <a:p>
            <a:pPr>
              <a:spcAft>
                <a:spcPts val="600"/>
              </a:spcAft>
            </a:pPr>
            <a:r>
              <a:rPr lang="es-MX" sz="1100" noProof="0" dirty="0" smtClean="0"/>
              <a:t>La</a:t>
            </a:r>
            <a:r>
              <a:rPr lang="es-MX" sz="1100" baseline="0" noProof="0" dirty="0" smtClean="0"/>
              <a:t> n</a:t>
            </a:r>
            <a:r>
              <a:rPr lang="es-MX" sz="1100" noProof="0" dirty="0" smtClean="0"/>
              <a:t>ocicepción viaja de la periferia al sistema nervioso central (SNC) a</a:t>
            </a:r>
            <a:r>
              <a:rPr lang="es-MX" sz="1100" baseline="0" noProof="0" dirty="0" smtClean="0"/>
              <a:t> través de </a:t>
            </a:r>
            <a:r>
              <a:rPr lang="es-MX" sz="1100" noProof="0" dirty="0" smtClean="0"/>
              <a:t>vías de dolor ascendentes. La activación prolongada de nociceptores aferentes primarios sensibiliza las neuronas de la médula espinal y las neuronas clase I, II, y III se vuelven hiperexcitadas. </a:t>
            </a:r>
          </a:p>
          <a:p>
            <a:pPr>
              <a:spcAft>
                <a:spcPts val="600"/>
              </a:spcAft>
            </a:pPr>
            <a:r>
              <a:rPr lang="es-MX" sz="1100" noProof="0" dirty="0" smtClean="0"/>
              <a:t>Un nociceptor es una neurona sensorial que responde a estímulos potencialmente dañinos enviando señales nerviosas a la médula espinal y el cerebro. Este proceso, llamado nocicepción, usualmente causa la percepción del dolor.</a:t>
            </a:r>
          </a:p>
          <a:p>
            <a:pPr>
              <a:spcAft>
                <a:spcPts val="600"/>
              </a:spcAft>
            </a:pPr>
            <a:r>
              <a:rPr lang="es-MX" sz="1100" noProof="0" dirty="0" smtClean="0"/>
              <a:t>Los nociceptores tienen dos tipos diferentes de axones. Los axones de la fibra Aδ son mielinizados y pueden permitir que un potencial de acción viaje muy rápidamente hacia el SNC. Los axones de la</a:t>
            </a:r>
            <a:r>
              <a:rPr lang="es-MX" sz="1100" baseline="0" noProof="0" dirty="0" smtClean="0"/>
              <a:t> fibra </a:t>
            </a:r>
            <a:r>
              <a:rPr lang="es-MX" sz="1100" noProof="0" dirty="0" smtClean="0"/>
              <a:t>C conducen mucho más lentamente por el axón mielinizado ligeramente o no-mielinizado. Como resultado, el dolor llega en dos fases. La primera fase es mediada por las fibras Aδ de conducción rápida y la segunda parte debido a las fibras C. El dolor asociado con las fibras Aδ puede estar asociado con un dolor iniciar sumamente agudo y punzante. La segunda fase es un sentimiento más prolongado y ligeramente menos intenso de dolor – descrito frecuentemente como sordo, punzante, o quemante – como resultado del daño. </a:t>
            </a:r>
          </a:p>
          <a:p>
            <a:pPr>
              <a:spcAft>
                <a:spcPts val="300"/>
              </a:spcAft>
            </a:pPr>
            <a:r>
              <a:rPr lang="es-MX" sz="1100" b="1" noProof="0" dirty="0" smtClean="0"/>
              <a:t>Referencias</a:t>
            </a:r>
          </a:p>
          <a:p>
            <a:pPr>
              <a:spcAft>
                <a:spcPts val="300"/>
              </a:spcAft>
            </a:pPr>
            <a:r>
              <a:rPr lang="en-CA" sz="1100" dirty="0" smtClean="0"/>
              <a:t>Dubin AE, Patapoutian A. Nociceptors: the sensors of the pain pathway. </a:t>
            </a:r>
            <a:r>
              <a:rPr lang="en-CA" sz="1100" i="1" dirty="0" smtClean="0"/>
              <a:t>J Clin Invest. </a:t>
            </a:r>
            <a:r>
              <a:rPr lang="en-CA" sz="1100" dirty="0" smtClean="0"/>
              <a:t>2010;120(11):3760-72.</a:t>
            </a:r>
          </a:p>
          <a:p>
            <a:pPr>
              <a:spcAft>
                <a:spcPts val="300"/>
              </a:spcAft>
            </a:pPr>
            <a:r>
              <a:rPr lang="en-CA" sz="1100" dirty="0" smtClean="0"/>
              <a:t>Williams, S. J.; Purves, Dale (2001). Neuroscience. Sunderland, Mass: Sinauer Associates.</a:t>
            </a:r>
          </a:p>
          <a:p>
            <a:pPr>
              <a:spcAft>
                <a:spcPts val="300"/>
              </a:spcAft>
            </a:pPr>
            <a:r>
              <a:rPr lang="en-CA" sz="1100" dirty="0" smtClean="0"/>
              <a:t>Fields HL, Rowbotham M, Baron R. Postherpetic neuralgia: irritable nociceptors and deafferentation. </a:t>
            </a:r>
            <a:r>
              <a:rPr lang="en-CA" sz="1100" i="1" dirty="0" smtClean="0"/>
              <a:t>Neurobiol Dis. </a:t>
            </a:r>
            <a:r>
              <a:rPr lang="en-CA" sz="1100" dirty="0" smtClean="0"/>
              <a:t>1998;5(4):209-27.</a:t>
            </a:r>
          </a:p>
          <a:p>
            <a:pPr>
              <a:spcAft>
                <a:spcPts val="600"/>
              </a:spcAft>
            </a:pPr>
            <a:endParaRPr lang="en-CA" sz="1100" dirty="0" smtClean="0"/>
          </a:p>
          <a:p>
            <a:pPr>
              <a:spcAft>
                <a:spcPts val="600"/>
              </a:spcAft>
            </a:pPr>
            <a:endParaRPr lang="en-CA" sz="1100" dirty="0" smtClean="0"/>
          </a:p>
          <a:p>
            <a:pPr>
              <a:spcAft>
                <a:spcPts val="600"/>
              </a:spcAft>
            </a:pPr>
            <a:endParaRPr lang="en-CA" sz="11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5" name="Rectangle 2"/>
          <p:cNvSpPr>
            <a:spLocks noGrp="1" noRot="1" noChangeAspect="1" noChangeArrowheads="1" noTextEdit="1"/>
          </p:cNvSpPr>
          <p:nvPr>
            <p:ph type="sldImg"/>
          </p:nvPr>
        </p:nvSpPr>
        <p:spPr>
          <a:ln/>
        </p:spPr>
      </p:sp>
      <p:sp>
        <p:nvSpPr>
          <p:cNvPr id="733186" name="Rectangle 3"/>
          <p:cNvSpPr>
            <a:spLocks noGrp="1" noChangeArrowheads="1"/>
          </p:cNvSpPr>
          <p:nvPr>
            <p:ph type="body" idx="1"/>
          </p:nvPr>
        </p:nvSpPr>
        <p:spPr>
          <a:xfrm>
            <a:off x="634481" y="4399839"/>
            <a:ext cx="5608320" cy="4156234"/>
          </a:xfrm>
          <a:noFill/>
          <a:ln/>
        </p:spPr>
        <p:txBody>
          <a:bodyPr/>
          <a:lstStyle/>
          <a:p>
            <a:pPr>
              <a:spcAft>
                <a:spcPts val="600"/>
              </a:spcAft>
            </a:pPr>
            <a:r>
              <a:rPr lang="es-MX" b="1" noProof="0" dirty="0" smtClean="0"/>
              <a:t>Notas del Conferencista</a:t>
            </a:r>
          </a:p>
          <a:p>
            <a:pPr>
              <a:spcAft>
                <a:spcPts val="600"/>
              </a:spcAft>
            </a:pPr>
            <a:r>
              <a:rPr lang="es-MX" sz="1200" noProof="0" dirty="0" smtClean="0"/>
              <a:t>Un nociceptor es una neurona sensorial que responde a estímulos potencialmente dañinos enviando señales nerviosas a la médula espinal y el cerebro. Este proceso, llamado nocicepción, usualmente causa la percepción del dolor.</a:t>
            </a:r>
          </a:p>
          <a:p>
            <a:pPr>
              <a:spcAft>
                <a:spcPts val="600"/>
              </a:spcAft>
            </a:pPr>
            <a:r>
              <a:rPr lang="es-MX" noProof="0" dirty="0" smtClean="0"/>
              <a:t>Los</a:t>
            </a:r>
            <a:r>
              <a:rPr lang="es-MX" baseline="0" noProof="0" dirty="0" smtClean="0"/>
              <a:t> </a:t>
            </a:r>
            <a:r>
              <a:rPr lang="es-MX" noProof="0" dirty="0" smtClean="0"/>
              <a:t>nociceptores tienen 2 tipos diferentes de axones: fibras A-δ y fibras-C.</a:t>
            </a:r>
          </a:p>
          <a:p>
            <a:pPr>
              <a:spcAft>
                <a:spcPts val="600"/>
              </a:spcAft>
            </a:pPr>
            <a:r>
              <a:rPr lang="es-MX" b="0" noProof="0" dirty="0" smtClean="0"/>
              <a:t>Los axones de la </a:t>
            </a:r>
            <a:r>
              <a:rPr lang="es-MX" b="1" noProof="0" dirty="0" smtClean="0"/>
              <a:t>fibra A-δ </a:t>
            </a:r>
            <a:r>
              <a:rPr lang="es-MX" b="0" noProof="0" dirty="0" smtClean="0"/>
              <a:t>tienen</a:t>
            </a:r>
            <a:r>
              <a:rPr lang="es-MX" b="0" baseline="0" noProof="0" dirty="0" smtClean="0"/>
              <a:t> un diámetro grande</a:t>
            </a:r>
            <a:r>
              <a:rPr lang="es-MX" noProof="0" dirty="0" smtClean="0"/>
              <a:t>, son finamente mielinizados, y pueden permitir que un potencial de acción viaje rápidamente, a una velocidad de 10 a 30 m/s, hacia el sistema nervioso central (SNC). Las fibras A-δ tienen nociceptores, termoreceptores, y mecanoreceptores que reaccionan a los estímulos mecánicos que</a:t>
            </a:r>
            <a:r>
              <a:rPr lang="es-MX" baseline="0" noProof="0" dirty="0" smtClean="0"/>
              <a:t> dañan los tejidos</a:t>
            </a:r>
            <a:r>
              <a:rPr lang="es-MX" noProof="0" dirty="0" smtClean="0"/>
              <a:t>. </a:t>
            </a:r>
          </a:p>
          <a:p>
            <a:pPr>
              <a:spcAft>
                <a:spcPts val="600"/>
              </a:spcAft>
            </a:pPr>
            <a:r>
              <a:rPr lang="es-MX" b="0" noProof="0" dirty="0" smtClean="0"/>
              <a:t>Los axones de la </a:t>
            </a:r>
            <a:r>
              <a:rPr lang="es-MX" b="1" noProof="0" dirty="0" smtClean="0"/>
              <a:t>fibra</a:t>
            </a:r>
            <a:r>
              <a:rPr lang="es-MX" b="0" noProof="0" dirty="0" smtClean="0"/>
              <a:t> </a:t>
            </a:r>
            <a:r>
              <a:rPr lang="es-MX" noProof="0" dirty="0" smtClean="0"/>
              <a:t>son no-mielinizados y tienen un diámetro pequeño y una velocidad de conducción mucho más lenta que las fibras A-δ. Las</a:t>
            </a:r>
            <a:r>
              <a:rPr lang="es-MX" baseline="0" noProof="0" dirty="0" smtClean="0"/>
              <a:t> </a:t>
            </a:r>
            <a:r>
              <a:rPr lang="es-MX" noProof="0" dirty="0" smtClean="0"/>
              <a:t>fibras-C tienen nociceptores y mecanoreceptores de umbral alto. Debido a que son polimodales, las fibras-C pueden responder a estímulos de temperatura y mecánicos (tacto, presión, estiramiento) o al dolor (nocicepción).</a:t>
            </a:r>
          </a:p>
          <a:p>
            <a:pPr>
              <a:spcAft>
                <a:spcPts val="600"/>
              </a:spcAft>
            </a:pPr>
            <a:r>
              <a:rPr lang="es-MX" b="1" noProof="0" dirty="0" smtClean="0"/>
              <a:t>Referencias</a:t>
            </a:r>
          </a:p>
          <a:p>
            <a:pPr>
              <a:spcAft>
                <a:spcPts val="600"/>
              </a:spcAft>
            </a:pPr>
            <a:r>
              <a:rPr lang="en-CA" dirty="0" smtClean="0"/>
              <a:t>Williams, S. J.; Purves, Dale (2001). Neuroscience. Sunderland, Mass: Sinauer Associates.</a:t>
            </a:r>
          </a:p>
          <a:p>
            <a:pPr>
              <a:spcAft>
                <a:spcPts val="600"/>
              </a:spcAft>
            </a:pPr>
            <a:r>
              <a:rPr lang="en-CA" dirty="0" smtClean="0"/>
              <a:t>Fields HL, Rowbotham M, Baron R. Postherpetic neuralgia: irritable nociceptors and deafferentation. Neurobiol Dis. 1998;5(4):209-27.</a:t>
            </a:r>
          </a:p>
          <a:p>
            <a:pPr>
              <a:spcAft>
                <a:spcPts val="600"/>
              </a:spcAft>
            </a:pPr>
            <a:r>
              <a:rPr lang="en-CA" b="1" dirty="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Rectangle 2"/>
          <p:cNvSpPr>
            <a:spLocks noGrp="1" noRot="1" noChangeAspect="1" noChangeArrowheads="1" noTextEdit="1"/>
          </p:cNvSpPr>
          <p:nvPr>
            <p:ph type="sldImg"/>
          </p:nvPr>
        </p:nvSpPr>
        <p:spPr>
          <a:ln/>
        </p:spPr>
      </p:sp>
      <p:sp>
        <p:nvSpPr>
          <p:cNvPr id="768002" name="Rectangle 3"/>
          <p:cNvSpPr>
            <a:spLocks noGrp="1" noChangeArrowheads="1"/>
          </p:cNvSpPr>
          <p:nvPr>
            <p:ph type="body" idx="1"/>
          </p:nvPr>
        </p:nvSpPr>
        <p:spPr>
          <a:noFill/>
          <a:ln/>
        </p:spPr>
        <p:txBody>
          <a:bodyPr/>
          <a:lstStyle/>
          <a:p>
            <a:pPr>
              <a:spcAft>
                <a:spcPts val="600"/>
              </a:spcAft>
            </a:pPr>
            <a:r>
              <a:rPr lang="es-MX" b="1" noProof="0" dirty="0" smtClean="0"/>
              <a:t>Notas del Conferencista</a:t>
            </a:r>
          </a:p>
          <a:p>
            <a:pPr>
              <a:spcAft>
                <a:spcPts val="600"/>
              </a:spcAft>
            </a:pPr>
            <a:r>
              <a:rPr lang="es-MX" noProof="0" dirty="0" smtClean="0"/>
              <a:t>Los Nociceptores Periféricos son modificados en los estados de dolor crónico, como describe esta slide. </a:t>
            </a:r>
          </a:p>
          <a:p>
            <a:pPr>
              <a:spcAft>
                <a:spcPts val="600"/>
              </a:spcAft>
            </a:pPr>
            <a:r>
              <a:rPr lang="es-MX" noProof="0" dirty="0" smtClean="0"/>
              <a:t>La inflamación continua da lugar a la estimulación prologadas de las fibras-C y a la transcripción alterada del gen en el ganglio de la raíz dorsal  (DRG, por sus siglas en inglés) y neuronas del cuerno dorsal. Además, el receptor vaniloide 1 (VR1) y los canales de sodio SNS/PN3 aumentan en los nociceptores. VR1 es un canal de catión no-selectivo activado por calor nocivo, vaniloides y protones extracelulares. La actividad del canal TRPV1 es considerablemente potenciada por agentes pro-inflamatorios, un fenómeno que se piensa que subyace a la sensibilización periférica de los nociceptores que da lugar a hiperalgesia térmica. El resultado es la elevación prolongada de la excitabilidad del nociceptor, que hace que el dolor persista después de que la lesión inicial ha sanado. Pueden ocurrir cambios similares después de una lesión en un nervio periférico y dar lugar a dolor crónico. </a:t>
            </a:r>
          </a:p>
          <a:p>
            <a:pPr>
              <a:spcAft>
                <a:spcPts val="600"/>
              </a:spcAft>
            </a:pPr>
            <a:r>
              <a:rPr lang="es-MX" b="1" noProof="0" dirty="0" smtClean="0"/>
              <a:t>Referencias</a:t>
            </a:r>
          </a:p>
          <a:p>
            <a:pPr>
              <a:spcAft>
                <a:spcPts val="600"/>
              </a:spcAft>
            </a:pPr>
            <a:r>
              <a:rPr lang="en-GB" dirty="0" smtClean="0"/>
              <a:t>Tate S, Benn S, Hick C, Trezise D, John V, Mannion RJ, Costigan M, Plumpton C, Grose D, Gladwell Z, Kendall G, Dale K, Bountra C, Woolf CJ. Two sodium channels contribute to the TTX-R sodium current in primary sensory neurons. </a:t>
            </a:r>
            <a:r>
              <a:rPr lang="en-GB" i="1" dirty="0" smtClean="0"/>
              <a:t>Nat Neurosci. </a:t>
            </a:r>
            <a:r>
              <a:rPr lang="en-GB" dirty="0" smtClean="0"/>
              <a:t>1998;1(8):653-5.</a:t>
            </a:r>
          </a:p>
          <a:p>
            <a:pPr>
              <a:spcAft>
                <a:spcPts val="600"/>
              </a:spcAft>
            </a:pPr>
            <a:r>
              <a:rPr lang="en-GB" dirty="0" smtClean="0"/>
              <a:t>Messeguer A, Planells-Cases R, Ferrer-Montiel A. Physiology and pharmacology of the vanilloid receptor. </a:t>
            </a:r>
            <a:r>
              <a:rPr lang="en-GB" i="1" dirty="0" smtClean="0"/>
              <a:t>Curr Neuropharmacol. </a:t>
            </a:r>
            <a:r>
              <a:rPr lang="en-GB" dirty="0" smtClean="0"/>
              <a:t>2006;4(1):1-15.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89" name="Rectangle 2"/>
          <p:cNvSpPr>
            <a:spLocks noGrp="1" noRot="1" noChangeAspect="1" noChangeArrowheads="1" noTextEdit="1"/>
          </p:cNvSpPr>
          <p:nvPr>
            <p:ph type="sldImg"/>
          </p:nvPr>
        </p:nvSpPr>
        <p:spPr>
          <a:ln/>
        </p:spPr>
      </p:sp>
      <p:sp>
        <p:nvSpPr>
          <p:cNvPr id="729090" name="Rectangle 3"/>
          <p:cNvSpPr>
            <a:spLocks noGrp="1" noChangeArrowheads="1"/>
          </p:cNvSpPr>
          <p:nvPr>
            <p:ph type="body" idx="1"/>
          </p:nvPr>
        </p:nvSpPr>
        <p:spPr>
          <a:noFill/>
          <a:ln/>
        </p:spPr>
        <p:txBody>
          <a:bodyPr/>
          <a:lstStyle/>
          <a:p>
            <a:r>
              <a:rPr lang="es-MX" b="1" noProof="0" dirty="0" smtClean="0"/>
              <a:t>Notas del Conferencista</a:t>
            </a:r>
          </a:p>
          <a:p>
            <a:r>
              <a:rPr lang="es-MX" noProof="0" dirty="0" smtClean="0"/>
              <a:t>La nocicepción es la transducción de un estímulo mecánico y químico nocivo en señales eléctricas</a:t>
            </a:r>
            <a:r>
              <a:rPr lang="es-MX" baseline="0" noProof="0" dirty="0" smtClean="0"/>
              <a:t> en los n</a:t>
            </a:r>
            <a:r>
              <a:rPr lang="es-MX" noProof="0" dirty="0" smtClean="0"/>
              <a:t>ociceptores:</a:t>
            </a:r>
          </a:p>
          <a:p>
            <a:r>
              <a:rPr lang="es-MX" noProof="0" dirty="0" smtClean="0"/>
              <a:t>En la transducción,</a:t>
            </a:r>
            <a:r>
              <a:rPr lang="es-MX" baseline="0" noProof="0" dirty="0" smtClean="0"/>
              <a:t> diferentes receptores y canales detectan diferentes tipos de </a:t>
            </a:r>
            <a:r>
              <a:rPr lang="es-MX" noProof="0" dirty="0" smtClean="0"/>
              <a:t>estímulos nocivos:</a:t>
            </a:r>
          </a:p>
          <a:p>
            <a:pPr marL="361950" indent="-171450">
              <a:buFont typeface="Arial" pitchFamily="34" charset="0"/>
              <a:buChar char="•"/>
            </a:pPr>
            <a:r>
              <a:rPr lang="es-MX" noProof="0" dirty="0" smtClean="0"/>
              <a:t>Canal receptor de catión de potencial transitorio, subfamilia V, miembro 1(TRPV1) los receptores unidos al canal de ion detectan calor nocivo (&gt;43°C)</a:t>
            </a:r>
          </a:p>
          <a:p>
            <a:pPr marL="361950" indent="-171450">
              <a:buFont typeface="Arial" pitchFamily="34" charset="0"/>
              <a:buChar char="•"/>
            </a:pPr>
            <a:r>
              <a:rPr lang="es-MX" noProof="0" dirty="0" smtClean="0"/>
              <a:t>canal receptor de catión de potencial transitorio, subfamilia V, miembro A (TRPA1) los receptores unidos al canal de ion detectan frío nocivo</a:t>
            </a:r>
          </a:p>
          <a:p>
            <a:pPr marL="361950" indent="-171450">
              <a:buFont typeface="Arial" pitchFamily="34" charset="0"/>
              <a:buChar char="•"/>
            </a:pPr>
            <a:r>
              <a:rPr lang="es-MX" noProof="0" dirty="0" smtClean="0"/>
              <a:t>Canales de iones que detectan ácido (ASICs) detectan pH nocivo</a:t>
            </a:r>
          </a:p>
          <a:p>
            <a:pPr marL="361950" indent="-171450">
              <a:buFont typeface="Arial" pitchFamily="34" charset="0"/>
              <a:buChar char="•"/>
            </a:pPr>
            <a:r>
              <a:rPr lang="es-MX" noProof="0" dirty="0" smtClean="0"/>
              <a:t>Canales de sodio epiteliales/Degerin (DEG/ENaC) detectan estímulos mecánicos</a:t>
            </a:r>
          </a:p>
          <a:p>
            <a:r>
              <a:rPr lang="es-MX" noProof="0" dirty="0" smtClean="0"/>
              <a:t>La</a:t>
            </a:r>
            <a:r>
              <a:rPr lang="es-MX" baseline="0" noProof="0" dirty="0" smtClean="0"/>
              <a:t> t</a:t>
            </a:r>
            <a:r>
              <a:rPr lang="es-MX" noProof="0" dirty="0" smtClean="0"/>
              <a:t>ransmisión ocurre cuando las señales neuronales son transmitidas de</a:t>
            </a:r>
            <a:r>
              <a:rPr lang="es-MX" baseline="0" noProof="0" dirty="0" smtClean="0"/>
              <a:t> manera ascendente vía la m</a:t>
            </a:r>
            <a:r>
              <a:rPr lang="es-MX" noProof="0" dirty="0" smtClean="0"/>
              <a:t>édula espinal a centros más altos donde son percibidas como “dolor”.</a:t>
            </a:r>
          </a:p>
          <a:p>
            <a:r>
              <a:rPr lang="es-MX" noProof="0" dirty="0" smtClean="0"/>
              <a:t>La modulación de refiere a la habilidad del sistema nervioso para alterar la sensibilidad al dolor vía inhibición o facilitación.</a:t>
            </a:r>
          </a:p>
          <a:p>
            <a:pPr eaLnBrk="1" hangingPunct="1"/>
            <a:endParaRPr lang="en-US" dirty="0" smtClean="0"/>
          </a:p>
          <a:p>
            <a:r>
              <a:rPr lang="en-US" dirty="0" smtClean="0"/>
              <a:t>Julius D, Basbaum AI. </a:t>
            </a:r>
            <a:r>
              <a:rPr lang="en-US" i="1" dirty="0" smtClean="0"/>
              <a:t>(2001) Molecular mechanisms of nociception. Nature 413:203-210.</a:t>
            </a:r>
            <a:endParaRPr lang="en-US" dirty="0" smtClean="0"/>
          </a:p>
          <a:p>
            <a:r>
              <a:rPr lang="en-US" dirty="0" smtClean="0"/>
              <a:t>Caterina MJ, Schumacher MA, Tominaga M, Rosen TA, Levine JD, Julius D (October 1997). "The capsaicin receptor: a heat-activated ion channel in the pain pathway". </a:t>
            </a:r>
            <a:r>
              <a:rPr lang="en-US" i="1" dirty="0" smtClean="0"/>
              <a:t>Nature</a:t>
            </a:r>
            <a:r>
              <a:rPr lang="en-US" dirty="0" smtClean="0"/>
              <a:t> </a:t>
            </a:r>
            <a:r>
              <a:rPr lang="en-US" b="1" dirty="0" smtClean="0"/>
              <a:t>389</a:t>
            </a:r>
            <a:r>
              <a:rPr lang="en-US" dirty="0" smtClean="0"/>
              <a:t> (6653): 816-24.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2363972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3"/>
          <p:cNvSpPr>
            <a:spLocks noGrp="1" noChangeArrowheads="1"/>
          </p:cNvSpPr>
          <p:nvPr>
            <p:ph type="body" idx="1"/>
          </p:nvPr>
        </p:nvSpPr>
        <p:spPr>
          <a:xfrm>
            <a:off x="701040" y="4387136"/>
            <a:ext cx="5608320" cy="4303954"/>
          </a:xfrm>
        </p:spPr>
        <p:txBody>
          <a:bodyPr/>
          <a:lstStyle/>
          <a:p>
            <a:r>
              <a:rPr lang="es-MX" b="1" dirty="0" smtClean="0"/>
              <a:t>Notas del Conferencista</a:t>
            </a:r>
          </a:p>
          <a:p>
            <a:r>
              <a:rPr lang="es-MX" dirty="0" smtClean="0"/>
              <a:t>El dolor es transducido a través de varios mediadores endógenos, como prostaglandinas y sustancia P, que se unen a los receptores y/o canales en los nociceptores para transformar el estímulo nocivo en señales eléctricas. </a:t>
            </a:r>
          </a:p>
          <a:p>
            <a:r>
              <a:rPr lang="es-MX" dirty="0" smtClean="0"/>
              <a:t>Diferentes receptores y cabales detectan diferentes tipos de estímulos nocivos:</a:t>
            </a:r>
          </a:p>
          <a:p>
            <a:pPr marL="361950" indent="-171450">
              <a:buFont typeface="Arial" pitchFamily="34" charset="0"/>
              <a:buChar char="•"/>
            </a:pPr>
            <a:r>
              <a:rPr lang="es-MX" noProof="0" dirty="0" smtClean="0"/>
              <a:t>Canal receptor de catión de potencial transitorio, subfamilia V, miembro 1(TRPV1) los receptores unidos al canal de ion detectan calor nocivo (&gt;43°C)</a:t>
            </a:r>
          </a:p>
          <a:p>
            <a:pPr marL="361950" indent="-171450">
              <a:buFont typeface="Arial" pitchFamily="34" charset="0"/>
              <a:buChar char="•"/>
            </a:pPr>
            <a:r>
              <a:rPr lang="es-MX" noProof="0" dirty="0" smtClean="0"/>
              <a:t>canal receptor de catión de potencial transitorio, subfamilia V, miembro A (TRPA1) los receptores unidos al canal de ion detectan frío nocivo</a:t>
            </a:r>
          </a:p>
          <a:p>
            <a:pPr marL="361950" indent="-171450">
              <a:buFont typeface="Arial" pitchFamily="34" charset="0"/>
              <a:buChar char="•"/>
            </a:pPr>
            <a:r>
              <a:rPr lang="es-MX" noProof="0" dirty="0" smtClean="0"/>
              <a:t>Canales de iones que detectan ácido (ASICs) detectan pH nocivo</a:t>
            </a:r>
          </a:p>
          <a:p>
            <a:pPr marL="361950" indent="-171450">
              <a:buFont typeface="Arial" pitchFamily="34" charset="0"/>
              <a:buChar char="•"/>
            </a:pPr>
            <a:r>
              <a:rPr lang="es-MX" noProof="0" dirty="0" smtClean="0"/>
              <a:t>Canales de sodio epiteliales/Degerin (DEG/ENaC) detectan estímulos mecánicos</a:t>
            </a:r>
          </a:p>
          <a:p>
            <a:pPr marL="171450" indent="-171450">
              <a:buFont typeface="Arial" pitchFamily="34" charset="0"/>
              <a:buNone/>
            </a:pPr>
            <a:endParaRPr lang="en-US" dirty="0" smtClean="0"/>
          </a:p>
          <a:p>
            <a:endParaRPr lang="en-GB" dirty="0" smtClean="0"/>
          </a:p>
          <a:p>
            <a:r>
              <a:rPr lang="en-GB" b="1" dirty="0" smtClean="0"/>
              <a:t>Referencias</a:t>
            </a:r>
          </a:p>
          <a:p>
            <a:r>
              <a:rPr lang="en-US" dirty="0" smtClean="0"/>
              <a:t>Julius D, Basbaum AI. Molecular mechanisms of nociception. </a:t>
            </a:r>
            <a:r>
              <a:rPr lang="en-US" i="1" dirty="0" smtClean="0"/>
              <a:t>Nature</a:t>
            </a:r>
            <a:r>
              <a:rPr lang="en-US" dirty="0" smtClean="0"/>
              <a:t> 2001; 413(6852):203-10.</a:t>
            </a:r>
          </a:p>
          <a:p>
            <a:r>
              <a:rPr lang="en-GB" dirty="0" smtClean="0"/>
              <a:t>Scholz J, Woolf  CJ. Can we conquer pain? </a:t>
            </a:r>
            <a:r>
              <a:rPr lang="en-GB" i="1" dirty="0" smtClean="0"/>
              <a:t>Nat Neurosci </a:t>
            </a:r>
            <a:r>
              <a:rPr lang="en-GB" dirty="0" smtClean="0"/>
              <a:t>2002; 5(Suppl):1062-7.</a:t>
            </a:r>
          </a:p>
          <a:p>
            <a:r>
              <a:rPr lang="en-US" dirty="0" smtClean="0"/>
              <a:t>Woolf CJ, Salter MW. </a:t>
            </a:r>
            <a:r>
              <a:rPr lang="en-CA" dirty="0" smtClean="0"/>
              <a:t>Neuronal plasticity: increasing the gain in pain. </a:t>
            </a:r>
            <a:r>
              <a:rPr lang="en-US" i="1" dirty="0" smtClean="0"/>
              <a:t>Science</a:t>
            </a:r>
            <a:r>
              <a:rPr lang="en-US" dirty="0" smtClean="0"/>
              <a:t> 2000; 288(5472):1765-68.</a:t>
            </a:r>
          </a:p>
          <a:p>
            <a:endParaRPr lang="en-GB" dirty="0" smtClean="0"/>
          </a:p>
          <a:p>
            <a:endParaRPr lang="en-GB" dirty="0" smtClean="0"/>
          </a:p>
        </p:txBody>
      </p:sp>
      <p:sp>
        <p:nvSpPr>
          <p:cNvPr id="3" name="Slide Image Placeholder 2"/>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97C00705-D780-4873-BFCB-32C6D2F29CB8}" type="slidenum">
              <a:rPr lang="en-GB" sz="1200" smtClean="0">
                <a:solidFill>
                  <a:prstClr val="black"/>
                </a:solidFill>
                <a:latin typeface="Calibri"/>
              </a:rPr>
              <a:pPr/>
              <a:t>31</a:t>
            </a:fld>
            <a:endParaRPr lang="en-GB" sz="1200" dirty="0">
              <a:solidFill>
                <a:prstClr val="black"/>
              </a:solidFill>
              <a:latin typeface="Calibri"/>
            </a:endParaRPr>
          </a:p>
        </p:txBody>
      </p:sp>
      <p:sp>
        <p:nvSpPr>
          <p:cNvPr id="160772" name="Rectangle 3"/>
          <p:cNvSpPr>
            <a:spLocks noGrp="1" noChangeArrowheads="1"/>
          </p:cNvSpPr>
          <p:nvPr>
            <p:ph type="body" idx="1"/>
          </p:nvPr>
        </p:nvSpPr>
        <p:spPr/>
        <p:txBody>
          <a:bodyPr/>
          <a:lstStyle/>
          <a:p>
            <a:r>
              <a:rPr lang="es-MX" sz="1100" b="1" noProof="0" dirty="0" smtClean="0"/>
              <a:t>Notas del Conferencista</a:t>
            </a:r>
          </a:p>
          <a:p>
            <a:r>
              <a:rPr lang="es-MX" sz="1100" noProof="0" dirty="0" smtClean="0"/>
              <a:t>Esta slide contiene una imagen animada para ilustrar la secuencia normal de eventos que ocurren durante la transmisión en las sinapsis del cuerno dorsal espinal. Haz clic en esta slide para que avance la secuencia:</a:t>
            </a:r>
          </a:p>
          <a:p>
            <a:pPr marL="228600" indent="-228600">
              <a:buFont typeface="+mj-lt"/>
              <a:buAutoNum type="arabicPeriod"/>
            </a:pPr>
            <a:r>
              <a:rPr lang="es-MX" sz="1100" noProof="0" dirty="0" smtClean="0"/>
              <a:t>El dolor es conducido y transmitido a través de varios neurotransmisores excitatorios e inhibitorios.  Una vez que el potencial de acción de la periferia alcanza la primera sinapsis en el cuerno dorsal de la médula espinal, numerosas sustancias neuroactivas son liberadas. Estas incluyen varios neurotransmisores excitatorios e inhibitorios como la Sustancia P, péptido relacionado con el gen calcitonina, aspartato y glutamato (excitatorios) y glicina y somatostatina (inhibitorios). La primera parte de la secuencia animada de esta slide muestra la terminal presináptica que está siendo despolarizada después de la llegada del impulso y el glutamato que está siendo liberado hacia la hendidura sináptica.</a:t>
            </a:r>
          </a:p>
          <a:p>
            <a:pPr marL="228600" indent="-228600">
              <a:buFont typeface="+mj-lt"/>
              <a:buAutoNum type="arabicPeriod"/>
            </a:pPr>
            <a:r>
              <a:rPr lang="es-MX" sz="1100" noProof="0" dirty="0" smtClean="0"/>
              <a:t>El glutamato se difunde entonces a través de la hendidura y se une a los receptores AMPAs, activando la neuronas nociceptivas post-sinápticas de segundo orden.</a:t>
            </a:r>
          </a:p>
          <a:p>
            <a:pPr marL="228600" indent="-228600">
              <a:buFont typeface="+mj-lt"/>
              <a:buAutoNum type="arabicPeriod"/>
            </a:pPr>
            <a:r>
              <a:rPr lang="es-MX" sz="1100" noProof="0" dirty="0" smtClean="0"/>
              <a:t>Los receptores NMDAs en la membrana postsináptica no son activados porque son bloqueados por iones de magnesio.</a:t>
            </a:r>
          </a:p>
          <a:p>
            <a:pPr marL="228600" indent="-228600">
              <a:buFont typeface="+mj-lt"/>
              <a:buAutoNum type="arabicPeriod"/>
            </a:pPr>
            <a:r>
              <a:rPr lang="es-MX" sz="1100" noProof="0" dirty="0" smtClean="0"/>
              <a:t>Los anestésicos locales actúan para reducir el dolor a nivel de la transmisión.</a:t>
            </a:r>
          </a:p>
          <a:p>
            <a:pPr>
              <a:spcAft>
                <a:spcPts val="300"/>
              </a:spcAft>
            </a:pPr>
            <a:r>
              <a:rPr lang="es-MX" sz="1100" b="1" noProof="0" dirty="0" smtClean="0"/>
              <a:t>Referencias</a:t>
            </a:r>
          </a:p>
          <a:p>
            <a:pPr>
              <a:spcAft>
                <a:spcPts val="300"/>
              </a:spcAft>
            </a:pPr>
            <a:r>
              <a:rPr lang="en-US" sz="1100" dirty="0" smtClean="0">
                <a:cs typeface="Arial" pitchFamily="34" charset="0"/>
              </a:rPr>
              <a:t>Fields HL </a:t>
            </a:r>
            <a:r>
              <a:rPr lang="en-US" sz="1100" i="1" dirty="0" smtClean="0">
                <a:cs typeface="Arial" pitchFamily="34" charset="0"/>
              </a:rPr>
              <a:t>et al.</a:t>
            </a:r>
            <a:r>
              <a:rPr lang="en-US" sz="1100" dirty="0" smtClean="0">
                <a:cs typeface="Arial" pitchFamily="34" charset="0"/>
              </a:rPr>
              <a:t> In: </a:t>
            </a:r>
            <a:r>
              <a:rPr lang="en-US" sz="1100" dirty="0" smtClean="0"/>
              <a:t>McMahon SB, Koltzenburg M (eds). </a:t>
            </a:r>
            <a:r>
              <a:rPr lang="en-US" sz="1100" i="1" dirty="0" smtClean="0"/>
              <a:t>Wall and Melzack’s Textbook of Pain. </a:t>
            </a:r>
            <a:r>
              <a:rPr lang="en-US" sz="1100" dirty="0" smtClean="0"/>
              <a:t>5th ed. Elsevier; London, UK: 2006.</a:t>
            </a:r>
          </a:p>
          <a:p>
            <a:pPr>
              <a:spcAft>
                <a:spcPts val="300"/>
              </a:spcAft>
            </a:pPr>
            <a:r>
              <a:rPr lang="en-US" sz="1100" dirty="0" smtClean="0"/>
              <a:t>Julius D, Basbaum AI. Molecular mechanisms of nociception. </a:t>
            </a:r>
            <a:r>
              <a:rPr lang="en-US" sz="1100" i="1" dirty="0" smtClean="0"/>
              <a:t>Nature</a:t>
            </a:r>
            <a:r>
              <a:rPr lang="en-US" sz="1100" dirty="0" smtClean="0"/>
              <a:t> 2001; 413(6852):203-10.</a:t>
            </a:r>
          </a:p>
          <a:p>
            <a:pPr>
              <a:spcAft>
                <a:spcPts val="300"/>
              </a:spcAft>
            </a:pPr>
            <a:r>
              <a:rPr lang="en-US" sz="1100" dirty="0" smtClean="0"/>
              <a:t>Woolf CJ, Salter MW. </a:t>
            </a:r>
            <a:r>
              <a:rPr lang="en-CA" sz="1100" dirty="0" smtClean="0"/>
              <a:t>Neuronal plasticity: increasing the gain in pain. </a:t>
            </a:r>
            <a:r>
              <a:rPr lang="en-US" sz="1100" i="1" dirty="0" smtClean="0"/>
              <a:t>Science</a:t>
            </a:r>
            <a:r>
              <a:rPr lang="en-US" sz="1100" dirty="0" smtClean="0"/>
              <a:t> 2000; </a:t>
            </a:r>
            <a:br>
              <a:rPr lang="en-US" sz="1100" dirty="0" smtClean="0"/>
            </a:br>
            <a:r>
              <a:rPr lang="en-US" sz="1100" dirty="0" smtClean="0"/>
              <a:t>288(5472):1765-68.</a:t>
            </a:r>
          </a:p>
          <a:p>
            <a:pPr>
              <a:spcAft>
                <a:spcPts val="300"/>
              </a:spcAft>
            </a:pPr>
            <a:endParaRPr lang="en-US" sz="1400"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fld id="{A508B822-A49E-46BB-8019-31A81CB39AF6}" type="slidenum">
              <a:rPr lang="en-GB" smtClean="0">
                <a:solidFill>
                  <a:prstClr val="black"/>
                </a:solidFill>
              </a:rPr>
              <a:pPr/>
              <a:t>32</a:t>
            </a:fld>
            <a:endParaRPr lang="en-GB" dirty="0" smtClean="0">
              <a:solidFill>
                <a:prstClr val="black"/>
              </a:solidFill>
            </a:endParaRPr>
          </a:p>
        </p:txBody>
      </p:sp>
      <p:sp>
        <p:nvSpPr>
          <p:cNvPr id="34820" name="Rectangle 3"/>
          <p:cNvSpPr>
            <a:spLocks noGrp="1" noChangeArrowheads="1"/>
          </p:cNvSpPr>
          <p:nvPr>
            <p:ph type="body" idx="1"/>
          </p:nvPr>
        </p:nvSpPr>
        <p:spPr/>
        <p:txBody>
          <a:bodyPr/>
          <a:lstStyle/>
          <a:p>
            <a:r>
              <a:rPr lang="es-MX" b="1" dirty="0" smtClean="0"/>
              <a:t>Notas del Conferencista</a:t>
            </a:r>
          </a:p>
          <a:p>
            <a:r>
              <a:rPr lang="es-MX" dirty="0" smtClean="0"/>
              <a:t>Las vías ascendentes de dolor nociceptivo consisten en fibras nerviosas con axones sin mielina</a:t>
            </a:r>
            <a:br>
              <a:rPr lang="es-MX" dirty="0" smtClean="0"/>
            </a:br>
            <a:r>
              <a:rPr lang="es-MX" dirty="0" smtClean="0"/>
              <a:t>(fibras C) o con poca mielina (fibras Aδ). Los nociceptores de las fibras Aδ y C son activados usualmente por estímulos nocivos. Las fibras Aδ activadas transmiten dolor agudo, mientras que las fibras C activadas son responsables del dolor secundario, que usualmente se describe como punzante o urente.</a:t>
            </a:r>
          </a:p>
          <a:p>
            <a:r>
              <a:rPr lang="es-MX" dirty="0" smtClean="0"/>
              <a:t>El estímulo de dolor ascendente es modulado por mecanismos de control descendentes que involucran varios neurotransmisores, como serotonina y norepinefrina. Diferentes neurotransmisores se unen a diferentes receptores en el cerebro y por lo tanto tienen diferentes efectos en la percepción del dolor, donde algunos inhiben y otros facilitan el dolor.</a:t>
            </a:r>
          </a:p>
          <a:p>
            <a:endParaRPr lang="es-MX" dirty="0" smtClean="0"/>
          </a:p>
          <a:p>
            <a:r>
              <a:rPr lang="es-MX" b="1" dirty="0" smtClean="0"/>
              <a:t>Referencias</a:t>
            </a:r>
            <a:endParaRPr lang="en-US" b="1" dirty="0" smtClean="0"/>
          </a:p>
          <a:p>
            <a:pPr>
              <a:spcAft>
                <a:spcPts val="600"/>
              </a:spcAft>
            </a:pPr>
            <a:r>
              <a:rPr lang="en-US" dirty="0">
                <a:cs typeface="Arial" pitchFamily="34" charset="0"/>
              </a:rPr>
              <a:t>Fields HL </a:t>
            </a:r>
            <a:r>
              <a:rPr lang="en-US" i="1" dirty="0">
                <a:cs typeface="Arial" pitchFamily="34" charset="0"/>
              </a:rPr>
              <a:t>et al.</a:t>
            </a:r>
            <a:r>
              <a:rPr lang="en-US" dirty="0">
                <a:cs typeface="Arial" pitchFamily="34" charset="0"/>
              </a:rPr>
              <a:t> In: </a:t>
            </a:r>
            <a:r>
              <a:rPr lang="en-US" dirty="0"/>
              <a:t>McMahon SB, Koltzenburg M (eds). </a:t>
            </a:r>
            <a:r>
              <a:rPr lang="en-US" i="1" dirty="0"/>
              <a:t>Wall and Melzack’s Textbook of </a:t>
            </a:r>
            <a:r>
              <a:rPr lang="en-US" i="1" dirty="0" smtClean="0"/>
              <a:t>dolor. </a:t>
            </a:r>
            <a:r>
              <a:rPr lang="en-US" dirty="0"/>
              <a:t>5th ed. Elsevier; London, UK: 2006.</a:t>
            </a:r>
          </a:p>
          <a:p>
            <a:pPr>
              <a:spcAft>
                <a:spcPts val="600"/>
              </a:spcAft>
            </a:pPr>
            <a:r>
              <a:rPr lang="fr-FR" dirty="0" smtClean="0"/>
              <a:t>Scholz</a:t>
            </a:r>
            <a:r>
              <a:rPr lang="fr-FR" baseline="0" dirty="0" smtClean="0"/>
              <a:t> J, </a:t>
            </a:r>
            <a:r>
              <a:rPr lang="fr-FR" dirty="0" smtClean="0"/>
              <a:t>Woolf  CJ. Can we conquer pain? </a:t>
            </a:r>
            <a:r>
              <a:rPr lang="fr-FR" i="1" dirty="0" smtClean="0"/>
              <a:t>Nat Neurosci </a:t>
            </a:r>
            <a:r>
              <a:rPr lang="fr-FR" dirty="0" smtClean="0"/>
              <a:t>2002; 5(Suppl):1062-7.</a:t>
            </a:r>
          </a:p>
        </p:txBody>
      </p:sp>
      <p:sp>
        <p:nvSpPr>
          <p:cNvPr id="4" name="Slide Image Placeholder 3"/>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fld id="{A508B822-A49E-46BB-8019-31A81CB39AF6}" type="slidenum">
              <a:rPr lang="en-GB" smtClean="0">
                <a:solidFill>
                  <a:prstClr val="black"/>
                </a:solidFill>
              </a:rPr>
              <a:pPr/>
              <a:t>33</a:t>
            </a:fld>
            <a:endParaRPr lang="en-GB" dirty="0" smtClean="0">
              <a:solidFill>
                <a:prstClr val="black"/>
              </a:solidFill>
            </a:endParaRPr>
          </a:p>
        </p:txBody>
      </p:sp>
      <p:sp>
        <p:nvSpPr>
          <p:cNvPr id="34820" name="Rectangle 3"/>
          <p:cNvSpPr>
            <a:spLocks noGrp="1" noChangeArrowheads="1"/>
          </p:cNvSpPr>
          <p:nvPr>
            <p:ph type="body" idx="1"/>
          </p:nvPr>
        </p:nvSpPr>
        <p:spPr/>
        <p:txBody>
          <a:bodyPr/>
          <a:lstStyle/>
          <a:p>
            <a:r>
              <a:rPr lang="es-MX" b="1" dirty="0" smtClean="0"/>
              <a:t>Notas del Conferencista</a:t>
            </a:r>
          </a:p>
          <a:p>
            <a:r>
              <a:rPr lang="es-MX" dirty="0" smtClean="0"/>
              <a:t>El dolor es una experiencia compleja, multidimensional que involucra muchas áreas del cerebro, incluyendo el tálamo; corteza cingular anterior rostral/media; corteza somatosensorial primaria y secundaria; anterior, divisiones media y posterior de la corteza insular; cortezas prefrontales dorsal, media y ventral; núcleo del tallo cerebral  y partes del ganglio basal – conocidas colectivamente como la “matriz del dolor”.</a:t>
            </a:r>
          </a:p>
          <a:p>
            <a:r>
              <a:rPr lang="es-MX" dirty="0" smtClean="0"/>
              <a:t>Algunas de estas regiones están involucradas en el procesamiento del dolor, mientras que otras están involucradas en los aspectos de la atención, emocionales, y de toma de decisiones de la percepción del dolor. El nucleico talámico transmite información a ambas áreas simultáneamente resultando en la interacción compleja entre el estímulo externo y el procesamiento interno que resulta en la experiencia muy personal que llamamos dolor. </a:t>
            </a:r>
          </a:p>
          <a:p>
            <a:pPr>
              <a:spcAft>
                <a:spcPts val="600"/>
              </a:spcAft>
            </a:pPr>
            <a:endParaRPr lang="en-CA" dirty="0" smtClean="0"/>
          </a:p>
          <a:p>
            <a:pPr>
              <a:spcAft>
                <a:spcPts val="600"/>
              </a:spcAft>
            </a:pPr>
            <a:r>
              <a:rPr lang="en-CA" b="1" dirty="0" smtClean="0"/>
              <a:t>Referencia</a:t>
            </a:r>
          </a:p>
          <a:p>
            <a:pPr>
              <a:spcAft>
                <a:spcPts val="600"/>
              </a:spcAft>
            </a:pPr>
            <a:r>
              <a:rPr lang="en-CA" dirty="0" smtClean="0"/>
              <a:t>Tracey A, Dickenson A. Snapshot: pain perception. </a:t>
            </a:r>
            <a:r>
              <a:rPr lang="en-CA" i="1" dirty="0" smtClean="0"/>
              <a:t>Cell</a:t>
            </a:r>
            <a:r>
              <a:rPr lang="en-CA" dirty="0" smtClean="0"/>
              <a:t> 2012; 148(6):1308-e2.</a:t>
            </a:r>
          </a:p>
          <a:p>
            <a:pPr>
              <a:spcAft>
                <a:spcPts val="600"/>
              </a:spcAft>
            </a:pPr>
            <a:endParaRPr lang="en-CA" dirty="0" smtClean="0"/>
          </a:p>
          <a:p>
            <a:pPr>
              <a:spcAft>
                <a:spcPts val="600"/>
              </a:spcAft>
            </a:pPr>
            <a:r>
              <a:rPr lang="en-CA" dirty="0" smtClean="0"/>
              <a:t> </a:t>
            </a:r>
            <a:endParaRPr lang="en-US"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fld id="{A508B822-A49E-46BB-8019-31A81CB39AF6}" type="slidenum">
              <a:rPr lang="en-GB" smtClean="0">
                <a:solidFill>
                  <a:prstClr val="black"/>
                </a:solidFill>
              </a:rPr>
              <a:pPr/>
              <a:t>34</a:t>
            </a:fld>
            <a:endParaRPr lang="en-GB" dirty="0" smtClean="0">
              <a:solidFill>
                <a:prstClr val="black"/>
              </a:solidFill>
            </a:endParaRPr>
          </a:p>
        </p:txBody>
      </p:sp>
      <p:sp>
        <p:nvSpPr>
          <p:cNvPr id="34820" name="Rectangle 3"/>
          <p:cNvSpPr>
            <a:spLocks noGrp="1" noChangeArrowheads="1"/>
          </p:cNvSpPr>
          <p:nvPr>
            <p:ph type="body" idx="1"/>
          </p:nvPr>
        </p:nvSpPr>
        <p:spPr/>
        <p:txBody>
          <a:bodyPr/>
          <a:lstStyle/>
          <a:p>
            <a:r>
              <a:rPr lang="es-MX" b="1" dirty="0" smtClean="0"/>
              <a:t>Notas del Conferencista</a:t>
            </a:r>
          </a:p>
          <a:p>
            <a:r>
              <a:rPr lang="es-MX" dirty="0" smtClean="0"/>
              <a:t>La inflamación ocurre cuando el tejido dañado, células inflamatorias y/o células tumorales liberan mediadores químicos inflamatorios, como citocinas, factores de crecimiento, quininas, purinas, aminas, prostanoides y iones. Algunos de estos mediadores activan nociceptores directamente, provocando dolor. Otros aumentan el nivel de reacción de los nociceptores, disminuyendo el umbral de dolor mientras el tejido dañado sana – un proceso conocido como sensibilización periférica. Esto eventualmente cambia el grado de reacción de las neuronas en el SNC, lo que se denomina sensibilización central.</a:t>
            </a:r>
          </a:p>
          <a:p>
            <a:pPr>
              <a:spcAft>
                <a:spcPts val="600"/>
              </a:spcAft>
            </a:pPr>
            <a:endParaRPr lang="en-CA" dirty="0" smtClean="0"/>
          </a:p>
          <a:p>
            <a:pPr>
              <a:spcAft>
                <a:spcPts val="600"/>
              </a:spcAft>
            </a:pPr>
            <a:r>
              <a:rPr lang="en-US" b="1" dirty="0" smtClean="0"/>
              <a:t>Referencia</a:t>
            </a:r>
          </a:p>
          <a:p>
            <a:pPr>
              <a:spcAft>
                <a:spcPts val="600"/>
              </a:spcAft>
            </a:pPr>
            <a:r>
              <a:rPr lang="en-GB" dirty="0" smtClean="0"/>
              <a:t>Scholz J, Woolf  CJ. Can we conquer pain? </a:t>
            </a:r>
            <a:r>
              <a:rPr lang="en-GB" i="1" dirty="0" smtClean="0"/>
              <a:t>Nat Neurosci </a:t>
            </a:r>
            <a:r>
              <a:rPr lang="en-GB" dirty="0" smtClean="0"/>
              <a:t>2002; 5(Suppl):1062-7.</a:t>
            </a:r>
          </a:p>
          <a:p>
            <a:pPr>
              <a:spcAft>
                <a:spcPts val="600"/>
              </a:spcAft>
            </a:pPr>
            <a:endParaRPr lang="en-CA"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p:cNvSpPr>
          <p:nvPr>
            <p:ph type="sldNum" sz="quarter" idx="5"/>
          </p:nvPr>
        </p:nvSpPr>
        <p:spPr/>
        <p:txBody>
          <a:bodyPr/>
          <a:lstStyle>
            <a:lvl1pPr defTabSz="912983" eaLnBrk="0" hangingPunct="0">
              <a:defRPr sz="2300">
                <a:solidFill>
                  <a:schemeClr val="tx1"/>
                </a:solidFill>
                <a:latin typeface="Arial" pitchFamily="34" charset="0"/>
                <a:ea typeface="ＭＳ Ｐゴシック" pitchFamily="34" charset="-128"/>
              </a:defRPr>
            </a:lvl1pPr>
            <a:lvl2pPr marL="702756" indent="-270291" defTabSz="912983" eaLnBrk="0" hangingPunct="0">
              <a:defRPr sz="2300">
                <a:solidFill>
                  <a:schemeClr val="tx1"/>
                </a:solidFill>
                <a:latin typeface="Arial" pitchFamily="34" charset="0"/>
                <a:ea typeface="ＭＳ Ｐゴシック" pitchFamily="34" charset="-128"/>
              </a:defRPr>
            </a:lvl2pPr>
            <a:lvl3pPr marL="1081164" indent="-216233" defTabSz="912983" eaLnBrk="0" hangingPunct="0">
              <a:defRPr sz="2300">
                <a:solidFill>
                  <a:schemeClr val="tx1"/>
                </a:solidFill>
                <a:latin typeface="Arial" pitchFamily="34" charset="0"/>
                <a:ea typeface="ＭＳ Ｐゴシック" pitchFamily="34" charset="-128"/>
              </a:defRPr>
            </a:lvl3pPr>
            <a:lvl4pPr marL="1513629" indent="-216233" defTabSz="912983" eaLnBrk="0" hangingPunct="0">
              <a:defRPr sz="2300">
                <a:solidFill>
                  <a:schemeClr val="tx1"/>
                </a:solidFill>
                <a:latin typeface="Arial" pitchFamily="34" charset="0"/>
                <a:ea typeface="ＭＳ Ｐゴシック" pitchFamily="34" charset="-128"/>
              </a:defRPr>
            </a:lvl4pPr>
            <a:lvl5pPr marL="1946095" indent="-216233" defTabSz="912983" eaLnBrk="0" hangingPunct="0">
              <a:defRPr sz="2300">
                <a:solidFill>
                  <a:schemeClr val="tx1"/>
                </a:solidFill>
                <a:latin typeface="Arial" pitchFamily="34" charset="0"/>
                <a:ea typeface="ＭＳ Ｐゴシック" pitchFamily="34" charset="-128"/>
              </a:defRPr>
            </a:lvl5pPr>
            <a:lvl6pPr marL="2378560"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AA9089B2-55B2-40AC-BF42-68810374EB77}" type="slidenum">
              <a:rPr lang="en-CA" sz="1200" smtClean="0">
                <a:solidFill>
                  <a:prstClr val="black"/>
                </a:solidFill>
                <a:latin typeface="Calibri"/>
              </a:rPr>
              <a:pPr/>
              <a:t>35</a:t>
            </a:fld>
            <a:endParaRPr lang="en-CA" sz="1200" dirty="0">
              <a:solidFill>
                <a:prstClr val="black"/>
              </a:solidFill>
              <a:latin typeface="Calibri"/>
            </a:endParaRPr>
          </a:p>
        </p:txBody>
      </p:sp>
      <p:sp>
        <p:nvSpPr>
          <p:cNvPr id="73733" name="Rectangle 3"/>
          <p:cNvSpPr>
            <a:spLocks noGrp="1" noChangeArrowheads="1"/>
          </p:cNvSpPr>
          <p:nvPr>
            <p:ph type="body" idx="1"/>
          </p:nvPr>
        </p:nvSpPr>
        <p:spPr>
          <a:xfrm>
            <a:off x="701040" y="4387135"/>
            <a:ext cx="5608320" cy="4263349"/>
          </a:xfrm>
        </p:spPr>
        <p:txBody>
          <a:bodyPr/>
          <a:lstStyle/>
          <a:p>
            <a:pPr marL="0" lvl="1"/>
            <a:r>
              <a:rPr lang="es-MX" sz="800" b="1" dirty="0" smtClean="0"/>
              <a:t>Notas del Conferencista</a:t>
            </a:r>
          </a:p>
          <a:p>
            <a:r>
              <a:rPr lang="es-MX" sz="800" dirty="0" smtClean="0"/>
              <a:t>La definición de la Asociación Internacional para el Estudio del Dolor (IASP) de dolor neuropático como un “dolor iniciado o causado por una disfunción o lesión primaria en el sistema nervioso” es una definición general que encapsula el concepto de que como el sistema nervioso está dañado, pueden aparecer cambios en el sistema nervioso que podrían resultar en dolor crónico, incluso en ausencia de una lesión dañina.  Aunque esta teoría ha ganado actualmente la aceptación general, originalmente fue una idea revolucionaria que rechazaba el modelo Cartesiano de nocicepción y dolor. </a:t>
            </a:r>
          </a:p>
          <a:p>
            <a:r>
              <a:rPr lang="es-MX" sz="800" dirty="0" smtClean="0"/>
              <a:t>Dependiendo de dónde ocurre la lesión o disfunción en el sistema nervioso, el dolor neuropático puede tener un origen periférico o central. Las causas de dolor neuropático periférico incluyen lesión post-quirúrgica y lesión nerviosa post-traumática, neuropatía diabética periférica, neuralgia postherpética y radiculopatías. El dolor posterior  a un accidente vascular cerebral, esclerosis múltiple y lesiones de la espinal son ejemplos de dolor neuropático central. </a:t>
            </a:r>
          </a:p>
          <a:p>
            <a:r>
              <a:rPr lang="es-MX" sz="800" dirty="0" smtClean="0"/>
              <a:t>El dolor neuropático es descrito frecuentemente como dolor ‘punzante’, ‘como una descarga eléctrica’ o</a:t>
            </a:r>
            <a:r>
              <a:rPr lang="es-MX" sz="800" baseline="0" dirty="0" smtClean="0"/>
              <a:t> ‘u</a:t>
            </a:r>
            <a:r>
              <a:rPr lang="es-MX" sz="800" dirty="0" smtClean="0"/>
              <a:t>rente’, asociado comúnmente con  ‘hormigueo’ y/o ‘entumecimiento’. La región dolorosa puede no necesariamente ser la misma que el sitio de la lesión. El dolor ocurre en el territorio neurológico de la estructura afectada (nervio, raíz, médula espinal, cerebro). En el dolor neuropático periférico, se encuentra en el territorio del nervio afectado o en la raíz nerviosa afectada. En el dolor neuropático central, se relaciona con el sitio de la lesión en la médula espinal o en el cerebro.</a:t>
            </a:r>
          </a:p>
          <a:p>
            <a:r>
              <a:rPr lang="es-MX" sz="800" dirty="0" smtClean="0"/>
              <a:t>El dolor neuropático casi siempre es un padecimiento crónico y responde pobremente a los analgésicos convencionales.</a:t>
            </a:r>
          </a:p>
          <a:p>
            <a:endParaRPr lang="es-MX" sz="800" b="1" dirty="0" smtClean="0"/>
          </a:p>
          <a:p>
            <a:r>
              <a:rPr lang="en-GB" sz="1000" b="1" dirty="0" smtClean="0"/>
              <a:t>Referencias</a:t>
            </a:r>
          </a:p>
          <a:p>
            <a:pPr>
              <a:lnSpc>
                <a:spcPct val="90000"/>
              </a:lnSpc>
            </a:pPr>
            <a:r>
              <a:rPr lang="en-GB" sz="1000" dirty="0" smtClean="0"/>
              <a:t>Chong MS, Bajwa ZH.</a:t>
            </a:r>
            <a:r>
              <a:rPr lang="en-CA" sz="1000" dirty="0" smtClean="0"/>
              <a:t> Diagnosis and treatment of neuropathic pain.</a:t>
            </a:r>
            <a:r>
              <a:rPr lang="en-GB" sz="1000" dirty="0" smtClean="0"/>
              <a:t> </a:t>
            </a:r>
            <a:r>
              <a:rPr lang="en-GB" sz="1000" i="1" dirty="0" smtClean="0"/>
              <a:t>J Pain Symptom Manage</a:t>
            </a:r>
            <a:r>
              <a:rPr lang="en-GB" sz="1000" dirty="0" smtClean="0"/>
              <a:t> 2003; 25(5 Suppl):S4-11.</a:t>
            </a:r>
          </a:p>
          <a:p>
            <a:pPr>
              <a:lnSpc>
                <a:spcPct val="90000"/>
              </a:lnSpc>
            </a:pPr>
            <a:r>
              <a:rPr lang="en-GB" sz="1000" dirty="0" smtClean="0"/>
              <a:t>Cruccu G </a:t>
            </a:r>
            <a:r>
              <a:rPr lang="en-GB" sz="1000" i="1" dirty="0" smtClean="0"/>
              <a:t>et al.</a:t>
            </a:r>
            <a:r>
              <a:rPr lang="en-GB" sz="1000" dirty="0" smtClean="0"/>
              <a:t> EFNS guidelines on neuropathic pain assessment. </a:t>
            </a:r>
            <a:r>
              <a:rPr lang="en-GB" sz="1000" i="1" dirty="0" smtClean="0"/>
              <a:t>Eur J Neurol </a:t>
            </a:r>
            <a:r>
              <a:rPr lang="en-GB" sz="1000" dirty="0" smtClean="0"/>
              <a:t>2004; 11(3):153-62.</a:t>
            </a:r>
          </a:p>
          <a:p>
            <a:pPr>
              <a:lnSpc>
                <a:spcPct val="90000"/>
              </a:lnSpc>
            </a:pPr>
            <a:r>
              <a:rPr lang="en-US" sz="1000" dirty="0" smtClean="0"/>
              <a:t>Dray A. Neuropathic pain: emerging treatments. </a:t>
            </a:r>
            <a:r>
              <a:rPr lang="en-US" sz="1000" i="1" dirty="0" smtClean="0"/>
              <a:t>Br J Anaesth </a:t>
            </a:r>
            <a:r>
              <a:rPr lang="en-US" sz="1000" dirty="0" smtClean="0"/>
              <a:t>2008; 101(1):48-58.</a:t>
            </a:r>
          </a:p>
          <a:p>
            <a:pPr>
              <a:lnSpc>
                <a:spcPct val="90000"/>
              </a:lnSpc>
            </a:pPr>
            <a:r>
              <a:rPr lang="en-US" sz="1000" dirty="0" smtClean="0"/>
              <a:t>International Association for the Study of Pain. </a:t>
            </a:r>
            <a:r>
              <a:rPr lang="en-US" sz="1000" i="1" dirty="0" smtClean="0"/>
              <a:t>IASP Taxonomy. </a:t>
            </a:r>
            <a:r>
              <a:rPr lang="en-US" sz="1000" dirty="0" smtClean="0"/>
              <a:t>Available at: </a:t>
            </a:r>
            <a:r>
              <a:rPr lang="en-US" sz="1000" dirty="0" smtClean="0">
                <a:hlinkClick r:id="rId3"/>
              </a:rPr>
              <a:t>http://www.iasp-pain.org/AM/Template.cfm?Section=Pain_Definitions</a:t>
            </a:r>
            <a:r>
              <a:rPr lang="en-US" sz="1000" dirty="0" smtClean="0"/>
              <a:t>. Accessed: July 15, 2013.</a:t>
            </a:r>
          </a:p>
          <a:p>
            <a:pPr>
              <a:lnSpc>
                <a:spcPct val="90000"/>
              </a:lnSpc>
            </a:pPr>
            <a:r>
              <a:rPr lang="en-US" sz="1000" dirty="0" smtClean="0"/>
              <a:t>McMahon SB, Koltzenburg M (eds). </a:t>
            </a:r>
            <a:r>
              <a:rPr lang="en-US" sz="1000" i="1" dirty="0" smtClean="0"/>
              <a:t>Wall and Melzack’s Textbook of Pain. </a:t>
            </a:r>
            <a:r>
              <a:rPr lang="en-US" sz="1000" dirty="0" smtClean="0"/>
              <a:t>5th ed. Elsevier; London, UK: 2006.</a:t>
            </a:r>
          </a:p>
          <a:p>
            <a:pPr>
              <a:lnSpc>
                <a:spcPct val="90000"/>
              </a:lnSpc>
            </a:pPr>
            <a:r>
              <a:rPr lang="en-US" sz="1000" dirty="0" smtClean="0"/>
              <a:t>Woolf CJ. </a:t>
            </a:r>
            <a:r>
              <a:rPr lang="en-CA" sz="1000" dirty="0" smtClean="0"/>
              <a:t>Central sensitization: implications for the diagnosis and treatment of pain. </a:t>
            </a:r>
            <a:r>
              <a:rPr lang="en-US" sz="1000" i="1" dirty="0" smtClean="0"/>
              <a:t>Pain</a:t>
            </a:r>
            <a:r>
              <a:rPr lang="en-US" sz="1000" dirty="0" smtClean="0"/>
              <a:t> 2011;152(3 Suppl):S2-15.</a:t>
            </a:r>
          </a:p>
        </p:txBody>
      </p:sp>
      <p:sp>
        <p:nvSpPr>
          <p:cNvPr id="4" name="Slide Image Placeholder 3"/>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1">
              <a:spcAft>
                <a:spcPts val="600"/>
              </a:spcAft>
            </a:pPr>
            <a:r>
              <a:rPr lang="es-MX" b="1" noProof="0" dirty="0" smtClean="0"/>
              <a:t>Notas del Conferencista</a:t>
            </a:r>
          </a:p>
          <a:p>
            <a:pPr>
              <a:spcAft>
                <a:spcPts val="600"/>
              </a:spcAft>
            </a:pPr>
            <a:r>
              <a:rPr lang="es-MX" noProof="0" dirty="0" smtClean="0"/>
              <a:t>La definición de la Asociación Internacional para el Estudio del Dolor (IASP) de Dolor Neuropático como “dolor iniciado o causado por una disfunción o lesión primaria en el sistema nervioso” es una definición amplia que encapsula el concepto</a:t>
            </a:r>
            <a:r>
              <a:rPr lang="es-MX" baseline="0" noProof="0" dirty="0" smtClean="0"/>
              <a:t> de que cuando el sistema nervioso es dañado pueden aparecer cambios </a:t>
            </a:r>
            <a:r>
              <a:rPr lang="es-MX" noProof="0" dirty="0" smtClean="0"/>
              <a:t>en el sistema nervioso que podrían resultar en dolor crónico, incluso en ausencia de una lesión dañina. </a:t>
            </a:r>
          </a:p>
          <a:p>
            <a:pPr>
              <a:spcAft>
                <a:spcPts val="600"/>
              </a:spcAft>
            </a:pPr>
            <a:r>
              <a:rPr lang="es-MX" noProof="0" dirty="0" smtClean="0"/>
              <a:t>Dependiendo de dónde ocurra la lesión o la disfunción</a:t>
            </a:r>
            <a:r>
              <a:rPr lang="es-MX" baseline="0" noProof="0" dirty="0" smtClean="0"/>
              <a:t> en el sistema nervioso, el origen del d</a:t>
            </a:r>
            <a:r>
              <a:rPr lang="es-MX" noProof="0" dirty="0" smtClean="0"/>
              <a:t>olor neuropático puede ser periférico o central. Las causas de Dolor Neuropático Periférico incluyen la lesión del nervio post-quirúrgica y post-traumática, neuropatía diabética periférica, neuralgia postherpética y radiculopatías. Dolor post-accidente vascular cerebral, esclerosis múltiple y lesiones de la médula espinal son ejemplos de Dolor Neuropático Central. </a:t>
            </a:r>
          </a:p>
          <a:p>
            <a:pPr>
              <a:spcAft>
                <a:spcPts val="600"/>
              </a:spcAft>
            </a:pPr>
            <a:r>
              <a:rPr lang="es-MX" b="1" noProof="0" dirty="0" smtClean="0"/>
              <a:t>Referencia</a:t>
            </a:r>
          </a:p>
          <a:p>
            <a:pPr>
              <a:spcAft>
                <a:spcPts val="600"/>
              </a:spcAft>
            </a:pPr>
            <a:r>
              <a:rPr lang="en-US" dirty="0" smtClean="0"/>
              <a:t>International Association for the Study of Pain. </a:t>
            </a:r>
            <a:r>
              <a:rPr lang="en-US" i="1" dirty="0" smtClean="0"/>
              <a:t>IASP Taxonomy. </a:t>
            </a:r>
            <a:br>
              <a:rPr lang="en-US" i="1" dirty="0" smtClean="0"/>
            </a:br>
            <a:r>
              <a:rPr lang="en-US" dirty="0" smtClean="0"/>
              <a:t>Available at: </a:t>
            </a:r>
            <a:r>
              <a:rPr lang="en-US" dirty="0" smtClean="0">
                <a:hlinkClick r:id="rId3"/>
              </a:rPr>
              <a:t>http://www.iasp-pain.org/AM/Template.cfm?Section=Pain_Definitions</a:t>
            </a:r>
            <a:r>
              <a:rPr lang="en-US" dirty="0" smtClean="0"/>
              <a:t>. </a:t>
            </a:r>
            <a:br>
              <a:rPr lang="en-US" dirty="0" smtClean="0"/>
            </a:br>
            <a:r>
              <a:rPr lang="en-US" dirty="0" smtClean="0"/>
              <a:t>Accessed: July 15, 2013.</a:t>
            </a:r>
          </a:p>
        </p:txBody>
      </p:sp>
      <p:sp>
        <p:nvSpPr>
          <p:cNvPr id="1070083" name="Slide Number Placeholder 3"/>
          <p:cNvSpPr>
            <a:spLocks noGrp="1"/>
          </p:cNvSpPr>
          <p:nvPr>
            <p:ph type="sldNum" sz="quarter" idx="5"/>
          </p:nvPr>
        </p:nvSpPr>
        <p:spPr>
          <a:noFill/>
        </p:spPr>
        <p:txBody>
          <a:bodyPr/>
          <a:lstStyle/>
          <a:p>
            <a:fld id="{9BDB710B-0CC9-423A-9101-98B30761A082}" type="slidenum">
              <a:rPr lang="en-US" smtClean="0">
                <a:solidFill>
                  <a:prstClr val="black"/>
                </a:solidFill>
                <a:ea typeface="ヒラギノ角ゴ Pro W3"/>
                <a:cs typeface="ヒラギノ角ゴ Pro W3"/>
              </a:rPr>
              <a:pPr/>
              <a:t>36</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3"/>
          <p:cNvSpPr>
            <a:spLocks noGrp="1" noChangeArrowheads="1"/>
          </p:cNvSpPr>
          <p:nvPr>
            <p:ph type="body" idx="1"/>
          </p:nvPr>
        </p:nvSpPr>
        <p:spPr/>
        <p:txBody>
          <a:bodyPr/>
          <a:lstStyle/>
          <a:p>
            <a:r>
              <a:rPr lang="es-MX" b="1" dirty="0" smtClean="0"/>
              <a:t>Notas del Conferencista</a:t>
            </a:r>
          </a:p>
          <a:p>
            <a:r>
              <a:rPr lang="es-MX" dirty="0" smtClean="0"/>
              <a:t>Los descriptores verbales del dolor pueden ser pistas importantes sobre el mecanismo patofisiológico detrás del dolor. Por ejemplo, con el dolor neuropático, el dolor se describe generalmente como urente, con hormigueo, o como una descarga eléctrica. Las sensaciones de piquetes o entumecimiento también son mencionadas frecuentemente en los padecimiento de dolor neuropático.</a:t>
            </a:r>
          </a:p>
          <a:p>
            <a:endParaRPr lang="es-MX" b="1" dirty="0" smtClean="0"/>
          </a:p>
          <a:p>
            <a:r>
              <a:rPr lang="en-CA" b="1" dirty="0" smtClean="0"/>
              <a:t>Referencias </a:t>
            </a:r>
          </a:p>
          <a:p>
            <a:pPr marL="0" lvl="2">
              <a:spcAft>
                <a:spcPts val="600"/>
              </a:spcAft>
            </a:pPr>
            <a:r>
              <a:rPr lang="en-US" dirty="0" smtClean="0"/>
              <a:t>Baron R </a:t>
            </a:r>
            <a:r>
              <a:rPr lang="en-US" i="1" dirty="0" smtClean="0"/>
              <a:t>et al. </a:t>
            </a:r>
            <a:r>
              <a:rPr lang="en-CA" dirty="0" smtClean="0"/>
              <a:t>Neuropathic pain: diagnosis, pathophysiological mechanisms, and treatment. </a:t>
            </a:r>
            <a:r>
              <a:rPr lang="en-US" i="1" dirty="0" smtClean="0"/>
              <a:t>Lancet Neurol </a:t>
            </a:r>
            <a:r>
              <a:rPr lang="en-US" dirty="0" smtClean="0"/>
              <a:t>2010; 9(8):807-19.</a:t>
            </a:r>
          </a:p>
          <a:p>
            <a:pPr>
              <a:spcAft>
                <a:spcPts val="600"/>
              </a:spcAft>
            </a:pPr>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pPr>
              <a:spcAft>
                <a:spcPts val="600"/>
              </a:spcAft>
            </a:pPr>
            <a:endParaRPr lang="en-US" dirty="0"/>
          </a:p>
        </p:txBody>
      </p:sp>
      <p:sp>
        <p:nvSpPr>
          <p:cNvPr id="75780" name="Rectangle 7"/>
          <p:cNvSpPr>
            <a:spLocks noGrp="1" noChangeArrowheads="1"/>
          </p:cNvSpPr>
          <p:nvPr>
            <p:ph type="sldNum" sz="quarter" idx="5"/>
          </p:nvPr>
        </p:nvSpPr>
        <p:spPr/>
        <p:txBody>
          <a:bodyPr/>
          <a:lstStyle/>
          <a:p>
            <a:fld id="{F91C4B29-D6E2-FA4F-B002-D831C95C6018}" type="slidenum">
              <a:rPr lang="en-GB" smtClean="0">
                <a:solidFill>
                  <a:prstClr val="black"/>
                </a:solidFill>
              </a:rPr>
              <a:pPr/>
              <a:t>37</a:t>
            </a:fld>
            <a:endParaRPr lang="en-GB" dirty="0">
              <a:solidFill>
                <a:prstClr val="black"/>
              </a:solidFill>
            </a:endParaRPr>
          </a:p>
        </p:txBody>
      </p:sp>
      <p:sp>
        <p:nvSpPr>
          <p:cNvPr id="4" name="Slide Image Placeholder 3"/>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Notes Placeholder 2"/>
          <p:cNvSpPr>
            <a:spLocks noGrp="1"/>
          </p:cNvSpPr>
          <p:nvPr>
            <p:ph type="body" idx="1"/>
          </p:nvPr>
        </p:nvSpPr>
        <p:spPr>
          <a:xfrm>
            <a:off x="701040" y="4387135"/>
            <a:ext cx="5608320" cy="4263349"/>
          </a:xfrm>
        </p:spPr>
        <p:txBody>
          <a:bodyPr/>
          <a:lstStyle/>
          <a:p>
            <a:r>
              <a:rPr lang="es-MX" sz="1100" b="1" dirty="0" smtClean="0"/>
              <a:t>Notas del Conferencista</a:t>
            </a:r>
          </a:p>
          <a:p>
            <a:r>
              <a:rPr lang="es-MX" sz="1100" dirty="0" smtClean="0"/>
              <a:t>Esta slide animada ilustra lo que le sucede a la respuesta del dolor después de una lesión en el nervio. </a:t>
            </a:r>
          </a:p>
          <a:p>
            <a:r>
              <a:rPr lang="es-MX" sz="1100" dirty="0" smtClean="0"/>
              <a:t>Haz clic izquierdo o usa la flecha hacia abajo en el modo de presentación para mostrar el siguiente punto en la secuencia de animación. Por favor espera a que termine la animación antes de hacer clic en el siguiente punto:</a:t>
            </a:r>
          </a:p>
          <a:p>
            <a:pPr marL="228600" indent="-228600">
              <a:buFont typeface="+mj-lt"/>
              <a:buAutoNum type="arabicPeriod"/>
            </a:pPr>
            <a:r>
              <a:rPr lang="es-MX" sz="1100" dirty="0" smtClean="0"/>
              <a:t>La cuerva normal de respuesta al dolor (que aparece al mostrar la primera slide) muestra la intensidad del dolor cero con el estímulo de menor intensidad (ej:  el roce ligero normalmente no causa dolor; es un estímulo inocuo. Conforme aumenta la intensidad del estímulo (ej: apretar o pinchar más fuerte), empezamos a sentir dolor al aumentar la intensidad.</a:t>
            </a:r>
          </a:p>
          <a:p>
            <a:pPr marL="228600" indent="-228600">
              <a:buFont typeface="+mj-lt"/>
              <a:buAutoNum type="arabicPeriod"/>
            </a:pPr>
            <a:r>
              <a:rPr lang="es-MX" sz="1100" dirty="0" smtClean="0"/>
              <a:t>Después de la lesión del nervio, la curva de respuesta del dolor se mueve a la izquierda.</a:t>
            </a:r>
          </a:p>
          <a:p>
            <a:pPr marL="228600" indent="-228600">
              <a:buFont typeface="+mj-lt"/>
              <a:buAutoNum type="arabicPeriod"/>
            </a:pPr>
            <a:r>
              <a:rPr lang="es-MX" sz="1100" dirty="0" smtClean="0"/>
              <a:t>La línea punteada que representa una intensidad fija del estímulo divide ambas curvas de respuesta del dolor. En la respuesta normal del dolor, este nivel de estímulo causaría un nivel bajo de dolor. Con un cambio hacia la izquierda de la curva de respuesta después de la lesión, este mismo nivel de estímulo causaría un nivel de dolor mucho mayor.</a:t>
            </a:r>
          </a:p>
          <a:p>
            <a:pPr marL="228600" indent="-228600">
              <a:buFont typeface="+mj-lt"/>
              <a:buAutoNum type="arabicPeriod"/>
            </a:pPr>
            <a:r>
              <a:rPr lang="es-MX" sz="1100" dirty="0" smtClean="0"/>
              <a:t>Esta es la definición de “hiperalgesia”, una respuesta mayor a un estímulo que normalmente causaría dolor.</a:t>
            </a:r>
          </a:p>
          <a:p>
            <a:pPr marL="228600" indent="-228600">
              <a:buFont typeface="+mj-lt"/>
              <a:buAutoNum type="arabicPeriod"/>
            </a:pPr>
            <a:r>
              <a:rPr lang="es-MX" sz="1100" dirty="0" smtClean="0"/>
              <a:t>Un estímulo normalmente inocuo (región en azul) ahora sería doloroso. Esta es la definición de “alodinia”, una respuesta dolorosa a un estímulo que normalmente no es doloroso. </a:t>
            </a:r>
          </a:p>
          <a:p>
            <a:pPr>
              <a:spcAft>
                <a:spcPts val="300"/>
              </a:spcAft>
            </a:pPr>
            <a:endParaRPr lang="en-US" sz="1050" b="1" dirty="0" smtClean="0"/>
          </a:p>
          <a:p>
            <a:pPr>
              <a:spcAft>
                <a:spcPts val="300"/>
              </a:spcAft>
            </a:pPr>
            <a:endParaRPr lang="en-US" sz="1050" b="1" dirty="0" smtClean="0"/>
          </a:p>
          <a:p>
            <a:pPr>
              <a:spcAft>
                <a:spcPts val="300"/>
              </a:spcAft>
            </a:pPr>
            <a:r>
              <a:rPr lang="en-US" sz="1050" b="1" dirty="0" smtClean="0"/>
              <a:t>Referencia</a:t>
            </a:r>
          </a:p>
          <a:p>
            <a:pPr>
              <a:spcAft>
                <a:spcPts val="300"/>
              </a:spcAft>
            </a:pPr>
            <a:r>
              <a:rPr lang="en-CA" sz="1050" dirty="0" smtClean="0"/>
              <a:t>Gottschalk A </a:t>
            </a:r>
            <a:r>
              <a:rPr lang="en-CA" sz="1050" i="1" dirty="0" smtClean="0"/>
              <a:t>et al. </a:t>
            </a:r>
            <a:r>
              <a:rPr lang="en-CA" sz="1050" dirty="0" smtClean="0"/>
              <a:t>New concepts in acute pain therapy: preemptive analgesia. </a:t>
            </a:r>
            <a:r>
              <a:rPr lang="en-CA" sz="1050" i="1" dirty="0" smtClean="0"/>
              <a:t>Am Fam Ph</a:t>
            </a:r>
            <a:r>
              <a:rPr lang="en-CA" sz="1050" dirty="0" smtClean="0"/>
              <a:t>ysician 2001; 63(10):1979-84.</a:t>
            </a:r>
          </a:p>
          <a:p>
            <a:pPr>
              <a:spcAft>
                <a:spcPts val="300"/>
              </a:spcAft>
            </a:pPr>
            <a:endParaRPr lang="en-US" sz="1100" dirty="0" smtClean="0"/>
          </a:p>
          <a:p>
            <a:pPr>
              <a:spcAft>
                <a:spcPts val="300"/>
              </a:spcAft>
            </a:pPr>
            <a:endParaRPr lang="en-US" sz="1100" dirty="0" smtClean="0"/>
          </a:p>
          <a:p>
            <a:pPr>
              <a:spcAft>
                <a:spcPts val="300"/>
              </a:spcAft>
            </a:pPr>
            <a:endParaRPr lang="en-US" sz="1100" dirty="0" smtClean="0"/>
          </a:p>
          <a:p>
            <a:pPr>
              <a:spcAft>
                <a:spcPts val="300"/>
              </a:spcAft>
            </a:pPr>
            <a:endParaRPr lang="en-US" sz="1100" dirty="0"/>
          </a:p>
        </p:txBody>
      </p:sp>
      <p:sp>
        <p:nvSpPr>
          <p:cNvPr id="749571" name="Slide Number Placeholder 3"/>
          <p:cNvSpPr>
            <a:spLocks noGrp="1"/>
          </p:cNvSpPr>
          <p:nvPr>
            <p:ph type="sldNum" sz="quarter" idx="5"/>
          </p:nvPr>
        </p:nvSpPr>
        <p:spPr/>
        <p:txBody>
          <a:bodyPr/>
          <a:lstStyle/>
          <a:p>
            <a:fld id="{524F44D0-CF8B-46B5-816D-8963644960DA}" type="slidenum">
              <a:rPr lang="en-US" smtClean="0">
                <a:solidFill>
                  <a:prstClr val="black"/>
                </a:solidFill>
              </a:rPr>
              <a:pPr/>
              <a:t>38</a:t>
            </a:fld>
            <a:endParaRPr lang="en-US" dirty="0" smtClean="0">
              <a:solidFill>
                <a:prstClr val="black"/>
              </a:solidFill>
            </a:endParaRPr>
          </a:p>
        </p:txBody>
      </p:sp>
      <p:sp>
        <p:nvSpPr>
          <p:cNvPr id="4" name="Slide Image Placeholder 3"/>
          <p:cNvSpPr>
            <a:spLocks noGrp="1" noRot="1" noChangeAspect="1"/>
          </p:cNvSpPr>
          <p:nvPr>
            <p:ph type="sldImg"/>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D9AC9EF5-6343-4ABD-8CB0-07B04E9AC813}" type="slidenum">
              <a:rPr lang="en-GB" sz="1000"/>
              <a:pPr eaLnBrk="1" hangingPunct="1"/>
              <a:t>39</a:t>
            </a:fld>
            <a:endParaRPr lang="en-GB" sz="1000" dirty="0"/>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xfrm>
            <a:off x="408856" y="4387136"/>
            <a:ext cx="6336704" cy="4156234"/>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altLang="en-US" b="1" dirty="0" smtClean="0"/>
              <a:t>Notas del Conferencista</a:t>
            </a:r>
          </a:p>
          <a:p>
            <a:pPr indent="-190500">
              <a:spcAft>
                <a:spcPts val="600"/>
              </a:spcAft>
            </a:pPr>
            <a:r>
              <a:rPr lang="es-MX" altLang="en-US" dirty="0" smtClean="0"/>
              <a:t>Esta slide ilustra que muchas causas subyacentes diferentes de Dolor Neuropático pueden expresarse como síntomas de dolor espontáneo y dolor evocado por un estímulo a través de diferentes mecanismos patofisiológicos.</a:t>
            </a:r>
          </a:p>
          <a:p>
            <a:pPr indent="0">
              <a:spcAft>
                <a:spcPts val="600"/>
              </a:spcAft>
              <a:buFontTx/>
              <a:buNone/>
            </a:pPr>
            <a:r>
              <a:rPr lang="es-MX" altLang="en-US" dirty="0" smtClean="0"/>
              <a:t>Existen muchas causas posibles de Dolor Neuropático. El Dolor Neuropático </a:t>
            </a:r>
            <a:r>
              <a:rPr lang="es-MX" dirty="0" smtClean="0"/>
              <a:t>se clasifica comúnmente de acuerdo con la naturaleza etiológica del daño al sistema nervioso o a la distribución anatómica del dolor, aunque la relación entre la etiología, los mecanismos, y los síntomas/signos es muy compleja. Por ejemplo, el dolor causado por diversas enfermedades puede originarse a través de mecanismos comunes. Además, un mecanismo podría ser responsable de muchos síntomas diferentes. Inversamente, el mismo síntoma en 2 pacientes puede ser causado por mecanismos diferentes. Además, más de un mecanismo puede operar en un solo paciente, y el patrón de los mecanismos y síntomas en un solo paciente puede cambiar con el tiempo.</a:t>
            </a:r>
          </a:p>
          <a:p>
            <a:pPr indent="0">
              <a:spcAft>
                <a:spcPts val="600"/>
              </a:spcAft>
              <a:buFontTx/>
              <a:buNone/>
            </a:pPr>
            <a:r>
              <a:rPr lang="es-MX" dirty="0" smtClean="0"/>
              <a:t>Ningún mecanismo </a:t>
            </a:r>
            <a:r>
              <a:rPr lang="es-MX" altLang="en-US" dirty="0" smtClean="0"/>
              <a:t>patofisiológico de dolor </a:t>
            </a:r>
            <a:r>
              <a:rPr lang="es-MX" dirty="0" smtClean="0"/>
              <a:t>es una consecuencia inevitable de un proceso de enfermedad particular.</a:t>
            </a:r>
          </a:p>
          <a:p>
            <a:pPr>
              <a:spcAft>
                <a:spcPts val="600"/>
              </a:spcAft>
            </a:pPr>
            <a:r>
              <a:rPr lang="es-MX" altLang="en-US" dirty="0" smtClean="0"/>
              <a:t>Se requieren estudios para definir más profundamente los mecanismos patofisiológicos del Dolor Neuropático.</a:t>
            </a:r>
          </a:p>
          <a:p>
            <a:pPr marL="190500" indent="-190500" eaLnBrk="1" hangingPunct="1">
              <a:spcAft>
                <a:spcPts val="600"/>
              </a:spcAft>
            </a:pPr>
            <a:r>
              <a:rPr lang="es-MX" b="1" dirty="0" smtClean="0"/>
              <a:t>Referencia</a:t>
            </a:r>
          </a:p>
          <a:p>
            <a:pPr marL="190500" indent="-190500" eaLnBrk="1" hangingPunct="1">
              <a:spcAft>
                <a:spcPts val="600"/>
              </a:spcAft>
              <a:buFontTx/>
              <a:buAutoNum type="arabicPeriod"/>
            </a:pPr>
            <a:r>
              <a:rPr lang="es-MX" dirty="0" smtClean="0"/>
              <a:t>Woolf and Mannion. Lancet 1999;353:1959-64</a:t>
            </a:r>
          </a:p>
          <a:p>
            <a:pPr marL="190500" indent="-190500" eaLnBrk="1" hangingPunct="1">
              <a:spcAft>
                <a:spcPts val="600"/>
              </a:spcAft>
            </a:pPr>
            <a:endParaRPr lang="es-MX"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a:t>
            </a:fld>
            <a:endParaRPr lang="en-CA" dirty="0"/>
          </a:p>
        </p:txBody>
      </p:sp>
    </p:spTree>
    <p:extLst>
      <p:ext uri="{BB962C8B-B14F-4D97-AF65-F5344CB8AC3E}">
        <p14:creationId xmlns:p14="http://schemas.microsoft.com/office/powerpoint/2010/main" val="3968022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31654DE9-0ADB-4DE3-A2D7-723C3DA45FC3}" type="slidenum">
              <a:rPr lang="en-GB" sz="1000">
                <a:solidFill>
                  <a:prstClr val="black"/>
                </a:solidFill>
              </a:rPr>
              <a:pPr eaLnBrk="1" hangingPunct="1"/>
              <a:t>40</a:t>
            </a:fld>
            <a:endParaRPr lang="en-GB" sz="1000" dirty="0">
              <a:solidFill>
                <a:prstClr val="black"/>
              </a:solidFill>
            </a:endParaRPr>
          </a:p>
        </p:txBody>
      </p:sp>
      <p:sp>
        <p:nvSpPr>
          <p:cNvPr id="156677" name="Rectangle 2"/>
          <p:cNvSpPr>
            <a:spLocks noGrp="1" noRot="1" noChangeAspect="1" noChangeArrowheads="1" noTextEdit="1"/>
          </p:cNvSpPr>
          <p:nvPr>
            <p:ph type="sldImg"/>
          </p:nvPr>
        </p:nvSpPr>
        <p:spPr>
          <a:ln/>
        </p:spPr>
      </p:sp>
      <p:sp>
        <p:nvSpPr>
          <p:cNvPr id="1566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a:spcAft>
                <a:spcPts val="600"/>
              </a:spcAft>
            </a:pPr>
            <a:r>
              <a:rPr lang="es-MX" b="1" noProof="0" dirty="0" smtClean="0"/>
              <a:t>Notas del Conferencista</a:t>
            </a:r>
          </a:p>
          <a:p>
            <a:pPr>
              <a:spcAft>
                <a:spcPts val="600"/>
              </a:spcAft>
            </a:pPr>
            <a:r>
              <a:rPr lang="es-MX" noProof="0" dirty="0" smtClean="0"/>
              <a:t>Esta slide ilustra de manera muy simple la patofisiología del Dolor Neuropático y muestra que la vía es generalmente la misma, independientemente de su origen (sistema nervioso periférico o central).</a:t>
            </a:r>
          </a:p>
          <a:p>
            <a:pPr>
              <a:spcAft>
                <a:spcPts val="600"/>
              </a:spcAft>
            </a:pPr>
            <a:r>
              <a:rPr lang="es-MX" noProof="0" dirty="0" smtClean="0"/>
              <a:t>Por definición,</a:t>
            </a:r>
            <a:r>
              <a:rPr lang="es-MX" baseline="0" noProof="0" dirty="0" smtClean="0"/>
              <a:t> el</a:t>
            </a:r>
            <a:r>
              <a:rPr lang="es-MX" noProof="0" dirty="0" smtClean="0"/>
              <a:t> Dolor Neuropático ocurre después de una disfunción o lesión primaria en el sistema nervioso periférico o central. Estas lesiones y/o disfunciones desencadenan los mecanismos subyacentes que resultan en dolor neuropático.</a:t>
            </a:r>
          </a:p>
          <a:p>
            <a:pPr>
              <a:spcAft>
                <a:spcPts val="600"/>
              </a:spcAft>
            </a:pPr>
            <a:r>
              <a:rPr lang="es-MX" noProof="0" dirty="0" smtClean="0"/>
              <a:t>Los Mecanismos Periféricos del Dolor Neuropático incluyen hiperexcitabilidad de la fibra nerviosa, que puede dar lugar a Descargas Ectópicas a lo largo de los nervios sensoriales. Los mecanismos periféricos pueden desencadenar</a:t>
            </a:r>
            <a:r>
              <a:rPr lang="es-MX" baseline="0" noProof="0" dirty="0" smtClean="0"/>
              <a:t> mecanismos secundarios</a:t>
            </a:r>
            <a:r>
              <a:rPr lang="es-MX" noProof="0" dirty="0" smtClean="0"/>
              <a:t> (es decir,  centrales). </a:t>
            </a:r>
          </a:p>
          <a:p>
            <a:pPr>
              <a:spcAft>
                <a:spcPts val="600"/>
              </a:spcAft>
            </a:pPr>
            <a:r>
              <a:rPr lang="es-MX" noProof="0" dirty="0" smtClean="0"/>
              <a:t>Los mecanismos centrales incluyen</a:t>
            </a:r>
            <a:r>
              <a:rPr lang="es-MX" baseline="0" noProof="0" dirty="0" smtClean="0"/>
              <a:t> hiperexcitabilidad </a:t>
            </a:r>
            <a:r>
              <a:rPr lang="es-MX" noProof="0" dirty="0" smtClean="0"/>
              <a:t>neuronal, pérdida de  controles inhibitorios y sensibilización central (cambios funcionales que corresponden a la alteración de las propiedades electrofisiológicas (es decir,  excitabilidad) de las neuronas nociceptivas centrales. </a:t>
            </a:r>
          </a:p>
          <a:p>
            <a:pPr>
              <a:spcAft>
                <a:spcPts val="600"/>
              </a:spcAft>
            </a:pPr>
            <a:r>
              <a:rPr lang="es-MX" b="1" noProof="0" dirty="0" smtClean="0"/>
              <a:t>Referencias</a:t>
            </a:r>
          </a:p>
          <a:p>
            <a:pPr>
              <a:spcAft>
                <a:spcPts val="600"/>
              </a:spcAft>
            </a:pPr>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pPr>
              <a:spcAft>
                <a:spcPts val="600"/>
              </a:spcAft>
            </a:pPr>
            <a:r>
              <a:rPr lang="en-US" dirty="0" smtClean="0"/>
              <a:t>Jarvis MF, Boyce-Rustay JM. </a:t>
            </a:r>
            <a:r>
              <a:rPr lang="en-CA" dirty="0" smtClean="0"/>
              <a:t>Neuropathic pain: models and mechanisms. </a:t>
            </a:r>
            <a:br>
              <a:rPr lang="en-CA" dirty="0" smtClean="0"/>
            </a:br>
            <a:r>
              <a:rPr lang="fr-FR" i="1" dirty="0" smtClean="0"/>
              <a:t>Curr Pharm Des </a:t>
            </a:r>
            <a:r>
              <a:rPr lang="fr-FR" dirty="0" smtClean="0"/>
              <a:t>2009; 15(15):1711-6. </a:t>
            </a:r>
          </a:p>
          <a:p>
            <a:pPr>
              <a:spcAft>
                <a:spcPts val="600"/>
              </a:spcAft>
            </a:pPr>
            <a:endParaRPr lang="en-US" sz="9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41</a:t>
            </a:fld>
            <a:endParaRPr lang="en-GB" dirty="0">
              <a:solidFill>
                <a:prstClr val="black"/>
              </a:solidFill>
            </a:endParaRPr>
          </a:p>
        </p:txBody>
      </p:sp>
      <p:sp>
        <p:nvSpPr>
          <p:cNvPr id="131076" name="Rectangle 3"/>
          <p:cNvSpPr>
            <a:spLocks noGrp="1" noChangeArrowheads="1"/>
          </p:cNvSpPr>
          <p:nvPr>
            <p:ph type="body" idx="1"/>
          </p:nvPr>
        </p:nvSpPr>
        <p:spPr/>
        <p:txBody>
          <a:bodyPr/>
          <a:lstStyle/>
          <a:p>
            <a:r>
              <a:rPr lang="es-MX" sz="1200" b="1" dirty="0" smtClean="0"/>
              <a:t>Notas del Conferencista</a:t>
            </a:r>
          </a:p>
          <a:p>
            <a:r>
              <a:rPr lang="es-MX" sz="1200" dirty="0" smtClean="0"/>
              <a:t>Esta slide ilustra la patofisiología del dolor neuropático y muestra que la vía es generalmente la misma, independientemente de su origen (periférico o sistema nervioso central).</a:t>
            </a:r>
          </a:p>
          <a:p>
            <a:r>
              <a:rPr lang="es-MX" sz="1200" dirty="0" smtClean="0"/>
              <a:t>Por definición, el dolor neuropático ocurre después de una disfunción o  lesión primaria en el sistema nervioso periférico o central. Estas lesiones y/o disfunciones desencadenan los mecanismos subyacentes que resultan en dolor neuropático.</a:t>
            </a:r>
          </a:p>
          <a:p>
            <a:r>
              <a:rPr lang="es-MX" sz="1200" dirty="0" smtClean="0"/>
              <a:t>Los mecanismos periféricos del dolor neuropático incluyen hiperexcitabilidad de la fibra nerviosa, que puede dar lugar a descargas ectópicas a lo largo de lo nervios sensoriales. Los mecanismos periféricos pueden desencadenar mecanismos secundarios (es decir, centrales). </a:t>
            </a:r>
          </a:p>
          <a:p>
            <a:r>
              <a:rPr lang="es-MX" sz="1200" dirty="0" smtClean="0"/>
              <a:t>Los mecanismos centrales incluyen hiperexcitabilidad neuronal, pérdida de control inhibitorio y sensibilización central (cambios funcionales correspondientes a la alteración de propiedades electrofisiológicas (es decir, excitabilidad) de neuronas nociceptivas centrales.</a:t>
            </a:r>
          </a:p>
          <a:p>
            <a:r>
              <a:rPr lang="en-US" dirty="0" smtClean="0"/>
              <a:t> </a:t>
            </a:r>
          </a:p>
          <a:p>
            <a:pPr>
              <a:spcAft>
                <a:spcPts val="600"/>
              </a:spcAft>
            </a:pPr>
            <a:r>
              <a:rPr lang="en-GB" b="1" dirty="0" smtClean="0"/>
              <a:t>Referencias</a:t>
            </a:r>
          </a:p>
          <a:p>
            <a:pPr>
              <a:spcAft>
                <a:spcPts val="600"/>
              </a:spcAft>
            </a:pPr>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pPr>
              <a:spcAft>
                <a:spcPts val="600"/>
              </a:spcAft>
            </a:pPr>
            <a:r>
              <a:rPr lang="en-US" dirty="0" smtClean="0"/>
              <a:t>Jarvis MF, Boyce-Rustay JM. </a:t>
            </a:r>
            <a:r>
              <a:rPr lang="en-CA" dirty="0" smtClean="0"/>
              <a:t>Neuropathic pain: models and mechanisms. </a:t>
            </a:r>
            <a:br>
              <a:rPr lang="en-CA" dirty="0" smtClean="0"/>
            </a:br>
            <a:r>
              <a:rPr lang="fr-FR" i="1" dirty="0" smtClean="0"/>
              <a:t>Curr Pharm Des </a:t>
            </a:r>
            <a:r>
              <a:rPr lang="fr-FR" dirty="0" smtClean="0"/>
              <a:t>2009; 15(15):1711-6. </a:t>
            </a:r>
          </a:p>
          <a:p>
            <a:pPr>
              <a:spcAft>
                <a:spcPts val="600"/>
              </a:spcAft>
            </a:pPr>
            <a:r>
              <a:rPr lang="fr-FR" dirty="0" smtClean="0"/>
              <a:t>Scholz J, Woolf  CJ. Can we conquer pain? </a:t>
            </a:r>
            <a:r>
              <a:rPr lang="fr-FR" i="1" dirty="0" smtClean="0"/>
              <a:t>Nat Neurosci </a:t>
            </a:r>
            <a:r>
              <a:rPr lang="fr-FR" dirty="0" smtClean="0"/>
              <a:t>2002; 5(Suppl):1062-7.</a:t>
            </a:r>
            <a:endParaRPr lang="fr-FR" dirty="0"/>
          </a:p>
        </p:txBody>
      </p:sp>
      <p:sp>
        <p:nvSpPr>
          <p:cNvPr id="4" name="Slide Image Placeholder 3"/>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ED6B689C-F580-4826-8487-FDA5F62925F9}" type="slidenum">
              <a:rPr lang="en-GB" sz="1000"/>
              <a:pPr eaLnBrk="1" hangingPunct="1"/>
              <a:t>42</a:t>
            </a:fld>
            <a:endParaRPr lang="en-GB" sz="1000" dirty="0"/>
          </a:p>
        </p:txBody>
      </p:sp>
      <p:sp>
        <p:nvSpPr>
          <p:cNvPr id="146437" name="Rectangle 2"/>
          <p:cNvSpPr>
            <a:spLocks noGrp="1" noRot="1" noChangeAspect="1" noChangeArrowheads="1" noTextEdit="1"/>
          </p:cNvSpPr>
          <p:nvPr>
            <p:ph type="sldImg"/>
          </p:nvPr>
        </p:nvSpPr>
        <p:spPr>
          <a:ln/>
        </p:spPr>
      </p:sp>
      <p:sp>
        <p:nvSpPr>
          <p:cNvPr id="1464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12700" indent="-12700">
              <a:spcAft>
                <a:spcPts val="600"/>
              </a:spcAft>
            </a:pPr>
            <a:r>
              <a:rPr lang="es-MX" b="1" noProof="0" dirty="0" smtClean="0"/>
              <a:t>Notas del Conferencista</a:t>
            </a:r>
          </a:p>
          <a:p>
            <a:pPr marL="12700" indent="-12700">
              <a:spcAft>
                <a:spcPts val="600"/>
              </a:spcAft>
            </a:pPr>
            <a:r>
              <a:rPr lang="es-MX" spc="-20" noProof="0" dirty="0" smtClean="0"/>
              <a:t>Una de las funciones vitales del sistema nervioso es proporcionar información acerca de la ocurrencia o amenaza de daño. Neuronas sensoriales altamente especializadas proporcionan información al sistema nervioso central acerca del ambiente y del propio organismo. Esta slide describe los tres tipos principales de fibras sensoriales que pueden estar implicadas en la generación de </a:t>
            </a:r>
            <a:r>
              <a:rPr lang="es-MX" spc="-20" dirty="0" smtClean="0"/>
              <a:t>los signos y síntomas del dolor neuropático. </a:t>
            </a:r>
            <a:r>
              <a:rPr lang="es-MX" spc="-20" noProof="0" dirty="0" smtClean="0"/>
              <a:t>El mensaje general de esta slide es que en el dolor neuropático, sensaciones anormales pueden ser transmitidas a lo largo de las fibras Aβ , Aδ o C.</a:t>
            </a:r>
          </a:p>
          <a:p>
            <a:pPr eaLnBrk="1" hangingPunct="1">
              <a:spcAft>
                <a:spcPts val="600"/>
              </a:spcAft>
            </a:pPr>
            <a:r>
              <a:rPr lang="es-MX" dirty="0" smtClean="0"/>
              <a:t>La n</a:t>
            </a:r>
            <a:r>
              <a:rPr lang="es-MX" noProof="0" dirty="0" smtClean="0"/>
              <a:t>ocicepción (la percepción del estímulo nocivo) se inicia con estímulos que activan los receptores periféricos de los nociceptores, un grupo altamente especializado de neuronas sensoriales que responde solamente a estímulos dañinos o potencialmente dañinos. Los nociceptores tienen axones no-mielinizados (fibras C) o ligeramente mielinizados (fibras A-delta). Los mecanoreceptores de la fibra Abeta (Aβ) responden a estímulos mecánicos no-nocivos como el tacto. Los nociceptores de las fibras Adelta (Aδ) y fibras C son usualmente activados por un estímulo nocivo. Las fibras Adelta activadas transmiten dolor agudo, mientras que las fibras C activadas son responsables del dolor secundario, que es usualmente descrito como punzante o quemante. Los tres tipos de fibras sensoriales pueden estar involucrados en la producción de dolor </a:t>
            </a:r>
            <a:r>
              <a:rPr lang="es-MX" dirty="0" smtClean="0"/>
              <a:t>n</a:t>
            </a:r>
            <a:r>
              <a:rPr lang="es-MX" noProof="0" dirty="0" smtClean="0"/>
              <a:t>europático.</a:t>
            </a:r>
          </a:p>
          <a:p>
            <a:pPr marL="190500" indent="-190500" eaLnBrk="1" hangingPunct="1">
              <a:spcAft>
                <a:spcPts val="300"/>
              </a:spcAft>
            </a:pPr>
            <a:r>
              <a:rPr lang="es-MX" b="1" noProof="0" dirty="0" smtClean="0"/>
              <a:t>Referencias</a:t>
            </a:r>
          </a:p>
          <a:p>
            <a:pPr marL="190500" indent="-190500">
              <a:spcAft>
                <a:spcPts val="300"/>
              </a:spcAft>
              <a:buFontTx/>
              <a:buAutoNum type="arabicPeriod"/>
            </a:pPr>
            <a:r>
              <a:rPr lang="en-GB" dirty="0" smtClean="0"/>
              <a:t>Raja et al. in Wall PD, Melzack R (Eds). Textbook of pain. 4th Ed. </a:t>
            </a:r>
            <a:r>
              <a:rPr lang="en-US" dirty="0" smtClean="0"/>
              <a:t>Edinburgh, UK: Harcourt Publishers Limited</a:t>
            </a:r>
            <a:r>
              <a:rPr lang="en-GB" dirty="0" smtClean="0"/>
              <a:t> 1999;11-57.</a:t>
            </a:r>
          </a:p>
          <a:p>
            <a:pPr marL="190500" indent="-190500">
              <a:spcAft>
                <a:spcPts val="600"/>
              </a:spcAft>
              <a:buFontTx/>
              <a:buAutoNum type="arabicPeriod"/>
            </a:pPr>
            <a:r>
              <a:rPr lang="en-GB" dirty="0" smtClean="0"/>
              <a:t>Dworkin. Clin J Pain. 2002;18:343-349.</a:t>
            </a:r>
          </a:p>
          <a:p>
            <a:pPr marL="190500" indent="-190500" eaLnBrk="1" hangingPunct="1">
              <a:spcAft>
                <a:spcPts val="600"/>
              </a:spcAft>
            </a:pPr>
            <a:endParaRPr lang="en-GB" dirty="0" smtClean="0"/>
          </a:p>
          <a:p>
            <a:pPr marL="190500" indent="-190500" eaLnBrk="1" hangingPunct="1">
              <a:spcAft>
                <a:spcPts val="600"/>
              </a:spcAft>
            </a:pPr>
            <a:endParaRPr lang="en-GB" dirty="0" smtClean="0"/>
          </a:p>
          <a:p>
            <a:pPr marL="190500" indent="-190500" eaLnBrk="1" hangingPunct="1">
              <a:spcAft>
                <a:spcPts val="600"/>
              </a:spcAft>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1BD7A902-292E-4DD1-9456-220C9007E1E8}" type="slidenum">
              <a:rPr lang="en-GB" sz="1000"/>
              <a:pPr eaLnBrk="1" hangingPunct="1"/>
              <a:t>43</a:t>
            </a:fld>
            <a:endParaRPr lang="en-GB" sz="1000" dirty="0"/>
          </a:p>
        </p:txBody>
      </p:sp>
      <p:sp>
        <p:nvSpPr>
          <p:cNvPr id="148485" name="Rectangle 2"/>
          <p:cNvSpPr>
            <a:spLocks noGrp="1" noRot="1" noChangeAspect="1" noChangeArrowheads="1" noTextEdit="1"/>
          </p:cNvSpPr>
          <p:nvPr>
            <p:ph type="sldImg"/>
          </p:nvPr>
        </p:nvSpPr>
        <p:spPr>
          <a:ln/>
        </p:spPr>
      </p:sp>
      <p:sp>
        <p:nvSpPr>
          <p:cNvPr id="148486" name="Rectangle 3"/>
          <p:cNvSpPr>
            <a:spLocks noGrp="1" noChangeArrowheads="1"/>
          </p:cNvSpPr>
          <p:nvPr>
            <p:ph type="body" idx="1"/>
          </p:nvPr>
        </p:nvSpPr>
        <p:spPr>
          <a:xfrm>
            <a:off x="336848" y="4387136"/>
            <a:ext cx="6336704" cy="4156234"/>
          </a:xfrm>
          <a:noFill/>
          <a:extLst>
            <a:ext uri="{909E8E84-426E-40DD-AFC4-6F175D3DCCD1}">
              <a14:hiddenFill xmlns:a14="http://schemas.microsoft.com/office/drawing/2010/main">
                <a:solidFill>
                  <a:srgbClr val="FFFFFF"/>
                </a:solidFill>
              </a14:hiddenFill>
            </a:ext>
          </a:extLst>
        </p:spPr>
        <p:txBody>
          <a:bodyPr/>
          <a:lstStyle/>
          <a:p>
            <a:pPr eaLnBrk="1" hangingPunct="1">
              <a:spcAft>
                <a:spcPts val="300"/>
              </a:spcAft>
            </a:pPr>
            <a:r>
              <a:rPr lang="es-MX" sz="1050" b="1" dirty="0" smtClean="0"/>
              <a:t>Notas del Conferencista</a:t>
            </a:r>
          </a:p>
          <a:p>
            <a:pPr eaLnBrk="1" hangingPunct="1">
              <a:spcAft>
                <a:spcPts val="300"/>
              </a:spcAft>
            </a:pPr>
            <a:r>
              <a:rPr lang="es-MX" sz="1050" dirty="0" smtClean="0"/>
              <a:t>Esta slide describe las sensaciones en respuesta a un estímulo innocuo y un estímulo nocivo bajo condiciones de función nerviosa normal, función nerviosa disminuida en nervios dañados y función nerviosa aumentada en nervios dañados. </a:t>
            </a:r>
          </a:p>
          <a:p>
            <a:pPr>
              <a:spcAft>
                <a:spcPts val="300"/>
              </a:spcAft>
            </a:pPr>
            <a:r>
              <a:rPr lang="es-MX" sz="1050" dirty="0" smtClean="0"/>
              <a:t>Cuando los nervios no están dañados y funcionan normalmente, estímulos mecánicos inocuos  (ej:  tallarse la cara) resulta en la transmisión de las fibras A-beta y la sensación resultante es el toque normal. Si los nervios no dañados son sujetos a un estímulo nocivo (ej: pinchazo, quemadura por una vela o ácido fuerte), la transmisión resultante por nociceptores </a:t>
            </a:r>
            <a:r>
              <a:rPr lang="en-US" sz="1050" dirty="0" smtClean="0"/>
              <a:t>A-delta y nociceptores C</a:t>
            </a:r>
            <a:r>
              <a:rPr lang="es-MX" sz="1050" dirty="0" smtClean="0"/>
              <a:t>, resulta en sensaciones de dolor agudo y quemante normal, respectivamente.</a:t>
            </a:r>
          </a:p>
          <a:p>
            <a:pPr eaLnBrk="1" hangingPunct="1">
              <a:spcAft>
                <a:spcPts val="300"/>
              </a:spcAft>
              <a:buFontTx/>
              <a:buNone/>
            </a:pPr>
            <a:r>
              <a:rPr lang="es-MX" sz="1050" dirty="0" smtClean="0"/>
              <a:t>Cuando los nervios son dañados y su función disminuye, un estímulo mecánico inocuo resulta en una menor transmisión de impulsos a los largo de las fibras es A-beta dando lugar a hipoanestesia táctil (poca sensación o ninguna). Cuando los nervios dañados con función disminuida son expuestos a un estímulo nocivo, la transmisión o impulsos a lo largo de los nociceptores A-delta y C disminuye dando lugar a hipoalgesia (ausencia de una sensación dolorosa apropiada).</a:t>
            </a:r>
          </a:p>
          <a:p>
            <a:pPr eaLnBrk="1" hangingPunct="1">
              <a:spcAft>
                <a:spcPts val="300"/>
              </a:spcAft>
              <a:buFontTx/>
              <a:buNone/>
            </a:pPr>
            <a:r>
              <a:rPr lang="es-MX" sz="1050" dirty="0" smtClean="0"/>
              <a:t>Cuando los nervios son dañados y su función es aumentada, un estímulo mecánico inocuo resulta en disfunción de las fibras A-beta dando lugar a alodinia mecánica dinámica (una sensación de dolor cuando no es apropiado). Cuando los nervios dañados con una función aumentada son expuestos a un estímulo nocivo el resultado es la disfunción de los nociceptores A-delta y C dando lugar a hiperalgesia (una respuesta aumentada de dolor más allá de la esperada para el nivel de estímulo). </a:t>
            </a:r>
          </a:p>
          <a:p>
            <a:pPr>
              <a:spcAft>
                <a:spcPts val="300"/>
              </a:spcAft>
            </a:pPr>
            <a:r>
              <a:rPr lang="es-MX" sz="1050" dirty="0" smtClean="0"/>
              <a:t>Los mecanismos precisos detrás de la disfunción de los nervios dañados con función aumentada no se conocen totalmente. Sin embargo, se han propuesto varias teorías  que incluyen la sensibilización periférica y central y dolor secundario (wind-up). </a:t>
            </a:r>
          </a:p>
          <a:p>
            <a:pPr eaLnBrk="1" hangingPunct="1">
              <a:spcAft>
                <a:spcPts val="300"/>
              </a:spcAft>
            </a:pPr>
            <a:r>
              <a:rPr lang="es-MX" sz="1050" b="1" dirty="0" smtClean="0"/>
              <a:t>Referencia</a:t>
            </a:r>
          </a:p>
          <a:p>
            <a:pPr eaLnBrk="1" hangingPunct="1">
              <a:spcAft>
                <a:spcPts val="300"/>
              </a:spcAft>
            </a:pPr>
            <a:r>
              <a:rPr lang="en-GB" sz="1050" dirty="0" smtClean="0"/>
              <a:t>Adaptado de Doubell et al. in Wall PD, Melzack R (Eds). Textbook of pain. 4th Ed.1999.;165-182.</a:t>
            </a:r>
            <a:endParaRPr lang="en-US" sz="105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6"/>
          <p:cNvSpPr>
            <a:spLocks noGrp="1"/>
          </p:cNvSpPr>
          <p:nvPr>
            <p:ph type="sldNum" sz="quarter" idx="5"/>
          </p:nvPr>
        </p:nvSpPr>
        <p:spPr/>
        <p:txBody>
          <a:bodyPr/>
          <a:lstStyle>
            <a:lvl1pPr defTabSz="912983" eaLnBrk="0" hangingPunct="0">
              <a:defRPr sz="2300">
                <a:solidFill>
                  <a:schemeClr val="tx1"/>
                </a:solidFill>
                <a:latin typeface="Arial" pitchFamily="34" charset="0"/>
                <a:ea typeface="ＭＳ Ｐゴシック" pitchFamily="34" charset="-128"/>
              </a:defRPr>
            </a:lvl1pPr>
            <a:lvl2pPr marL="702756" indent="-270291" defTabSz="912983" eaLnBrk="0" hangingPunct="0">
              <a:defRPr sz="2300">
                <a:solidFill>
                  <a:schemeClr val="tx1"/>
                </a:solidFill>
                <a:latin typeface="Arial" pitchFamily="34" charset="0"/>
                <a:ea typeface="ＭＳ Ｐゴシック" pitchFamily="34" charset="-128"/>
              </a:defRPr>
            </a:lvl2pPr>
            <a:lvl3pPr marL="1081164" indent="-216233" defTabSz="912983" eaLnBrk="0" hangingPunct="0">
              <a:defRPr sz="2300">
                <a:solidFill>
                  <a:schemeClr val="tx1"/>
                </a:solidFill>
                <a:latin typeface="Arial" pitchFamily="34" charset="0"/>
                <a:ea typeface="ＭＳ Ｐゴシック" pitchFamily="34" charset="-128"/>
              </a:defRPr>
            </a:lvl3pPr>
            <a:lvl4pPr marL="1513629" indent="-216233" defTabSz="912983" eaLnBrk="0" hangingPunct="0">
              <a:defRPr sz="2300">
                <a:solidFill>
                  <a:schemeClr val="tx1"/>
                </a:solidFill>
                <a:latin typeface="Arial" pitchFamily="34" charset="0"/>
                <a:ea typeface="ＭＳ Ｐゴシック" pitchFamily="34" charset="-128"/>
              </a:defRPr>
            </a:lvl4pPr>
            <a:lvl5pPr marL="1946095" indent="-216233" defTabSz="912983" eaLnBrk="0" hangingPunct="0">
              <a:defRPr sz="2300">
                <a:solidFill>
                  <a:schemeClr val="tx1"/>
                </a:solidFill>
                <a:latin typeface="Arial" pitchFamily="34" charset="0"/>
                <a:ea typeface="ＭＳ Ｐゴシック" pitchFamily="34" charset="-128"/>
              </a:defRPr>
            </a:lvl5pPr>
            <a:lvl6pPr marL="2378560"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defTabSz="91298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AA9089B2-55B2-40AC-BF42-68810374EB77}" type="slidenum">
              <a:rPr lang="en-CA" sz="1200" smtClean="0">
                <a:solidFill>
                  <a:prstClr val="black"/>
                </a:solidFill>
                <a:latin typeface="Calibri"/>
              </a:rPr>
              <a:pPr/>
              <a:t>44</a:t>
            </a:fld>
            <a:endParaRPr lang="en-CA" sz="1200" dirty="0">
              <a:solidFill>
                <a:prstClr val="black"/>
              </a:solidFill>
              <a:latin typeface="Calibri"/>
            </a:endParaRPr>
          </a:p>
        </p:txBody>
      </p:sp>
      <p:sp>
        <p:nvSpPr>
          <p:cNvPr id="73733" name="Rectangle 3"/>
          <p:cNvSpPr>
            <a:spLocks noGrp="1" noChangeArrowheads="1"/>
          </p:cNvSpPr>
          <p:nvPr>
            <p:ph type="body" idx="1"/>
          </p:nvPr>
        </p:nvSpPr>
        <p:spPr/>
        <p:txBody>
          <a:bodyPr/>
          <a:lstStyle/>
          <a:p>
            <a:pPr marL="0" lvl="1"/>
            <a:r>
              <a:rPr lang="es-MX" b="1" dirty="0" smtClean="0"/>
              <a:t>Notas del Conferencista</a:t>
            </a:r>
          </a:p>
          <a:p>
            <a:pPr marL="0" lvl="1">
              <a:spcAft>
                <a:spcPts val="600"/>
              </a:spcAft>
            </a:pPr>
            <a:r>
              <a:rPr lang="es-MX" dirty="0" smtClean="0"/>
              <a:t>Se ha empezado a reconocer que existen muchos pacientes que experimentan dolor sin tener ningún daño nervioso o tisular identificable. Padecimientos en los que este parece ser el caso incluyen fibromialgia y trastornos de la articulación temporomandibular. </a:t>
            </a:r>
          </a:p>
          <a:p>
            <a:pPr marL="0" lvl="1">
              <a:spcAft>
                <a:spcPts val="600"/>
              </a:spcAft>
            </a:pPr>
            <a:r>
              <a:rPr lang="es-MX" dirty="0" smtClean="0"/>
              <a:t>Los pacientes con estos padecimientos experimentan hipersensibilidad al dolor, sensaciones posteriores y mayor sumación temporal y frecuentemente muestran síntomas comórbidos como fatiga, trastorno del sueño y/o trastornos del estado de ánimo. Estas características comunes sugieren una patofisiología común para este tipo de dolor, cuya terminología es estado de cambio (in flux), pero que aquí se denomina sensibilización central/dolor disfuncional.  Actualmente se cree que este tipo de dolor es el resultado de desregulación o disfunción neuronal persistente.</a:t>
            </a:r>
          </a:p>
          <a:p>
            <a:pPr marL="0" lvl="1">
              <a:spcAft>
                <a:spcPts val="600"/>
              </a:spcAft>
            </a:pPr>
            <a:r>
              <a:rPr lang="es-MX" dirty="0" smtClean="0"/>
              <a:t> </a:t>
            </a:r>
            <a:r>
              <a:rPr lang="en-CA" dirty="0" smtClean="0"/>
              <a:t/>
            </a:r>
            <a:br>
              <a:rPr lang="en-CA" dirty="0" smtClean="0"/>
            </a:br>
            <a:r>
              <a:rPr lang="en-GB" b="1" dirty="0" smtClean="0"/>
              <a:t>Referencia</a:t>
            </a:r>
          </a:p>
          <a:p>
            <a:pPr marL="0" lvl="1">
              <a:spcAft>
                <a:spcPts val="600"/>
              </a:spcAft>
            </a:pPr>
            <a:r>
              <a:rPr lang="en-US" dirty="0" smtClean="0"/>
              <a:t>Woolf CJ. </a:t>
            </a:r>
            <a:r>
              <a:rPr lang="en-CA" dirty="0" smtClean="0"/>
              <a:t>Central sensitization: implications for the diagnosis and treatment of pain. </a:t>
            </a:r>
            <a:r>
              <a:rPr lang="en-CA" i="1" dirty="0" smtClean="0"/>
              <a:t>Pain</a:t>
            </a:r>
            <a:r>
              <a:rPr lang="en-CA" dirty="0" smtClean="0"/>
              <a:t> </a:t>
            </a:r>
            <a:r>
              <a:rPr lang="en-US" dirty="0" smtClean="0"/>
              <a:t>2011; 152(3 Suppl):S2-15.</a:t>
            </a:r>
          </a:p>
          <a:p>
            <a:pPr lvl="1">
              <a:spcAft>
                <a:spcPts val="600"/>
              </a:spcAft>
            </a:pPr>
            <a:endParaRPr lang="en-GB" dirty="0"/>
          </a:p>
        </p:txBody>
      </p:sp>
      <p:sp>
        <p:nvSpPr>
          <p:cNvPr id="4" name="Slide Image Placeholder 3"/>
          <p:cNvSpPr>
            <a:spLocks noGrp="1" noRot="1" noChangeAspect="1"/>
          </p:cNvSpPr>
          <p:nvPr>
            <p:ph type="sldImg"/>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s-MX" b="1" noProof="0" dirty="0" smtClean="0"/>
              <a:t>Notas del Conferencista</a:t>
            </a:r>
          </a:p>
          <a:p>
            <a:pPr>
              <a:spcAft>
                <a:spcPts val="600"/>
              </a:spcAft>
            </a:pPr>
            <a:r>
              <a:rPr lang="es-MX" noProof="0" dirty="0" smtClean="0"/>
              <a:t>Un creciente cúmulo de evidencia está demostrando que la sensibilización central/dolor disfuncional representa un mecanismo patofisiológico común de las características clínicas traslapadas del síndrome de sensibilización central como fibromialgia, </a:t>
            </a:r>
            <a:r>
              <a:rPr lang="es-MX" dirty="0" smtClean="0"/>
              <a:t>s</a:t>
            </a:r>
            <a:r>
              <a:rPr lang="es-MX" noProof="0" dirty="0" smtClean="0"/>
              <a:t>índrome de fatiga crónica, síndrome de intestino irritable y trastorno temporomandibular. En este modelo emergente podemos ver síntomas de sensibilización central/dolor disfuncional no como trastornos individuales, sino como manifestaciones diferentes de una etiología común.</a:t>
            </a:r>
          </a:p>
          <a:p>
            <a:pPr>
              <a:spcAft>
                <a:spcPts val="600"/>
              </a:spcAft>
            </a:pPr>
            <a:r>
              <a:rPr lang="es-MX" noProof="0" dirty="0" smtClean="0"/>
              <a:t>Esta slide muestra cómo las características clínicas de la sensibilización central/dolor disfuncional pueden ser clasificadas como “dolor,” “ansiedad/depresión,” “fatiga,” y “otros síntomas.” </a:t>
            </a:r>
          </a:p>
          <a:p>
            <a:pPr>
              <a:spcAft>
                <a:spcPts val="600"/>
              </a:spcAft>
            </a:pPr>
            <a:endParaRPr lang="es-MX" b="1" noProof="0" dirty="0" smtClean="0"/>
          </a:p>
          <a:p>
            <a:pPr>
              <a:spcAft>
                <a:spcPts val="600"/>
              </a:spcAft>
            </a:pPr>
            <a:r>
              <a:rPr lang="es-MX" b="1" noProof="0" dirty="0" smtClean="0"/>
              <a:t>Referencia</a:t>
            </a:r>
          </a:p>
          <a:p>
            <a:pPr>
              <a:defRPr/>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 </a:t>
            </a:r>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45</a:t>
            </a:fld>
            <a:endParaRPr lang="en-CA" dirty="0"/>
          </a:p>
        </p:txBody>
      </p:sp>
    </p:spTree>
    <p:extLst>
      <p:ext uri="{BB962C8B-B14F-4D97-AF65-F5344CB8AC3E}">
        <p14:creationId xmlns:p14="http://schemas.microsoft.com/office/powerpoint/2010/main" val="1490331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7EDCBF-8C44-40F7-B1C1-FA39B1DAC390}" type="slidenum">
              <a:rPr lang="en-US" smtClean="0"/>
              <a:pPr fontAlgn="base">
                <a:spcBef>
                  <a:spcPct val="0"/>
                </a:spcBef>
                <a:spcAft>
                  <a:spcPct val="0"/>
                </a:spcAft>
                <a:defRPr/>
              </a:pPr>
              <a:t>46</a:t>
            </a:fld>
            <a:endParaRPr lang="en-US" dirty="0" smtClean="0"/>
          </a:p>
        </p:txBody>
      </p:sp>
      <p:sp>
        <p:nvSpPr>
          <p:cNvPr id="87043" name="Rectangle 2"/>
          <p:cNvSpPr>
            <a:spLocks noGrp="1" noRot="1" noChangeAspect="1" noTextEdit="1"/>
          </p:cNvSpPr>
          <p:nvPr>
            <p:ph type="sldImg"/>
          </p:nvPr>
        </p:nvSpPr>
        <p:spPr bwMode="auto">
          <a:xfrm>
            <a:off x="1208088" y="685800"/>
            <a:ext cx="4619625" cy="3463925"/>
          </a:xfrm>
          <a:noFill/>
          <a:ln>
            <a:solidFill>
              <a:srgbClr val="000000"/>
            </a:solidFill>
            <a:miter lim="800000"/>
            <a:headEnd/>
            <a:tailEnd/>
          </a:ln>
        </p:spPr>
      </p:sp>
      <p:sp>
        <p:nvSpPr>
          <p:cNvPr id="64516" name="Rectangle 3"/>
          <p:cNvSpPr>
            <a:spLocks noGrp="1"/>
          </p:cNvSpPr>
          <p:nvPr>
            <p:ph type="body" idx="1"/>
          </p:nvPr>
        </p:nvSpPr>
        <p:spPr>
          <a:xfrm>
            <a:off x="1075628" y="4234934"/>
            <a:ext cx="5234060" cy="4873440"/>
          </a:xfrm>
          <a:ln/>
        </p:spPr>
        <p:txBody>
          <a:bodyPr>
            <a:normAutofit/>
          </a:bodyPr>
          <a:lstStyle/>
          <a:p>
            <a:pPr eaLnBrk="1" fontAlgn="auto" hangingPunct="1">
              <a:spcBef>
                <a:spcPct val="20000"/>
              </a:spcBef>
              <a:spcAft>
                <a:spcPts val="600"/>
              </a:spcAft>
              <a:defRPr/>
            </a:pPr>
            <a:r>
              <a:rPr lang="es-MX" b="1" dirty="0" smtClean="0">
                <a:latin typeface="+mj-lt"/>
                <a:cs typeface="Arial" charset="0"/>
              </a:rPr>
              <a:t>Notas del Conferencista</a:t>
            </a:r>
          </a:p>
          <a:p>
            <a:pPr eaLnBrk="1" fontAlgn="auto" hangingPunct="1">
              <a:spcBef>
                <a:spcPct val="20000"/>
              </a:spcBef>
              <a:spcAft>
                <a:spcPts val="600"/>
              </a:spcAft>
              <a:defRPr/>
            </a:pPr>
            <a:r>
              <a:rPr lang="es-MX" dirty="0" smtClean="0">
                <a:latin typeface="+mj-lt"/>
                <a:cs typeface="Arial" charset="0"/>
              </a:rPr>
              <a:t>La plasticidad neuronal describe cambios en la función neuronal, perfil químico o incluso estructura como resultado de estimulación dolorosa y daño del nervio.</a:t>
            </a:r>
          </a:p>
          <a:p>
            <a:pPr marL="108116" indent="-108116" eaLnBrk="1" fontAlgn="auto" hangingPunct="1">
              <a:spcBef>
                <a:spcPts val="0"/>
              </a:spcBef>
              <a:spcAft>
                <a:spcPts val="600"/>
              </a:spcAft>
              <a:defRPr/>
            </a:pPr>
            <a:r>
              <a:rPr lang="es-MX" b="1" dirty="0" smtClean="0">
                <a:latin typeface="+mj-lt"/>
                <a:cs typeface="Arial" charset="0"/>
              </a:rPr>
              <a:t>Referencia</a:t>
            </a:r>
          </a:p>
          <a:p>
            <a:pPr>
              <a:spcAft>
                <a:spcPts val="600"/>
              </a:spcAft>
              <a:defRPr/>
            </a:pPr>
            <a:r>
              <a:rPr lang="en-US" dirty="0" smtClean="0">
                <a:cs typeface="Arial" charset="0"/>
              </a:rPr>
              <a:t>Woolf CJ, Salter MW. Neuronal Plasticity: increasing the gain in pain. </a:t>
            </a:r>
            <a:r>
              <a:rPr lang="en-US" i="1" dirty="0" smtClean="0">
                <a:cs typeface="Arial" charset="0"/>
              </a:rPr>
              <a:t>Science.</a:t>
            </a:r>
            <a:r>
              <a:rPr lang="en-US" dirty="0" smtClean="0">
                <a:cs typeface="Arial" charset="0"/>
              </a:rPr>
              <a:t> 2000;288:1765-1768.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7EDCBF-8C44-40F7-B1C1-FA39B1DAC390}" type="slidenum">
              <a:rPr lang="en-US" smtClean="0"/>
              <a:pPr fontAlgn="base">
                <a:spcBef>
                  <a:spcPct val="0"/>
                </a:spcBef>
                <a:spcAft>
                  <a:spcPct val="0"/>
                </a:spcAft>
                <a:defRPr/>
              </a:pPr>
              <a:t>47</a:t>
            </a:fld>
            <a:endParaRPr lang="en-US" dirty="0" smtClean="0"/>
          </a:p>
        </p:txBody>
      </p:sp>
      <p:sp>
        <p:nvSpPr>
          <p:cNvPr id="87043" name="Rectangle 2"/>
          <p:cNvSpPr>
            <a:spLocks noGrp="1" noRot="1" noChangeAspect="1" noTextEdit="1"/>
          </p:cNvSpPr>
          <p:nvPr>
            <p:ph type="sldImg"/>
          </p:nvPr>
        </p:nvSpPr>
        <p:spPr bwMode="auto">
          <a:xfrm>
            <a:off x="1208088" y="685800"/>
            <a:ext cx="4619625" cy="3463925"/>
          </a:xfrm>
          <a:noFill/>
          <a:ln>
            <a:solidFill>
              <a:srgbClr val="000000"/>
            </a:solidFill>
            <a:miter lim="800000"/>
            <a:headEnd/>
            <a:tailEnd/>
          </a:ln>
        </p:spPr>
      </p:sp>
      <p:sp>
        <p:nvSpPr>
          <p:cNvPr id="64516" name="Rectangle 3"/>
          <p:cNvSpPr>
            <a:spLocks noGrp="1"/>
          </p:cNvSpPr>
          <p:nvPr>
            <p:ph type="body" idx="1"/>
          </p:nvPr>
        </p:nvSpPr>
        <p:spPr>
          <a:xfrm>
            <a:off x="1075628" y="4234934"/>
            <a:ext cx="5234060" cy="4873440"/>
          </a:xfrm>
          <a:ln/>
        </p:spPr>
        <p:txBody>
          <a:bodyPr>
            <a:normAutofit/>
          </a:bodyPr>
          <a:lstStyle/>
          <a:p>
            <a:pPr eaLnBrk="1" fontAlgn="auto" hangingPunct="1">
              <a:spcBef>
                <a:spcPct val="20000"/>
              </a:spcBef>
              <a:spcAft>
                <a:spcPts val="300"/>
              </a:spcAft>
              <a:defRPr/>
            </a:pPr>
            <a:r>
              <a:rPr lang="es-MX" b="1" dirty="0" smtClean="0">
                <a:latin typeface="+mj-lt"/>
                <a:cs typeface="Arial" charset="0"/>
              </a:rPr>
              <a:t>Notas del Conferencista</a:t>
            </a:r>
          </a:p>
          <a:p>
            <a:pPr eaLnBrk="1" fontAlgn="auto" hangingPunct="1">
              <a:spcBef>
                <a:spcPts val="0"/>
              </a:spcBef>
              <a:spcAft>
                <a:spcPts val="300"/>
              </a:spcAft>
              <a:buSzPct val="120000"/>
              <a:defRPr/>
            </a:pPr>
            <a:r>
              <a:rPr lang="es-MX" dirty="0" smtClean="0">
                <a:latin typeface="+mj-lt"/>
                <a:cs typeface="Arial" charset="0"/>
              </a:rPr>
              <a:t>El dolor, Nociceptivo o Neuropático, puede ser el resultado de estos cambios neuronales.</a:t>
            </a:r>
            <a:r>
              <a:rPr lang="es-MX" baseline="30000" dirty="0" smtClean="0">
                <a:latin typeface="+mj-lt"/>
                <a:cs typeface="Arial" charset="0"/>
              </a:rPr>
              <a:t>1,2 </a:t>
            </a:r>
            <a:r>
              <a:rPr lang="es-MX" dirty="0" smtClean="0">
                <a:latin typeface="+mj-lt"/>
                <a:cs typeface="Arial" charset="0"/>
              </a:rPr>
              <a:t>El dolor nociceptivo es agudo y producido por un estímulo nocivo, relacionado con daño tisular que se resuelve cuando la lesión subyacente sana. El  Dolor Neuropático es dolor que se siente en ausencia de estimulación nociceptora, que resulta de una lesión o enfermedad en el sistema nervioso y es persistente. </a:t>
            </a:r>
          </a:p>
          <a:p>
            <a:pPr eaLnBrk="1" fontAlgn="auto" hangingPunct="1">
              <a:spcBef>
                <a:spcPct val="20000"/>
              </a:spcBef>
              <a:spcAft>
                <a:spcPts val="300"/>
              </a:spcAft>
              <a:defRPr/>
            </a:pPr>
            <a:r>
              <a:rPr lang="es-MX" dirty="0" smtClean="0">
                <a:latin typeface="+mj-lt"/>
                <a:cs typeface="Arial" charset="0"/>
              </a:rPr>
              <a:t>El daño en los nervios sensoriales puede resultar en una percepción amplificada del dolor. La percepción amplificada del dolor es causada por cambios en el procesamiento del dolor en el sistema nervioso central.</a:t>
            </a:r>
            <a:r>
              <a:rPr lang="es-MX" baseline="30000" dirty="0" smtClean="0">
                <a:latin typeface="+mj-lt"/>
                <a:cs typeface="Arial" charset="0"/>
              </a:rPr>
              <a:t>2,3 </a:t>
            </a:r>
            <a:r>
              <a:rPr lang="es-MX" dirty="0" smtClean="0">
                <a:latin typeface="+mj-lt"/>
                <a:cs typeface="Arial" charset="0"/>
              </a:rPr>
              <a:t>La amplificación del dolor se caracteriza por hiperalgesia y alodinia.</a:t>
            </a:r>
            <a:r>
              <a:rPr lang="es-MX" baseline="30000" dirty="0" smtClean="0">
                <a:latin typeface="+mj-lt"/>
                <a:cs typeface="Arial" charset="0"/>
              </a:rPr>
              <a:t>2</a:t>
            </a:r>
            <a:r>
              <a:rPr lang="es-MX" dirty="0" smtClean="0">
                <a:latin typeface="+mj-lt"/>
                <a:cs typeface="Arial" charset="0"/>
              </a:rPr>
              <a:t> </a:t>
            </a:r>
          </a:p>
          <a:p>
            <a:pPr eaLnBrk="1" fontAlgn="auto" hangingPunct="1">
              <a:spcBef>
                <a:spcPts val="0"/>
              </a:spcBef>
              <a:spcAft>
                <a:spcPts val="300"/>
              </a:spcAft>
              <a:defRPr/>
            </a:pPr>
            <a:r>
              <a:rPr lang="es-MX" dirty="0" smtClean="0">
                <a:latin typeface="+mj-lt"/>
                <a:cs typeface="Arial" charset="0"/>
              </a:rPr>
              <a:t>Conforme los esfuerzos de investigación basados en estudios en animales continúen y los investigadores entiendan mejor los mecanismos que participan en la teoría de la Plasticidad Neuronal y la patogénesis del dolor, tendremos más oportunidades clínicas para identificar y controlar mejor las hipersensibilidades como lo han hecho los investigadores en cuanto a la comprensión de la amplificación del dolor y la teoría de sensibilización central.</a:t>
            </a:r>
          </a:p>
          <a:p>
            <a:pPr marL="108116" indent="-108116" eaLnBrk="1" fontAlgn="auto" hangingPunct="1">
              <a:spcBef>
                <a:spcPts val="0"/>
              </a:spcBef>
              <a:spcAft>
                <a:spcPts val="300"/>
              </a:spcAft>
              <a:defRPr/>
            </a:pPr>
            <a:endParaRPr lang="es-MX" sz="800" b="1" dirty="0" smtClean="0">
              <a:latin typeface="+mj-lt"/>
              <a:cs typeface="Arial" charset="0"/>
            </a:endParaRPr>
          </a:p>
          <a:p>
            <a:pPr marL="108116" indent="-108116" eaLnBrk="1" fontAlgn="auto" hangingPunct="1">
              <a:spcBef>
                <a:spcPts val="0"/>
              </a:spcBef>
              <a:spcAft>
                <a:spcPts val="300"/>
              </a:spcAft>
              <a:defRPr/>
            </a:pPr>
            <a:r>
              <a:rPr lang="es-MX" sz="1050" b="1" dirty="0" smtClean="0">
                <a:latin typeface="+mj-lt"/>
                <a:cs typeface="Arial" charset="0"/>
              </a:rPr>
              <a:t>Referencias:</a:t>
            </a:r>
          </a:p>
          <a:p>
            <a:pPr marL="228600" indent="-228600">
              <a:spcAft>
                <a:spcPts val="300"/>
              </a:spcAft>
              <a:buFont typeface="+mj-lt"/>
              <a:buAutoNum type="arabicPeriod"/>
              <a:defRPr/>
            </a:pPr>
            <a:r>
              <a:rPr lang="en-US" sz="1050" dirty="0" smtClean="0">
                <a:cs typeface="Arial" charset="0"/>
              </a:rPr>
              <a:t>Costigan M, Scholz J, Woof CJ. Neuropathic pain: a maladaptive response of the nervous system to damage. </a:t>
            </a:r>
            <a:r>
              <a:rPr lang="en-US" sz="1050" i="1" dirty="0" smtClean="0">
                <a:cs typeface="Arial" charset="0"/>
              </a:rPr>
              <a:t>Annu Rev Neurosci</a:t>
            </a:r>
            <a:r>
              <a:rPr lang="en-US" sz="1050" dirty="0" smtClean="0">
                <a:cs typeface="Arial" charset="0"/>
              </a:rPr>
              <a:t>. 2009;32:1-32.</a:t>
            </a:r>
          </a:p>
          <a:p>
            <a:pPr marL="228600" indent="-228600">
              <a:spcAft>
                <a:spcPts val="300"/>
              </a:spcAft>
              <a:buFont typeface="+mj-lt"/>
              <a:buAutoNum type="arabicPeriod"/>
              <a:defRPr/>
            </a:pPr>
            <a:r>
              <a:rPr lang="en-US" sz="1050" dirty="0" smtClean="0">
                <a:cs typeface="Arial" charset="0"/>
              </a:rPr>
              <a:t>Woolf CJ. Pain: Moving from symptom control toward mechanism-specific pharmacologic management. </a:t>
            </a:r>
            <a:r>
              <a:rPr lang="en-US" sz="1050" i="1" dirty="0" smtClean="0">
                <a:cs typeface="Arial" charset="0"/>
              </a:rPr>
              <a:t>Ann Intern Med. </a:t>
            </a:r>
            <a:r>
              <a:rPr lang="en-US" sz="1050" dirty="0" smtClean="0">
                <a:cs typeface="Arial" charset="0"/>
              </a:rPr>
              <a:t>2004;140:441-451.</a:t>
            </a:r>
          </a:p>
          <a:p>
            <a:pPr marL="228600" indent="-228600">
              <a:spcAft>
                <a:spcPts val="300"/>
              </a:spcAft>
              <a:buFont typeface="+mj-lt"/>
              <a:buAutoNum type="arabicPeriod"/>
              <a:defRPr/>
            </a:pPr>
            <a:r>
              <a:rPr lang="en-US" sz="1050" dirty="0" smtClean="0">
                <a:cs typeface="Arial" charset="0"/>
              </a:rPr>
              <a:t>Staud R. Biology and therapy of fibromyalgia: pain in fibromyalgia syndrome. </a:t>
            </a:r>
            <a:r>
              <a:rPr lang="en-US" sz="1050" i="1" dirty="0" smtClean="0">
                <a:cs typeface="Arial" charset="0"/>
              </a:rPr>
              <a:t>Arthritis Res Ther.</a:t>
            </a:r>
            <a:r>
              <a:rPr lang="en-US" sz="1050" dirty="0" smtClean="0">
                <a:cs typeface="Arial" charset="0"/>
              </a:rPr>
              <a:t> 2006;8:208-214.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Rectangle 2"/>
          <p:cNvSpPr>
            <a:spLocks noGrp="1" noRot="1" noChangeAspect="1" noChangeArrowheads="1" noTextEdit="1"/>
          </p:cNvSpPr>
          <p:nvPr>
            <p:ph type="sldImg"/>
          </p:nvPr>
        </p:nvSpPr>
        <p:spPr>
          <a:ln/>
        </p:spPr>
      </p:sp>
      <p:sp>
        <p:nvSpPr>
          <p:cNvPr id="751618" name="Rectangle 3"/>
          <p:cNvSpPr>
            <a:spLocks noGrp="1" noChangeArrowheads="1"/>
          </p:cNvSpPr>
          <p:nvPr>
            <p:ph type="body" idx="1"/>
          </p:nvPr>
        </p:nvSpPr>
        <p:spPr>
          <a:noFill/>
          <a:ln/>
        </p:spPr>
        <p:txBody>
          <a:bodyPr/>
          <a:lstStyle/>
          <a:p>
            <a:pPr eaLnBrk="1" hangingPunct="1">
              <a:spcAft>
                <a:spcPts val="600"/>
              </a:spcAft>
            </a:pPr>
            <a:r>
              <a:rPr lang="es-MX" b="1" noProof="0" dirty="0" smtClean="0"/>
              <a:t>Notas del Conferencista</a:t>
            </a:r>
          </a:p>
          <a:p>
            <a:pPr eaLnBrk="1" hangingPunct="1">
              <a:spcAft>
                <a:spcPts val="600"/>
              </a:spcAft>
            </a:pPr>
            <a:r>
              <a:rPr lang="es-MX" noProof="0" dirty="0" smtClean="0"/>
              <a:t>La neuroplasticidad demuestra lo maleable que es el sistema nervioso central</a:t>
            </a:r>
            <a:r>
              <a:rPr lang="es-MX" baseline="0" noProof="0" dirty="0" smtClean="0"/>
              <a:t>.  En pocas palabras, es la habilidad del </a:t>
            </a:r>
            <a:r>
              <a:rPr lang="es-MX" noProof="0" dirty="0" smtClean="0"/>
              <a:t>sistema nervioso central</a:t>
            </a:r>
            <a:r>
              <a:rPr lang="es-MX" baseline="0" noProof="0" dirty="0" smtClean="0"/>
              <a:t> para (a) </a:t>
            </a:r>
            <a:r>
              <a:rPr lang="es-MX" noProof="0" dirty="0" smtClean="0"/>
              <a:t>cambiar y adaptarse para compensar una lesión y enfermedad y para (b) ajustar sus actividades en respuesta a nuevas situaciones o cambios en el ambiente.</a:t>
            </a:r>
            <a:r>
              <a:rPr lang="es-MX" baseline="0" noProof="0" dirty="0" smtClean="0"/>
              <a:t> En conjunto, las alteraciones que ocurren contribuyen a la sensibilidad final al dolor.</a:t>
            </a:r>
            <a:endParaRPr lang="es-MX" noProof="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5" name="Rectangle 2"/>
          <p:cNvSpPr>
            <a:spLocks noGrp="1" noRot="1" noChangeAspect="1" noChangeArrowheads="1" noTextEdit="1"/>
          </p:cNvSpPr>
          <p:nvPr>
            <p:ph type="sldImg"/>
          </p:nvPr>
        </p:nvSpPr>
        <p:spPr>
          <a:ln/>
        </p:spPr>
      </p:sp>
      <p:sp>
        <p:nvSpPr>
          <p:cNvPr id="753666" name="Rectangle 3"/>
          <p:cNvSpPr>
            <a:spLocks noGrp="1" noChangeArrowheads="1"/>
          </p:cNvSpPr>
          <p:nvPr>
            <p:ph type="body" idx="1"/>
          </p:nvPr>
        </p:nvSpPr>
        <p:spPr>
          <a:xfrm>
            <a:off x="701040" y="4387135"/>
            <a:ext cx="5608320" cy="4263349"/>
          </a:xfrm>
          <a:noFill/>
          <a:ln/>
        </p:spPr>
        <p:txBody>
          <a:bodyPr/>
          <a:lstStyle/>
          <a:p>
            <a:pPr eaLnBrk="1" hangingPunct="1">
              <a:spcAft>
                <a:spcPts val="600"/>
              </a:spcAft>
            </a:pPr>
            <a:r>
              <a:rPr lang="es-MX" b="1" dirty="0" smtClean="0"/>
              <a:t>Notas del Conferencista</a:t>
            </a:r>
          </a:p>
          <a:p>
            <a:pPr>
              <a:spcAft>
                <a:spcPts val="600"/>
              </a:spcAft>
            </a:pPr>
            <a:r>
              <a:rPr lang="es-MX" dirty="0" smtClean="0"/>
              <a:t>Sin embargo, el dolor no es homogéneo, e incluye tres categorías: fisiológico, inflamatorio y dolor neuropático. Múltiples mecanismos contribuyen, cada uno de los cuales está sujeto a (o es una expresión de) plasticidad neuronal:  la capacidad de las neuronas para cambiar su función, perfil químico, o estructura.</a:t>
            </a:r>
          </a:p>
          <a:p>
            <a:pPr>
              <a:spcAft>
                <a:spcPts val="600"/>
              </a:spcAft>
            </a:pPr>
            <a:r>
              <a:rPr lang="es-MX" dirty="0" smtClean="0"/>
              <a:t>Existen tres formas distintas de plasticidad neuronal en las neuronas sensoriales primarias y en las neuronas del cuerno dorsal que contribuyen a la patogénesis del dolor. Estas son Activación, Modulación, y Modificación. </a:t>
            </a:r>
          </a:p>
          <a:p>
            <a:pPr>
              <a:spcAft>
                <a:spcPts val="600"/>
              </a:spcAft>
            </a:pPr>
            <a:r>
              <a:rPr lang="es-MX" dirty="0" smtClean="0"/>
              <a:t>El dolor fisiológico inicia en las terminales periféricas de los nociceptores con la activación de complejos canales de ion/receptores de transductores nociceptivos, que generan corrientes despolarizantes en respuesta a un estímulo nocivo. La activación es rápida y sustancial pero es rápidamente reversible. La activación de las terminales nociceptoras puede dar lugar a autosensibilización, mientras que la activación de las neuronas del cuerno dorsal puede dar lugar a dolor secundario o “wind up.”</a:t>
            </a:r>
          </a:p>
          <a:p>
            <a:pPr>
              <a:spcAft>
                <a:spcPts val="600"/>
              </a:spcAft>
            </a:pPr>
            <a:r>
              <a:rPr lang="es-MX" dirty="0" smtClean="0"/>
              <a:t>La modulación, que sucede después de un estímulo intenso repetido, es sustancial y lentamente reversible. Da lugar a sensibilización periférica o central.</a:t>
            </a:r>
          </a:p>
          <a:p>
            <a:pPr>
              <a:spcAft>
                <a:spcPts val="600"/>
              </a:spcAft>
            </a:pPr>
            <a:r>
              <a:rPr lang="es-MX" dirty="0" smtClean="0"/>
              <a:t>La modificación, que sucede después de daño del nervio o estímulo intenso prolongado,  es muy prolongada y da lugar a dolor patológico (neuropático) persistente. </a:t>
            </a:r>
          </a:p>
          <a:p>
            <a:pPr eaLnBrk="1" hangingPunct="1">
              <a:spcAft>
                <a:spcPts val="300"/>
              </a:spcAft>
            </a:pPr>
            <a:r>
              <a:rPr lang="es-MX" b="1" dirty="0" smtClean="0"/>
              <a:t>Referencia</a:t>
            </a:r>
          </a:p>
          <a:p>
            <a:pPr>
              <a:spcAft>
                <a:spcPts val="600"/>
              </a:spcAft>
            </a:pPr>
            <a:r>
              <a:rPr lang="en-CA" dirty="0" smtClean="0"/>
              <a:t>Woolf CJ, Salter MW. Neuronal plasticity: increasing the gain in pain. </a:t>
            </a:r>
            <a:r>
              <a:rPr lang="en-CA" i="1" dirty="0" smtClean="0"/>
              <a:t>Science. </a:t>
            </a:r>
            <a:r>
              <a:rPr lang="en-CA" dirty="0" smtClean="0"/>
              <a:t>2000;288(5472):1765-9.</a:t>
            </a:r>
            <a:endParaRPr lang="en-GB" dirty="0" smtClean="0"/>
          </a:p>
          <a:p>
            <a:pPr eaLnBrk="1" hangingPunct="1">
              <a:spcAft>
                <a:spcPts val="600"/>
              </a:spcAft>
            </a:pPr>
            <a:endParaRPr lang="en-GB" dirty="0"/>
          </a:p>
          <a:p>
            <a:pPr eaLnBrk="1" hangingPunct="1">
              <a:spcAft>
                <a:spcPts val="600"/>
              </a:spcAft>
            </a:pPr>
            <a:endParaRPr lang="en-GB" b="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7"/>
          <p:cNvSpPr>
            <a:spLocks noGrp="1" noChangeArrowheads="1"/>
          </p:cNvSpPr>
          <p:nvPr>
            <p:ph type="sldNum" sz="quarter" idx="5"/>
          </p:nvPr>
        </p:nvSpPr>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fld id="{BA80A197-080C-41A9-8954-1999176B67B0}" type="slidenum">
              <a:rPr lang="en-GB" sz="1200" smtClean="0">
                <a:solidFill>
                  <a:prstClr val="black"/>
                </a:solidFill>
                <a:latin typeface="Calibri"/>
              </a:rPr>
              <a:pPr/>
              <a:t>5</a:t>
            </a:fld>
            <a:endParaRPr lang="en-GB" sz="1200" dirty="0">
              <a:solidFill>
                <a:prstClr val="black"/>
              </a:solidFill>
              <a:latin typeface="Calibri"/>
            </a:endParaRPr>
          </a:p>
        </p:txBody>
      </p:sp>
      <p:sp>
        <p:nvSpPr>
          <p:cNvPr id="116742" name="Rectangle 5"/>
          <p:cNvSpPr>
            <a:spLocks noGrp="1" noChangeArrowheads="1"/>
          </p:cNvSpPr>
          <p:nvPr>
            <p:ph type="body" idx="1"/>
          </p:nvPr>
        </p:nvSpPr>
        <p:spPr/>
        <p:txBody>
          <a:bodyPr/>
          <a:lstStyle/>
          <a:p>
            <a:r>
              <a:rPr lang="es-MX" b="1" dirty="0" smtClean="0"/>
              <a:t>Notas del Conferencista</a:t>
            </a:r>
          </a:p>
          <a:p>
            <a:r>
              <a:rPr lang="es-MX" dirty="0" smtClean="0"/>
              <a:t>El Grupo de Trabajo del Comité de Taxonomía de la Asociación Internacional para el Estudio del Dolor (IASP, por sus siglas en inglés) define el dolor como “</a:t>
            </a:r>
            <a:r>
              <a:rPr lang="es-MX" i="1" noProof="0" dirty="0" smtClean="0"/>
              <a:t>Una experiencia sensorial y emocional desagradable asociada con daño tisular real o potencial, o descrita en términos de dicho daño</a:t>
            </a:r>
            <a:r>
              <a:rPr lang="es-MX" dirty="0" smtClean="0"/>
              <a:t>.” Esta definición de dolor nos permite entender que el dolor no es solo una experiencia sensorial sino también una emoción que puede afectar la calidad de vida.</a:t>
            </a:r>
          </a:p>
          <a:p>
            <a:endParaRPr lang="es-MX" dirty="0" smtClean="0"/>
          </a:p>
          <a:p>
            <a:r>
              <a:rPr lang="es-MX" b="1" dirty="0" smtClean="0"/>
              <a:t>Referencia</a:t>
            </a:r>
          </a:p>
          <a:p>
            <a:r>
              <a:rPr lang="en-US" dirty="0" smtClean="0"/>
              <a:t>International Association for the Study of Pain. </a:t>
            </a:r>
            <a:r>
              <a:rPr lang="en-US" i="1" dirty="0" smtClean="0"/>
              <a:t>IASP Taxonomy. </a:t>
            </a:r>
            <a:r>
              <a:rPr lang="en-US" dirty="0" smtClean="0"/>
              <a:t>Available at: </a:t>
            </a:r>
            <a:r>
              <a:rPr lang="en-US" dirty="0" smtClean="0">
                <a:hlinkClick r:id="rId3"/>
              </a:rPr>
              <a:t>http://www.iasp-pain.org/AM/Template.cfm?Section=Pain_Definitions</a:t>
            </a:r>
            <a:r>
              <a:rPr lang="en-US" dirty="0" smtClean="0"/>
              <a:t>. </a:t>
            </a:r>
            <a:br>
              <a:rPr lang="en-US" dirty="0" smtClean="0"/>
            </a:br>
            <a:r>
              <a:rPr lang="en-US" dirty="0" smtClean="0"/>
              <a:t>Accessed: July 15, 2013.</a:t>
            </a:r>
          </a:p>
          <a:p>
            <a:endParaRPr lang="es-MX"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2"/>
          <p:cNvSpPr>
            <a:spLocks noGrp="1" noRot="1" noChangeAspect="1" noChangeArrowheads="1" noTextEdit="1"/>
          </p:cNvSpPr>
          <p:nvPr>
            <p:ph type="sldImg"/>
          </p:nvPr>
        </p:nvSpPr>
        <p:spPr>
          <a:ln/>
        </p:spPr>
      </p:sp>
      <p:sp>
        <p:nvSpPr>
          <p:cNvPr id="755714" name="Rectangle 3"/>
          <p:cNvSpPr>
            <a:spLocks noGrp="1" noChangeArrowheads="1"/>
          </p:cNvSpPr>
          <p:nvPr>
            <p:ph type="body" idx="1"/>
          </p:nvPr>
        </p:nvSpPr>
        <p:spPr>
          <a:noFill/>
          <a:ln/>
        </p:spPr>
        <p:txBody>
          <a:bodyPr/>
          <a:lstStyle/>
          <a:p>
            <a:pPr eaLnBrk="1" hangingPunct="1">
              <a:spcAft>
                <a:spcPts val="600"/>
              </a:spcAft>
            </a:pPr>
            <a:r>
              <a:rPr lang="es-MX" b="1" dirty="0" smtClean="0"/>
              <a:t>Notas del Conferencista</a:t>
            </a:r>
          </a:p>
          <a:p>
            <a:pPr>
              <a:spcAft>
                <a:spcPts val="600"/>
              </a:spcAft>
            </a:pPr>
            <a:r>
              <a:rPr lang="es-MX" dirty="0" smtClean="0"/>
              <a:t>El umbral alto de las terminales nociceptoras puede ser disminuido por medio de cambios en los mismos transductores como resultado de activación previa, un fenómeno llamado autosensibilización, que se inicia por un estímulo sensibilizador que no activa los transductores. La autosensibilización de los receptores vaniloides por su activación repetida por calor, capsaicina, o protones es observada electrofisiológicamente y se asemeja a los en los nociceptores de respuesta al calor y al dolor en los humanos. El inicio de los cambios es rápido, sustancial, y rápidamente reversible, y puede representar cambios conformacionales en la proteína inducidos por calor, o alteraciones secundarias a la entrada de calcio a través del transductor. </a:t>
            </a:r>
          </a:p>
          <a:p>
            <a:pPr eaLnBrk="1" hangingPunct="1">
              <a:spcAft>
                <a:spcPts val="600"/>
              </a:spcAft>
            </a:pPr>
            <a:r>
              <a:rPr lang="es-MX" b="1" dirty="0" smtClean="0"/>
              <a:t>Referencias</a:t>
            </a:r>
            <a:endParaRPr lang="es-MX" dirty="0" smtClean="0"/>
          </a:p>
          <a:p>
            <a:pPr>
              <a:spcAft>
                <a:spcPts val="600"/>
              </a:spcAft>
            </a:pPr>
            <a:r>
              <a:rPr lang="en-US" dirty="0" smtClean="0"/>
              <a:t>Guenther S, Reeh PW, Kress M. Rises in [Ca2+]i mediate capsaicin- and proton-induced heat sensitization of rat primary nociceptive neurons. </a:t>
            </a:r>
            <a:r>
              <a:rPr lang="en-US" i="1" dirty="0" smtClean="0"/>
              <a:t>Eur J Neurosci.</a:t>
            </a:r>
            <a:r>
              <a:rPr lang="en-US" dirty="0" smtClean="0"/>
              <a:t> 1999;11(9):3143-50.</a:t>
            </a:r>
          </a:p>
          <a:p>
            <a:pPr>
              <a:spcAft>
                <a:spcPts val="600"/>
              </a:spcAft>
            </a:pPr>
            <a:r>
              <a:rPr lang="en-US" dirty="0" smtClean="0"/>
              <a:t>Caterina MJ, Schumacher MA, Tominaga M, Rosen TA, Levine JD, Julius D. The capsaicin receptor: a heat-activated ion channel in the pain pathway. </a:t>
            </a:r>
            <a:r>
              <a:rPr lang="en-US" i="1" dirty="0" smtClean="0"/>
              <a:t>Nature.</a:t>
            </a:r>
            <a:r>
              <a:rPr lang="en-US" dirty="0" smtClean="0"/>
              <a:t> 1997;389(6653):816-24.</a:t>
            </a:r>
          </a:p>
          <a:p>
            <a:pPr>
              <a:spcAft>
                <a:spcPts val="600"/>
              </a:spcAft>
            </a:pPr>
            <a:r>
              <a:rPr lang="en-CA" dirty="0" smtClean="0"/>
              <a:t>Woolf CJ, Salter MW. Neuronal plasticity: increasing the gain in pain. </a:t>
            </a:r>
            <a:r>
              <a:rPr lang="en-CA" i="1" dirty="0" smtClean="0"/>
              <a:t>Science. </a:t>
            </a:r>
            <a:r>
              <a:rPr lang="en-CA" dirty="0" smtClean="0"/>
              <a:t>2000;288(5472):1765-9.</a:t>
            </a:r>
            <a:endParaRPr lang="en-GB" dirty="0" smtClean="0"/>
          </a:p>
          <a:p>
            <a:pPr eaLnBrk="1" hangingPunct="1">
              <a:spcAft>
                <a:spcPts val="600"/>
              </a:spcAft>
            </a:pPr>
            <a:endParaRPr lang="en-US" b="1"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2"/>
          <p:cNvSpPr>
            <a:spLocks noGrp="1" noRot="1" noChangeAspect="1" noChangeArrowheads="1" noTextEdit="1"/>
          </p:cNvSpPr>
          <p:nvPr>
            <p:ph type="sldImg"/>
          </p:nvPr>
        </p:nvSpPr>
        <p:spPr>
          <a:ln/>
        </p:spPr>
      </p:sp>
      <p:sp>
        <p:nvSpPr>
          <p:cNvPr id="755714" name="Rectangle 3"/>
          <p:cNvSpPr>
            <a:spLocks noGrp="1" noChangeArrowheads="1"/>
          </p:cNvSpPr>
          <p:nvPr>
            <p:ph type="body" idx="1"/>
          </p:nvPr>
        </p:nvSpPr>
        <p:spPr>
          <a:noFill/>
          <a:ln/>
        </p:spPr>
        <p:txBody>
          <a:bodyPr/>
          <a:lstStyle/>
          <a:p>
            <a:pPr eaLnBrk="1" hangingPunct="1">
              <a:spcAft>
                <a:spcPts val="600"/>
              </a:spcAft>
            </a:pPr>
            <a:r>
              <a:rPr lang="es-MX" b="1" noProof="0" dirty="0" smtClean="0"/>
              <a:t>Notas del Conferencista</a:t>
            </a:r>
          </a:p>
          <a:p>
            <a:pPr>
              <a:spcAft>
                <a:spcPts val="600"/>
              </a:spcAft>
            </a:pPr>
            <a:r>
              <a:rPr lang="es-MX" noProof="0" dirty="0" smtClean="0"/>
              <a:t>La activación de baja frecuencia de los nociceptores por</a:t>
            </a:r>
            <a:r>
              <a:rPr lang="es-MX" baseline="0" noProof="0" dirty="0" smtClean="0"/>
              <a:t> </a:t>
            </a:r>
            <a:r>
              <a:rPr lang="es-MX" noProof="0" dirty="0" smtClean="0"/>
              <a:t>estímulos nocivos leves genera potenciales postsinápticos excitatorios (EPSPs, por sus siglas en inglés) rápidos que señalan el inicio, duración, intensidad, y localización del estímulo. Estímulos de mayor frecuencia generados por estímulos nocivos intensos o continuos resultan en la co-liberación de neuromoduladores así como glutamato, produci9endo EPSPs lentos que duran décimas de segundos. Esto da lugar a la sumación temporal, y la despolarización acumulativa resultante es reforzada por la corriente adicional del receptor N-metil-D-aspartato (NMDA) al momento de la remoción del bloqueo Mg 2 1 de los canales. La despolarización también activa corrientes de calcio activadas por voltaje</a:t>
            </a:r>
            <a:r>
              <a:rPr lang="es-MX" baseline="0" noProof="0" dirty="0" smtClean="0"/>
              <a:t> que desencadenan </a:t>
            </a:r>
            <a:r>
              <a:rPr lang="es-MX" noProof="0" dirty="0" smtClean="0"/>
              <a:t>potenciales límites mediados por canales de catión no-selectivos activados por calcio. El efecto neto</a:t>
            </a:r>
            <a:r>
              <a:rPr lang="es-MX" baseline="0" noProof="0" dirty="0" smtClean="0"/>
              <a:t> es un</a:t>
            </a:r>
            <a:r>
              <a:rPr lang="es-MX" noProof="0" dirty="0" smtClean="0"/>
              <a:t> windup de descarga de potencial de acción. </a:t>
            </a:r>
          </a:p>
          <a:p>
            <a:pPr>
              <a:spcAft>
                <a:spcPts val="600"/>
              </a:spcAft>
            </a:pPr>
            <a:r>
              <a:rPr lang="es-MX" b="1" noProof="0" dirty="0" smtClean="0"/>
              <a:t>Referencias</a:t>
            </a:r>
            <a:endParaRPr lang="es-MX" noProof="0" dirty="0" smtClean="0"/>
          </a:p>
          <a:p>
            <a:pPr>
              <a:spcAft>
                <a:spcPts val="600"/>
              </a:spcAft>
            </a:pPr>
            <a:r>
              <a:rPr lang="en-CA" dirty="0" smtClean="0"/>
              <a:t>Guenther S, Reeh PW, Kress M. Rises in [Ca2+]i mediate capsaicin- and proton-induced heat sensitization of rat primary nociceptive neurons. </a:t>
            </a:r>
            <a:r>
              <a:rPr lang="en-CA" i="1" dirty="0" smtClean="0"/>
              <a:t>Eur J Neurosci.</a:t>
            </a:r>
            <a:r>
              <a:rPr lang="en-CA" dirty="0" smtClean="0"/>
              <a:t> 1999;11(9):3143-50.</a:t>
            </a:r>
          </a:p>
          <a:p>
            <a:pPr>
              <a:spcAft>
                <a:spcPts val="600"/>
              </a:spcAft>
            </a:pPr>
            <a:r>
              <a:rPr lang="en-CA" dirty="0" smtClean="0"/>
              <a:t>Caterina MJ, Schumacher MA, Tominaga M, Rosen TA, Levine JD, Julius D. The capsaicin receptor: a heat-activated ion channel in the pain pathway. </a:t>
            </a:r>
            <a:r>
              <a:rPr lang="en-CA" i="1" dirty="0" smtClean="0"/>
              <a:t>Nature.</a:t>
            </a:r>
            <a:r>
              <a:rPr lang="en-CA" dirty="0" smtClean="0"/>
              <a:t> 1997;389(6653):816-24.</a:t>
            </a:r>
          </a:p>
          <a:p>
            <a:pPr>
              <a:spcAft>
                <a:spcPts val="600"/>
              </a:spcAft>
            </a:pPr>
            <a:r>
              <a:rPr lang="en-CA" dirty="0" smtClean="0"/>
              <a:t>Woolf CJ, Salter MW. Neuronal plasticity: increasing the gain in pain. </a:t>
            </a:r>
            <a:r>
              <a:rPr lang="en-CA" i="1" dirty="0" smtClean="0"/>
              <a:t>Science. </a:t>
            </a:r>
            <a:r>
              <a:rPr lang="en-CA" dirty="0" smtClean="0"/>
              <a:t>2000;288(5472):1765-9.</a:t>
            </a:r>
          </a:p>
          <a:p>
            <a:pPr eaLnBrk="1" hangingPunct="1">
              <a:spcAft>
                <a:spcPts val="600"/>
              </a:spcAft>
            </a:pPr>
            <a:endParaRPr lang="en-CA" b="1"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B14C4BC1-2464-473B-8BD1-A958E814C088}" type="slidenum">
              <a:rPr lang="en-GB" sz="1000"/>
              <a:pPr eaLnBrk="1" hangingPunct="1"/>
              <a:t>52</a:t>
            </a:fld>
            <a:endParaRPr lang="en-GB" sz="1000" dirty="0"/>
          </a:p>
        </p:txBody>
      </p:sp>
      <p:sp>
        <p:nvSpPr>
          <p:cNvPr id="151557" name="Rectangle 2"/>
          <p:cNvSpPr>
            <a:spLocks noGrp="1" noRot="1" noChangeAspect="1" noChangeArrowheads="1" noTextEdit="1"/>
          </p:cNvSpPr>
          <p:nvPr>
            <p:ph type="sldImg"/>
          </p:nvPr>
        </p:nvSpPr>
        <p:spPr>
          <a:ln/>
        </p:spPr>
      </p:sp>
      <p:sp>
        <p:nvSpPr>
          <p:cNvPr id="15155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b="1" noProof="0" dirty="0" smtClean="0"/>
              <a:t>Notas del Conferencista</a:t>
            </a:r>
          </a:p>
          <a:p>
            <a:pPr indent="-190500">
              <a:spcAft>
                <a:spcPts val="600"/>
              </a:spcAft>
            </a:pPr>
            <a:r>
              <a:rPr lang="es-MX" noProof="0" dirty="0" smtClean="0"/>
              <a:t>Dolor secundario o wind up describe un proceso en el cual barreras aferentes repetitivas en las fibras-C inducen descargas de neuronas del cuerno dorsal a frecuencias progresivamente mayores.</a:t>
            </a:r>
          </a:p>
          <a:p>
            <a:pPr eaLnBrk="1" hangingPunct="1">
              <a:spcAft>
                <a:spcPts val="600"/>
              </a:spcAft>
            </a:pPr>
            <a:r>
              <a:rPr lang="es-MX" noProof="0" dirty="0" smtClean="0"/>
              <a:t>Mecanismos centrales pueden participar en el desarrollo del dolor neuropático. La estimulación repetitiva de los nociceptores periféricos puede causar la propagación</a:t>
            </a:r>
            <a:r>
              <a:rPr lang="es-MX" baseline="0" noProof="0" dirty="0" smtClean="0"/>
              <a:t> repetitiva del impulso a lo largo de las f</a:t>
            </a:r>
            <a:r>
              <a:rPr lang="es-MX" noProof="0" dirty="0" smtClean="0"/>
              <a:t>ibras C. Esta descarga repetitiva de impulsos da lugar a la despolarización de la membrana de la neurona del Cuerno Dorsal y la propagación del</a:t>
            </a:r>
            <a:r>
              <a:rPr lang="es-MX" baseline="0" noProof="0" dirty="0" smtClean="0"/>
              <a:t> impulso de d</a:t>
            </a:r>
            <a:r>
              <a:rPr lang="es-MX" noProof="0" dirty="0" smtClean="0"/>
              <a:t>olor al cerebro. La respuesta evocada en la neurona del Cuerno Dorsal puede aumentar con el impulso continuado en la fibra C. Este aumento progresivo en la respuesta de la neurona del Cuerno Dorsal es percibido</a:t>
            </a:r>
            <a:r>
              <a:rPr lang="es-MX" baseline="0" noProof="0" dirty="0" smtClean="0"/>
              <a:t> como una mayor sensación del </a:t>
            </a:r>
            <a:r>
              <a:rPr lang="es-MX" noProof="0" dirty="0" smtClean="0"/>
              <a:t>dolor que se denomina</a:t>
            </a:r>
            <a:r>
              <a:rPr lang="es-MX" baseline="0" noProof="0" dirty="0" smtClean="0"/>
              <a:t> </a:t>
            </a:r>
            <a:r>
              <a:rPr lang="es-MX" noProof="0" dirty="0" smtClean="0"/>
              <a:t>wind up. Después de que los impulsos de entrada cesan, las neuronas del cuerno dorsal siguen disparando y transmitiendo impulsos de dolor al cerebro. </a:t>
            </a:r>
          </a:p>
          <a:p>
            <a:pPr marL="190500" indent="-190500" eaLnBrk="1" hangingPunct="1">
              <a:spcAft>
                <a:spcPts val="600"/>
              </a:spcAft>
            </a:pPr>
            <a:r>
              <a:rPr lang="es-MX" b="1" noProof="0" dirty="0" smtClean="0"/>
              <a:t>Referencias:</a:t>
            </a:r>
          </a:p>
          <a:p>
            <a:pPr>
              <a:spcAft>
                <a:spcPts val="600"/>
              </a:spcAft>
            </a:pPr>
            <a:r>
              <a:rPr lang="en-US" dirty="0" smtClean="0"/>
              <a:t>Doubell TP, Mannion RJ, Woolf CJ. The dorsal horn: state-dependent sensory processing, plasticity and the generation of pain. In: Wall PD, Melzack R, eds. Textbook of Pain. 4th ed. Edinburgh, UK: Harcourt Publishers Limited; 1999.</a:t>
            </a:r>
          </a:p>
          <a:p>
            <a:pPr>
              <a:spcAft>
                <a:spcPts val="600"/>
              </a:spcAft>
            </a:pPr>
            <a:r>
              <a:rPr lang="en-US" dirty="0" smtClean="0"/>
              <a:t>Mannion RJ and Woolf CJ. Clin J Pain. 2000;16:S144-156.</a:t>
            </a:r>
          </a:p>
          <a:p>
            <a:pPr>
              <a:spcAft>
                <a:spcPts val="600"/>
              </a:spcAft>
            </a:pPr>
            <a:r>
              <a:rPr lang="en-US" dirty="0" smtClean="0"/>
              <a:t>Siddall PJ and Cousins MJ. Spine. 1997;22:98-104.</a:t>
            </a:r>
          </a:p>
          <a:p>
            <a:pPr>
              <a:spcAft>
                <a:spcPts val="600"/>
              </a:spcAft>
            </a:pPr>
            <a:r>
              <a:rPr lang="en-CA" dirty="0" smtClean="0"/>
              <a:t>Woolf and Mannion. Lancet 1999;353:1959-1964</a:t>
            </a:r>
          </a:p>
          <a:p>
            <a:pPr marL="190500" indent="-190500" eaLnBrk="1" hangingPunct="1">
              <a:spcAft>
                <a:spcPts val="600"/>
              </a:spcAft>
              <a:buFontTx/>
              <a:buAutoNum type="arabicPeriod"/>
            </a:pPr>
            <a:endParaRPr lang="en-US" dirty="0" smtClean="0"/>
          </a:p>
          <a:p>
            <a:pPr marL="190500" indent="-190500" eaLnBrk="1" hangingPunct="1">
              <a:spcAft>
                <a:spcPts val="600"/>
              </a:spcAft>
            </a:pPr>
            <a:endParaRPr lang="en-GB"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E32CEAE2-2D8E-44AB-8159-28478B8EC3D6}" type="slidenum">
              <a:rPr lang="en-GB" sz="1000"/>
              <a:pPr eaLnBrk="1" hangingPunct="1"/>
              <a:t>53</a:t>
            </a:fld>
            <a:endParaRPr lang="en-GB" sz="1000" dirty="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lnSpc>
                <a:spcPct val="90000"/>
              </a:lnSpc>
              <a:spcAft>
                <a:spcPts val="300"/>
              </a:spcAft>
            </a:pPr>
            <a:r>
              <a:rPr lang="es-MX" sz="1000" b="1" noProof="0" dirty="0" smtClean="0"/>
              <a:t>Notas del Conferencista</a:t>
            </a:r>
          </a:p>
          <a:p>
            <a:pPr indent="-190500">
              <a:lnSpc>
                <a:spcPct val="90000"/>
              </a:lnSpc>
              <a:spcAft>
                <a:spcPts val="300"/>
              </a:spcAft>
            </a:pPr>
            <a:r>
              <a:rPr lang="es-MX" sz="1000" noProof="0" dirty="0" smtClean="0"/>
              <a:t>Esta slide ilustra el concepto de que después de la lesión a un nervio, se puede desarrollar hiperexcitabilidad de la membrana en diferentes sitios.  </a:t>
            </a:r>
          </a:p>
          <a:p>
            <a:pPr>
              <a:lnSpc>
                <a:spcPct val="90000"/>
              </a:lnSpc>
              <a:spcAft>
                <a:spcPts val="300"/>
              </a:spcAft>
            </a:pPr>
            <a:r>
              <a:rPr lang="es-MX" sz="1000" noProof="0" dirty="0" smtClean="0"/>
              <a:t>La habilidad de las fibras nerviosas de conducir impulsos se relaciona principalmente con la interacción normal entre los canales de sodio (Na+) y potasio (K+) en la membrana axonal de la neurona.  Después de una lesión al nervio ocurrirán muchos cambios que alterarán este equilibrio normal, dando lugar a  falla en la conducción (la causa de síntomas negativos, ej: entumecimiento), y frecuentemente también de hiperexcitabilidad (una causa de síntomas positivos, ej: hormigueo). </a:t>
            </a:r>
          </a:p>
          <a:p>
            <a:pPr>
              <a:lnSpc>
                <a:spcPct val="90000"/>
              </a:lnSpc>
              <a:spcAft>
                <a:spcPts val="300"/>
              </a:spcAft>
            </a:pPr>
            <a:r>
              <a:rPr lang="es-MX" sz="1000" noProof="0" dirty="0" smtClean="0"/>
              <a:t>Las fibras en regeneración de los axones originales en los nervios dañados son </a:t>
            </a:r>
            <a:r>
              <a:rPr lang="es-MX" sz="1000" dirty="0" smtClean="0"/>
              <a:t>muy </a:t>
            </a:r>
            <a:r>
              <a:rPr lang="es-MX" sz="1000" noProof="0" dirty="0" smtClean="0"/>
              <a:t>excitables. Se ha demostrado que estas fibras se desarrollan con un número anormalmente alto de canales de Na+, lo cual puede resultar en descargas ectópicas (</a:t>
            </a:r>
            <a:r>
              <a:rPr lang="es-MX" sz="1000" i="1" noProof="0" dirty="0" smtClean="0"/>
              <a:t>es decir, </a:t>
            </a:r>
            <a:r>
              <a:rPr lang="es-MX" sz="1000" noProof="0" dirty="0" smtClean="0"/>
              <a:t> capacidad de disparo repetitivo en la región de la lesión nerviosa). Las descargas ectópicas pueden ser espontáneas o evocadas por estímulos mecánicos o químicos.</a:t>
            </a:r>
          </a:p>
          <a:p>
            <a:pPr>
              <a:lnSpc>
                <a:spcPct val="90000"/>
              </a:lnSpc>
              <a:spcAft>
                <a:spcPts val="300"/>
              </a:spcAft>
            </a:pPr>
            <a:r>
              <a:rPr lang="es-MX" sz="1000" noProof="0" dirty="0" smtClean="0"/>
              <a:t>Dependiendo de la modalidad sensorial de la fibra ectópicamente activa, se sentirán diferentes sensaciones. Por ejemplo, la actividad ectópica en las fibras del tacto A-beta dará lugar a la experiencia de disestesia o parestesia táctil; por otro lado, la actividad ectópica de los nociceptores A-delta o C inducirá dolor de diferentes cualidades (dolor agudo también pueden ocurrir en otras partes de los axones dañados. Por ejemplo, pueden aparecer descargas ectópicas en segmentos dañados o no-mielinizados de fibras dañadas. Además, el cuerpo de la neurona dañada localizado en el ganglio de la raíz dorsal, puede participar también en descargas ectópicas espontáneas, incluso si la lesión original se llevó a cabo en </a:t>
            </a:r>
            <a:r>
              <a:rPr lang="es-MX" sz="1000" dirty="0" smtClean="0"/>
              <a:t>un segmento </a:t>
            </a:r>
            <a:r>
              <a:rPr lang="es-MX" sz="1000" noProof="0" dirty="0" smtClean="0"/>
              <a:t>distal del axón. </a:t>
            </a:r>
          </a:p>
          <a:p>
            <a:pPr marL="190500" indent="-190500" eaLnBrk="1" hangingPunct="1">
              <a:lnSpc>
                <a:spcPct val="90000"/>
              </a:lnSpc>
              <a:spcAft>
                <a:spcPts val="300"/>
              </a:spcAft>
            </a:pPr>
            <a:r>
              <a:rPr lang="es-MX" sz="1000" b="1" noProof="0" dirty="0" smtClean="0"/>
              <a:t>Referencias</a:t>
            </a:r>
          </a:p>
          <a:p>
            <a:pPr>
              <a:lnSpc>
                <a:spcPct val="90000"/>
              </a:lnSpc>
              <a:spcAft>
                <a:spcPts val="300"/>
              </a:spcAft>
            </a:pPr>
            <a:r>
              <a:rPr lang="en-US" sz="1000" dirty="0" smtClean="0"/>
              <a:t>England et al. Neurology. 1996;47:272-276.</a:t>
            </a:r>
          </a:p>
          <a:p>
            <a:pPr>
              <a:lnSpc>
                <a:spcPct val="90000"/>
              </a:lnSpc>
              <a:spcAft>
                <a:spcPts val="300"/>
              </a:spcAft>
            </a:pPr>
            <a:r>
              <a:rPr lang="en-US" sz="1000" dirty="0" smtClean="0"/>
              <a:t>Ochoa JL, Torebjork HE. Brain. 1980;103:835-853.</a:t>
            </a:r>
          </a:p>
          <a:p>
            <a:pPr>
              <a:lnSpc>
                <a:spcPct val="90000"/>
              </a:lnSpc>
              <a:spcAft>
                <a:spcPts val="300"/>
              </a:spcAft>
            </a:pPr>
            <a:r>
              <a:rPr lang="en-US" sz="1000" dirty="0" smtClean="0"/>
              <a:t>Taylor BK. Curr Pain Headache Rep. 2001;5:151-61.</a:t>
            </a:r>
          </a:p>
          <a:p>
            <a:pPr>
              <a:lnSpc>
                <a:spcPct val="90000"/>
              </a:lnSpc>
              <a:spcAft>
                <a:spcPts val="300"/>
              </a:spcAft>
            </a:pPr>
            <a:r>
              <a:rPr lang="en-GB" sz="1000" dirty="0" smtClean="0"/>
              <a:t>Sukhotinsky et al. Eur J Pain. 2004;8(2):135-43. </a:t>
            </a:r>
          </a:p>
          <a:p>
            <a:pPr marL="190500" indent="-190500" eaLnBrk="1" hangingPunct="1">
              <a:lnSpc>
                <a:spcPct val="90000"/>
              </a:lnSpc>
              <a:spcAft>
                <a:spcPts val="300"/>
              </a:spcAft>
              <a:buFontTx/>
              <a:buAutoNum type="arabicPeriod"/>
            </a:pPr>
            <a:endParaRPr lang="en-GB" sz="100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256F7E9E-A17D-433B-94D7-99513761D1AE}" type="slidenum">
              <a:rPr lang="en-GB" sz="1000"/>
              <a:pPr eaLnBrk="1" hangingPunct="1"/>
              <a:t>54</a:t>
            </a:fld>
            <a:endParaRPr lang="en-GB" sz="1000" dirty="0"/>
          </a:p>
        </p:txBody>
      </p:sp>
      <p:sp>
        <p:nvSpPr>
          <p:cNvPr id="150533" name="Rectangle 2"/>
          <p:cNvSpPr>
            <a:spLocks noGrp="1" noRot="1" noChangeAspect="1" noChangeArrowheads="1" noTextEdit="1"/>
          </p:cNvSpPr>
          <p:nvPr>
            <p:ph type="sldImg"/>
          </p:nvPr>
        </p:nvSpPr>
        <p:spPr>
          <a:ln/>
        </p:spPr>
      </p:sp>
      <p:sp>
        <p:nvSpPr>
          <p:cNvPr id="150534" name="Rectangle 3"/>
          <p:cNvSpPr>
            <a:spLocks noGrp="1" noChangeArrowheads="1"/>
          </p:cNvSpPr>
          <p:nvPr>
            <p:ph type="body" idx="1"/>
          </p:nvPr>
        </p:nvSpPr>
        <p:spPr>
          <a:xfrm>
            <a:off x="336848" y="4387136"/>
            <a:ext cx="6480720" cy="4231221"/>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300"/>
              </a:spcAft>
            </a:pPr>
            <a:r>
              <a:rPr lang="es-MX" sz="1100" b="1" dirty="0" smtClean="0"/>
              <a:t>Notas del Conferencista</a:t>
            </a:r>
          </a:p>
          <a:p>
            <a:pPr indent="-190500">
              <a:spcAft>
                <a:spcPts val="300"/>
              </a:spcAft>
            </a:pPr>
            <a:r>
              <a:rPr lang="es-MX" sz="1100" dirty="0" smtClean="0"/>
              <a:t>Este diagrama muestra cómo la estimulación nociceptora puede dar lugar a la sensibilización de terminales nerviosas periféricas.</a:t>
            </a:r>
          </a:p>
          <a:p>
            <a:pPr>
              <a:spcAft>
                <a:spcPts val="300"/>
              </a:spcAft>
            </a:pPr>
            <a:r>
              <a:rPr lang="es-MX" sz="1100" dirty="0" smtClean="0"/>
              <a:t>La percepción de dolor en respuesta a un estímulo inocuo puede ser atribuida en parte a sensibilización periférica. La sensibilización periférica disminuye el umbral de activación tanto de las fibras nerviosas dañadas como de las fibras nerviosas adyacentes no dañadas.</a:t>
            </a:r>
          </a:p>
          <a:p>
            <a:pPr>
              <a:spcAft>
                <a:spcPts val="300"/>
              </a:spcAft>
            </a:pPr>
            <a:r>
              <a:rPr lang="es-MX" sz="1100" dirty="0" smtClean="0"/>
              <a:t>Cuando ciertos tipos de nociceptores son estimulados, los potenciales de acción viajan ortodrómicamente hacia el sistema nervioso central, pero también antidrómicamente, para invadir todas las ramas de las terminales periféricas de la neurona (un fenómeno llamado “reflejo axonal”). Esta invasión antidrómica de las ramas terminales inducirá la liberación de mediadores inflamatorios, causando inflamación neurogénica que eventualmente sensibilizará a los nociceptores cercanos.</a:t>
            </a:r>
          </a:p>
          <a:p>
            <a:pPr>
              <a:spcAft>
                <a:spcPts val="300"/>
              </a:spcAft>
            </a:pPr>
            <a:r>
              <a:rPr lang="es-MX" sz="1100" dirty="0" smtClean="0"/>
              <a:t>La actividad antidrómica puede desencadenar la liberación de neuropéptidos excitatorios como la Sustancia P y péptido relacionado con el gen de la calcitonina. Estos neuropéptidos pueden dar lugar a la sensibilización de las terminales sensoriales periféricas de fibras adyacentes dañadas y no-dañadas. Por lo tanto, la actividad espontánea  (Liberación de Neuropéptido) en las aferentes primarias puede producir sensibilización periférica en las neuronas adyacentes dañadas y no-dañadas. </a:t>
            </a:r>
          </a:p>
          <a:p>
            <a:pPr eaLnBrk="1" hangingPunct="1">
              <a:spcAft>
                <a:spcPts val="300"/>
              </a:spcAft>
            </a:pPr>
            <a:r>
              <a:rPr lang="es-MX" sz="1100" dirty="0" smtClean="0"/>
              <a:t>La denervación parcial también aumenta las concentraciones relativas de factor de crecimiento nervioso (NGF) para las células intactas. El factor de crecimiento nervioso se encuentra en una variedad de tejidos periféricos. Atrae a las neuritas por quimotropismo, donde forma sinapsis. Las neuronas productivas son entonces protegidas contra la muerte neuronal con suministros continuos de factor de crecimiento nervioso. </a:t>
            </a:r>
          </a:p>
          <a:p>
            <a:pPr marL="190500" indent="-190500" eaLnBrk="1" hangingPunct="1">
              <a:spcAft>
                <a:spcPts val="300"/>
              </a:spcAft>
            </a:pPr>
            <a:r>
              <a:rPr lang="es-MX" sz="1100" b="1" dirty="0" smtClean="0"/>
              <a:t>Referencias</a:t>
            </a:r>
          </a:p>
          <a:p>
            <a:pPr marL="190500" indent="-190500" eaLnBrk="1" hangingPunct="1">
              <a:spcAft>
                <a:spcPts val="300"/>
              </a:spcAft>
              <a:buFontTx/>
              <a:buAutoNum type="arabicPeriod"/>
            </a:pPr>
            <a:r>
              <a:rPr lang="es-MX" sz="1100" dirty="0" smtClean="0"/>
              <a:t>Woolf CJ, Mannion RJ. Lancet. 1999;353:1959-1964.</a:t>
            </a:r>
          </a:p>
          <a:p>
            <a:pPr marL="190500" indent="-190500" eaLnBrk="1" hangingPunct="1">
              <a:spcAft>
                <a:spcPts val="300"/>
              </a:spcAft>
              <a:buFontTx/>
              <a:buAutoNum type="arabicPeriod"/>
            </a:pPr>
            <a:r>
              <a:rPr lang="es-MX" sz="1100" dirty="0" smtClean="0"/>
              <a:t>Orstavik et al. Brain. 2003;126:567-578</a:t>
            </a:r>
          </a:p>
          <a:p>
            <a:pPr marL="190500" indent="-190500" eaLnBrk="1" hangingPunct="1">
              <a:spcAft>
                <a:spcPts val="300"/>
              </a:spcAft>
              <a:buFontTx/>
              <a:buAutoNum type="arabicPeriod"/>
            </a:pPr>
            <a:endParaRPr lang="es-MX" sz="11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C843F-B277-4004-8C2A-8CC51EE9B39E}" type="slidenum">
              <a:rPr lang="en-US" smtClean="0"/>
              <a:pPr fontAlgn="base">
                <a:spcBef>
                  <a:spcPct val="0"/>
                </a:spcBef>
                <a:spcAft>
                  <a:spcPct val="0"/>
                </a:spcAft>
                <a:defRPr/>
              </a:pPr>
              <a:t>55</a:t>
            </a:fld>
            <a:endParaRPr lang="en-US" dirty="0" smtClean="0"/>
          </a:p>
        </p:txBody>
      </p:sp>
      <p:sp>
        <p:nvSpPr>
          <p:cNvPr id="110595" name="Rectangle 29"/>
          <p:cNvSpPr>
            <a:spLocks noGrp="1" noRot="1" noChangeAspect="1" noChangeArrowheads="1" noTextEdit="1"/>
          </p:cNvSpPr>
          <p:nvPr>
            <p:ph type="sldImg"/>
          </p:nvPr>
        </p:nvSpPr>
        <p:spPr bwMode="auto">
          <a:xfrm>
            <a:off x="1217613" y="322263"/>
            <a:ext cx="4616450" cy="3462337"/>
          </a:xfrm>
          <a:noFill/>
          <a:ln>
            <a:solidFill>
              <a:srgbClr val="000000"/>
            </a:solidFill>
            <a:miter lim="800000"/>
            <a:headEnd/>
            <a:tailEnd/>
          </a:ln>
        </p:spPr>
      </p:sp>
      <p:sp>
        <p:nvSpPr>
          <p:cNvPr id="110596" name="Rectangle 30"/>
          <p:cNvSpPr>
            <a:spLocks noGrp="1" noChangeArrowheads="1"/>
          </p:cNvSpPr>
          <p:nvPr>
            <p:ph type="body" idx="1"/>
          </p:nvPr>
        </p:nvSpPr>
        <p:spPr bwMode="auto">
          <a:xfrm>
            <a:off x="1034698" y="3848861"/>
            <a:ext cx="5070344" cy="5278818"/>
          </a:xfrm>
          <a:noFill/>
        </p:spPr>
        <p:txBody>
          <a:bodyPr wrap="square" lIns="91342" tIns="45673" rIns="91342" bIns="45673" numCol="1" anchor="t" anchorCtr="0" compatLnSpc="1">
            <a:prstTxWarp prst="textNoShape">
              <a:avLst/>
            </a:prstTxWarp>
          </a:bodyPr>
          <a:lstStyle/>
          <a:p>
            <a:pPr marR="0" algn="l" defTabSz="879475" rtl="0" eaLnBrk="1" fontAlgn="auto" latinLnBrk="0" hangingPunct="1">
              <a:spcBef>
                <a:spcPct val="0"/>
              </a:spcBef>
              <a:spcAft>
                <a:spcPts val="600"/>
              </a:spcAft>
              <a:buClrTx/>
              <a:buSzTx/>
              <a:tabLst/>
              <a:defRPr/>
            </a:pPr>
            <a:r>
              <a:rPr lang="es-MX" b="1" dirty="0" smtClean="0">
                <a:latin typeface="+mj-lt"/>
                <a:cs typeface="Arial" pitchFamily="34" charset="0"/>
              </a:rPr>
              <a:t>Notas del Conferencista</a:t>
            </a:r>
          </a:p>
          <a:p>
            <a:pPr marR="0" algn="l" defTabSz="879475" rtl="0" eaLnBrk="1" fontAlgn="auto" latinLnBrk="0" hangingPunct="1">
              <a:spcBef>
                <a:spcPct val="0"/>
              </a:spcBef>
              <a:spcAft>
                <a:spcPts val="600"/>
              </a:spcAft>
              <a:buClrTx/>
              <a:buSzTx/>
              <a:tabLst/>
              <a:defRPr/>
            </a:pPr>
            <a:r>
              <a:rPr lang="es-MX" dirty="0" smtClean="0">
                <a:latin typeface="+mj-lt"/>
                <a:cs typeface="Arial" pitchFamily="34" charset="0"/>
              </a:rPr>
              <a:t>Se cree que la sensibilización central es la causa subyacente de la percepción amplificada del dolor que resulta de disfunción en el SNC.</a:t>
            </a:r>
            <a:r>
              <a:rPr lang="es-MX" baseline="30000" dirty="0" smtClean="0">
                <a:latin typeface="+mj-lt"/>
                <a:cs typeface="Arial" pitchFamily="34" charset="0"/>
              </a:rPr>
              <a:t>1,2</a:t>
            </a:r>
          </a:p>
          <a:p>
            <a:pPr defTabSz="879475" eaLnBrk="1" hangingPunct="1">
              <a:spcBef>
                <a:spcPct val="0"/>
              </a:spcBef>
              <a:spcAft>
                <a:spcPts val="600"/>
              </a:spcAft>
            </a:pPr>
            <a:r>
              <a:rPr lang="es-MX" dirty="0" smtClean="0">
                <a:latin typeface="+mj-lt"/>
                <a:cs typeface="Arial" pitchFamily="34" charset="0"/>
              </a:rPr>
              <a:t>Las fibras nerviosas dañadas que causan dolor pueden producir actividad nerviosa anormal que desencadena sensibilización central.</a:t>
            </a:r>
            <a:r>
              <a:rPr lang="es-MX" baseline="30000" dirty="0" smtClean="0">
                <a:latin typeface="+mj-lt"/>
                <a:cs typeface="Arial" pitchFamily="34" charset="0"/>
              </a:rPr>
              <a:t>1</a:t>
            </a:r>
            <a:r>
              <a:rPr lang="es-MX" dirty="0" smtClean="0">
                <a:latin typeface="+mj-lt"/>
                <a:cs typeface="Arial" pitchFamily="34" charset="0"/>
              </a:rPr>
              <a:t> Esta teoría puede explicar la percepción amplificada del dolor que resulta de la disfunción en el SNC.</a:t>
            </a:r>
            <a:r>
              <a:rPr lang="es-MX" baseline="30000" dirty="0" smtClean="0">
                <a:latin typeface="+mj-lt"/>
                <a:cs typeface="Arial" pitchFamily="34" charset="0"/>
              </a:rPr>
              <a:t>2</a:t>
            </a:r>
            <a:endParaRPr lang="es-MX" dirty="0" smtClean="0">
              <a:latin typeface="+mj-lt"/>
              <a:cs typeface="Arial" pitchFamily="34" charset="0"/>
              <a:sym typeface="ArialCV"/>
            </a:endParaRPr>
          </a:p>
          <a:p>
            <a:pPr defTabSz="879475" eaLnBrk="1" hangingPunct="1">
              <a:spcBef>
                <a:spcPct val="0"/>
              </a:spcBef>
              <a:spcAft>
                <a:spcPts val="600"/>
              </a:spcAft>
            </a:pPr>
            <a:r>
              <a:rPr lang="es-MX" dirty="0" smtClean="0">
                <a:latin typeface="+mj-lt"/>
                <a:cs typeface="Arial" pitchFamily="34" charset="0"/>
              </a:rPr>
              <a:t>Se piensa que la sensibilización central resulta de la liberación excesiva de dos neurotransmisores importantes – Sustancia P y glutamato. Se cree que la liberación de estos transmisores está mediada por canales de calcio activados por voltaje en la membrana presináptica.</a:t>
            </a:r>
            <a:r>
              <a:rPr lang="es-MX" baseline="30000" dirty="0" smtClean="0">
                <a:latin typeface="+mj-lt"/>
                <a:cs typeface="Arial" pitchFamily="34" charset="0"/>
              </a:rPr>
              <a:t>3</a:t>
            </a:r>
          </a:p>
          <a:p>
            <a:pPr marL="107950" indent="-107950" defTabSz="879475" eaLnBrk="1" hangingPunct="1">
              <a:spcBef>
                <a:spcPct val="0"/>
              </a:spcBef>
              <a:spcAft>
                <a:spcPts val="600"/>
              </a:spcAft>
            </a:pPr>
            <a:endParaRPr lang="es-MX" baseline="30000" dirty="0" smtClean="0">
              <a:latin typeface="+mj-lt"/>
              <a:cs typeface="Arial" pitchFamily="34" charset="0"/>
            </a:endParaRPr>
          </a:p>
          <a:p>
            <a:pPr marL="107950" indent="-107950" defTabSz="879475" eaLnBrk="1" hangingPunct="1">
              <a:spcBef>
                <a:spcPct val="0"/>
              </a:spcBef>
              <a:spcAft>
                <a:spcPts val="600"/>
              </a:spcAft>
              <a:buFontTx/>
              <a:buChar char="•"/>
            </a:pPr>
            <a:endParaRPr lang="es-MX" baseline="30000" dirty="0" smtClean="0">
              <a:latin typeface="+mj-lt"/>
              <a:cs typeface="Arial" pitchFamily="34" charset="0"/>
            </a:endParaRPr>
          </a:p>
          <a:p>
            <a:pPr marL="107950" indent="-107950" defTabSz="879475" eaLnBrk="1" hangingPunct="1">
              <a:spcBef>
                <a:spcPct val="0"/>
              </a:spcBef>
              <a:spcAft>
                <a:spcPts val="600"/>
              </a:spcAft>
            </a:pPr>
            <a:r>
              <a:rPr lang="es-MX" b="1" dirty="0" smtClean="0">
                <a:latin typeface="+mj-lt"/>
                <a:cs typeface="Arial" pitchFamily="34" charset="0"/>
              </a:rPr>
              <a:t>Referencias</a:t>
            </a:r>
          </a:p>
          <a:p>
            <a:pPr marL="184150" indent="-184150" defTabSz="879475">
              <a:spcBef>
                <a:spcPct val="40000"/>
              </a:spcBef>
              <a:spcAft>
                <a:spcPts val="600"/>
              </a:spcAft>
              <a:buFontTx/>
              <a:buAutoNum type="arabicPeriod"/>
            </a:pPr>
            <a:r>
              <a:rPr lang="en-US" dirty="0" smtClean="0">
                <a:cs typeface="Arial" pitchFamily="34" charset="0"/>
              </a:rPr>
              <a:t>Costigan M, Scholz J, Woolf CJ. </a:t>
            </a:r>
            <a:r>
              <a:rPr lang="en-US" i="1" dirty="0" smtClean="0">
                <a:cs typeface="Arial" pitchFamily="34" charset="0"/>
              </a:rPr>
              <a:t>Annu Rev Neurosci</a:t>
            </a:r>
            <a:r>
              <a:rPr lang="en-US" dirty="0" smtClean="0">
                <a:cs typeface="Arial" pitchFamily="34" charset="0"/>
              </a:rPr>
              <a:t> 2009;32:1-32.</a:t>
            </a:r>
          </a:p>
          <a:p>
            <a:pPr marL="184150" indent="-184150" defTabSz="879475">
              <a:spcBef>
                <a:spcPct val="40000"/>
              </a:spcBef>
              <a:spcAft>
                <a:spcPts val="600"/>
              </a:spcAft>
              <a:buFontTx/>
              <a:buAutoNum type="arabicPeriod"/>
            </a:pPr>
            <a:r>
              <a:rPr lang="en-US" dirty="0" smtClean="0">
                <a:cs typeface="Arial" pitchFamily="34" charset="0"/>
              </a:rPr>
              <a:t>Staud R. </a:t>
            </a:r>
            <a:r>
              <a:rPr lang="en-US" i="1" dirty="0" smtClean="0">
                <a:cs typeface="Arial" pitchFamily="34" charset="0"/>
              </a:rPr>
              <a:t>Arthritis Res Ther </a:t>
            </a:r>
            <a:r>
              <a:rPr lang="en-US" dirty="0" smtClean="0">
                <a:cs typeface="Arial" pitchFamily="34" charset="0"/>
              </a:rPr>
              <a:t>2006;8:208-214.</a:t>
            </a:r>
          </a:p>
          <a:p>
            <a:pPr marL="184150" indent="-184150" defTabSz="879475">
              <a:spcBef>
                <a:spcPct val="40000"/>
              </a:spcBef>
              <a:spcAft>
                <a:spcPts val="600"/>
              </a:spcAft>
              <a:buFontTx/>
              <a:buAutoNum type="arabicPeriod"/>
            </a:pPr>
            <a:r>
              <a:rPr lang="en-US" dirty="0" smtClean="0">
                <a:cs typeface="Arial" pitchFamily="34" charset="0"/>
              </a:rPr>
              <a:t>Costigan M, Scholz J, Samad T, Woolf CJ. Pain. In: Siegel GJ, Albers RW, Brady ST, Price DL, eds. Basic Neurochemistry: Molecular, Cellular and Medical Aspects. 7</a:t>
            </a:r>
            <a:r>
              <a:rPr lang="en-US" baseline="30000" dirty="0" smtClean="0">
                <a:cs typeface="Arial" pitchFamily="34" charset="0"/>
              </a:rPr>
              <a:t>th</a:t>
            </a:r>
            <a:r>
              <a:rPr lang="en-US" dirty="0" smtClean="0">
                <a:cs typeface="Arial" pitchFamily="34" charset="0"/>
              </a:rPr>
              <a:t> ed. Burlington, MA: Elsevier Academic Press;2006:927-938.</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6780967F-687E-490D-B5CD-AB3F9280F47C}" type="slidenum">
              <a:rPr lang="en-GB" sz="1000"/>
              <a:pPr eaLnBrk="1" hangingPunct="1"/>
              <a:t>56</a:t>
            </a:fld>
            <a:endParaRPr lang="en-GB" sz="1000" dirty="0"/>
          </a:p>
        </p:txBody>
      </p:sp>
      <p:sp>
        <p:nvSpPr>
          <p:cNvPr id="152581" name="Rectangle 2"/>
          <p:cNvSpPr>
            <a:spLocks noGrp="1" noRot="1" noChangeAspect="1" noChangeArrowheads="1" noTextEdit="1"/>
          </p:cNvSpPr>
          <p:nvPr>
            <p:ph type="sldImg"/>
          </p:nvPr>
        </p:nvSpPr>
        <p:spPr>
          <a:ln/>
        </p:spPr>
      </p:sp>
      <p:sp>
        <p:nvSpPr>
          <p:cNvPr id="152582" name="Rectangle 3"/>
          <p:cNvSpPr>
            <a:spLocks noGrp="1" noChangeArrowheads="1"/>
          </p:cNvSpPr>
          <p:nvPr>
            <p:ph type="body" idx="1"/>
          </p:nvPr>
        </p:nvSpPr>
        <p:spPr>
          <a:xfrm>
            <a:off x="336848" y="4387136"/>
            <a:ext cx="6408712" cy="4156234"/>
          </a:xfrm>
          <a:noFill/>
          <a:extLst>
            <a:ext uri="{909E8E84-426E-40DD-AFC4-6F175D3DCCD1}">
              <a14:hiddenFill xmlns:a14="http://schemas.microsoft.com/office/drawing/2010/main">
                <a:solidFill>
                  <a:srgbClr val="FFFFFF"/>
                </a:solidFill>
              </a14:hiddenFill>
            </a:ext>
          </a:extLst>
        </p:spPr>
        <p:txBody>
          <a:bodyPr/>
          <a:lstStyle/>
          <a:p>
            <a:pPr eaLnBrk="1" hangingPunct="1">
              <a:spcAft>
                <a:spcPts val="600"/>
              </a:spcAft>
            </a:pPr>
            <a:r>
              <a:rPr lang="es-MX" b="1" dirty="0" smtClean="0"/>
              <a:t>Notas del Conferencista</a:t>
            </a:r>
          </a:p>
          <a:p>
            <a:pPr eaLnBrk="1" hangingPunct="1">
              <a:spcAft>
                <a:spcPts val="600"/>
              </a:spcAft>
            </a:pPr>
            <a:r>
              <a:rPr lang="es-MX" dirty="0" smtClean="0"/>
              <a:t>Esta slide muestra cómo la sensibilización central puede resultar de desinhibición o un impulso nociceptor aumentado después de la lesión nerviosa.</a:t>
            </a:r>
          </a:p>
          <a:p>
            <a:pPr eaLnBrk="1" hangingPunct="1">
              <a:spcAft>
                <a:spcPts val="600"/>
              </a:spcAft>
            </a:pPr>
            <a:r>
              <a:rPr lang="es-MX" dirty="0" smtClean="0"/>
              <a:t>En la parte superior de la imagen, que representa la función sensorial normal, la activación de los mecanoreceptores Aβ por estímulos mecánicos de bajo umbral es incapaz de activar las vías del dolor del cuerno dorsal.</a:t>
            </a:r>
          </a:p>
          <a:p>
            <a:pPr>
              <a:spcAft>
                <a:spcPts val="600"/>
              </a:spcAft>
            </a:pPr>
            <a:r>
              <a:rPr lang="es-MX" dirty="0" smtClean="0"/>
              <a:t>En la parte inferior de la imagen, el impulso nociceptor aumentado da lugar a sensibilización central de las neuronas del cuerno dorsal neuronas de rango dinámico amplio. El estímulo de la fibra Aβ ahora es suficiente para activar estas neuronas que transmitirán al cerebro para su percepción.</a:t>
            </a:r>
          </a:p>
          <a:p>
            <a:pPr eaLnBrk="1" hangingPunct="1">
              <a:spcAft>
                <a:spcPts val="600"/>
              </a:spcAft>
            </a:pPr>
            <a:r>
              <a:rPr lang="es-MX" dirty="0" smtClean="0"/>
              <a:t>Estos cambios se manifiestan como hipersensibilidad al dolor que se disemina del sitio de la lesión e incluye alodinia táctil mediada por fibra-Aβ. Cuando los nervios están dañados y su función es aumentada, un estímulo mecánico inocuo resulta en disfunción de las fibras A-beta dando lugar a alodinia mecánica dinámica (una sensación de dolor cuando no es apropiado). </a:t>
            </a:r>
          </a:p>
          <a:p>
            <a:pPr eaLnBrk="1" hangingPunct="1">
              <a:spcAft>
                <a:spcPts val="600"/>
              </a:spcAft>
            </a:pPr>
            <a:r>
              <a:rPr lang="es-MX" b="1" dirty="0" smtClean="0"/>
              <a:t>Referencia</a:t>
            </a:r>
          </a:p>
          <a:p>
            <a:pPr eaLnBrk="1" hangingPunct="1">
              <a:spcAft>
                <a:spcPts val="600"/>
              </a:spcAft>
            </a:pPr>
            <a:r>
              <a:rPr lang="es-MX" dirty="0" smtClean="0"/>
              <a:t>Woolf CJ, Mannion RJ. Lancet. 1999;353:1959-64</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Rectangle 2"/>
          <p:cNvSpPr>
            <a:spLocks noGrp="1" noRot="1" noChangeAspect="1" noChangeArrowheads="1" noTextEdit="1"/>
          </p:cNvSpPr>
          <p:nvPr>
            <p:ph type="sldImg"/>
          </p:nvPr>
        </p:nvSpPr>
        <p:spPr>
          <a:xfrm>
            <a:off x="1250950" y="690563"/>
            <a:ext cx="4618038" cy="3463925"/>
          </a:xfrm>
          <a:ln/>
        </p:spPr>
      </p:sp>
      <p:sp>
        <p:nvSpPr>
          <p:cNvPr id="772098" name="Rectangle 3"/>
          <p:cNvSpPr>
            <a:spLocks noGrp="1" noChangeArrowheads="1"/>
          </p:cNvSpPr>
          <p:nvPr>
            <p:ph type="body" idx="1"/>
          </p:nvPr>
        </p:nvSpPr>
        <p:spPr>
          <a:xfrm>
            <a:off x="408856" y="4387136"/>
            <a:ext cx="6336704" cy="4156234"/>
          </a:xfrm>
          <a:noFill/>
          <a:ln/>
        </p:spPr>
        <p:txBody>
          <a:bodyPr/>
          <a:lstStyle/>
          <a:p>
            <a:pPr>
              <a:spcBef>
                <a:spcPts val="600"/>
              </a:spcBef>
              <a:spcAft>
                <a:spcPts val="300"/>
              </a:spcAft>
            </a:pPr>
            <a:r>
              <a:rPr lang="es-MX" b="1" dirty="0" smtClean="0"/>
              <a:t>Notas del Conferencista</a:t>
            </a:r>
          </a:p>
          <a:p>
            <a:pPr>
              <a:spcBef>
                <a:spcPts val="600"/>
              </a:spcBef>
              <a:spcAft>
                <a:spcPts val="300"/>
              </a:spcAft>
            </a:pPr>
            <a:r>
              <a:rPr lang="es-MX" dirty="0" smtClean="0"/>
              <a:t>La lesión periférica puede generar hipersensibilidad al dolor en los tejidos adyacente no lesionados (</a:t>
            </a:r>
            <a:r>
              <a:rPr lang="es-MX" i="1" dirty="0" smtClean="0"/>
              <a:t>es decir, </a:t>
            </a:r>
            <a:r>
              <a:rPr lang="es-MX" dirty="0" smtClean="0"/>
              <a:t> “hiperalgesia secundaria”) y síndrome de dolor (dolor muscular y articular difuso, fiebre, letargo y anorexia). Esto es causado por mayor excitabilidad neuronal en la médula espinal o “sensibilización central”.</a:t>
            </a:r>
          </a:p>
          <a:p>
            <a:pPr>
              <a:spcBef>
                <a:spcPts val="600"/>
              </a:spcBef>
              <a:spcAft>
                <a:spcPts val="300"/>
              </a:spcAft>
            </a:pPr>
            <a:r>
              <a:rPr lang="es-MX" dirty="0" smtClean="0"/>
              <a:t>La activación repetida de los nociceptores de la fibra C y la inflamación periférica también puede dar lugar a sensibilización central:</a:t>
            </a:r>
          </a:p>
          <a:p>
            <a:pPr marL="171450" lvl="1" indent="-171450">
              <a:buFont typeface="Arial" pitchFamily="34" charset="0"/>
              <a:buChar char="•"/>
            </a:pPr>
            <a:r>
              <a:rPr lang="es-MX" dirty="0" smtClean="0"/>
              <a:t>Libera neurotransmisor glutamato en las sinapsis con el cuerno dorsal</a:t>
            </a:r>
          </a:p>
          <a:p>
            <a:pPr marL="171450" lvl="1" indent="-171450">
              <a:buFont typeface="Arial" pitchFamily="34" charset="0"/>
              <a:buChar char="•"/>
            </a:pPr>
            <a:r>
              <a:rPr lang="es-MX" dirty="0" smtClean="0"/>
              <a:t>El glutamato estimula el canal de sodio asociado con el receptor alfa-amino metil-4-isoxazol propionato  (AMPA)</a:t>
            </a:r>
          </a:p>
          <a:p>
            <a:pPr marL="171450" lvl="1" indent="-171450">
              <a:buFont typeface="Arial" pitchFamily="34" charset="0"/>
              <a:buChar char="•"/>
            </a:pPr>
            <a:r>
              <a:rPr lang="es-MX" dirty="0" smtClean="0"/>
              <a:t>El canal de sodio abierto permite la entrada de Na</a:t>
            </a:r>
            <a:r>
              <a:rPr lang="es-MX" baseline="30000" dirty="0" smtClean="0"/>
              <a:t>+</a:t>
            </a:r>
          </a:p>
          <a:p>
            <a:pPr marL="171450" lvl="1" indent="-171450">
              <a:buFont typeface="Arial" pitchFamily="34" charset="0"/>
              <a:buChar char="•"/>
            </a:pPr>
            <a:r>
              <a:rPr lang="es-MX" dirty="0" smtClean="0"/>
              <a:t>La despolarización suprime la inhibición del ion Mg</a:t>
            </a:r>
            <a:r>
              <a:rPr lang="es-MX" baseline="30000" dirty="0" smtClean="0"/>
              <a:t>2+</a:t>
            </a:r>
            <a:r>
              <a:rPr lang="es-MX" dirty="0" smtClean="0"/>
              <a:t> de los canales de calcio asociados con el receptor N-metil-D-Aspartato (NMDA)</a:t>
            </a:r>
          </a:p>
          <a:p>
            <a:pPr marL="171450" lvl="1" indent="-171450">
              <a:buFont typeface="Arial" pitchFamily="34" charset="0"/>
              <a:buChar char="•"/>
            </a:pPr>
            <a:r>
              <a:rPr lang="es-MX" dirty="0" smtClean="0"/>
              <a:t>La entrada de iones Ca</a:t>
            </a:r>
            <a:r>
              <a:rPr lang="es-MX" baseline="30000" dirty="0" smtClean="0"/>
              <a:t>2+</a:t>
            </a:r>
            <a:r>
              <a:rPr lang="es-MX" dirty="0" smtClean="0"/>
              <a:t> del canal NMDA abierto activa la cascada de señales:</a:t>
            </a:r>
          </a:p>
          <a:p>
            <a:pPr marL="628650" lvl="2" indent="-171450">
              <a:buFont typeface="Arial" pitchFamily="34" charset="0"/>
              <a:buChar char="•"/>
            </a:pPr>
            <a:r>
              <a:rPr lang="es-MX" dirty="0" smtClean="0"/>
              <a:t>Mayor excitabilidad neuronal</a:t>
            </a:r>
          </a:p>
          <a:p>
            <a:pPr marL="628650" lvl="2" indent="-171450">
              <a:buFont typeface="Arial" pitchFamily="34" charset="0"/>
              <a:buChar char="•"/>
            </a:pPr>
            <a:r>
              <a:rPr lang="es-MX" dirty="0" smtClean="0"/>
              <a:t>Efectos supresores</a:t>
            </a:r>
            <a:r>
              <a:rPr lang="es-MX" baseline="0" dirty="0" smtClean="0"/>
              <a:t> de interneuronal </a:t>
            </a:r>
            <a:r>
              <a:rPr lang="es-MX" dirty="0" smtClean="0"/>
              <a:t>inhibitorias</a:t>
            </a:r>
          </a:p>
          <a:p>
            <a:pPr marL="171450" lvl="1" indent="-171450">
              <a:spcAft>
                <a:spcPts val="300"/>
              </a:spcAft>
              <a:buFont typeface="Arial" pitchFamily="34" charset="0"/>
              <a:buChar char="•"/>
            </a:pPr>
            <a:r>
              <a:rPr lang="es-MX" dirty="0" smtClean="0"/>
              <a:t>Otros mensajeros químicos incluyendo Sustancia P y Prostaglandinas potencian este efecto</a:t>
            </a:r>
          </a:p>
          <a:p>
            <a:pPr eaLnBrk="1" hangingPunct="1">
              <a:spcAft>
                <a:spcPts val="300"/>
              </a:spcAft>
            </a:pPr>
            <a:r>
              <a:rPr lang="es-MX" b="1" dirty="0" smtClean="0"/>
              <a:t>Referencia</a:t>
            </a:r>
          </a:p>
          <a:p>
            <a:pPr marL="0" marR="0" indent="0" algn="l" defTabSz="914400" rtl="0" eaLnBrk="1" fontAlgn="auto" latinLnBrk="0" hangingPunct="1">
              <a:spcBef>
                <a:spcPts val="0"/>
              </a:spcBef>
              <a:spcAft>
                <a:spcPts val="300"/>
              </a:spcAft>
              <a:buClrTx/>
              <a:buSzTx/>
              <a:buFontTx/>
              <a:buNone/>
              <a:tabLst/>
              <a:defRPr/>
            </a:pPr>
            <a:r>
              <a:rPr lang="es-MX" dirty="0" smtClean="0"/>
              <a:t>Woolf and Salter. </a:t>
            </a:r>
            <a:r>
              <a:rPr lang="es-MX" i="1" dirty="0" smtClean="0"/>
              <a:t>Science</a:t>
            </a:r>
            <a:r>
              <a:rPr lang="es-MX" dirty="0" smtClean="0"/>
              <a:t> 2000; 288:1765-68.</a:t>
            </a:r>
          </a:p>
          <a:p>
            <a:pPr eaLnBrk="1" hangingPunct="1">
              <a:spcAft>
                <a:spcPts val="300"/>
              </a:spcAft>
            </a:pPr>
            <a:endParaRPr lang="es-MX" dirty="0" smtClean="0"/>
          </a:p>
          <a:p>
            <a:pPr eaLnBrk="1" hangingPunct="1">
              <a:spcAft>
                <a:spcPts val="300"/>
              </a:spcAft>
            </a:pPr>
            <a:endParaRPr lang="es-MX" dirty="0" smtClean="0"/>
          </a:p>
          <a:p>
            <a:pPr eaLnBrk="1" hangingPunct="1">
              <a:spcAft>
                <a:spcPts val="300"/>
              </a:spcAft>
            </a:pPr>
            <a:endParaRPr lang="es-MX"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89" name="Rectangle 2"/>
          <p:cNvSpPr>
            <a:spLocks noGrp="1" noRot="1" noChangeAspect="1" noChangeArrowheads="1" noTextEdit="1"/>
          </p:cNvSpPr>
          <p:nvPr>
            <p:ph type="sldImg"/>
          </p:nvPr>
        </p:nvSpPr>
        <p:spPr>
          <a:ln/>
        </p:spPr>
      </p:sp>
      <p:sp>
        <p:nvSpPr>
          <p:cNvPr id="780290" name="Rectangle 3"/>
          <p:cNvSpPr>
            <a:spLocks noGrp="1" noChangeArrowheads="1"/>
          </p:cNvSpPr>
          <p:nvPr>
            <p:ph type="body" idx="1"/>
          </p:nvPr>
        </p:nvSpPr>
        <p:spPr>
          <a:noFill/>
          <a:ln/>
        </p:spPr>
        <p:txBody>
          <a:bodyPr/>
          <a:lstStyle/>
          <a:p>
            <a:pPr eaLnBrk="1" hangingPunct="1">
              <a:lnSpc>
                <a:spcPct val="90000"/>
              </a:lnSpc>
              <a:spcAft>
                <a:spcPts val="600"/>
              </a:spcAft>
            </a:pPr>
            <a:r>
              <a:rPr lang="es-MX" b="1" dirty="0" smtClean="0"/>
              <a:t>Notas del Conferencista</a:t>
            </a:r>
          </a:p>
          <a:p>
            <a:pPr eaLnBrk="1" hangingPunct="1">
              <a:lnSpc>
                <a:spcPct val="90000"/>
              </a:lnSpc>
              <a:spcAft>
                <a:spcPts val="600"/>
              </a:spcAft>
            </a:pPr>
            <a:r>
              <a:rPr lang="es-MX" dirty="0" smtClean="0"/>
              <a:t>Esta slide contiene una secuencia de animación: haz clic izquierdo o flecha hacia abajo en el modo de presentación para mostrar el siguiente elemento numerado. Por favor espera a que la animación termine antes de hacer clic en el siguiente elemento.</a:t>
            </a:r>
          </a:p>
          <a:p>
            <a:pPr eaLnBrk="1" hangingPunct="1">
              <a:lnSpc>
                <a:spcPct val="90000"/>
              </a:lnSpc>
              <a:spcAft>
                <a:spcPts val="600"/>
              </a:spcAft>
            </a:pPr>
            <a:r>
              <a:rPr lang="es-MX" dirty="0" smtClean="0"/>
              <a:t>La secuencia es como sigue</a:t>
            </a:r>
            <a:r>
              <a:rPr lang="es-MX" baseline="0" dirty="0" smtClean="0"/>
              <a:t>:</a:t>
            </a:r>
            <a:endParaRPr lang="es-MX" dirty="0" smtClean="0"/>
          </a:p>
          <a:p>
            <a:pPr marL="228600" indent="-228600" eaLnBrk="1" hangingPunct="1">
              <a:lnSpc>
                <a:spcPct val="90000"/>
              </a:lnSpc>
              <a:spcAft>
                <a:spcPts val="600"/>
              </a:spcAft>
              <a:buFont typeface="+mj-lt"/>
              <a:buAutoNum type="arabicPeriod"/>
            </a:pPr>
            <a:r>
              <a:rPr lang="es-MX" dirty="0" smtClean="0"/>
              <a:t>Inter-neuronas inhibitorias (incluyendo las que usan transmisores opioides endógenos) mueren (desaparecen), y son reemplazadas por el texto “Muerte de célula inter-neuronal inhibitoria”</a:t>
            </a:r>
          </a:p>
          <a:p>
            <a:pPr marL="228600" indent="-228600" eaLnBrk="1" hangingPunct="1">
              <a:lnSpc>
                <a:spcPct val="90000"/>
              </a:lnSpc>
              <a:spcAft>
                <a:spcPts val="600"/>
              </a:spcAft>
              <a:buFont typeface="+mj-lt"/>
              <a:buAutoNum type="arabicPeriod"/>
            </a:pPr>
            <a:r>
              <a:rPr lang="es-MX" dirty="0" smtClean="0"/>
              <a:t>La animación pasa a la siguiente slide– de nuevo haz clic izquierdo o flecha hacia abajo y la animación automáticamente avanzará hasta terminar.</a:t>
            </a:r>
          </a:p>
          <a:p>
            <a:pPr marL="228600" indent="-228600" eaLnBrk="1" hangingPunct="1">
              <a:lnSpc>
                <a:spcPct val="90000"/>
              </a:lnSpc>
              <a:spcAft>
                <a:spcPts val="600"/>
              </a:spcAft>
              <a:buFont typeface="+mj-lt"/>
              <a:buAutoNum type="arabicPeriod"/>
            </a:pPr>
            <a:r>
              <a:rPr lang="es-MX" dirty="0" smtClean="0"/>
              <a:t>Formación de sinapsis excitatoria aberrante entre fibras-A (en lugar de fibras C normales) y el cuerno dorsal </a:t>
            </a:r>
          </a:p>
          <a:p>
            <a:pPr marL="228600" indent="-228600" eaLnBrk="1" hangingPunct="1">
              <a:lnSpc>
                <a:spcPct val="90000"/>
              </a:lnSpc>
              <a:spcAft>
                <a:spcPts val="600"/>
              </a:spcAft>
              <a:buFont typeface="+mj-lt"/>
              <a:buAutoNum type="arabicPeriod"/>
            </a:pPr>
            <a:r>
              <a:rPr lang="es-MX" dirty="0" smtClean="0"/>
              <a:t>Una nueva neurona aferente aparece en la parte superior izquierda, los receptores NMDA y AMDA aparecen en el cuerno dorsal; transmisores glutamato son liberados de la nueva neurona aferente, se unen a los receptores AMDA y NMDA, abriendo canales de calcio asociados lo cual estimula las enzimas PKC para fosforilar los receptores NMDA y AMDA – abriendo más sus canales de calcio asociados</a:t>
            </a:r>
          </a:p>
          <a:p>
            <a:pPr>
              <a:lnSpc>
                <a:spcPct val="90000"/>
              </a:lnSpc>
              <a:spcAft>
                <a:spcPts val="600"/>
              </a:spcAft>
            </a:pPr>
            <a:r>
              <a:rPr lang="es-MX" dirty="0" smtClean="0"/>
              <a:t>El resultado es un aumento prolongado en la sensibilidad neuronal, dando lugar a  dolor neuropático crónico, generalmente resistente a opioides.</a:t>
            </a:r>
          </a:p>
          <a:p>
            <a:pPr eaLnBrk="1" hangingPunct="1">
              <a:lnSpc>
                <a:spcPct val="90000"/>
              </a:lnSpc>
              <a:spcAft>
                <a:spcPts val="600"/>
              </a:spcAft>
            </a:pPr>
            <a:r>
              <a:rPr lang="es-MX" b="1" dirty="0" smtClean="0"/>
              <a:t>Referencia</a:t>
            </a:r>
          </a:p>
          <a:p>
            <a:pPr>
              <a:lnSpc>
                <a:spcPct val="90000"/>
              </a:lnSpc>
              <a:spcAft>
                <a:spcPts val="600"/>
              </a:spcAft>
            </a:pPr>
            <a:r>
              <a:rPr lang="es-MX" dirty="0" smtClean="0"/>
              <a:t>Woolf and Salter. </a:t>
            </a:r>
            <a:r>
              <a:rPr lang="es-MX" i="1" dirty="0" smtClean="0"/>
              <a:t>Science</a:t>
            </a:r>
            <a:r>
              <a:rPr lang="es-MX" dirty="0" smtClean="0"/>
              <a:t> 2000; 288:1765-68.</a:t>
            </a:r>
          </a:p>
          <a:p>
            <a:pPr eaLnBrk="1" hangingPunct="1">
              <a:lnSpc>
                <a:spcPct val="90000"/>
              </a:lnSpc>
              <a:spcAft>
                <a:spcPts val="600"/>
              </a:spcAft>
            </a:pPr>
            <a:endParaRPr lang="es-MX" b="1"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Rectangle 2"/>
          <p:cNvSpPr>
            <a:spLocks noGrp="1" noRot="1" noChangeAspect="1" noChangeArrowheads="1" noTextEdit="1"/>
          </p:cNvSpPr>
          <p:nvPr>
            <p:ph type="sldImg"/>
          </p:nvPr>
        </p:nvSpPr>
        <p:spPr>
          <a:ln/>
        </p:spPr>
      </p:sp>
      <p:sp>
        <p:nvSpPr>
          <p:cNvPr id="782338"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Esta slide contiene una secuencia animada que es la continuación de la slide anterior. La animación debe “reproducirse” automáticamente de la slide anterior.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CBE91E-FE59-417E-ABDC-DDC91E77ACED}" type="slidenum">
              <a:rPr lang="en-US">
                <a:solidFill>
                  <a:prstClr val="black"/>
                </a:solidFill>
              </a:rPr>
              <a:pPr fontAlgn="base">
                <a:spcBef>
                  <a:spcPct val="0"/>
                </a:spcBef>
                <a:spcAft>
                  <a:spcPct val="0"/>
                </a:spcAft>
                <a:defRPr/>
              </a:pPr>
              <a:t>6</a:t>
            </a:fld>
            <a:endParaRPr lang="en-US" dirty="0">
              <a:solidFill>
                <a:prstClr val="black"/>
              </a:solidFill>
            </a:endParaRPr>
          </a:p>
        </p:txBody>
      </p:sp>
      <p:sp>
        <p:nvSpPr>
          <p:cNvPr id="32771" name="Rectangle 2"/>
          <p:cNvSpPr>
            <a:spLocks noGrp="1" noRot="1" noChangeAspect="1" noChangeArrowheads="1" noTextEdit="1"/>
          </p:cNvSpPr>
          <p:nvPr>
            <p:ph type="sldImg"/>
          </p:nvPr>
        </p:nvSpPr>
        <p:spPr bwMode="auto">
          <a:xfrm>
            <a:off x="1196975" y="692150"/>
            <a:ext cx="4616450" cy="3462338"/>
          </a:xfrm>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934720" y="4619641"/>
            <a:ext cx="5296747" cy="3923728"/>
          </a:xfrm>
          <a:solidFill>
            <a:srgbClr val="FFFFFF"/>
          </a:solidFill>
        </p:spPr>
        <p:txBody>
          <a:bodyPr wrap="square" lIns="91209" tIns="45604" rIns="91209" bIns="45604" numCol="1" anchor="t" anchorCtr="0" compatLnSpc="1">
            <a:prstTxWarp prst="textNoShape">
              <a:avLst/>
            </a:prstTxWarp>
          </a:bodyPr>
          <a:lstStyle/>
          <a:p>
            <a:pPr eaLnBrk="1" hangingPunct="1">
              <a:spcBef>
                <a:spcPct val="0"/>
              </a:spcBef>
            </a:pPr>
            <a:r>
              <a:rPr lang="es-MX" b="1" noProof="0" dirty="0" smtClean="0"/>
              <a:t>Notas del Conferencista</a:t>
            </a:r>
          </a:p>
          <a:p>
            <a:pPr eaLnBrk="1" hangingPunct="1">
              <a:spcBef>
                <a:spcPct val="0"/>
              </a:spcBef>
            </a:pPr>
            <a:r>
              <a:rPr lang="es-MX" b="0" dirty="0" smtClean="0"/>
              <a:t>En </a:t>
            </a:r>
            <a:r>
              <a:rPr lang="es-MX" b="0" baseline="0" dirty="0" smtClean="0"/>
              <a:t>2000, la </a:t>
            </a:r>
            <a:r>
              <a:rPr lang="es-MX" b="0" dirty="0" smtClean="0"/>
              <a:t>Comisión Conjunta sobre Acreditación de Organizaciones de Salud (JCAHO) reveló los nuevos estándares para el </a:t>
            </a:r>
            <a:r>
              <a:rPr lang="es-MX" b="0" baseline="0" dirty="0" smtClean="0"/>
              <a:t>Manejo del Dolor. Una parte fundamental de estos nuevos estándares fue el concepto del dolor como el 5° signo vital – algo que debería ser monitoreado regularmente en todos los pacientes. Aunque existe cierta controversial con respecto a si el dolor debería</a:t>
            </a:r>
            <a:r>
              <a:rPr lang="es-MX" b="0" dirty="0" smtClean="0"/>
              <a:t> ser monitoreado n cada visita</a:t>
            </a:r>
            <a:r>
              <a:rPr lang="es-MX" b="0" baseline="0" dirty="0" smtClean="0"/>
              <a:t> como la presión sanguínea, este concepto destaca la importancia fundamental del dolor en la atención del paciente</a:t>
            </a:r>
            <a:r>
              <a:rPr lang="es-MX" b="0" baseline="0" noProof="0" dirty="0" smtClean="0"/>
              <a:t>.</a:t>
            </a:r>
          </a:p>
          <a:p>
            <a:pPr eaLnBrk="1" hangingPunct="1">
              <a:spcBef>
                <a:spcPct val="0"/>
              </a:spcBef>
            </a:pPr>
            <a:endParaRPr lang="es-MX" b="0" baseline="0" noProof="0" dirty="0" smtClean="0"/>
          </a:p>
          <a:p>
            <a:pPr eaLnBrk="1" hangingPunct="1">
              <a:spcBef>
                <a:spcPct val="0"/>
              </a:spcBef>
            </a:pPr>
            <a:r>
              <a:rPr lang="es-MX" b="1" baseline="0" noProof="0" dirty="0" smtClean="0"/>
              <a:t>Referencia</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mn-lt"/>
                <a:cs typeface="Calibri"/>
              </a:rPr>
              <a:t>Phillips DM. JCAHO pain management standards are unveiled. Joint Commission on Accreditation of Healthcare Organizations. </a:t>
            </a:r>
            <a:r>
              <a:rPr lang="en-US" sz="1200" i="1" dirty="0" smtClean="0">
                <a:latin typeface="+mn-lt"/>
                <a:cs typeface="Calibri"/>
              </a:rPr>
              <a:t>JAMA</a:t>
            </a:r>
            <a:r>
              <a:rPr lang="en-US" sz="1200" dirty="0" smtClean="0">
                <a:latin typeface="+mn-lt"/>
                <a:cs typeface="Calibri"/>
              </a:rPr>
              <a:t> 2000; 284(4):428-9.</a:t>
            </a:r>
          </a:p>
          <a:p>
            <a:pPr eaLnBrk="1" hangingPunct="1">
              <a:spcBef>
                <a:spcPct val="0"/>
              </a:spcBef>
            </a:pPr>
            <a:endParaRPr lang="es-MX" b="0" noProof="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60</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336848" y="4387136"/>
            <a:ext cx="6408712" cy="4303954"/>
          </a:xfrm>
          <a:noFill/>
        </p:spPr>
        <p:txBody>
          <a:bodyPr wrap="square" numCol="1" anchor="t" anchorCtr="0" compatLnSpc="1">
            <a:prstTxWarp prst="textNoShape">
              <a:avLst/>
            </a:prstTxWarp>
          </a:bodyPr>
          <a:lstStyle/>
          <a:p>
            <a:pPr eaLnBrk="1" hangingPunct="1">
              <a:lnSpc>
                <a:spcPct val="90000"/>
              </a:lnSpc>
              <a:spcBef>
                <a:spcPct val="0"/>
              </a:spcBef>
              <a:spcAft>
                <a:spcPts val="300"/>
              </a:spcAft>
              <a:buFontTx/>
              <a:buNone/>
            </a:pPr>
            <a:r>
              <a:rPr lang="es-MX" sz="1000" b="1" dirty="0" smtClean="0"/>
              <a:t>Notas del Conferencista</a:t>
            </a:r>
          </a:p>
          <a:p>
            <a:pPr>
              <a:lnSpc>
                <a:spcPct val="90000"/>
              </a:lnSpc>
              <a:spcBef>
                <a:spcPct val="0"/>
              </a:spcBef>
              <a:spcAft>
                <a:spcPts val="300"/>
              </a:spcAft>
            </a:pPr>
            <a:r>
              <a:rPr lang="es-MX" sz="1000" dirty="0" smtClean="0"/>
              <a:t>La sensibilización central resulta de un aumento en los mecanismos excitatorios o una disminución en los mecanismos inhibitorios. Se piensa que es responsable de la alodinia táctil (dolor en respuesta un roce ligero de la piel) y de la diseminación de mayor sensibilidad al dolor más allá de un área de daño tisular de modo que el tejido adyacente no dañado es sensible. Esencialmente, el estímulo de los nervios nociceptivos aferentes  produce una liberación de neurotransmisores excitatorios (glutamato y Sustancia P) en el cuerno dorsal de la médula espinal. Estos neurotransmisores pueden contribuir a hiperactividad neuronal y sensibilización central.</a:t>
            </a:r>
          </a:p>
          <a:p>
            <a:pPr>
              <a:lnSpc>
                <a:spcPct val="90000"/>
              </a:lnSpc>
              <a:spcBef>
                <a:spcPct val="0"/>
              </a:spcBef>
              <a:spcAft>
                <a:spcPts val="300"/>
              </a:spcAft>
            </a:pPr>
            <a:r>
              <a:rPr lang="es-MX" sz="1000" dirty="0" smtClean="0"/>
              <a:t>Después de que se ha establecido la sensibilización central, sólo se requiere mínimo estímulo nociceptivo para el mantenimiento de un estado de dolor crónico.</a:t>
            </a:r>
          </a:p>
          <a:p>
            <a:pPr>
              <a:lnSpc>
                <a:spcPct val="90000"/>
              </a:lnSpc>
              <a:spcBef>
                <a:spcPct val="0"/>
              </a:spcBef>
              <a:spcAft>
                <a:spcPts val="300"/>
              </a:spcAft>
            </a:pPr>
            <a:r>
              <a:rPr lang="es-MX" sz="1000" dirty="0" smtClean="0"/>
              <a:t>Las opciones farmacológicas para el manejo del dolor debido a sensibilización central incluyen ligandos α</a:t>
            </a:r>
            <a:r>
              <a:rPr lang="es-MX" sz="1000" baseline="-25000" dirty="0" smtClean="0"/>
              <a:t>2</a:t>
            </a:r>
            <a:r>
              <a:rPr lang="es-MX" sz="1000" dirty="0" smtClean="0"/>
              <a:t>δ y antidepresivos. </a:t>
            </a:r>
          </a:p>
          <a:p>
            <a:pPr eaLnBrk="1" hangingPunct="1">
              <a:lnSpc>
                <a:spcPct val="90000"/>
              </a:lnSpc>
              <a:spcBef>
                <a:spcPct val="0"/>
              </a:spcBef>
              <a:spcAft>
                <a:spcPts val="300"/>
              </a:spcAft>
              <a:buFontTx/>
              <a:buNone/>
            </a:pPr>
            <a:r>
              <a:rPr lang="es-MX" sz="900" b="1" dirty="0" smtClean="0"/>
              <a:t>Referencias</a:t>
            </a:r>
          </a:p>
          <a:p>
            <a:pPr marL="0" marR="0" indent="0" algn="l" defTabSz="914400" rtl="0" eaLnBrk="1" fontAlgn="auto" latinLnBrk="0" hangingPunct="1">
              <a:lnSpc>
                <a:spcPct val="80000"/>
              </a:lnSpc>
              <a:spcBef>
                <a:spcPct val="0"/>
              </a:spcBef>
              <a:spcAft>
                <a:spcPts val="300"/>
              </a:spcAft>
              <a:buClrTx/>
              <a:buSzTx/>
              <a:buFontTx/>
              <a:buNone/>
              <a:tabLst/>
              <a:defRPr/>
            </a:pPr>
            <a:r>
              <a:rPr lang="en-US" sz="900" dirty="0" smtClean="0"/>
              <a:t>Gottschalk A, Smith DS. New concepts in acute pain therapy: preemptive analgesia. </a:t>
            </a:r>
            <a:r>
              <a:rPr lang="en-US" sz="900" i="1" dirty="0" smtClean="0"/>
              <a:t>Am Fam Physician</a:t>
            </a:r>
            <a:r>
              <a:rPr lang="en-US" sz="900" dirty="0" smtClean="0"/>
              <a:t> 2001; 63</a:t>
            </a:r>
            <a:r>
              <a:rPr lang="en-US" sz="900" dirty="0" smtClean="0">
                <a:sym typeface="Wingdings" pitchFamily="2" charset="2"/>
              </a:rPr>
              <a:t>(10)</a:t>
            </a:r>
            <a:r>
              <a:rPr lang="en-US" sz="900" dirty="0" smtClean="0"/>
              <a:t>1979-86.</a:t>
            </a:r>
          </a:p>
          <a:p>
            <a:pPr>
              <a:lnSpc>
                <a:spcPct val="80000"/>
              </a:lnSpc>
              <a:spcBef>
                <a:spcPct val="0"/>
              </a:spcBef>
              <a:spcAft>
                <a:spcPts val="300"/>
              </a:spcAft>
              <a:defRPr/>
            </a:pPr>
            <a:r>
              <a:rPr lang="en-US" sz="900" dirty="0" smtClean="0"/>
              <a:t>Campbell JN, Meyer RA. Mechanisms of neuropathic pain. </a:t>
            </a:r>
            <a:r>
              <a:rPr lang="en-US" sz="900" i="1" dirty="0" smtClean="0"/>
              <a:t>Neuron</a:t>
            </a:r>
            <a:r>
              <a:rPr lang="en-US" sz="900" dirty="0" smtClean="0"/>
              <a:t> 2006; 52(1):77-92.  </a:t>
            </a:r>
            <a:endParaRPr lang="en-CA" sz="900" dirty="0" smtClean="0"/>
          </a:p>
          <a:p>
            <a:pPr lvl="0">
              <a:lnSpc>
                <a:spcPct val="80000"/>
              </a:lnSpc>
              <a:spcBef>
                <a:spcPct val="0"/>
              </a:spcBef>
              <a:spcAft>
                <a:spcPts val="300"/>
              </a:spcAft>
              <a:defRPr/>
            </a:pPr>
            <a:r>
              <a:rPr lang="en-US" sz="900" dirty="0" smtClean="0"/>
              <a:t>Henriksson KG. Fibromyalgia–from syndrome to disease: overview of pathogenetic mechanisms. </a:t>
            </a:r>
            <a:r>
              <a:rPr lang="en-US" sz="900" i="1" dirty="0" smtClean="0"/>
              <a:t>J Rehabil Med</a:t>
            </a:r>
            <a:r>
              <a:rPr lang="en-US" sz="900" dirty="0" smtClean="0"/>
              <a:t> 2003; 41(Suppl):89-94.   </a:t>
            </a:r>
            <a:endParaRPr lang="en-CA" sz="900" dirty="0" smtClean="0"/>
          </a:p>
          <a:p>
            <a:pPr lvl="0">
              <a:lnSpc>
                <a:spcPct val="80000"/>
              </a:lnSpc>
              <a:spcBef>
                <a:spcPct val="0"/>
              </a:spcBef>
              <a:spcAft>
                <a:spcPts val="300"/>
              </a:spcAft>
              <a:defRPr/>
            </a:pPr>
            <a:r>
              <a:rPr lang="en-US" sz="900" spc="-10" dirty="0" smtClean="0"/>
              <a:t>Larson AA </a:t>
            </a:r>
            <a:r>
              <a:rPr lang="en-US" sz="900" i="1" spc="-10" dirty="0" smtClean="0"/>
              <a:t>et al.</a:t>
            </a:r>
            <a:r>
              <a:rPr lang="en-US" sz="900" spc="-10" dirty="0" smtClean="0"/>
              <a:t> Changes in the concentrations of amino acids in the cerebrospinal fluid that correlate with pain in patients with fibromyalgia: implications for nitric oxide pathways. </a:t>
            </a:r>
            <a:r>
              <a:rPr lang="en-US" sz="900" i="1" spc="-10" dirty="0" smtClean="0"/>
              <a:t>Pain</a:t>
            </a:r>
            <a:r>
              <a:rPr lang="en-US" sz="900" spc="-10" dirty="0" smtClean="0"/>
              <a:t> 2000; 87(2):201-11.  </a:t>
            </a:r>
            <a:endParaRPr lang="en-CA" sz="900" spc="-10" dirty="0" smtClean="0"/>
          </a:p>
          <a:p>
            <a:pPr>
              <a:lnSpc>
                <a:spcPct val="80000"/>
              </a:lnSpc>
              <a:spcBef>
                <a:spcPct val="0"/>
              </a:spcBef>
              <a:spcAft>
                <a:spcPts val="300"/>
              </a:spcAft>
              <a:defRPr/>
            </a:pPr>
            <a:r>
              <a:rPr lang="en-US" sz="900" dirty="0" smtClean="0"/>
              <a:t>Marchand S. The physiology of pain mechanisms: from the periphery to the brain. </a:t>
            </a:r>
            <a:r>
              <a:rPr lang="en-US" sz="900" i="1" dirty="0" smtClean="0"/>
              <a:t>Rheum Dis Clin North Am</a:t>
            </a:r>
            <a:r>
              <a:rPr lang="en-US" sz="900" dirty="0" smtClean="0"/>
              <a:t> 2008; 34(2):285-309. </a:t>
            </a:r>
            <a:endParaRPr lang="en-CA" sz="900" dirty="0" smtClean="0"/>
          </a:p>
          <a:p>
            <a:pPr lvl="0">
              <a:lnSpc>
                <a:spcPct val="80000"/>
              </a:lnSpc>
              <a:spcBef>
                <a:spcPct val="0"/>
              </a:spcBef>
              <a:spcAft>
                <a:spcPts val="300"/>
              </a:spcAft>
              <a:defRPr/>
            </a:pPr>
            <a:r>
              <a:rPr lang="en-US" sz="900" dirty="0" smtClean="0"/>
              <a:t>Rao SG. The neuropharmacology of centrally-acting analgesic medications in fibromyalgia. </a:t>
            </a:r>
            <a:r>
              <a:rPr lang="en-US" sz="900" i="1" dirty="0" smtClean="0"/>
              <a:t>Rheum Dis Clin North Am</a:t>
            </a:r>
            <a:r>
              <a:rPr lang="en-US" sz="900" dirty="0" smtClean="0"/>
              <a:t> 2002; 28(2):235-59. </a:t>
            </a:r>
            <a:endParaRPr lang="en-CA" sz="900" dirty="0" smtClean="0"/>
          </a:p>
          <a:p>
            <a:pPr>
              <a:lnSpc>
                <a:spcPct val="80000"/>
              </a:lnSpc>
              <a:spcAft>
                <a:spcPts val="300"/>
              </a:spcAft>
            </a:pPr>
            <a:r>
              <a:rPr lang="en-US" sz="900" dirty="0" smtClean="0"/>
              <a:t>Staud R. Biology and therapy of fibromyalgia: pain in fibromyalgia syndrome. </a:t>
            </a:r>
            <a:r>
              <a:rPr lang="en-US" sz="900" i="1" dirty="0" smtClean="0"/>
              <a:t>Arthritis Res Ther </a:t>
            </a:r>
            <a:r>
              <a:rPr lang="en-US" sz="900" dirty="0" smtClean="0"/>
              <a:t>2006; 8(3):208-14.</a:t>
            </a:r>
            <a:endParaRPr lang="en-CA" sz="900" dirty="0" smtClean="0"/>
          </a:p>
          <a:p>
            <a:pPr lvl="0">
              <a:lnSpc>
                <a:spcPct val="80000"/>
              </a:lnSpc>
              <a:spcAft>
                <a:spcPts val="300"/>
              </a:spcAft>
            </a:pPr>
            <a:r>
              <a:rPr lang="en-US" sz="900" dirty="0" smtClean="0"/>
              <a:t>Staud R, Rodriguez ME. Mechanisms of disease: pain in fibromyalgia syndrome. </a:t>
            </a:r>
            <a:r>
              <a:rPr lang="en-US" sz="900" i="1" dirty="0" smtClean="0"/>
              <a:t>Nat Clin Pract Rheumatol </a:t>
            </a:r>
            <a:r>
              <a:rPr lang="en-US" sz="900" dirty="0" smtClean="0"/>
              <a:t>2006; 2(2):90-8.  </a:t>
            </a:r>
            <a:endParaRPr lang="en-CA" sz="900" dirty="0" smtClean="0"/>
          </a:p>
          <a:p>
            <a:pPr lvl="0">
              <a:lnSpc>
                <a:spcPct val="80000"/>
              </a:lnSpc>
              <a:spcAft>
                <a:spcPts val="300"/>
              </a:spcAft>
            </a:pPr>
            <a:r>
              <a:rPr lang="en-US" sz="900" dirty="0" smtClean="0"/>
              <a:t>Vaerøy H </a:t>
            </a:r>
            <a:r>
              <a:rPr lang="en-US" sz="900" i="1" dirty="0" smtClean="0"/>
              <a:t>et al.</a:t>
            </a:r>
            <a:r>
              <a:rPr lang="en-US" sz="900" dirty="0" smtClean="0"/>
              <a:t> Elevated CSF levels of substance P and high incidence of Raynaud phenomenon in patients with fibromyalgia: new features for diagnosis. </a:t>
            </a:r>
            <a:r>
              <a:rPr lang="en-US" sz="900" i="1" dirty="0" smtClean="0"/>
              <a:t>Pain</a:t>
            </a:r>
            <a:r>
              <a:rPr lang="en-US" sz="900" dirty="0" smtClean="0"/>
              <a:t> 1988; 32(1):21-6.</a:t>
            </a:r>
            <a:endParaRPr lang="en-CA" sz="900" dirty="0" smtClean="0"/>
          </a:p>
          <a:p>
            <a:pPr>
              <a:lnSpc>
                <a:spcPct val="80000"/>
              </a:lnSpc>
              <a:spcBef>
                <a:spcPct val="0"/>
              </a:spcBef>
              <a:spcAft>
                <a:spcPts val="300"/>
              </a:spcAft>
              <a:defRPr/>
            </a:pPr>
            <a:r>
              <a:rPr lang="en-US" sz="900" dirty="0" smtClean="0"/>
              <a:t>Woolf CJ </a:t>
            </a:r>
            <a:r>
              <a:rPr lang="en-US" sz="900" i="1" dirty="0" smtClean="0"/>
              <a:t>et al. </a:t>
            </a:r>
            <a:r>
              <a:rPr lang="en-CA" sz="900" dirty="0" smtClean="0"/>
              <a:t>Pain: moving from symptom control toward mechanism-specific pharmacologic management. </a:t>
            </a:r>
            <a:r>
              <a:rPr lang="en-US" sz="900" i="1" dirty="0" smtClean="0"/>
              <a:t>Ann Intern Med </a:t>
            </a:r>
            <a:r>
              <a:rPr lang="en-US" sz="900" dirty="0" smtClean="0"/>
              <a:t>2004; 140(6):441-51.</a:t>
            </a:r>
          </a:p>
          <a:p>
            <a:pPr>
              <a:spcBef>
                <a:spcPct val="0"/>
              </a:spcBef>
              <a:defRPr/>
            </a:pPr>
            <a:endParaRPr lang="es-MX" sz="1000" dirty="0" smtClean="0"/>
          </a:p>
          <a:p>
            <a:pPr>
              <a:spcBef>
                <a:spcPct val="0"/>
              </a:spcBef>
              <a:defRPr/>
            </a:pPr>
            <a:endParaRPr lang="es-MX" sz="1000" dirty="0" smtClean="0"/>
          </a:p>
          <a:p>
            <a:pPr>
              <a:spcBef>
                <a:spcPct val="0"/>
              </a:spcBef>
            </a:pPr>
            <a:endParaRPr lang="es-MX" sz="1000" dirty="0" smtClean="0"/>
          </a:p>
          <a:p>
            <a:pPr>
              <a:lnSpc>
                <a:spcPct val="80000"/>
              </a:lnSpc>
              <a:spcBef>
                <a:spcPct val="0"/>
              </a:spcBef>
              <a:spcAft>
                <a:spcPts val="300"/>
              </a:spcAft>
              <a:defRPr/>
            </a:pPr>
            <a:endParaRPr lang="es-MX" sz="1000" dirty="0" smtClean="0"/>
          </a:p>
          <a:p>
            <a:pPr eaLnBrk="1" hangingPunct="1">
              <a:lnSpc>
                <a:spcPct val="110000"/>
              </a:lnSpc>
              <a:spcBef>
                <a:spcPct val="0"/>
              </a:spcBef>
              <a:buFontTx/>
              <a:buNone/>
            </a:pPr>
            <a:endParaRPr lang="es-MX" sz="1000" b="1"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pPr eaLnBrk="1" hangingPunct="1"/>
            <a:fld id="{CCAE970F-88E1-4051-8B57-4F7768E5DDAE}" type="slidenum">
              <a:rPr lang="en-GB" sz="1000"/>
              <a:pPr eaLnBrk="1" hangingPunct="1"/>
              <a:t>61</a:t>
            </a:fld>
            <a:endParaRPr lang="en-GB" sz="1000" dirty="0"/>
          </a:p>
        </p:txBody>
      </p:sp>
      <p:sp>
        <p:nvSpPr>
          <p:cNvPr id="153605" name="Rectangle 2"/>
          <p:cNvSpPr>
            <a:spLocks noGrp="1" noRot="1" noChangeAspect="1" noChangeArrowheads="1" noTextEdit="1"/>
          </p:cNvSpPr>
          <p:nvPr>
            <p:ph type="sldImg"/>
          </p:nvPr>
        </p:nvSpPr>
        <p:spPr>
          <a:ln/>
        </p:spPr>
      </p:sp>
      <p:sp>
        <p:nvSpPr>
          <p:cNvPr id="153606" name="Rectangle 3"/>
          <p:cNvSpPr>
            <a:spLocks noGrp="1" noChangeArrowheads="1"/>
          </p:cNvSpPr>
          <p:nvPr>
            <p:ph type="body" idx="1"/>
          </p:nvPr>
        </p:nvSpPr>
        <p:spPr>
          <a:xfrm>
            <a:off x="408856" y="4257997"/>
            <a:ext cx="6264696" cy="4156234"/>
          </a:xfrm>
          <a:noFill/>
          <a:extLst>
            <a:ext uri="{909E8E84-426E-40DD-AFC4-6F175D3DCCD1}">
              <a14:hiddenFill xmlns:a14="http://schemas.microsoft.com/office/drawing/2010/main">
                <a:solidFill>
                  <a:srgbClr val="FFFFFF"/>
                </a:solidFill>
              </a14:hiddenFill>
            </a:ext>
          </a:extLst>
        </p:spPr>
        <p:txBody>
          <a:bodyPr/>
          <a:lstStyle/>
          <a:p>
            <a:pPr marL="190500" indent="-190500" eaLnBrk="1" hangingPunct="1">
              <a:spcAft>
                <a:spcPts val="600"/>
              </a:spcAft>
            </a:pPr>
            <a:r>
              <a:rPr lang="es-MX" b="1" dirty="0" smtClean="0"/>
              <a:t>Notas del Conferencista</a:t>
            </a:r>
          </a:p>
          <a:p>
            <a:pPr indent="-190500">
              <a:spcAft>
                <a:spcPts val="600"/>
              </a:spcAft>
            </a:pPr>
            <a:r>
              <a:rPr lang="es-MX" sz="1100" dirty="0" smtClean="0"/>
              <a:t>Esta slide ilustra cómo una lesión del sistema nervioso puede reducir la inhibición en el cuerno dorsal a través de varios mecanismos.</a:t>
            </a:r>
          </a:p>
          <a:p>
            <a:pPr>
              <a:spcAft>
                <a:spcPts val="600"/>
              </a:spcAft>
            </a:pPr>
            <a:r>
              <a:rPr lang="es-MX" sz="1100" dirty="0" smtClean="0"/>
              <a:t>La estimulación de interneuronas inhibitorias localizadas en el cuerno dorsal de la médula espinal libera neurotransmisores como ácido gamma-aminobutírico (GABA) y Glicina, que tienen el efecto de reducir la transmisión sináptica de impulsos sensoriales. </a:t>
            </a:r>
          </a:p>
          <a:p>
            <a:pPr eaLnBrk="1" hangingPunct="1">
              <a:spcAft>
                <a:spcPts val="600"/>
              </a:spcAft>
            </a:pPr>
            <a:r>
              <a:rPr lang="es-MX" sz="1100" dirty="0" smtClean="0"/>
              <a:t>Los mecanismos inhibitorios que surgen de las vías descendentes del cerebro son mediados por opioides endógenos o neurotransmisores, como serotonina y noradrenalina. Este sistema inhibitorio evita la sobre-estimulación.</a:t>
            </a:r>
          </a:p>
          <a:p>
            <a:pPr eaLnBrk="1" hangingPunct="1">
              <a:spcAft>
                <a:spcPts val="600"/>
              </a:spcAft>
            </a:pPr>
            <a:r>
              <a:rPr lang="es-MX" sz="1100" dirty="0" smtClean="0"/>
              <a:t>Lesiones nerviosas periféricas experimentales en animales han sido asociadas con la disminución en los niveles de GABA y Glicina. Además, los receptores GABA y los receptores opioides disminuyen después de una lesión nerviosa.</a:t>
            </a:r>
          </a:p>
          <a:p>
            <a:pPr eaLnBrk="1" hangingPunct="1">
              <a:spcAft>
                <a:spcPts val="600"/>
              </a:spcAft>
            </a:pPr>
            <a:r>
              <a:rPr lang="es-MX" sz="1100" dirty="0" smtClean="0"/>
              <a:t>Se ha elaborado la hipótesis de que si los controles inhibitorios se pierden o se dañan, entonces los mecanismos excitatorios pueden dominar, permitiendo que las neuronas del cuerno dorsal se disparen de manera exagerada en respuesta a un estímulo nocivo lo cual eventualmente puede resultar en una mayor percepción del dolor. </a:t>
            </a:r>
          </a:p>
          <a:p>
            <a:pPr marL="190500" indent="-190500" eaLnBrk="1" hangingPunct="1">
              <a:spcAft>
                <a:spcPts val="300"/>
              </a:spcAft>
            </a:pPr>
            <a:r>
              <a:rPr lang="es-MX" sz="1050" b="1" dirty="0" smtClean="0"/>
              <a:t>Referencias</a:t>
            </a:r>
          </a:p>
          <a:p>
            <a:pPr>
              <a:spcAft>
                <a:spcPts val="300"/>
              </a:spcAft>
            </a:pPr>
            <a:r>
              <a:rPr lang="en-CA" sz="1050" dirty="0" smtClean="0"/>
              <a:t>Attal N, Bouhassira D. Acta Neurol Scand. 1999;173:12-24.</a:t>
            </a:r>
          </a:p>
          <a:p>
            <a:pPr>
              <a:spcAft>
                <a:spcPts val="300"/>
              </a:spcAft>
            </a:pPr>
            <a:r>
              <a:rPr lang="en-CA" sz="1050" dirty="0" smtClean="0"/>
              <a:t>Doubell TP, Mannion RJ, Woolf CJ. In: Wall PD, Melzack R, eds. Textbook of Pain. 4th ed. Edinburgh, UK: Harcourt Publishers Limited; 1999.</a:t>
            </a:r>
          </a:p>
          <a:p>
            <a:pPr>
              <a:spcAft>
                <a:spcPts val="300"/>
              </a:spcAft>
            </a:pPr>
            <a:r>
              <a:rPr lang="en-CA" sz="1050" dirty="0" smtClean="0"/>
              <a:t>Woolf CJ, Mannion RJ. Lancet. 1999;353:1959-1964.</a:t>
            </a:r>
          </a:p>
          <a:p>
            <a:pPr marL="190500" indent="-190500" eaLnBrk="1" hangingPunct="1">
              <a:spcAft>
                <a:spcPts val="300"/>
              </a:spcAft>
              <a:buFontTx/>
              <a:buAutoNum type="arabicPeriod"/>
            </a:pPr>
            <a:endParaRPr lang="es-MX" sz="1050" dirty="0" smtClean="0"/>
          </a:p>
          <a:p>
            <a:pPr marL="190500" indent="-190500" eaLnBrk="1" hangingPunct="1">
              <a:spcAft>
                <a:spcPts val="300"/>
              </a:spcAft>
              <a:buFontTx/>
              <a:buAutoNum type="arabicPeriod"/>
            </a:pPr>
            <a:endParaRPr lang="es-MX" sz="1050"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08B822-A49E-46BB-8019-31A81CB39AF6}" type="slidenum">
              <a:rPr lang="en-GB" smtClean="0">
                <a:solidFill>
                  <a:srgbClr val="000000"/>
                </a:solidFill>
              </a:rPr>
              <a:pPr/>
              <a:t>62</a:t>
            </a:fld>
            <a:endParaRPr lang="en-GB" dirty="0"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192832" y="4387136"/>
            <a:ext cx="6624736" cy="4156234"/>
          </a:xfrm>
          <a:noFill/>
        </p:spPr>
        <p:txBody>
          <a:bodyPr wrap="square" numCol="1" anchor="t" anchorCtr="0" compatLnSpc="1">
            <a:prstTxWarp prst="textNoShape">
              <a:avLst/>
            </a:prstTxWarp>
          </a:bodyPr>
          <a:lstStyle/>
          <a:p>
            <a:pPr marL="190500" indent="-190500" eaLnBrk="1" hangingPunct="1">
              <a:spcAft>
                <a:spcPts val="600"/>
              </a:spcAft>
            </a:pPr>
            <a:r>
              <a:rPr lang="es-MX" sz="1100" b="1" dirty="0" smtClean="0"/>
              <a:t>Notas del Conferencista</a:t>
            </a:r>
          </a:p>
          <a:p>
            <a:pPr indent="-190500">
              <a:spcAft>
                <a:spcPts val="600"/>
              </a:spcAft>
            </a:pPr>
            <a:r>
              <a:rPr lang="es-MX" sz="1100" dirty="0" smtClean="0"/>
              <a:t>Esta slide ilustra cómo una lesión del sistema nervioso puede reducir la inhibición en el cuerno dorsal a través de varios mecanismos.</a:t>
            </a:r>
          </a:p>
          <a:p>
            <a:pPr>
              <a:spcAft>
                <a:spcPts val="600"/>
              </a:spcAft>
            </a:pPr>
            <a:r>
              <a:rPr lang="es-MX" sz="1100" dirty="0" smtClean="0"/>
              <a:t>La estimulación de of interneuronas inhibitorias localizadas en el cuerno dorsal de la médula espinal libera neurotransmisores como ácido gamma-aminobutírico (GABA) y Glicina, que tienen el efecto de reducir la transmisión sináptica de impulsos sensoriales. </a:t>
            </a:r>
          </a:p>
          <a:p>
            <a:pPr>
              <a:spcAft>
                <a:spcPts val="600"/>
              </a:spcAft>
            </a:pPr>
            <a:r>
              <a:rPr lang="es-MX" sz="1100" dirty="0" smtClean="0"/>
              <a:t>Los mecanismos inhibitorios que surgen de las vías descendentes del cerebro son mediados por opioides endógenos o neurotransmisores, como serotonina y noradrenalina. Este sistema inhibitorio evita la sobre-estimulación.</a:t>
            </a:r>
          </a:p>
          <a:p>
            <a:pPr>
              <a:spcAft>
                <a:spcPts val="600"/>
              </a:spcAft>
            </a:pPr>
            <a:r>
              <a:rPr lang="es-MX" sz="1100" dirty="0" smtClean="0"/>
              <a:t>Lesiones nerviosas periféricas experimentales en animales han sido asociadas con la disminución en los niveles de GABA y Glicina. Además, los receptores GABA y los receptores opioides disminuyen después de una lesión nerviosa.</a:t>
            </a:r>
          </a:p>
          <a:p>
            <a:pPr>
              <a:spcAft>
                <a:spcPts val="300"/>
              </a:spcAft>
            </a:pPr>
            <a:r>
              <a:rPr lang="es-MX" sz="1100" dirty="0" smtClean="0"/>
              <a:t>Se ha elaborado la hipótesis de que si los controles inhibitorios se pierden o se dañan, entonces los mecanismos excitatorios pueden dominar, permitiendo que las neuronas del cuerno dorsal se disparen de manera exagerada en respuesta a un estímulo nocivo lo cual eventualmente puede resultar en una mayor percepción del dolor. </a:t>
            </a:r>
          </a:p>
          <a:p>
            <a:pPr eaLnBrk="1" hangingPunct="1">
              <a:spcAft>
                <a:spcPts val="300"/>
              </a:spcAft>
            </a:pPr>
            <a:r>
              <a:rPr lang="es-MX" sz="1100" dirty="0" smtClean="0"/>
              <a:t>En estados de dolor crónico existe un mayor déficit de inhibición descendente.</a:t>
            </a:r>
          </a:p>
          <a:p>
            <a:pPr marL="190500" indent="-190500" eaLnBrk="1" hangingPunct="1">
              <a:lnSpc>
                <a:spcPct val="90000"/>
              </a:lnSpc>
              <a:spcAft>
                <a:spcPts val="300"/>
              </a:spcAft>
            </a:pPr>
            <a:r>
              <a:rPr lang="es-MX" sz="1100" b="1" dirty="0" smtClean="0"/>
              <a:t>Referencias</a:t>
            </a:r>
          </a:p>
          <a:p>
            <a:pPr>
              <a:lnSpc>
                <a:spcPct val="90000"/>
              </a:lnSpc>
              <a:spcAft>
                <a:spcPts val="300"/>
              </a:spcAft>
            </a:pPr>
            <a:r>
              <a:rPr lang="en-CA" sz="1100" dirty="0" smtClean="0"/>
              <a:t>Attal N, Bouhassira D. Mechanisms of pain in peripheral neuropathy. </a:t>
            </a:r>
            <a:r>
              <a:rPr lang="en-CA" sz="1100" i="1" dirty="0" smtClean="0"/>
              <a:t>Acta Neurol Scand Suppl </a:t>
            </a:r>
            <a:r>
              <a:rPr lang="en-CA" sz="1100" dirty="0" smtClean="0"/>
              <a:t>1999; 173:12-24.</a:t>
            </a:r>
          </a:p>
          <a:p>
            <a:pPr>
              <a:lnSpc>
                <a:spcPct val="90000"/>
              </a:lnSpc>
              <a:spcAft>
                <a:spcPts val="300"/>
              </a:spcAft>
            </a:pPr>
            <a:r>
              <a:rPr lang="en-CA" sz="1100" dirty="0" smtClean="0"/>
              <a:t>Doubell TP </a:t>
            </a:r>
            <a:r>
              <a:rPr lang="en-CA" sz="1100" i="1" dirty="0" smtClean="0"/>
              <a:t>et al</a:t>
            </a:r>
            <a:r>
              <a:rPr lang="en-CA" sz="1100" dirty="0" smtClean="0"/>
              <a:t>. In: Wall PD, Melzack R (eds). </a:t>
            </a:r>
            <a:r>
              <a:rPr lang="en-CA" sz="1100" i="1" dirty="0" smtClean="0"/>
              <a:t>Textbook of Pain</a:t>
            </a:r>
            <a:r>
              <a:rPr lang="en-CA" sz="1100" dirty="0" smtClean="0"/>
              <a:t>. 4th ed. Harcourt Publishers Limited; . Edinburgh, UK: 1999.</a:t>
            </a:r>
          </a:p>
          <a:p>
            <a:pPr>
              <a:lnSpc>
                <a:spcPct val="90000"/>
              </a:lnSpc>
              <a:spcAft>
                <a:spcPts val="300"/>
              </a:spcAft>
            </a:pPr>
            <a:r>
              <a:rPr lang="en-CA" sz="1100" dirty="0" smtClean="0"/>
              <a:t>Woolf CJ, Mannion RJ. Neuropathic pain: aetiology, symptoms, mechanisms, and management. </a:t>
            </a:r>
            <a:r>
              <a:rPr lang="en-CA" sz="1100" i="1" dirty="0" smtClean="0"/>
              <a:t>Lancet</a:t>
            </a:r>
            <a:r>
              <a:rPr lang="en-CA" sz="1100" dirty="0" smtClean="0"/>
              <a:t> 1999; 353(9168):1959-64.</a:t>
            </a:r>
          </a:p>
          <a:p>
            <a:pPr marL="190500" indent="-190500">
              <a:spcAft>
                <a:spcPts val="300"/>
              </a:spcAft>
              <a:buFontTx/>
              <a:buAutoNum type="arabicPeriod"/>
            </a:pPr>
            <a:endParaRPr lang="es-MX" sz="1100" dirty="0" smtClean="0"/>
          </a:p>
          <a:p>
            <a:pPr marL="190500" indent="-190500" eaLnBrk="1" hangingPunct="1">
              <a:spcAft>
                <a:spcPts val="600"/>
              </a:spcAft>
              <a:buFontTx/>
              <a:buAutoNum type="arabicPeriod"/>
            </a:pPr>
            <a:endParaRPr lang="es-MX" sz="1100" dirty="0" smtClean="0"/>
          </a:p>
          <a:p>
            <a:pPr marL="0" indent="0" eaLnBrk="1" hangingPunct="1">
              <a:buFontTx/>
              <a:buNone/>
            </a:pPr>
            <a:endParaRPr lang="es-MX" sz="1100"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63</a:t>
            </a:fld>
            <a:endParaRPr lang="en-CA" dirty="0"/>
          </a:p>
        </p:txBody>
      </p:sp>
    </p:spTree>
    <p:extLst>
      <p:ext uri="{BB962C8B-B14F-4D97-AF65-F5344CB8AC3E}">
        <p14:creationId xmlns:p14="http://schemas.microsoft.com/office/powerpoint/2010/main" val="41087665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ser usada para resumir los mensajes clave de esta sección.</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64</a:t>
            </a:fld>
            <a:endParaRPr lang="en-CA" dirty="0"/>
          </a:p>
        </p:txBody>
      </p:sp>
    </p:spTree>
    <p:extLst>
      <p:ext uri="{BB962C8B-B14F-4D97-AF65-F5344CB8AC3E}">
        <p14:creationId xmlns:p14="http://schemas.microsoft.com/office/powerpoint/2010/main" val="101252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387136"/>
            <a:ext cx="5608320" cy="4449421"/>
          </a:xfrm>
        </p:spPr>
        <p:txBody>
          <a:bodyPr/>
          <a:lstStyle/>
          <a:p>
            <a:r>
              <a:rPr lang="es-MX" b="1" dirty="0" smtClean="0"/>
              <a:t>Notas del Conferencista</a:t>
            </a:r>
          </a:p>
          <a:p>
            <a:r>
              <a:rPr lang="es-MX" dirty="0" smtClean="0"/>
              <a:t>La función fisiológica del dolor es servir como un sistema de advertencia temprana que detecte el estímulo nocivo para provocar un reflejo de retiro (Nocicepción) y para aumentar la sensibilidad después del daño tisular para reducir el riesgo de mayor daño a través del movimiento (inflamación). </a:t>
            </a:r>
          </a:p>
          <a:p>
            <a:r>
              <a:rPr lang="es-MX" dirty="0" smtClean="0"/>
              <a:t>Sin embargo, el dolor continuo no aliviado puede tener un impacto dañino tanto en el bienestar físico como psicológico. El dolor no aliviado puede dar lugar a la activación simpática de la pituitaria-adrenal, afectando a los sistemas cardiovascular , renal y gastrointestinal, aumentando así el riesgo de isquemia cardiaca e íleo. El dolor no aliviado además está asociado frecuentemente con ansiedad y depresión. </a:t>
            </a:r>
          </a:p>
          <a:p>
            <a:r>
              <a:rPr lang="es-MX" dirty="0" smtClean="0"/>
              <a:t>Es así que, los estados de dolor crónico, que generalmente involucran patofisiologías neuropática y/o  sensibilización central/disfuncional son considerados inadaptativos más que protectores y reducen la calidad de vida. </a:t>
            </a:r>
          </a:p>
          <a:p>
            <a:endParaRPr lang="en-CA" dirty="0" smtClean="0"/>
          </a:p>
          <a:p>
            <a:r>
              <a:rPr lang="es-MX" b="1" noProof="0" dirty="0" smtClean="0"/>
              <a:t>Referencias</a:t>
            </a:r>
          </a:p>
          <a:p>
            <a:r>
              <a:rPr lang="en-CA" dirty="0" smtClean="0"/>
              <a:t>Costigan M </a:t>
            </a:r>
            <a:r>
              <a:rPr lang="en-CA" i="1" dirty="0" smtClean="0"/>
              <a:t>et al. </a:t>
            </a:r>
            <a:r>
              <a:rPr lang="en-CA" dirty="0" smtClean="0"/>
              <a:t>Neuropathic pain: a maladaptive response of the nervous system to damage. </a:t>
            </a:r>
            <a:r>
              <a:rPr lang="en-CA" i="1" dirty="0" smtClean="0"/>
              <a:t>Annu Rev Neurosci </a:t>
            </a:r>
            <a:r>
              <a:rPr lang="en-CA" dirty="0" smtClean="0"/>
              <a:t>2009; 32:1-32.</a:t>
            </a:r>
          </a:p>
          <a:p>
            <a:r>
              <a:rPr lang="en-CA" dirty="0" smtClean="0"/>
              <a:t>Wells N </a:t>
            </a:r>
            <a:r>
              <a:rPr lang="en-CA" i="1" dirty="0" smtClean="0"/>
              <a:t>et al. </a:t>
            </a:r>
            <a:r>
              <a:rPr lang="en-CA" dirty="0" smtClean="0"/>
              <a:t>In: Hughes RG (ed). </a:t>
            </a:r>
            <a:r>
              <a:rPr lang="en-CA" i="1" dirty="0" smtClean="0"/>
              <a:t>Patient Safety and Quality: An Evidence-Based Handbook for Nurses. </a:t>
            </a:r>
            <a:r>
              <a:rPr lang="en-CA" dirty="0" smtClean="0"/>
              <a:t>Agency for Healthcare Research and Quality; </a:t>
            </a:r>
            <a:br>
              <a:rPr lang="en-CA" dirty="0" smtClean="0"/>
            </a:br>
            <a:r>
              <a:rPr lang="en-CA" dirty="0" smtClean="0"/>
              <a:t>Rockville, MD: 2008.</a:t>
            </a: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a:t>
            </a:fld>
            <a:endParaRPr lang="en-CA"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76653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dirty="0" smtClean="0"/>
              <a:t>El Modelo Biopsicosocial del dolor sostiene que el </a:t>
            </a:r>
            <a:r>
              <a:rPr lang="es-MX" baseline="0" dirty="0" smtClean="0"/>
              <a:t>dolor es el resultado de una</a:t>
            </a:r>
            <a:r>
              <a:rPr lang="es-MX" dirty="0" smtClean="0"/>
              <a:t> compleja interacción entre factores fisiológicos, psicológicos, y sociales</a:t>
            </a:r>
            <a:r>
              <a:rPr lang="es-MX" baseline="0" dirty="0" smtClean="0"/>
              <a:t>. Es así que cada persona experimenta el dolor de manera diferente como resultado de su genética, personalidad, experiencias pasadas, estado emocional, y punto de vista socio-cultural.</a:t>
            </a:r>
          </a:p>
          <a:p>
            <a:endParaRPr lang="en-GB" baseline="0" dirty="0" smtClean="0"/>
          </a:p>
          <a:p>
            <a:r>
              <a:rPr lang="es-MX" b="1" baseline="0" noProof="0" dirty="0" smtClean="0"/>
              <a:t>Referencia</a:t>
            </a:r>
          </a:p>
          <a:p>
            <a:pPr>
              <a:defRPr/>
            </a:pPr>
            <a:r>
              <a:rPr lang="en-CA" dirty="0" smtClean="0"/>
              <a:t>Gatchel RJ </a:t>
            </a:r>
            <a:r>
              <a:rPr lang="en-CA" i="1" dirty="0" smtClean="0"/>
              <a:t>et al. </a:t>
            </a:r>
            <a:r>
              <a:rPr lang="en-CA" dirty="0" smtClean="0"/>
              <a:t>The biopsychosocial approach to chronic pain: scientific advances and future directions. </a:t>
            </a:r>
            <a:r>
              <a:rPr lang="en-CA" i="1" dirty="0" smtClean="0"/>
              <a:t>Psychol Bull </a:t>
            </a:r>
            <a:r>
              <a:rPr lang="en-CA" dirty="0" smtClean="0"/>
              <a:t>2007; 133(4):581-624.</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775753F8-D6FE-435B-A410-AA0E3D487FF8}"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234912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7"/>
          <p:cNvSpPr>
            <a:spLocks noGrp="1" noChangeArrowheads="1"/>
          </p:cNvSpPr>
          <p:nvPr>
            <p:ph type="sldNum" sz="quarter" idx="5"/>
          </p:nvPr>
        </p:nvSpPr>
        <p:spPr/>
        <p:txBody>
          <a:bodyPr/>
          <a:lstStyle>
            <a:lvl1pPr defTabSz="931863" eaLnBrk="0" hangingPunct="0">
              <a:defRPr sz="1600">
                <a:solidFill>
                  <a:schemeClr val="tx1"/>
                </a:solidFill>
                <a:latin typeface="Arial" pitchFamily="34" charset="0"/>
              </a:defRPr>
            </a:lvl1pPr>
            <a:lvl2pPr marL="742950" indent="-285750" defTabSz="931863" eaLnBrk="0" hangingPunct="0">
              <a:defRPr sz="1600">
                <a:solidFill>
                  <a:schemeClr val="tx1"/>
                </a:solidFill>
                <a:latin typeface="Arial" pitchFamily="34" charset="0"/>
              </a:defRPr>
            </a:lvl2pPr>
            <a:lvl3pPr marL="1143000" indent="-228600" defTabSz="931863" eaLnBrk="0" hangingPunct="0">
              <a:defRPr sz="1600">
                <a:solidFill>
                  <a:schemeClr val="tx1"/>
                </a:solidFill>
                <a:latin typeface="Arial" pitchFamily="34" charset="0"/>
              </a:defRPr>
            </a:lvl3pPr>
            <a:lvl4pPr marL="1600200" indent="-228600" defTabSz="931863" eaLnBrk="0" hangingPunct="0">
              <a:defRPr sz="1600">
                <a:solidFill>
                  <a:schemeClr val="tx1"/>
                </a:solidFill>
                <a:latin typeface="Arial" pitchFamily="34" charset="0"/>
              </a:defRPr>
            </a:lvl4pPr>
            <a:lvl5pPr marL="2057400" indent="-228600" defTabSz="931863" eaLnBrk="0" hangingPunct="0">
              <a:defRPr sz="1600">
                <a:solidFill>
                  <a:schemeClr val="tx1"/>
                </a:solidFill>
                <a:latin typeface="Arial" pitchFamily="34" charset="0"/>
              </a:defRPr>
            </a:lvl5pPr>
            <a:lvl6pPr marL="2514600" indent="-228600" defTabSz="931863" eaLnBrk="0" fontAlgn="base" hangingPunct="0">
              <a:spcBef>
                <a:spcPct val="0"/>
              </a:spcBef>
              <a:spcAft>
                <a:spcPct val="0"/>
              </a:spcAft>
              <a:defRPr sz="1600">
                <a:solidFill>
                  <a:schemeClr val="tx1"/>
                </a:solidFill>
                <a:latin typeface="Arial" pitchFamily="34" charset="0"/>
              </a:defRPr>
            </a:lvl6pPr>
            <a:lvl7pPr marL="2971800" indent="-228600" defTabSz="931863" eaLnBrk="0" fontAlgn="base" hangingPunct="0">
              <a:spcBef>
                <a:spcPct val="0"/>
              </a:spcBef>
              <a:spcAft>
                <a:spcPct val="0"/>
              </a:spcAft>
              <a:defRPr sz="1600">
                <a:solidFill>
                  <a:schemeClr val="tx1"/>
                </a:solidFill>
                <a:latin typeface="Arial" pitchFamily="34" charset="0"/>
              </a:defRPr>
            </a:lvl7pPr>
            <a:lvl8pPr marL="3429000" indent="-228600" defTabSz="931863" eaLnBrk="0" fontAlgn="base" hangingPunct="0">
              <a:spcBef>
                <a:spcPct val="0"/>
              </a:spcBef>
              <a:spcAft>
                <a:spcPct val="0"/>
              </a:spcAft>
              <a:defRPr sz="1600">
                <a:solidFill>
                  <a:schemeClr val="tx1"/>
                </a:solidFill>
                <a:latin typeface="Arial" pitchFamily="34" charset="0"/>
              </a:defRPr>
            </a:lvl8pPr>
            <a:lvl9pPr marL="3886200" indent="-228600" defTabSz="931863" eaLnBrk="0" fontAlgn="base" hangingPunct="0">
              <a:spcBef>
                <a:spcPct val="0"/>
              </a:spcBef>
              <a:spcAft>
                <a:spcPct val="0"/>
              </a:spcAft>
              <a:defRPr sz="1600">
                <a:solidFill>
                  <a:schemeClr val="tx1"/>
                </a:solidFill>
                <a:latin typeface="Arial" pitchFamily="34" charset="0"/>
              </a:defRPr>
            </a:lvl9pPr>
          </a:lstStyle>
          <a:p>
            <a:fld id="{7B6A90AF-0331-435D-A879-CD17D5BC5562}" type="slidenum">
              <a:rPr lang="en-GB" sz="1200" smtClean="0">
                <a:solidFill>
                  <a:prstClr val="black"/>
                </a:solidFill>
                <a:latin typeface="Calibri"/>
              </a:rPr>
              <a:pPr/>
              <a:t>9</a:t>
            </a:fld>
            <a:endParaRPr lang="en-GB" sz="1200" dirty="0">
              <a:solidFill>
                <a:prstClr val="black"/>
              </a:solidFill>
              <a:latin typeface="Calibri"/>
            </a:endParaRPr>
          </a:p>
        </p:txBody>
      </p:sp>
      <p:sp>
        <p:nvSpPr>
          <p:cNvPr id="117766" name="Rectangle 5"/>
          <p:cNvSpPr>
            <a:spLocks noGrp="1" noChangeArrowheads="1"/>
          </p:cNvSpPr>
          <p:nvPr>
            <p:ph type="body" idx="1"/>
          </p:nvPr>
        </p:nvSpPr>
        <p:spPr/>
        <p:txBody>
          <a:bodyPr/>
          <a:lstStyle/>
          <a:p>
            <a:r>
              <a:rPr lang="es-MX" b="1" dirty="0" smtClean="0"/>
              <a:t>Notas del Conferencista</a:t>
            </a:r>
          </a:p>
          <a:p>
            <a:r>
              <a:rPr lang="es-MX" dirty="0" smtClean="0"/>
              <a:t>Existen varios enfoques para clasificar el dolor. Los dos que son usados con más frecuencia se basan en la duración del dolor (es decir, dolor agudo vs. dolor crónico) y en la patofisiología subyacente (es decir,  nociceptivo vs. neuropático  vs. sensibilización central/dolor disfuncional). </a:t>
            </a:r>
          </a:p>
          <a:p>
            <a:endParaRPr lang="en-GB" dirty="0" smtClean="0"/>
          </a:p>
          <a:p>
            <a:r>
              <a:rPr lang="es-MX" b="1" noProof="0" dirty="0" smtClean="0"/>
              <a:t>Referencias</a:t>
            </a:r>
          </a:p>
          <a:p>
            <a:r>
              <a:rPr lang="en-GB" dirty="0" smtClean="0"/>
              <a:t>Hanley MA </a:t>
            </a:r>
            <a:r>
              <a:rPr lang="en-GB" i="1" dirty="0" smtClean="0"/>
              <a:t>et al. </a:t>
            </a:r>
            <a:r>
              <a:rPr lang="en-CA" dirty="0" smtClean="0"/>
              <a:t>Pain interference in persons with spinal cord injury: classification of mild, moderate, and severe pain. </a:t>
            </a:r>
            <a:r>
              <a:rPr lang="en-GB" i="1" dirty="0" smtClean="0"/>
              <a:t>J Pain </a:t>
            </a:r>
            <a:r>
              <a:rPr lang="en-GB" dirty="0" smtClean="0"/>
              <a:t>2006; 7(2):129-33.</a:t>
            </a:r>
          </a:p>
          <a:p>
            <a:r>
              <a:rPr lang="nb-NO" dirty="0" smtClean="0"/>
              <a:t>Jensen TS </a:t>
            </a:r>
            <a:r>
              <a:rPr lang="nb-NO" i="1" dirty="0" smtClean="0"/>
              <a:t>et al. </a:t>
            </a:r>
            <a:r>
              <a:rPr lang="en-CA" dirty="0" smtClean="0"/>
              <a:t>A new definition of neuropathic pain. </a:t>
            </a:r>
            <a:r>
              <a:rPr lang="nb-NO" dirty="0" smtClean="0"/>
              <a:t>Pain 2011; 152(10):2204-5</a:t>
            </a:r>
            <a:r>
              <a:rPr lang="en-US" dirty="0" smtClean="0"/>
              <a:t>.</a:t>
            </a:r>
          </a:p>
          <a:p>
            <a:pPr>
              <a:spcAft>
                <a:spcPts val="600"/>
              </a:spcAft>
              <a:defRPr/>
            </a:pPr>
            <a:r>
              <a:rPr lang="en-GB" kern="0" spc="-10" dirty="0" smtClean="0"/>
              <a:t>Loeser D </a:t>
            </a:r>
            <a:r>
              <a:rPr lang="en-GB" i="1" kern="0" spc="-10" dirty="0" smtClean="0"/>
              <a:t>et al </a:t>
            </a:r>
            <a:r>
              <a:rPr lang="en-GB" kern="0" spc="-10" dirty="0" smtClean="0"/>
              <a:t>(eds.). </a:t>
            </a:r>
            <a:r>
              <a:rPr lang="en-GB" i="1" kern="0" spc="-10" dirty="0" smtClean="0"/>
              <a:t>Bonica’s Management of Pain</a:t>
            </a:r>
            <a:r>
              <a:rPr lang="en-GB" kern="0" spc="-10" dirty="0" smtClean="0"/>
              <a:t>. 3</a:t>
            </a:r>
            <a:r>
              <a:rPr lang="en-GB" kern="0" spc="-10" baseline="30000" dirty="0" smtClean="0"/>
              <a:t>rd</a:t>
            </a:r>
            <a:r>
              <a:rPr lang="en-GB" kern="0" spc="-10" dirty="0" smtClean="0"/>
              <a:t> ed. Lippincott Williams &amp; Wilkins; Hagerstown, MD: 2001. </a:t>
            </a:r>
          </a:p>
          <a:p>
            <a:r>
              <a:rPr lang="en-GB" dirty="0" smtClean="0"/>
              <a:t>McMahon SB, Koltzenburg M. </a:t>
            </a:r>
            <a:r>
              <a:rPr lang="en-US" dirty="0" smtClean="0"/>
              <a:t>In: McMahon SB, Koltzenburg M (eds). </a:t>
            </a:r>
            <a:br>
              <a:rPr lang="en-US" dirty="0" smtClean="0"/>
            </a:br>
            <a:r>
              <a:rPr lang="en-US" i="1" dirty="0" smtClean="0"/>
              <a:t>Wall and Melzack’s Textbook of Pain. </a:t>
            </a:r>
            <a:r>
              <a:rPr lang="en-US" dirty="0" smtClean="0"/>
              <a:t>5th ed. Elsevier; London, UK: 2006.</a:t>
            </a:r>
          </a:p>
          <a:p>
            <a:r>
              <a:rPr lang="en-CA" dirty="0" smtClean="0"/>
              <a:t>Woolf CJ. Central sensitization: implications for the diagnosis and treatment of pain. </a:t>
            </a:r>
            <a:r>
              <a:rPr lang="en-CA" i="1" dirty="0" smtClean="0"/>
              <a:t>Pain</a:t>
            </a:r>
            <a:r>
              <a:rPr lang="en-CA" dirty="0" smtClean="0"/>
              <a:t> 2011; 152(3 Suppl):S2-15.</a:t>
            </a:r>
            <a:endParaRPr lang="en-CA" dirty="0"/>
          </a:p>
        </p:txBody>
      </p:sp>
      <p:sp>
        <p:nvSpPr>
          <p:cNvPr id="5" name="Slide Image Placeholder 4"/>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071048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483794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539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322027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424516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823078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073068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2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256574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652227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3383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8412660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821454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756822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7313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054957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161988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36944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242014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138962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59831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8304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0334680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424404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91327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714948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416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66988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883598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5600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833796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441157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7160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033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3527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697009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217067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330338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230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7806923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98057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6713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836446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6027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42289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20692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046802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365190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574559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359595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2740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203117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457356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506048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7508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69671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326341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484476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567362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074362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557652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357644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2769720037"/>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6879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149167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18354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801380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83796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890697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241501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908422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26722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610666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322782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407350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220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744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471714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754023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629029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21667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086172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936570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383354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443450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404913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078572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9794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522843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072531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41935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35502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66605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524705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515180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291434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516664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942680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82794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458527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val="8802837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6972086"/>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4798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902932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632529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3294525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486857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550235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3525766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1708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123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8545161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863498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983103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741105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992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11614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152727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545675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504968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758781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21452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24698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6695254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637048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0375881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65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2490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8960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09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11062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2949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26516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7440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2460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6781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72079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02868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89407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71899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02543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004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20459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86647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10471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710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1056541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7015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57752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05248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17403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42985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79284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191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3787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52573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7609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3778617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84565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4980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5403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92692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72126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30747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198424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818214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3605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7927752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10147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37320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599528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45227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06562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83321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76758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95025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14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0587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75929363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973386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87687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99441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41966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17532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740658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87089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39633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36778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45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945363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13535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89452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788573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26996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72229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377712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61486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998193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020582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1653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668941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4690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892912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52126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85016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373061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528227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09868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027640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967072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8445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jpe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image" Target="../media/image1.jpeg"/><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image" Target="../media/image1.jpe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image" Target="../media/image1.jpe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pPr/>
              <a:t>‹#›</a:t>
            </a:fld>
            <a:endParaRPr lang="en-CA" dirty="0"/>
          </a:p>
        </p:txBody>
      </p:sp>
    </p:spTree>
    <p:extLst>
      <p:ext uri="{BB962C8B-B14F-4D97-AF65-F5344CB8AC3E}">
        <p14:creationId xmlns:p14="http://schemas.microsoft.com/office/powerpoint/2010/main" val="2817853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4319"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03478026"/>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1754983"/>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904542"/>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33427540"/>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6598041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62485704"/>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84620741"/>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6400848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8297605"/>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17087355"/>
      </p:ext>
    </p:extLst>
  </p:cSld>
  <p:clrMap bg1="dk1" tx1="lt1" bg2="dk2" tx2="lt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9611693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10869711"/>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5599696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1030110"/>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5860874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94326739"/>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48316246"/>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31422946"/>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0.xml"/><Relationship Id="rId5" Type="http://schemas.openxmlformats.org/officeDocument/2006/relationships/hyperlink" Target="http://www.iasp-pain.org/PainSummit/Australia_2010PainStrategy.pdf" TargetMode="External"/><Relationship Id="rId4" Type="http://schemas.openxmlformats.org/officeDocument/2006/relationships/hyperlink" Target="http://www.iasp-pain.org/AM/Template.cfm?Section=Press_Release&amp;Template=/CM/ContentDisplay.cfm&amp;ContentID=290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8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9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www.iasp-pain.org/AM/Template.cfm?Section=Pain_Definition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0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0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28.xml"/><Relationship Id="rId6" Type="http://schemas.openxmlformats.org/officeDocument/2006/relationships/image" Target="../media/image26.png"/><Relationship Id="rId5" Type="http://schemas.openxmlformats.org/officeDocument/2006/relationships/image" Target="../media/image23.wmf"/><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39.xml"/><Relationship Id="rId5" Type="http://schemas.openxmlformats.org/officeDocument/2006/relationships/image" Target="../media/image20.pn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139.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62.xml"/><Relationship Id="rId5" Type="http://schemas.openxmlformats.org/officeDocument/2006/relationships/image" Target="../media/image20.pn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www.iasp-pain.org/AM/Template.cfm?Section=Pain_Definitions" TargetMode="External"/><Relationship Id="rId7" Type="http://schemas.openxmlformats.org/officeDocument/2006/relationships/diagramColors" Target="../diagrams/colors8.xml"/><Relationship Id="rId2" Type="http://schemas.openxmlformats.org/officeDocument/2006/relationships/notesSlide" Target="../notesSlides/notesSlide35.xml"/><Relationship Id="rId1" Type="http://schemas.openxmlformats.org/officeDocument/2006/relationships/slideLayout" Target="../slideLayouts/slideLayout16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notesSlide" Target="../notesSlides/notesSlide36.xml"/><Relationship Id="rId1" Type="http://schemas.openxmlformats.org/officeDocument/2006/relationships/slideLayout" Target="../slideLayouts/slideLayout180.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9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197.xml"/><Relationship Id="rId6" Type="http://schemas.openxmlformats.org/officeDocument/2006/relationships/image" Target="../media/image20.png"/><Relationship Id="rId5" Type="http://schemas.openxmlformats.org/officeDocument/2006/relationships/image" Target="../media/image37.pn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jpeg"/><Relationship Id="rId7"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35200" y="5704115"/>
            <a:ext cx="5019466" cy="892552"/>
          </a:xfrm>
          <a:prstGeom prst="rect">
            <a:avLst/>
          </a:prstGeom>
          <a:solidFill>
            <a:schemeClr val="tx1"/>
          </a:solidFill>
        </p:spPr>
        <p:txBody>
          <a:bodyPr wrap="square" rtlCol="0">
            <a:spAutoFit/>
          </a:bodyPr>
          <a:lstStyle/>
          <a:p>
            <a:r>
              <a:rPr lang="es-MX" sz="2600" b="1" dirty="0" smtClean="0">
                <a:solidFill>
                  <a:srgbClr val="D25852"/>
                </a:solidFill>
              </a:rPr>
              <a:t>Una Guía Práctica para Entender,</a:t>
            </a:r>
          </a:p>
          <a:p>
            <a:r>
              <a:rPr lang="es-MX" sz="2600" b="1" dirty="0" smtClean="0">
                <a:solidFill>
                  <a:srgbClr val="D25852"/>
                </a:solidFill>
              </a:rPr>
              <a:t>            Evaluar y Manejar el Dolor</a:t>
            </a:r>
            <a:endParaRPr lang="es-MX" sz="2600" b="1" dirty="0">
              <a:solidFill>
                <a:srgbClr val="D25852"/>
              </a:solidFill>
            </a:endParaRPr>
          </a:p>
        </p:txBody>
      </p:sp>
    </p:spTree>
    <p:extLst>
      <p:ext uri="{BB962C8B-B14F-4D97-AF65-F5344CB8AC3E}">
        <p14:creationId xmlns:p14="http://schemas.microsoft.com/office/powerpoint/2010/main" val="2668184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noProof="0" dirty="0" smtClean="0"/>
              <a:t>La Secuencia del Dolor</a:t>
            </a:r>
            <a:endParaRPr lang="es-MX" noProof="0" dirty="0"/>
          </a:p>
        </p:txBody>
      </p:sp>
      <p:sp>
        <p:nvSpPr>
          <p:cNvPr id="20" name="AutoShape 3"/>
          <p:cNvSpPr>
            <a:spLocks noChangeArrowheads="1"/>
          </p:cNvSpPr>
          <p:nvPr/>
        </p:nvSpPr>
        <p:spPr bwMode="auto">
          <a:xfrm>
            <a:off x="408369" y="2362999"/>
            <a:ext cx="8572500" cy="561975"/>
          </a:xfrm>
          <a:prstGeom prst="homePlate">
            <a:avLst>
              <a:gd name="adj" fmla="val 126360"/>
            </a:avLst>
          </a:prstGeom>
          <a:gradFill rotWithShape="0">
            <a:gsLst>
              <a:gs pos="0">
                <a:srgbClr val="0092FF"/>
              </a:gs>
              <a:gs pos="100000">
                <a:srgbClr val="C03932"/>
              </a:gs>
            </a:gsLst>
            <a:lin ang="0" scaled="1"/>
          </a:gradFill>
          <a:ln>
            <a:noFill/>
          </a:ln>
          <a:extLst/>
        </p:spPr>
        <p:txBody>
          <a:bodyPr wrap="none" anchor="ctr"/>
          <a:lstStyle/>
          <a:p>
            <a:pPr>
              <a:defRPr/>
            </a:pPr>
            <a:endParaRPr lang="es-MX" kern="0" dirty="0">
              <a:solidFill>
                <a:sysClr val="windowText" lastClr="000000"/>
              </a:solidFill>
            </a:endParaRPr>
          </a:p>
        </p:txBody>
      </p:sp>
      <p:sp>
        <p:nvSpPr>
          <p:cNvPr id="21" name="Text Box 5"/>
          <p:cNvSpPr txBox="1">
            <a:spLocks noChangeArrowheads="1"/>
          </p:cNvSpPr>
          <p:nvPr/>
        </p:nvSpPr>
        <p:spPr bwMode="auto">
          <a:xfrm>
            <a:off x="2825113" y="1433772"/>
            <a:ext cx="304602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sz="2400" b="1" i="1" kern="0" dirty="0" smtClean="0">
                <a:solidFill>
                  <a:srgbClr val="002060"/>
                </a:solidFill>
                <a:latin typeface="+mn-lt"/>
                <a:sym typeface="Symbol" pitchFamily="18" charset="2"/>
              </a:rPr>
              <a:t>Tiempo a la resolución</a:t>
            </a:r>
            <a:endParaRPr lang="es-MX" sz="2400" b="1" i="1" kern="0" dirty="0">
              <a:solidFill>
                <a:srgbClr val="002060"/>
              </a:solidFill>
              <a:latin typeface="+mn-lt"/>
            </a:endParaRPr>
          </a:p>
        </p:txBody>
      </p:sp>
      <p:sp>
        <p:nvSpPr>
          <p:cNvPr id="22" name="Text Box 7"/>
          <p:cNvSpPr txBox="1">
            <a:spLocks noChangeArrowheads="1"/>
          </p:cNvSpPr>
          <p:nvPr/>
        </p:nvSpPr>
        <p:spPr bwMode="auto">
          <a:xfrm>
            <a:off x="547688" y="2499514"/>
            <a:ext cx="1720056"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b="1" kern="0" dirty="0" smtClean="0">
                <a:solidFill>
                  <a:sysClr val="window" lastClr="FFFFFF"/>
                </a:solidFill>
                <a:latin typeface="+mn-lt"/>
              </a:rPr>
              <a:t>Dolor agudo</a:t>
            </a:r>
            <a:endParaRPr lang="es-MX" b="1" kern="0" dirty="0">
              <a:solidFill>
                <a:sysClr val="window" lastClr="FFFFFF"/>
              </a:solidFill>
              <a:latin typeface="+mn-lt"/>
            </a:endParaRPr>
          </a:p>
        </p:txBody>
      </p:sp>
      <p:sp>
        <p:nvSpPr>
          <p:cNvPr id="23" name="Text Box 8"/>
          <p:cNvSpPr txBox="1">
            <a:spLocks noChangeArrowheads="1"/>
          </p:cNvSpPr>
          <p:nvPr/>
        </p:nvSpPr>
        <p:spPr bwMode="auto">
          <a:xfrm>
            <a:off x="6078538" y="2499514"/>
            <a:ext cx="180583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b="1" kern="0" dirty="0" smtClean="0">
                <a:solidFill>
                  <a:srgbClr val="FFFFFF"/>
                </a:solidFill>
                <a:latin typeface="+mn-lt"/>
              </a:rPr>
              <a:t>Dolor crónico</a:t>
            </a:r>
            <a:endParaRPr lang="es-MX" b="1" kern="0" dirty="0">
              <a:solidFill>
                <a:srgbClr val="FFFFFF"/>
              </a:solidFill>
              <a:latin typeface="+mn-lt"/>
            </a:endParaRPr>
          </a:p>
        </p:txBody>
      </p:sp>
      <p:sp>
        <p:nvSpPr>
          <p:cNvPr id="24" name="Rectangle 9"/>
          <p:cNvSpPr>
            <a:spLocks noChangeArrowheads="1"/>
          </p:cNvSpPr>
          <p:nvPr/>
        </p:nvSpPr>
        <p:spPr bwMode="auto">
          <a:xfrm>
            <a:off x="82886" y="578862"/>
            <a:ext cx="395763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55600" indent="-268288" eaLnBrk="0" hangingPunct="0">
              <a:spcBef>
                <a:spcPct val="30000"/>
              </a:spcBef>
              <a:buClr>
                <a:sysClr val="window" lastClr="FFFFFF"/>
              </a:buClr>
              <a:buSzPct val="120000"/>
              <a:buFontTx/>
              <a:buChar char="•"/>
              <a:defRPr/>
            </a:pPr>
            <a:endParaRPr lang="en-GB" kern="0" dirty="0">
              <a:solidFill>
                <a:srgbClr val="0092FF">
                  <a:lumMod val="40000"/>
                  <a:lumOff val="60000"/>
                </a:srgbClr>
              </a:solidFill>
            </a:endParaRPr>
          </a:p>
        </p:txBody>
      </p:sp>
      <p:sp>
        <p:nvSpPr>
          <p:cNvPr id="25" name="Rectangle 10"/>
          <p:cNvSpPr>
            <a:spLocks noChangeArrowheads="1"/>
          </p:cNvSpPr>
          <p:nvPr/>
        </p:nvSpPr>
        <p:spPr bwMode="auto">
          <a:xfrm>
            <a:off x="4551698" y="530532"/>
            <a:ext cx="4191000" cy="207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69875" indent="-257175" eaLnBrk="0" hangingPunct="0">
              <a:spcBef>
                <a:spcPct val="30000"/>
              </a:spcBef>
              <a:buClr>
                <a:sysClr val="window" lastClr="FFFFFF"/>
              </a:buClr>
              <a:buSzPct val="120000"/>
              <a:buFontTx/>
              <a:buChar char="•"/>
              <a:defRPr/>
            </a:pPr>
            <a:endParaRPr lang="en-GB" kern="0" baseline="30000" dirty="0">
              <a:solidFill>
                <a:srgbClr val="C03932">
                  <a:lumMod val="40000"/>
                  <a:lumOff val="60000"/>
                </a:srgbClr>
              </a:solidFill>
            </a:endParaRPr>
          </a:p>
        </p:txBody>
      </p:sp>
      <p:sp>
        <p:nvSpPr>
          <p:cNvPr id="27" name="Freeform 13"/>
          <p:cNvSpPr>
            <a:spLocks/>
          </p:cNvSpPr>
          <p:nvPr/>
        </p:nvSpPr>
        <p:spPr bwMode="auto">
          <a:xfrm rot="2659935">
            <a:off x="71291" y="1011348"/>
            <a:ext cx="1129058" cy="1116012"/>
          </a:xfrm>
          <a:custGeom>
            <a:avLst/>
            <a:gdLst>
              <a:gd name="T0" fmla="*/ 6 w 717"/>
              <a:gd name="T1" fmla="*/ 405 h 606"/>
              <a:gd name="T2" fmla="*/ 132 w 717"/>
              <a:gd name="T3" fmla="*/ 324 h 606"/>
              <a:gd name="T4" fmla="*/ 0 w 717"/>
              <a:gd name="T5" fmla="*/ 240 h 606"/>
              <a:gd name="T6" fmla="*/ 162 w 717"/>
              <a:gd name="T7" fmla="*/ 219 h 606"/>
              <a:gd name="T8" fmla="*/ 0 w 717"/>
              <a:gd name="T9" fmla="*/ 69 h 606"/>
              <a:gd name="T10" fmla="*/ 252 w 717"/>
              <a:gd name="T11" fmla="*/ 144 h 606"/>
              <a:gd name="T12" fmla="*/ 291 w 717"/>
              <a:gd name="T13" fmla="*/ 63 h 606"/>
              <a:gd name="T14" fmla="*/ 360 w 717"/>
              <a:gd name="T15" fmla="*/ 174 h 606"/>
              <a:gd name="T16" fmla="*/ 492 w 717"/>
              <a:gd name="T17" fmla="*/ 0 h 606"/>
              <a:gd name="T18" fmla="*/ 483 w 717"/>
              <a:gd name="T19" fmla="*/ 156 h 606"/>
              <a:gd name="T20" fmla="*/ 621 w 717"/>
              <a:gd name="T21" fmla="*/ 129 h 606"/>
              <a:gd name="T22" fmla="*/ 558 w 717"/>
              <a:gd name="T23" fmla="*/ 204 h 606"/>
              <a:gd name="T24" fmla="*/ 717 w 717"/>
              <a:gd name="T25" fmla="*/ 231 h 606"/>
              <a:gd name="T26" fmla="*/ 603 w 717"/>
              <a:gd name="T27" fmla="*/ 297 h 606"/>
              <a:gd name="T28" fmla="*/ 717 w 717"/>
              <a:gd name="T29" fmla="*/ 339 h 606"/>
              <a:gd name="T30" fmla="*/ 576 w 717"/>
              <a:gd name="T31" fmla="*/ 369 h 606"/>
              <a:gd name="T32" fmla="*/ 642 w 717"/>
              <a:gd name="T33" fmla="*/ 438 h 606"/>
              <a:gd name="T34" fmla="*/ 690 w 717"/>
              <a:gd name="T35" fmla="*/ 396 h 606"/>
              <a:gd name="T36" fmla="*/ 690 w 717"/>
              <a:gd name="T37" fmla="*/ 576 h 606"/>
              <a:gd name="T38" fmla="*/ 507 w 717"/>
              <a:gd name="T39" fmla="*/ 561 h 606"/>
              <a:gd name="T40" fmla="*/ 552 w 717"/>
              <a:gd name="T41" fmla="*/ 522 h 606"/>
              <a:gd name="T42" fmla="*/ 483 w 717"/>
              <a:gd name="T43" fmla="*/ 450 h 606"/>
              <a:gd name="T44" fmla="*/ 447 w 717"/>
              <a:gd name="T45" fmla="*/ 552 h 606"/>
              <a:gd name="T46" fmla="*/ 363 w 717"/>
              <a:gd name="T47" fmla="*/ 432 h 606"/>
              <a:gd name="T48" fmla="*/ 279 w 717"/>
              <a:gd name="T49" fmla="*/ 606 h 606"/>
              <a:gd name="T50" fmla="*/ 258 w 717"/>
              <a:gd name="T51" fmla="*/ 432 h 606"/>
              <a:gd name="T52" fmla="*/ 147 w 717"/>
              <a:gd name="T53" fmla="*/ 501 h 606"/>
              <a:gd name="T54" fmla="*/ 189 w 717"/>
              <a:gd name="T55" fmla="*/ 387 h 606"/>
              <a:gd name="T56" fmla="*/ 6 w 717"/>
              <a:gd name="T57" fmla="*/ 405 h 6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7"/>
              <a:gd name="T88" fmla="*/ 0 h 606"/>
              <a:gd name="T89" fmla="*/ 717 w 717"/>
              <a:gd name="T90" fmla="*/ 606 h 6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7" h="606">
                <a:moveTo>
                  <a:pt x="6" y="405"/>
                </a:moveTo>
                <a:lnTo>
                  <a:pt x="132" y="324"/>
                </a:lnTo>
                <a:lnTo>
                  <a:pt x="0" y="240"/>
                </a:lnTo>
                <a:lnTo>
                  <a:pt x="162" y="219"/>
                </a:lnTo>
                <a:lnTo>
                  <a:pt x="0" y="69"/>
                </a:lnTo>
                <a:lnTo>
                  <a:pt x="252" y="144"/>
                </a:lnTo>
                <a:lnTo>
                  <a:pt x="291" y="63"/>
                </a:lnTo>
                <a:lnTo>
                  <a:pt x="360" y="174"/>
                </a:lnTo>
                <a:lnTo>
                  <a:pt x="492" y="0"/>
                </a:lnTo>
                <a:lnTo>
                  <a:pt x="483" y="156"/>
                </a:lnTo>
                <a:lnTo>
                  <a:pt x="621" y="129"/>
                </a:lnTo>
                <a:lnTo>
                  <a:pt x="558" y="204"/>
                </a:lnTo>
                <a:lnTo>
                  <a:pt x="717" y="231"/>
                </a:lnTo>
                <a:lnTo>
                  <a:pt x="603" y="297"/>
                </a:lnTo>
                <a:lnTo>
                  <a:pt x="717" y="339"/>
                </a:lnTo>
                <a:lnTo>
                  <a:pt x="576" y="369"/>
                </a:lnTo>
                <a:lnTo>
                  <a:pt x="642" y="438"/>
                </a:lnTo>
                <a:lnTo>
                  <a:pt x="690" y="396"/>
                </a:lnTo>
                <a:lnTo>
                  <a:pt x="690" y="576"/>
                </a:lnTo>
                <a:lnTo>
                  <a:pt x="507" y="561"/>
                </a:lnTo>
                <a:lnTo>
                  <a:pt x="552" y="522"/>
                </a:lnTo>
                <a:lnTo>
                  <a:pt x="483" y="450"/>
                </a:lnTo>
                <a:lnTo>
                  <a:pt x="447" y="552"/>
                </a:lnTo>
                <a:lnTo>
                  <a:pt x="363" y="432"/>
                </a:lnTo>
                <a:lnTo>
                  <a:pt x="279" y="606"/>
                </a:lnTo>
                <a:lnTo>
                  <a:pt x="258" y="432"/>
                </a:lnTo>
                <a:lnTo>
                  <a:pt x="147" y="501"/>
                </a:lnTo>
                <a:lnTo>
                  <a:pt x="189" y="387"/>
                </a:lnTo>
                <a:lnTo>
                  <a:pt x="6" y="405"/>
                </a:lnTo>
                <a:close/>
              </a:path>
            </a:pathLst>
          </a:custGeom>
          <a:solidFill>
            <a:srgbClr val="C03932"/>
          </a:solidFill>
          <a:ln w="9525">
            <a:noFill/>
            <a:round/>
            <a:headEnd/>
            <a:tailEnd/>
          </a:ln>
          <a:effectLst>
            <a:outerShdw blurRad="50800" dist="38100" dir="5400000" algn="t" rotWithShape="0">
              <a:prstClr val="black">
                <a:alpha val="40000"/>
              </a:prstClr>
            </a:outerShdw>
          </a:effectLst>
        </p:spPr>
        <p:txBody>
          <a:bodyPr/>
          <a:lstStyle/>
          <a:p>
            <a:pPr>
              <a:defRPr/>
            </a:pPr>
            <a:endParaRPr lang="en-CA" kern="0" dirty="0">
              <a:solidFill>
                <a:sysClr val="windowText" lastClr="000000"/>
              </a:solidFill>
            </a:endParaRPr>
          </a:p>
        </p:txBody>
      </p:sp>
      <p:sp>
        <p:nvSpPr>
          <p:cNvPr id="28" name="AutoShape 14"/>
          <p:cNvSpPr>
            <a:spLocks noChangeArrowheads="1"/>
          </p:cNvSpPr>
          <p:nvPr/>
        </p:nvSpPr>
        <p:spPr bwMode="auto">
          <a:xfrm rot="2659935">
            <a:off x="56549" y="1018089"/>
            <a:ext cx="1171575" cy="1104962"/>
          </a:xfrm>
          <a:prstGeom prst="irregularSeal1">
            <a:avLst/>
          </a:prstGeom>
          <a:solidFill>
            <a:srgbClr val="C03932"/>
          </a:solidFill>
          <a:ln w="9525">
            <a:noFill/>
            <a:miter lim="800000"/>
            <a:headEnd/>
            <a:tailEnd/>
          </a:ln>
          <a:extLst/>
        </p:spPr>
        <p:txBody>
          <a:bodyPr wrap="none" anchor="ctr"/>
          <a:lstStyle/>
          <a:p>
            <a:pPr algn="ctr" eaLnBrk="0" hangingPunct="0">
              <a:lnSpc>
                <a:spcPct val="90000"/>
              </a:lnSpc>
              <a:defRPr/>
            </a:pPr>
            <a:endParaRPr lang="en-US" b="1" kern="0" dirty="0">
              <a:solidFill>
                <a:sysClr val="windowText" lastClr="000000"/>
              </a:solidFill>
            </a:endParaRPr>
          </a:p>
        </p:txBody>
      </p:sp>
      <p:sp>
        <p:nvSpPr>
          <p:cNvPr id="41" name="Text Box 15"/>
          <p:cNvSpPr txBox="1">
            <a:spLocks noChangeArrowheads="1"/>
          </p:cNvSpPr>
          <p:nvPr/>
        </p:nvSpPr>
        <p:spPr bwMode="auto">
          <a:xfrm>
            <a:off x="245300" y="1263982"/>
            <a:ext cx="8915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defRPr/>
            </a:pPr>
            <a:r>
              <a:rPr lang="es-MX" sz="1800" b="1" kern="0" dirty="0" smtClean="0">
                <a:latin typeface="+mn-lt"/>
              </a:rPr>
              <a:t>Lesión/</a:t>
            </a:r>
          </a:p>
          <a:p>
            <a:pPr algn="ctr" eaLnBrk="1" hangingPunct="1">
              <a:defRPr/>
            </a:pPr>
            <a:r>
              <a:rPr lang="es-MX" sz="1800" b="1" kern="0" dirty="0" smtClean="0">
                <a:latin typeface="+mn-lt"/>
              </a:rPr>
              <a:t>daño</a:t>
            </a:r>
            <a:endParaRPr lang="es-MX" sz="1800" b="1" kern="0" dirty="0">
              <a:latin typeface="+mn-lt"/>
            </a:endParaRPr>
          </a:p>
        </p:txBody>
      </p:sp>
      <p:pic>
        <p:nvPicPr>
          <p:cNvPr id="42" name="Picture 2" descr="C:\Users\Carrie\AppData\Local\Microsoft\Windows\Temporary Internet Files\Content.IE5\DSDZ6XAF\MC90043266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9503" y="1799230"/>
            <a:ext cx="1714500"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 name="Table 1"/>
          <p:cNvGraphicFramePr>
            <a:graphicFrameLocks noGrp="1"/>
          </p:cNvGraphicFramePr>
          <p:nvPr>
            <p:extLst>
              <p:ext uri="{D42A27DB-BD31-4B8C-83A1-F6EECF244321}">
                <p14:modId xmlns:p14="http://schemas.microsoft.com/office/powerpoint/2010/main" val="677453587"/>
              </p:ext>
            </p:extLst>
          </p:nvPr>
        </p:nvGraphicFramePr>
        <p:xfrm>
          <a:off x="315627" y="3156768"/>
          <a:ext cx="8526338" cy="2441448"/>
        </p:xfrm>
        <a:graphic>
          <a:graphicData uri="http://schemas.openxmlformats.org/drawingml/2006/table">
            <a:tbl>
              <a:tblPr firstRow="1" bandRow="1"/>
              <a:tblGrid>
                <a:gridCol w="4035340"/>
                <a:gridCol w="208280"/>
                <a:gridCol w="4282718"/>
              </a:tblGrid>
              <a:tr h="3340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i="1" noProof="0" dirty="0" smtClean="0">
                          <a:solidFill>
                            <a:schemeClr val="accent5"/>
                          </a:solidFill>
                          <a:latin typeface="+mn-lt"/>
                        </a:rPr>
                        <a:t>Respuesta normal de tiempo limitado  a una experiencia ‘nociva’ </a:t>
                      </a:r>
                      <a:r>
                        <a:rPr lang="es-MX" sz="2000" b="1" i="1" baseline="0" noProof="0" dirty="0" smtClean="0">
                          <a:solidFill>
                            <a:schemeClr val="accent5"/>
                          </a:solidFill>
                          <a:latin typeface="+mn-lt"/>
                        </a:rPr>
                        <a:t> </a:t>
                      </a:r>
                      <a:br>
                        <a:rPr lang="es-MX" sz="2000" b="1" i="1" baseline="0" noProof="0" dirty="0" smtClean="0">
                          <a:solidFill>
                            <a:schemeClr val="accent5"/>
                          </a:solidFill>
                          <a:latin typeface="+mn-lt"/>
                        </a:rPr>
                      </a:br>
                      <a:r>
                        <a:rPr lang="es-MX" sz="2000" b="1" i="1" baseline="0" noProof="0" dirty="0" smtClean="0">
                          <a:solidFill>
                            <a:schemeClr val="accent5"/>
                          </a:solidFill>
                          <a:latin typeface="+mn-lt"/>
                        </a:rPr>
                        <a:t>(</a:t>
                      </a:r>
                      <a:r>
                        <a:rPr lang="es-MX" sz="2000" b="1" i="1" noProof="0" dirty="0" smtClean="0">
                          <a:solidFill>
                            <a:schemeClr val="accent5"/>
                          </a:solidFill>
                          <a:latin typeface="+mn-lt"/>
                        </a:rPr>
                        <a:t>menos de 3 meses)</a:t>
                      </a:r>
                      <a:endParaRPr lang="es-MX" sz="2000" noProof="0" dirty="0">
                        <a:solidFill>
                          <a:schemeClr val="accent5"/>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s-MX" noProof="0" dirty="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i="1" noProof="0" dirty="0" smtClean="0">
                          <a:solidFill>
                            <a:schemeClr val="accent2"/>
                          </a:solidFill>
                          <a:latin typeface="+mn-lt"/>
                          <a:sym typeface="Symbol" pitchFamily="18" charset="2"/>
                        </a:rPr>
                        <a:t>Dolor que ha persistido más allá del</a:t>
                      </a:r>
                      <a:r>
                        <a:rPr lang="es-MX" sz="2000" b="1" i="1" baseline="0" noProof="0" dirty="0" smtClean="0">
                          <a:solidFill>
                            <a:schemeClr val="accent2"/>
                          </a:solidFill>
                          <a:latin typeface="+mn-lt"/>
                          <a:sym typeface="Symbol" pitchFamily="18" charset="2"/>
                        </a:rPr>
                        <a:t> tiempo normal de cura tisular </a:t>
                      </a:r>
                      <a:r>
                        <a:rPr lang="es-MX" sz="2000" b="1" i="1" noProof="0" dirty="0" smtClean="0">
                          <a:solidFill>
                            <a:schemeClr val="accent2"/>
                          </a:solidFill>
                          <a:latin typeface="+mn-lt"/>
                          <a:sym typeface="Symbol" pitchFamily="18" charset="2"/>
                        </a:rPr>
                        <a:t/>
                      </a:r>
                      <a:br>
                        <a:rPr lang="es-MX" sz="2000" b="1" i="1" noProof="0" dirty="0" smtClean="0">
                          <a:solidFill>
                            <a:schemeClr val="accent2"/>
                          </a:solidFill>
                          <a:latin typeface="+mn-lt"/>
                          <a:sym typeface="Symbol" pitchFamily="18" charset="2"/>
                        </a:rPr>
                      </a:br>
                      <a:r>
                        <a:rPr lang="es-MX" sz="2000" b="1" i="1" noProof="0" dirty="0" smtClean="0">
                          <a:solidFill>
                            <a:schemeClr val="accent2"/>
                          </a:solidFill>
                          <a:latin typeface="+mn-lt"/>
                          <a:sym typeface="Symbol" pitchFamily="18" charset="2"/>
                        </a:rPr>
                        <a:t>(usualmente 3 meses)</a:t>
                      </a:r>
                      <a:endParaRPr lang="es-MX" sz="2000" b="1" i="1" noProof="0" dirty="0" smtClean="0">
                        <a:solidFill>
                          <a:schemeClr val="accent2"/>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7800" indent="-177800" eaLnBrk="0" hangingPunct="0">
                        <a:spcBef>
                          <a:spcPct val="30000"/>
                        </a:spcBef>
                        <a:buClrTx/>
                        <a:buSzPct val="120000"/>
                        <a:buFontTx/>
                        <a:buChar char="•"/>
                      </a:pPr>
                      <a:r>
                        <a:rPr lang="es-MX" sz="1800" noProof="0" dirty="0" smtClean="0">
                          <a:solidFill>
                            <a:schemeClr val="accent5"/>
                          </a:solidFill>
                          <a:latin typeface="+mn-lt"/>
                        </a:rPr>
                        <a:t>Usualmente daño tisular evidente</a:t>
                      </a:r>
                    </a:p>
                    <a:p>
                      <a:pPr marL="177800" marR="0" indent="-177800" algn="l" defTabSz="914400" rtl="0" eaLnBrk="0" fontAlgn="auto" latinLnBrk="0" hangingPunct="0">
                        <a:lnSpc>
                          <a:spcPct val="100000"/>
                        </a:lnSpc>
                        <a:spcBef>
                          <a:spcPct val="30000"/>
                        </a:spcBef>
                        <a:spcAft>
                          <a:spcPts val="0"/>
                        </a:spcAft>
                        <a:buClrTx/>
                        <a:buSzPct val="120000"/>
                        <a:buFontTx/>
                        <a:buChar char="•"/>
                        <a:tabLst/>
                        <a:defRPr/>
                      </a:pPr>
                      <a:r>
                        <a:rPr lang="es-MX" sz="1800" noProof="0" dirty="0" smtClean="0">
                          <a:solidFill>
                            <a:schemeClr val="accent5"/>
                          </a:solidFill>
                          <a:latin typeface="+mn-lt"/>
                        </a:rPr>
                        <a:t>Tiene una función protectora</a:t>
                      </a:r>
                    </a:p>
                    <a:p>
                      <a:pPr marL="177800" indent="-177800" eaLnBrk="0" hangingPunct="0">
                        <a:spcBef>
                          <a:spcPct val="30000"/>
                        </a:spcBef>
                        <a:buClrTx/>
                        <a:buSzPct val="120000"/>
                        <a:buFontTx/>
                        <a:buChar char="•"/>
                      </a:pPr>
                      <a:r>
                        <a:rPr lang="es-MX" sz="1800" noProof="0" dirty="0" smtClean="0">
                          <a:solidFill>
                            <a:schemeClr val="accent5"/>
                          </a:solidFill>
                          <a:latin typeface="+mn-lt"/>
                        </a:rPr>
                        <a:t>Mayor actividad del sistema nervioso</a:t>
                      </a:r>
                    </a:p>
                    <a:p>
                      <a:pPr marL="177800" indent="-177800" eaLnBrk="0" hangingPunct="0">
                        <a:spcBef>
                          <a:spcPct val="30000"/>
                        </a:spcBef>
                        <a:buClrTx/>
                        <a:buSzPct val="120000"/>
                        <a:buFontTx/>
                        <a:buChar char="•"/>
                      </a:pPr>
                      <a:r>
                        <a:rPr lang="es-MX" sz="1800" noProof="0" dirty="0" smtClean="0">
                          <a:solidFill>
                            <a:schemeClr val="accent5"/>
                          </a:solidFill>
                          <a:latin typeface="+mn-lt"/>
                        </a:rPr>
                        <a:t>El dolor se resuelve al sanar</a:t>
                      </a:r>
                      <a:endParaRPr lang="es-MX" noProof="0" dirty="0">
                        <a:solidFill>
                          <a:schemeClr val="accent5"/>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s-MX" noProof="0" dirty="0">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4625" indent="-174625" eaLnBrk="0" hangingPunct="0">
                        <a:spcBef>
                          <a:spcPct val="30000"/>
                        </a:spcBef>
                        <a:buClrTx/>
                        <a:buSzPct val="120000"/>
                        <a:buFontTx/>
                        <a:buChar char="•"/>
                      </a:pPr>
                      <a:r>
                        <a:rPr lang="es-MX" sz="1700" noProof="0" dirty="0" smtClean="0">
                          <a:solidFill>
                            <a:schemeClr val="accent2"/>
                          </a:solidFill>
                          <a:latin typeface="+mn-lt"/>
                        </a:rPr>
                        <a:t>Usualmente no tiene una función protectora</a:t>
                      </a:r>
                      <a:endParaRPr lang="es-MX" sz="1700" baseline="30000" noProof="0" dirty="0" smtClean="0">
                        <a:solidFill>
                          <a:schemeClr val="accent2"/>
                        </a:solidFill>
                        <a:latin typeface="+mn-lt"/>
                      </a:endParaRPr>
                    </a:p>
                    <a:p>
                      <a:pPr marL="174625" indent="-174625" eaLnBrk="0" hangingPunct="0">
                        <a:spcBef>
                          <a:spcPct val="30000"/>
                        </a:spcBef>
                        <a:buClrTx/>
                        <a:buSzPct val="120000"/>
                        <a:buFontTx/>
                        <a:buChar char="•"/>
                      </a:pPr>
                      <a:r>
                        <a:rPr lang="es-MX" sz="1800" kern="1200" noProof="0" dirty="0" smtClean="0">
                          <a:solidFill>
                            <a:schemeClr val="accent2"/>
                          </a:solidFill>
                          <a:latin typeface="+mn-lt"/>
                          <a:ea typeface="+mn-ea"/>
                          <a:cs typeface="+mn-cs"/>
                        </a:rPr>
                        <a:t>Degrada la salud y la función</a:t>
                      </a:r>
                    </a:p>
                    <a:p>
                      <a:endParaRPr lang="es-MX" noProof="0" dirty="0">
                        <a:solidFill>
                          <a:schemeClr val="accent2"/>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4" name="Rectangle 3"/>
          <p:cNvSpPr/>
          <p:nvPr/>
        </p:nvSpPr>
        <p:spPr>
          <a:xfrm>
            <a:off x="4403452" y="5117672"/>
            <a:ext cx="3233944" cy="517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El dolor agudo puede volverse crónico</a:t>
            </a:r>
            <a:endParaRPr lang="es-MX" dirty="0"/>
          </a:p>
        </p:txBody>
      </p:sp>
      <p:sp>
        <p:nvSpPr>
          <p:cNvPr id="45" name="Up Arrow 4"/>
          <p:cNvSpPr/>
          <p:nvPr/>
        </p:nvSpPr>
        <p:spPr>
          <a:xfrm>
            <a:off x="6694674" y="4901648"/>
            <a:ext cx="805122" cy="21602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10</a:t>
            </a:fld>
            <a:endParaRPr lang="en-CA" dirty="0">
              <a:solidFill>
                <a:schemeClr val="bg1"/>
              </a:solidFill>
            </a:endParaRPr>
          </a:p>
        </p:txBody>
      </p:sp>
      <p:sp>
        <p:nvSpPr>
          <p:cNvPr id="18" name="Rectangle 11"/>
          <p:cNvSpPr>
            <a:spLocks noChangeArrowheads="1"/>
          </p:cNvSpPr>
          <p:nvPr/>
        </p:nvSpPr>
        <p:spPr bwMode="auto">
          <a:xfrm>
            <a:off x="408368" y="5983338"/>
            <a:ext cx="7476000" cy="7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eaLnBrk="0" hangingPunct="0">
              <a:lnSpc>
                <a:spcPct val="95000"/>
              </a:lnSpc>
              <a:spcBef>
                <a:spcPct val="15000"/>
              </a:spcBef>
              <a:defRPr/>
            </a:pPr>
            <a:r>
              <a:rPr lang="en-GB" sz="900" kern="0" spc="-10" dirty="0">
                <a:solidFill>
                  <a:srgbClr val="002060"/>
                </a:solidFill>
              </a:rPr>
              <a:t>Chapman CR, Stillman M. In: Kruger L (</a:t>
            </a:r>
            <a:r>
              <a:rPr lang="en-GB" sz="900" kern="0" spc="-10" dirty="0" smtClean="0">
                <a:solidFill>
                  <a:srgbClr val="002060"/>
                </a:solidFill>
              </a:rPr>
              <a:t>ed). </a:t>
            </a:r>
            <a:r>
              <a:rPr lang="en-GB" sz="900" i="1" kern="0" spc="-10" dirty="0">
                <a:solidFill>
                  <a:srgbClr val="002060"/>
                </a:solidFill>
              </a:rPr>
              <a:t>Pain and Touch</a:t>
            </a:r>
            <a:r>
              <a:rPr lang="en-GB" sz="900" kern="0" spc="-10" dirty="0">
                <a:solidFill>
                  <a:srgbClr val="002060"/>
                </a:solidFill>
              </a:rPr>
              <a:t>. Academic Press; New York, NY: 1996; </a:t>
            </a:r>
            <a:r>
              <a:rPr lang="en-GB" sz="900" kern="0" spc="-10" dirty="0" smtClean="0">
                <a:solidFill>
                  <a:srgbClr val="002060"/>
                </a:solidFill>
              </a:rPr>
              <a:t>Cole</a:t>
            </a:r>
            <a:r>
              <a:rPr lang="en-US" sz="900" kern="0" spc="-10" dirty="0" smtClean="0">
                <a:solidFill>
                  <a:srgbClr val="002060"/>
                </a:solidFill>
              </a:rPr>
              <a:t> BE</a:t>
            </a:r>
            <a:r>
              <a:rPr lang="en-US" sz="900" kern="0" spc="-10" dirty="0">
                <a:solidFill>
                  <a:srgbClr val="002060"/>
                </a:solidFill>
              </a:rPr>
              <a:t>. </a:t>
            </a:r>
            <a:r>
              <a:rPr lang="en-US" sz="900" i="1" kern="0" spc="-10" dirty="0">
                <a:solidFill>
                  <a:srgbClr val="002060"/>
                </a:solidFill>
              </a:rPr>
              <a:t>Hosp </a:t>
            </a:r>
            <a:r>
              <a:rPr lang="en-US" sz="900" i="1" kern="0" spc="-10" dirty="0" smtClean="0">
                <a:solidFill>
                  <a:srgbClr val="002060"/>
                </a:solidFill>
              </a:rPr>
              <a:t>Physician</a:t>
            </a:r>
            <a:r>
              <a:rPr lang="en-US" sz="900" kern="0" spc="-10" dirty="0" smtClean="0">
                <a:solidFill>
                  <a:srgbClr val="002060"/>
                </a:solidFill>
              </a:rPr>
              <a:t> 2002; 38(6):23-30; </a:t>
            </a:r>
            <a:br>
              <a:rPr lang="en-US" sz="900" kern="0" spc="-10" dirty="0" smtClean="0">
                <a:solidFill>
                  <a:srgbClr val="002060"/>
                </a:solidFill>
              </a:rPr>
            </a:br>
            <a:r>
              <a:rPr lang="en-US" sz="900" dirty="0" smtClean="0">
                <a:solidFill>
                  <a:srgbClr val="002060"/>
                </a:solidFill>
              </a:rPr>
              <a:t>International </a:t>
            </a:r>
            <a:r>
              <a:rPr lang="en-US" sz="900" dirty="0">
                <a:solidFill>
                  <a:srgbClr val="002060"/>
                </a:solidFill>
              </a:rPr>
              <a:t>Association for the Study of Pain. </a:t>
            </a:r>
            <a:r>
              <a:rPr lang="en-GB" sz="900" kern="0" spc="-10" dirty="0" smtClean="0">
                <a:solidFill>
                  <a:srgbClr val="002060"/>
                </a:solidFill>
              </a:rPr>
              <a:t> </a:t>
            </a:r>
            <a:r>
              <a:rPr lang="en-GB" sz="900" i="1" kern="0" spc="-10" dirty="0">
                <a:solidFill>
                  <a:srgbClr val="002060"/>
                </a:solidFill>
              </a:rPr>
              <a:t>Unrelieved Pain Is a Major Global Healthcare Problem. </a:t>
            </a:r>
            <a:r>
              <a:rPr lang="en-GB" sz="900" i="1" kern="0" spc="-10" dirty="0" smtClean="0">
                <a:solidFill>
                  <a:srgbClr val="002060"/>
                </a:solidFill>
              </a:rPr>
              <a:t/>
            </a:r>
            <a:br>
              <a:rPr lang="en-GB" sz="900" i="1" kern="0" spc="-10" dirty="0" smtClean="0">
                <a:solidFill>
                  <a:srgbClr val="002060"/>
                </a:solidFill>
              </a:rPr>
            </a:br>
            <a:r>
              <a:rPr lang="en-GB" sz="900" kern="0" spc="-10" dirty="0" smtClean="0">
                <a:solidFill>
                  <a:srgbClr val="002060"/>
                </a:solidFill>
              </a:rPr>
              <a:t>Available </a:t>
            </a:r>
            <a:r>
              <a:rPr lang="en-GB" sz="900" kern="0" spc="-10" dirty="0">
                <a:solidFill>
                  <a:srgbClr val="002060"/>
                </a:solidFill>
              </a:rPr>
              <a:t>at:  </a:t>
            </a:r>
            <a:r>
              <a:rPr lang="en-GB" sz="900" kern="0" spc="-10" dirty="0">
                <a:solidFill>
                  <a:srgbClr val="002060"/>
                </a:solidFill>
                <a:hlinkClick r:id="rId4"/>
              </a:rPr>
              <a:t>http://www.iasp-pain.org/AM/Template.cfm?Section=Press_Release&amp;Template=/CM/ContentDisplay.cfm&amp;ContentID=2908</a:t>
            </a:r>
            <a:r>
              <a:rPr lang="en-GB" sz="900" kern="0" spc="-10" dirty="0">
                <a:solidFill>
                  <a:srgbClr val="002060"/>
                </a:solidFill>
              </a:rPr>
              <a:t>. Accessed: July 24: </a:t>
            </a:r>
            <a:r>
              <a:rPr lang="en-GB" sz="900" kern="0" spc="-10" dirty="0" smtClean="0">
                <a:solidFill>
                  <a:srgbClr val="002060"/>
                </a:solidFill>
              </a:rPr>
              <a:t>2013; </a:t>
            </a:r>
            <a:br>
              <a:rPr lang="en-GB" sz="900" kern="0" spc="-10" dirty="0" smtClean="0">
                <a:solidFill>
                  <a:srgbClr val="002060"/>
                </a:solidFill>
              </a:rPr>
            </a:br>
            <a:r>
              <a:rPr lang="en-GB" sz="900" kern="0" spc="-10" dirty="0" smtClean="0">
                <a:solidFill>
                  <a:srgbClr val="002060"/>
                </a:solidFill>
              </a:rPr>
              <a:t>National </a:t>
            </a:r>
            <a:r>
              <a:rPr lang="en-GB" sz="900" kern="0" spc="-10" dirty="0">
                <a:solidFill>
                  <a:srgbClr val="002060"/>
                </a:solidFill>
              </a:rPr>
              <a:t>Pain Summit Initiative. </a:t>
            </a:r>
            <a:r>
              <a:rPr lang="en-GB" sz="900" i="1" kern="0" spc="-10" dirty="0">
                <a:solidFill>
                  <a:srgbClr val="002060"/>
                </a:solidFill>
              </a:rPr>
              <a:t>National Pain Strategy: Pain Management for All Australians. </a:t>
            </a:r>
            <a:r>
              <a:rPr lang="en-GB" sz="900" i="1" kern="0" spc="-10" dirty="0" smtClean="0">
                <a:solidFill>
                  <a:srgbClr val="002060"/>
                </a:solidFill>
              </a:rPr>
              <a:t/>
            </a:r>
            <a:br>
              <a:rPr lang="en-GB" sz="900" i="1" kern="0" spc="-10" dirty="0" smtClean="0">
                <a:solidFill>
                  <a:srgbClr val="002060"/>
                </a:solidFill>
              </a:rPr>
            </a:br>
            <a:r>
              <a:rPr lang="en-GB" sz="900" kern="0" spc="-10" dirty="0" smtClean="0">
                <a:solidFill>
                  <a:srgbClr val="002060"/>
                </a:solidFill>
              </a:rPr>
              <a:t>Available </a:t>
            </a:r>
            <a:r>
              <a:rPr lang="en-GB" sz="900" kern="0" spc="-10" dirty="0">
                <a:solidFill>
                  <a:srgbClr val="002060"/>
                </a:solidFill>
              </a:rPr>
              <a:t>at: </a:t>
            </a:r>
            <a:r>
              <a:rPr lang="en-GB" sz="900" kern="0" spc="-10" dirty="0">
                <a:solidFill>
                  <a:srgbClr val="002060"/>
                </a:solidFill>
                <a:hlinkClick r:id="rId5"/>
              </a:rPr>
              <a:t>http://www.iasp-pain.org/PainSummit/Australia_2010PainStrategy.pdf</a:t>
            </a:r>
            <a:r>
              <a:rPr lang="en-GB" sz="900" kern="0" spc="-10" dirty="0">
                <a:solidFill>
                  <a:srgbClr val="002060"/>
                </a:solidFill>
              </a:rPr>
              <a:t>. Accessed: July 24, </a:t>
            </a:r>
            <a:r>
              <a:rPr lang="en-GB" sz="900" kern="0" spc="-10" dirty="0" smtClean="0">
                <a:solidFill>
                  <a:srgbClr val="002060"/>
                </a:solidFill>
              </a:rPr>
              <a:t>2013; </a:t>
            </a:r>
            <a:br>
              <a:rPr lang="en-GB" sz="900" kern="0" spc="-10" dirty="0" smtClean="0">
                <a:solidFill>
                  <a:srgbClr val="002060"/>
                </a:solidFill>
              </a:rPr>
            </a:br>
            <a:r>
              <a:rPr lang="en-GB" sz="900" kern="0" spc="-10" dirty="0" smtClean="0">
                <a:solidFill>
                  <a:srgbClr val="002060"/>
                </a:solidFill>
              </a:rPr>
              <a:t>Turk DC, Okifuji A. In: Loeser D </a:t>
            </a:r>
            <a:r>
              <a:rPr lang="en-GB" sz="900" i="1" kern="0" spc="-10" dirty="0" smtClean="0">
                <a:solidFill>
                  <a:srgbClr val="002060"/>
                </a:solidFill>
              </a:rPr>
              <a:t>et al </a:t>
            </a:r>
            <a:r>
              <a:rPr lang="en-GB" sz="900" kern="0" spc="-10" dirty="0" smtClean="0">
                <a:solidFill>
                  <a:srgbClr val="002060"/>
                </a:solidFill>
              </a:rPr>
              <a:t>(eds.). </a:t>
            </a:r>
            <a:r>
              <a:rPr lang="en-GB" sz="900" i="1" kern="0" spc="-10" dirty="0" smtClean="0">
                <a:solidFill>
                  <a:srgbClr val="002060"/>
                </a:solidFill>
              </a:rPr>
              <a:t>Bonica’s </a:t>
            </a:r>
            <a:r>
              <a:rPr lang="en-GB" sz="900" i="1" kern="0" spc="-10" dirty="0">
                <a:solidFill>
                  <a:srgbClr val="002060"/>
                </a:solidFill>
              </a:rPr>
              <a:t>Management of </a:t>
            </a:r>
            <a:r>
              <a:rPr lang="en-GB" sz="900" i="1" kern="0" spc="-10" dirty="0" smtClean="0">
                <a:solidFill>
                  <a:srgbClr val="002060"/>
                </a:solidFill>
              </a:rPr>
              <a:t>Pain</a:t>
            </a:r>
            <a:r>
              <a:rPr lang="en-GB" sz="900" kern="0" spc="-10" dirty="0" smtClean="0">
                <a:solidFill>
                  <a:srgbClr val="002060"/>
                </a:solidFill>
              </a:rPr>
              <a:t>. 3</a:t>
            </a:r>
            <a:r>
              <a:rPr lang="en-GB" sz="900" kern="0" spc="-10" baseline="30000" dirty="0" smtClean="0">
                <a:solidFill>
                  <a:srgbClr val="002060"/>
                </a:solidFill>
              </a:rPr>
              <a:t>rd</a:t>
            </a:r>
            <a:r>
              <a:rPr lang="en-GB" sz="900" kern="0" spc="-10" dirty="0" smtClean="0">
                <a:solidFill>
                  <a:srgbClr val="002060"/>
                </a:solidFill>
              </a:rPr>
              <a:t> ed. Lippincott </a:t>
            </a:r>
            <a:r>
              <a:rPr lang="en-GB" sz="900" kern="0" spc="-10" dirty="0">
                <a:solidFill>
                  <a:srgbClr val="002060"/>
                </a:solidFill>
              </a:rPr>
              <a:t>Williams &amp; </a:t>
            </a:r>
            <a:r>
              <a:rPr lang="en-GB" sz="900" kern="0" spc="-10" dirty="0" smtClean="0">
                <a:solidFill>
                  <a:srgbClr val="002060"/>
                </a:solidFill>
              </a:rPr>
              <a:t>Wilkins; Hagerstown, MD: 2001. </a:t>
            </a:r>
            <a:endParaRPr lang="en-GB" sz="900" kern="0" spc="-10" dirty="0">
              <a:solidFill>
                <a:srgbClr val="002060"/>
              </a:solidFill>
            </a:endParaRPr>
          </a:p>
        </p:txBody>
      </p:sp>
    </p:spTree>
    <p:extLst>
      <p:ext uri="{BB962C8B-B14F-4D97-AF65-F5344CB8AC3E}">
        <p14:creationId xmlns:p14="http://schemas.microsoft.com/office/powerpoint/2010/main" val="330432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3" name="Rectangle 2"/>
          <p:cNvSpPr>
            <a:spLocks noGrp="1" noChangeArrowheads="1"/>
          </p:cNvSpPr>
          <p:nvPr>
            <p:ph type="title"/>
          </p:nvPr>
        </p:nvSpPr>
        <p:spPr/>
        <p:txBody>
          <a:bodyPr lIns="0" tIns="0" rIns="0" bIns="0">
            <a:normAutofit/>
          </a:bodyPr>
          <a:lstStyle/>
          <a:p>
            <a:r>
              <a:rPr lang="es-MX" altLang="en-US" dirty="0" smtClean="0"/>
              <a:t>Dolor Agudo vs. Crónico</a:t>
            </a:r>
          </a:p>
        </p:txBody>
      </p:sp>
      <p:sp>
        <p:nvSpPr>
          <p:cNvPr id="3" name="Text Placeholder 2"/>
          <p:cNvSpPr>
            <a:spLocks noGrp="1"/>
          </p:cNvSpPr>
          <p:nvPr>
            <p:ph type="body" idx="1"/>
          </p:nvPr>
        </p:nvSpPr>
        <p:spPr>
          <a:solidFill>
            <a:schemeClr val="accent1"/>
          </a:solidFill>
        </p:spPr>
        <p:txBody>
          <a:bodyPr/>
          <a:lstStyle/>
          <a:p>
            <a:pPr algn="ctr"/>
            <a:r>
              <a:rPr lang="es-MX" dirty="0" smtClean="0">
                <a:solidFill>
                  <a:schemeClr val="tx1"/>
                </a:solidFill>
              </a:rPr>
              <a:t>Agudo</a:t>
            </a:r>
            <a:endParaRPr lang="es-MX" dirty="0">
              <a:solidFill>
                <a:schemeClr val="tx1"/>
              </a:solidFill>
            </a:endParaRPr>
          </a:p>
        </p:txBody>
      </p:sp>
      <p:sp>
        <p:nvSpPr>
          <p:cNvPr id="1021954" name="Content Placeholder 4"/>
          <p:cNvSpPr>
            <a:spLocks noGrp="1"/>
          </p:cNvSpPr>
          <p:nvPr>
            <p:ph sz="half" idx="2"/>
          </p:nvPr>
        </p:nvSpPr>
        <p:spPr>
          <a:xfrm>
            <a:off x="457200" y="2174875"/>
            <a:ext cx="4040188" cy="3564053"/>
          </a:xfrm>
          <a:solidFill>
            <a:schemeClr val="accent1">
              <a:lumMod val="20000"/>
              <a:lumOff val="80000"/>
            </a:schemeClr>
          </a:solidFill>
        </p:spPr>
        <p:txBody>
          <a:bodyPr wrap="square">
            <a:spAutoFit/>
          </a:bodyPr>
          <a:lstStyle/>
          <a:p>
            <a:pPr marL="247650" indent="-247650"/>
            <a:r>
              <a:rPr lang="es-MX" b="0" dirty="0" smtClean="0"/>
              <a:t>Repentino, agudo, intenso, localizado</a:t>
            </a:r>
          </a:p>
          <a:p>
            <a:pPr marL="247650" indent="-247650"/>
            <a:r>
              <a:rPr lang="es-MX" b="0" dirty="0" smtClean="0"/>
              <a:t>Usualmente auto-limitado (menos de 6 meses)</a:t>
            </a:r>
          </a:p>
          <a:p>
            <a:pPr marL="247650" indent="-247650"/>
            <a:r>
              <a:rPr lang="es-MX" b="0" dirty="0" smtClean="0"/>
              <a:t>Puede estar asociado con cambios fisiológicos (</a:t>
            </a:r>
            <a:r>
              <a:rPr lang="es-MX" b="0" i="1" dirty="0" smtClean="0"/>
              <a:t>ej: </a:t>
            </a:r>
            <a:r>
              <a:rPr lang="es-MX" b="0" dirty="0" smtClean="0"/>
              <a:t> </a:t>
            </a:r>
            <a:r>
              <a:rPr lang="es-MX" dirty="0" smtClean="0"/>
              <a:t>sudoración, aumento en frecuencia cardiaca, presión sanguínea elevada)</a:t>
            </a:r>
            <a:endParaRPr lang="es-MX" sz="2800" b="1" dirty="0" smtClean="0"/>
          </a:p>
        </p:txBody>
      </p:sp>
      <p:sp>
        <p:nvSpPr>
          <p:cNvPr id="4" name="Text Placeholder 3"/>
          <p:cNvSpPr>
            <a:spLocks noGrp="1"/>
          </p:cNvSpPr>
          <p:nvPr>
            <p:ph type="body" sz="quarter" idx="3"/>
          </p:nvPr>
        </p:nvSpPr>
        <p:spPr>
          <a:solidFill>
            <a:schemeClr val="accent2"/>
          </a:solidFill>
        </p:spPr>
        <p:txBody>
          <a:bodyPr/>
          <a:lstStyle/>
          <a:p>
            <a:pPr algn="ctr"/>
            <a:r>
              <a:rPr lang="es-MX" dirty="0" smtClean="0">
                <a:solidFill>
                  <a:schemeClr val="tx1"/>
                </a:solidFill>
              </a:rPr>
              <a:t>Crónico</a:t>
            </a:r>
            <a:endParaRPr lang="es-MX" dirty="0">
              <a:solidFill>
                <a:schemeClr val="tx1"/>
              </a:solidFill>
            </a:endParaRPr>
          </a:p>
        </p:txBody>
      </p:sp>
      <p:sp>
        <p:nvSpPr>
          <p:cNvPr id="5" name="Content Placeholder 4"/>
          <p:cNvSpPr>
            <a:spLocks noGrp="1"/>
          </p:cNvSpPr>
          <p:nvPr>
            <p:ph sz="quarter" idx="4"/>
          </p:nvPr>
        </p:nvSpPr>
        <p:spPr>
          <a:solidFill>
            <a:schemeClr val="accent2">
              <a:lumMod val="20000"/>
              <a:lumOff val="80000"/>
            </a:schemeClr>
          </a:solidFill>
        </p:spPr>
        <p:txBody>
          <a:bodyPr>
            <a:normAutofit/>
          </a:bodyPr>
          <a:lstStyle/>
          <a:p>
            <a:pPr marL="247650" indent="-247650"/>
            <a:r>
              <a:rPr lang="es-MX" dirty="0" smtClean="0"/>
              <a:t>Intenso, punzante, difuso</a:t>
            </a:r>
          </a:p>
          <a:p>
            <a:pPr marL="247650" indent="-247650"/>
            <a:r>
              <a:rPr lang="es-MX" dirty="0" smtClean="0"/>
              <a:t>Sin inicio o final definitivo</a:t>
            </a:r>
          </a:p>
          <a:p>
            <a:pPr marL="247650" indent="-247650"/>
            <a:r>
              <a:rPr lang="es-MX" dirty="0" smtClean="0"/>
              <a:t>Varía en intensidad; su intensidad puede disminuir brevemente</a:t>
            </a:r>
          </a:p>
          <a:p>
            <a:pPr marL="247650" indent="-247650"/>
            <a:r>
              <a:rPr lang="es-MX" dirty="0" smtClean="0"/>
              <a:t>Asociado con dificultades psicológicas y sociales</a:t>
            </a:r>
          </a:p>
          <a:p>
            <a:pPr marL="247650" indent="-247650"/>
            <a:r>
              <a:rPr lang="es-MX" dirty="0" smtClean="0"/>
              <a:t>El dolor agudo puede ser sobreimpuesto</a:t>
            </a:r>
            <a:endParaRPr lang="es-MX" dirty="0"/>
          </a:p>
        </p:txBody>
      </p:sp>
      <p:sp>
        <p:nvSpPr>
          <p:cNvPr id="8" name="Text Box 12"/>
          <p:cNvSpPr txBox="1">
            <a:spLocks noChangeArrowheads="1"/>
          </p:cNvSpPr>
          <p:nvPr/>
        </p:nvSpPr>
        <p:spPr bwMode="auto">
          <a:xfrm>
            <a:off x="274924" y="6257924"/>
            <a:ext cx="8456613" cy="461665"/>
          </a:xfrm>
          <a:prstGeom prst="rect">
            <a:avLst/>
          </a:prstGeom>
          <a:noFill/>
          <a:ln w="9525">
            <a:noFill/>
            <a:miter lim="800000"/>
            <a:headEnd/>
            <a:tailEnd/>
          </a:ln>
        </p:spPr>
        <p:txBody>
          <a:bodyPr lIns="0" tIns="0" rIns="0" bIns="0" anchor="b">
            <a:spAutoFit/>
          </a:bodyPr>
          <a:lstStyle/>
          <a:p>
            <a:r>
              <a:rPr lang="en-CA" sz="1000" dirty="0">
                <a:solidFill>
                  <a:schemeClr val="bg2"/>
                </a:solidFill>
                <a:latin typeface="Arial" pitchFamily="34" charset="0"/>
                <a:cs typeface="Arial" pitchFamily="34" charset="0"/>
              </a:rPr>
              <a:t>Thienhaus O, Cole BE. Classification of pain. In: Weiner R. Pain management: a practical guide for clinicians. Boca Raton: CRC Press; 2002. ISBN 0-8493-0926-3. p. 28. </a:t>
            </a:r>
          </a:p>
          <a:p>
            <a:r>
              <a:rPr lang="en-US" sz="1000" dirty="0" smtClean="0">
                <a:solidFill>
                  <a:schemeClr val="bg2"/>
                </a:solidFill>
                <a:latin typeface="Arial" pitchFamily="34" charset="0"/>
                <a:cs typeface="Arial" pitchFamily="34" charset="0"/>
              </a:rPr>
              <a:t>Siddall PJ, et al. In: Cousins MJ, Bridenbaugh PO, eds. Neural Blockade in Clinical Anesthesia and Management of Pain; 1998:675–713.</a:t>
            </a:r>
            <a:endParaRPr lang="en-US" sz="10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5616469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49" name="Oval 5"/>
          <p:cNvSpPr>
            <a:spLocks noChangeArrowheads="1"/>
          </p:cNvSpPr>
          <p:nvPr/>
        </p:nvSpPr>
        <p:spPr bwMode="auto">
          <a:xfrm>
            <a:off x="1135063" y="2204863"/>
            <a:ext cx="2463800" cy="776609"/>
          </a:xfrm>
          <a:prstGeom prst="ellipse">
            <a:avLst/>
          </a:prstGeom>
          <a:solidFill>
            <a:schemeClr val="accent1"/>
          </a:solidFill>
          <a:ln w="9525">
            <a:noFill/>
            <a:round/>
            <a:headEnd/>
            <a:tailEnd/>
          </a:ln>
        </p:spPr>
        <p:txBody>
          <a:bodyPr wrap="none" anchor="ctr"/>
          <a:lstStyle/>
          <a:p>
            <a:pPr algn="ctr"/>
            <a:r>
              <a:rPr lang="es-MX" sz="1600" b="1" dirty="0" smtClean="0">
                <a:solidFill>
                  <a:srgbClr val="FFFFFF"/>
                </a:solidFill>
              </a:rPr>
              <a:t>Procesos </a:t>
            </a:r>
          </a:p>
          <a:p>
            <a:pPr algn="ctr"/>
            <a:r>
              <a:rPr lang="es-MX" sz="1600" b="1" dirty="0" smtClean="0">
                <a:solidFill>
                  <a:srgbClr val="FFFFFF"/>
                </a:solidFill>
              </a:rPr>
              <a:t>Patofisiológicos</a:t>
            </a:r>
            <a:endParaRPr lang="es-MX" sz="1600" b="1" dirty="0">
              <a:solidFill>
                <a:srgbClr val="FFFFFF"/>
              </a:solidFill>
            </a:endParaRPr>
          </a:p>
        </p:txBody>
      </p:sp>
      <p:sp>
        <p:nvSpPr>
          <p:cNvPr id="1026050" name="Oval 6"/>
          <p:cNvSpPr>
            <a:spLocks noChangeArrowheads="1"/>
          </p:cNvSpPr>
          <p:nvPr/>
        </p:nvSpPr>
        <p:spPr bwMode="auto">
          <a:xfrm>
            <a:off x="1137443" y="5172223"/>
            <a:ext cx="2462213" cy="711866"/>
          </a:xfrm>
          <a:prstGeom prst="ellipse">
            <a:avLst/>
          </a:prstGeom>
          <a:solidFill>
            <a:schemeClr val="accent4"/>
          </a:solidFill>
          <a:ln w="9525">
            <a:noFill/>
            <a:round/>
            <a:headEnd/>
            <a:tailEnd/>
          </a:ln>
        </p:spPr>
        <p:txBody>
          <a:bodyPr wrap="none" anchor="ctr"/>
          <a:lstStyle/>
          <a:p>
            <a:pPr algn="ctr"/>
            <a:r>
              <a:rPr lang="es-MX" sz="1600" b="1" dirty="0" smtClean="0">
                <a:solidFill>
                  <a:srgbClr val="FFFFFF"/>
                </a:solidFill>
              </a:rPr>
              <a:t>Antecedentes </a:t>
            </a:r>
          </a:p>
          <a:p>
            <a:pPr algn="ctr"/>
            <a:r>
              <a:rPr lang="es-MX" sz="1600" b="1" dirty="0" smtClean="0">
                <a:solidFill>
                  <a:srgbClr val="FFFFFF"/>
                </a:solidFill>
              </a:rPr>
              <a:t>psicosociales</a:t>
            </a:r>
            <a:endParaRPr lang="es-MX" sz="1600" b="1" dirty="0">
              <a:solidFill>
                <a:srgbClr val="FFFFFF"/>
              </a:solidFill>
            </a:endParaRPr>
          </a:p>
        </p:txBody>
      </p:sp>
      <p:sp>
        <p:nvSpPr>
          <p:cNvPr id="1026051" name="Oval 7"/>
          <p:cNvSpPr>
            <a:spLocks noChangeArrowheads="1"/>
          </p:cNvSpPr>
          <p:nvPr/>
        </p:nvSpPr>
        <p:spPr bwMode="auto">
          <a:xfrm>
            <a:off x="5649913" y="2204863"/>
            <a:ext cx="2462212" cy="776609"/>
          </a:xfrm>
          <a:prstGeom prst="ellipse">
            <a:avLst/>
          </a:prstGeom>
          <a:solidFill>
            <a:schemeClr val="accent1"/>
          </a:solidFill>
          <a:ln w="9525">
            <a:noFill/>
            <a:round/>
            <a:headEnd/>
            <a:tailEnd/>
          </a:ln>
        </p:spPr>
        <p:txBody>
          <a:bodyPr wrap="none" anchor="ctr"/>
          <a:lstStyle/>
          <a:p>
            <a:pPr algn="ctr"/>
            <a:r>
              <a:rPr lang="es-MX" sz="1600" b="1" dirty="0" smtClean="0"/>
              <a:t>Factores de</a:t>
            </a:r>
          </a:p>
          <a:p>
            <a:pPr algn="ctr"/>
            <a:r>
              <a:rPr lang="es-MX" sz="1600" b="1" dirty="0" smtClean="0"/>
              <a:t> mantenimiento </a:t>
            </a:r>
          </a:p>
          <a:p>
            <a:pPr algn="ctr"/>
            <a:r>
              <a:rPr lang="es-MX" sz="1600" b="1" dirty="0" smtClean="0"/>
              <a:t>patofisiológico</a:t>
            </a:r>
            <a:endParaRPr lang="es-MX" sz="1600" b="1" dirty="0"/>
          </a:p>
        </p:txBody>
      </p:sp>
      <p:sp>
        <p:nvSpPr>
          <p:cNvPr id="1026052" name="Oval 8"/>
          <p:cNvSpPr>
            <a:spLocks noChangeArrowheads="1"/>
          </p:cNvSpPr>
          <p:nvPr/>
        </p:nvSpPr>
        <p:spPr bwMode="auto">
          <a:xfrm>
            <a:off x="5649913" y="5172223"/>
            <a:ext cx="2463800" cy="711866"/>
          </a:xfrm>
          <a:prstGeom prst="ellipse">
            <a:avLst/>
          </a:prstGeom>
          <a:solidFill>
            <a:schemeClr val="accent4"/>
          </a:solidFill>
          <a:ln w="9525">
            <a:noFill/>
            <a:round/>
            <a:headEnd/>
            <a:tailEnd/>
          </a:ln>
        </p:spPr>
        <p:txBody>
          <a:bodyPr wrap="none" anchor="ctr"/>
          <a:lstStyle/>
          <a:p>
            <a:pPr algn="ctr"/>
            <a:r>
              <a:rPr lang="es-MX" sz="1600" b="1" dirty="0" smtClean="0">
                <a:solidFill>
                  <a:srgbClr val="FFFFFF"/>
                </a:solidFill>
              </a:rPr>
              <a:t>Factores de </a:t>
            </a:r>
          </a:p>
          <a:p>
            <a:pPr algn="ctr"/>
            <a:r>
              <a:rPr lang="es-MX" sz="1600" b="1" dirty="0" smtClean="0">
                <a:solidFill>
                  <a:srgbClr val="FFFFFF"/>
                </a:solidFill>
              </a:rPr>
              <a:t>mantenimiento</a:t>
            </a:r>
          </a:p>
          <a:p>
            <a:pPr algn="ctr"/>
            <a:r>
              <a:rPr lang="es-MX" sz="1600" b="1" dirty="0" smtClean="0">
                <a:solidFill>
                  <a:srgbClr val="FFFFFF"/>
                </a:solidFill>
              </a:rPr>
              <a:t>psicosocial</a:t>
            </a:r>
            <a:endParaRPr lang="es-MX" sz="1600" b="1" dirty="0">
              <a:solidFill>
                <a:srgbClr val="FFFFFF"/>
              </a:solidFill>
            </a:endParaRPr>
          </a:p>
        </p:txBody>
      </p:sp>
      <p:sp>
        <p:nvSpPr>
          <p:cNvPr id="1026053" name="Oval 9"/>
          <p:cNvSpPr>
            <a:spLocks noChangeArrowheads="1"/>
          </p:cNvSpPr>
          <p:nvPr/>
        </p:nvSpPr>
        <p:spPr bwMode="auto">
          <a:xfrm>
            <a:off x="1408113" y="3392636"/>
            <a:ext cx="1916112" cy="752475"/>
          </a:xfrm>
          <a:prstGeom prst="ellipse">
            <a:avLst/>
          </a:prstGeom>
          <a:solidFill>
            <a:schemeClr val="accent3"/>
          </a:solidFill>
          <a:ln w="25400">
            <a:noFill/>
            <a:round/>
            <a:headEnd/>
            <a:tailEnd/>
          </a:ln>
        </p:spPr>
        <p:txBody>
          <a:bodyPr wrap="none" anchor="ctr"/>
          <a:lstStyle/>
          <a:p>
            <a:pPr algn="ctr"/>
            <a:r>
              <a:rPr lang="es-MX" sz="1400" b="1" dirty="0" smtClean="0">
                <a:solidFill>
                  <a:srgbClr val="FFFFFF"/>
                </a:solidFill>
              </a:rPr>
              <a:t>Componente</a:t>
            </a:r>
          </a:p>
          <a:p>
            <a:pPr algn="ctr"/>
            <a:r>
              <a:rPr lang="es-MX" sz="1400" b="1" dirty="0" smtClean="0">
                <a:solidFill>
                  <a:srgbClr val="FFFFFF"/>
                </a:solidFill>
              </a:rPr>
              <a:t>sensorial</a:t>
            </a:r>
            <a:endParaRPr lang="es-MX" sz="1400" b="1" dirty="0">
              <a:solidFill>
                <a:srgbClr val="FFFFFF"/>
              </a:solidFill>
            </a:endParaRPr>
          </a:p>
        </p:txBody>
      </p:sp>
      <p:sp>
        <p:nvSpPr>
          <p:cNvPr id="1026054" name="Oval 10"/>
          <p:cNvSpPr>
            <a:spLocks noChangeArrowheads="1"/>
          </p:cNvSpPr>
          <p:nvPr/>
        </p:nvSpPr>
        <p:spPr bwMode="auto">
          <a:xfrm>
            <a:off x="1408113" y="4076848"/>
            <a:ext cx="1916112" cy="752475"/>
          </a:xfrm>
          <a:prstGeom prst="ellipse">
            <a:avLst/>
          </a:prstGeom>
          <a:noFill/>
          <a:ln w="25400">
            <a:solidFill>
              <a:schemeClr val="accent1"/>
            </a:solidFill>
            <a:round/>
            <a:headEnd/>
            <a:tailEnd/>
          </a:ln>
        </p:spPr>
        <p:txBody>
          <a:bodyPr wrap="none" anchor="ctr"/>
          <a:lstStyle/>
          <a:p>
            <a:pPr algn="ctr"/>
            <a:r>
              <a:rPr lang="es-MX" sz="1400" dirty="0" smtClean="0">
                <a:solidFill>
                  <a:schemeClr val="bg2"/>
                </a:solidFill>
              </a:rPr>
              <a:t>Componente </a:t>
            </a:r>
          </a:p>
          <a:p>
            <a:pPr algn="ctr"/>
            <a:r>
              <a:rPr lang="es-MX" sz="1400" dirty="0" smtClean="0">
                <a:solidFill>
                  <a:schemeClr val="bg2"/>
                </a:solidFill>
              </a:rPr>
              <a:t>afectivo/cognitivo</a:t>
            </a:r>
            <a:endParaRPr lang="es-MX" sz="1400" dirty="0">
              <a:solidFill>
                <a:schemeClr val="bg2"/>
              </a:solidFill>
            </a:endParaRPr>
          </a:p>
        </p:txBody>
      </p:sp>
      <p:sp>
        <p:nvSpPr>
          <p:cNvPr id="1026055" name="Oval 11"/>
          <p:cNvSpPr>
            <a:spLocks noChangeArrowheads="1"/>
          </p:cNvSpPr>
          <p:nvPr/>
        </p:nvSpPr>
        <p:spPr bwMode="auto">
          <a:xfrm>
            <a:off x="520700" y="3324373"/>
            <a:ext cx="3692525" cy="1504950"/>
          </a:xfrm>
          <a:prstGeom prst="ellipse">
            <a:avLst/>
          </a:prstGeom>
          <a:noFill/>
          <a:ln w="25400">
            <a:solidFill>
              <a:schemeClr val="accent1"/>
            </a:solidFill>
            <a:round/>
            <a:headEnd/>
            <a:tailEnd/>
          </a:ln>
        </p:spPr>
        <p:txBody>
          <a:bodyPr wrap="none" anchor="ctr"/>
          <a:lstStyle/>
          <a:p>
            <a:endParaRPr lang="es-MX" sz="1600" dirty="0">
              <a:solidFill>
                <a:srgbClr val="FFFFFF"/>
              </a:solidFill>
            </a:endParaRPr>
          </a:p>
        </p:txBody>
      </p:sp>
      <p:sp>
        <p:nvSpPr>
          <p:cNvPr id="1026056" name="Text Box 12"/>
          <p:cNvSpPr txBox="1">
            <a:spLocks noChangeArrowheads="1"/>
          </p:cNvSpPr>
          <p:nvPr/>
        </p:nvSpPr>
        <p:spPr bwMode="auto">
          <a:xfrm>
            <a:off x="179512" y="3822848"/>
            <a:ext cx="958850" cy="584200"/>
          </a:xfrm>
          <a:prstGeom prst="rect">
            <a:avLst/>
          </a:prstGeom>
          <a:solidFill>
            <a:schemeClr val="bg2"/>
          </a:solidFill>
          <a:ln w="9525">
            <a:noFill/>
            <a:miter lim="800000"/>
            <a:headEnd/>
            <a:tailEnd/>
          </a:ln>
        </p:spPr>
        <p:txBody>
          <a:bodyPr wrap="none"/>
          <a:lstStyle/>
          <a:p>
            <a:pPr algn="ctr"/>
            <a:r>
              <a:rPr lang="es-MX" sz="1600" b="1" dirty="0" smtClean="0"/>
              <a:t>Dolor </a:t>
            </a:r>
          </a:p>
          <a:p>
            <a:pPr algn="ctr"/>
            <a:r>
              <a:rPr lang="es-MX" sz="1600" b="1" dirty="0" smtClean="0"/>
              <a:t>agudo</a:t>
            </a:r>
            <a:endParaRPr lang="es-MX" sz="1600" b="1" dirty="0"/>
          </a:p>
        </p:txBody>
      </p:sp>
      <p:sp>
        <p:nvSpPr>
          <p:cNvPr id="1026057" name="Oval 13"/>
          <p:cNvSpPr>
            <a:spLocks noChangeArrowheads="1"/>
          </p:cNvSpPr>
          <p:nvPr/>
        </p:nvSpPr>
        <p:spPr bwMode="auto">
          <a:xfrm>
            <a:off x="5922963" y="3392636"/>
            <a:ext cx="1916112" cy="752475"/>
          </a:xfrm>
          <a:prstGeom prst="ellipse">
            <a:avLst/>
          </a:prstGeom>
          <a:solidFill>
            <a:schemeClr val="accent3"/>
          </a:solidFill>
          <a:ln w="25400">
            <a:noFill/>
            <a:round/>
            <a:headEnd/>
            <a:tailEnd/>
          </a:ln>
        </p:spPr>
        <p:txBody>
          <a:bodyPr wrap="none" anchor="ctr"/>
          <a:lstStyle/>
          <a:p>
            <a:pPr algn="ctr"/>
            <a:r>
              <a:rPr lang="es-MX" sz="1400" b="1" dirty="0" smtClean="0">
                <a:solidFill>
                  <a:srgbClr val="FFFFFF"/>
                </a:solidFill>
              </a:rPr>
              <a:t>Componente</a:t>
            </a:r>
          </a:p>
          <a:p>
            <a:pPr algn="ctr"/>
            <a:r>
              <a:rPr lang="es-MX" sz="1400" b="1" dirty="0" smtClean="0">
                <a:solidFill>
                  <a:srgbClr val="FFFFFF"/>
                </a:solidFill>
              </a:rPr>
              <a:t>sensorial</a:t>
            </a:r>
            <a:endParaRPr lang="es-MX" sz="1400" b="1" dirty="0">
              <a:solidFill>
                <a:srgbClr val="FFFFFF"/>
              </a:solidFill>
            </a:endParaRPr>
          </a:p>
        </p:txBody>
      </p:sp>
      <p:sp>
        <p:nvSpPr>
          <p:cNvPr id="1026058" name="Oval 14"/>
          <p:cNvSpPr>
            <a:spLocks noChangeArrowheads="1"/>
          </p:cNvSpPr>
          <p:nvPr/>
        </p:nvSpPr>
        <p:spPr bwMode="auto">
          <a:xfrm>
            <a:off x="5922963" y="4076848"/>
            <a:ext cx="1916112" cy="752475"/>
          </a:xfrm>
          <a:prstGeom prst="ellipse">
            <a:avLst/>
          </a:prstGeom>
          <a:noFill/>
          <a:ln w="25400">
            <a:solidFill>
              <a:schemeClr val="accent1"/>
            </a:solidFill>
            <a:round/>
            <a:headEnd/>
            <a:tailEnd/>
          </a:ln>
        </p:spPr>
        <p:txBody>
          <a:bodyPr wrap="none" anchor="ctr"/>
          <a:lstStyle/>
          <a:p>
            <a:pPr algn="ctr"/>
            <a:r>
              <a:rPr lang="es-MX" sz="1400" dirty="0" smtClean="0">
                <a:solidFill>
                  <a:schemeClr val="bg2"/>
                </a:solidFill>
              </a:rPr>
              <a:t>Componente </a:t>
            </a:r>
          </a:p>
          <a:p>
            <a:pPr algn="ctr"/>
            <a:r>
              <a:rPr lang="es-MX" sz="1400" dirty="0" smtClean="0">
                <a:solidFill>
                  <a:schemeClr val="bg2"/>
                </a:solidFill>
              </a:rPr>
              <a:t>afectivo/cognitivo</a:t>
            </a:r>
            <a:endParaRPr lang="es-MX" sz="1400" dirty="0">
              <a:solidFill>
                <a:schemeClr val="bg2"/>
              </a:solidFill>
            </a:endParaRPr>
          </a:p>
        </p:txBody>
      </p:sp>
      <p:sp>
        <p:nvSpPr>
          <p:cNvPr id="878607" name="Oval 15"/>
          <p:cNvSpPr>
            <a:spLocks noChangeArrowheads="1"/>
          </p:cNvSpPr>
          <p:nvPr/>
        </p:nvSpPr>
        <p:spPr bwMode="auto">
          <a:xfrm>
            <a:off x="5033963" y="3324373"/>
            <a:ext cx="3694112" cy="1504950"/>
          </a:xfrm>
          <a:prstGeom prst="ellipse">
            <a:avLst/>
          </a:prstGeom>
          <a:noFill/>
          <a:ln w="25400">
            <a:solidFill>
              <a:schemeClr val="accent1"/>
            </a:solidFill>
            <a:round/>
            <a:headEnd/>
            <a:tailEnd/>
          </a:ln>
          <a:effectLst/>
        </p:spPr>
        <p:txBody>
          <a:bodyPr wrap="none" anchor="ctr"/>
          <a:lstStyle/>
          <a:p>
            <a:pPr>
              <a:defRPr/>
            </a:pPr>
            <a:endParaRPr lang="es-MX" sz="1600" dirty="0">
              <a:solidFill>
                <a:srgbClr val="FFFFFF"/>
              </a:solidFill>
              <a:ea typeface="+mn-ea"/>
              <a:cs typeface="+mn-cs"/>
            </a:endParaRPr>
          </a:p>
        </p:txBody>
      </p:sp>
      <p:sp>
        <p:nvSpPr>
          <p:cNvPr id="1026060" name="Text Box 16"/>
          <p:cNvSpPr txBox="1">
            <a:spLocks noChangeArrowheads="1"/>
          </p:cNvSpPr>
          <p:nvPr/>
        </p:nvSpPr>
        <p:spPr bwMode="auto">
          <a:xfrm>
            <a:off x="8077646" y="3822848"/>
            <a:ext cx="958850" cy="584200"/>
          </a:xfrm>
          <a:prstGeom prst="rect">
            <a:avLst/>
          </a:prstGeom>
          <a:solidFill>
            <a:schemeClr val="accent2"/>
          </a:solidFill>
          <a:ln w="9525">
            <a:noFill/>
            <a:miter lim="800000"/>
            <a:headEnd/>
            <a:tailEnd/>
          </a:ln>
        </p:spPr>
        <p:txBody>
          <a:bodyPr wrap="none"/>
          <a:lstStyle/>
          <a:p>
            <a:pPr algn="ctr"/>
            <a:r>
              <a:rPr lang="es-MX" sz="1600" b="1" dirty="0" smtClean="0">
                <a:solidFill>
                  <a:srgbClr val="FFFFFF"/>
                </a:solidFill>
              </a:rPr>
              <a:t>Dolor </a:t>
            </a:r>
          </a:p>
          <a:p>
            <a:pPr algn="ctr"/>
            <a:r>
              <a:rPr lang="es-MX" sz="1600" b="1" dirty="0" smtClean="0">
                <a:solidFill>
                  <a:srgbClr val="FFFFFF"/>
                </a:solidFill>
              </a:rPr>
              <a:t>crónico</a:t>
            </a:r>
            <a:endParaRPr lang="es-MX" sz="1600" b="1" dirty="0">
              <a:solidFill>
                <a:srgbClr val="FFFFFF"/>
              </a:solidFill>
            </a:endParaRPr>
          </a:p>
        </p:txBody>
      </p:sp>
      <p:cxnSp>
        <p:nvCxnSpPr>
          <p:cNvPr id="1026061" name="AutoShape 17"/>
          <p:cNvCxnSpPr>
            <a:cxnSpLocks noChangeShapeType="1"/>
            <a:stCxn id="1026049" idx="4"/>
            <a:endCxn id="1026055" idx="0"/>
          </p:cNvCxnSpPr>
          <p:nvPr/>
        </p:nvCxnSpPr>
        <p:spPr bwMode="auto">
          <a:xfrm>
            <a:off x="2366963" y="2981472"/>
            <a:ext cx="0" cy="342901"/>
          </a:xfrm>
          <a:prstGeom prst="straightConnector1">
            <a:avLst/>
          </a:prstGeom>
          <a:noFill/>
          <a:ln w="38100">
            <a:solidFill>
              <a:schemeClr val="accent3"/>
            </a:solidFill>
            <a:round/>
            <a:headEnd/>
            <a:tailEnd type="triangle" w="med" len="med"/>
          </a:ln>
        </p:spPr>
      </p:cxnSp>
      <p:cxnSp>
        <p:nvCxnSpPr>
          <p:cNvPr id="1026062" name="AutoShape 18"/>
          <p:cNvCxnSpPr>
            <a:cxnSpLocks noChangeShapeType="1"/>
            <a:stCxn id="1026050" idx="0"/>
            <a:endCxn id="1026055" idx="4"/>
          </p:cNvCxnSpPr>
          <p:nvPr/>
        </p:nvCxnSpPr>
        <p:spPr bwMode="auto">
          <a:xfrm flipH="1" flipV="1">
            <a:off x="2366963" y="4829323"/>
            <a:ext cx="1587" cy="342900"/>
          </a:xfrm>
          <a:prstGeom prst="straightConnector1">
            <a:avLst/>
          </a:prstGeom>
          <a:noFill/>
          <a:ln w="38100">
            <a:solidFill>
              <a:schemeClr val="accent3"/>
            </a:solidFill>
            <a:round/>
            <a:headEnd/>
            <a:tailEnd type="triangle" w="med" len="med"/>
          </a:ln>
        </p:spPr>
      </p:cxnSp>
      <p:cxnSp>
        <p:nvCxnSpPr>
          <p:cNvPr id="1026063" name="AutoShape 19"/>
          <p:cNvCxnSpPr>
            <a:cxnSpLocks noChangeShapeType="1"/>
            <a:stCxn id="1026052" idx="0"/>
            <a:endCxn id="878607" idx="4"/>
          </p:cNvCxnSpPr>
          <p:nvPr/>
        </p:nvCxnSpPr>
        <p:spPr bwMode="auto">
          <a:xfrm flipH="1" flipV="1">
            <a:off x="6881019" y="4829323"/>
            <a:ext cx="794" cy="342900"/>
          </a:xfrm>
          <a:prstGeom prst="straightConnector1">
            <a:avLst/>
          </a:prstGeom>
          <a:noFill/>
          <a:ln w="38100">
            <a:solidFill>
              <a:schemeClr val="accent3"/>
            </a:solidFill>
            <a:round/>
            <a:headEnd/>
            <a:tailEnd type="triangle" w="med" len="med"/>
          </a:ln>
        </p:spPr>
      </p:cxnSp>
      <p:cxnSp>
        <p:nvCxnSpPr>
          <p:cNvPr id="1026064" name="AutoShape 20"/>
          <p:cNvCxnSpPr>
            <a:cxnSpLocks noChangeShapeType="1"/>
            <a:stCxn id="1026051" idx="4"/>
            <a:endCxn id="878607" idx="0"/>
          </p:cNvCxnSpPr>
          <p:nvPr/>
        </p:nvCxnSpPr>
        <p:spPr bwMode="auto">
          <a:xfrm>
            <a:off x="6881019" y="2981472"/>
            <a:ext cx="0" cy="342901"/>
          </a:xfrm>
          <a:prstGeom prst="straightConnector1">
            <a:avLst/>
          </a:prstGeom>
          <a:noFill/>
          <a:ln w="38100">
            <a:solidFill>
              <a:schemeClr val="accent3"/>
            </a:solidFill>
            <a:round/>
            <a:headEnd/>
            <a:tailEnd type="triangle" w="med" len="med"/>
          </a:ln>
        </p:spPr>
      </p:cxnSp>
      <p:cxnSp>
        <p:nvCxnSpPr>
          <p:cNvPr id="1026065" name="AutoShape 21"/>
          <p:cNvCxnSpPr>
            <a:cxnSpLocks noChangeShapeType="1"/>
            <a:stCxn id="1026055" idx="6"/>
            <a:endCxn id="878607" idx="2"/>
          </p:cNvCxnSpPr>
          <p:nvPr/>
        </p:nvCxnSpPr>
        <p:spPr bwMode="auto">
          <a:xfrm>
            <a:off x="4213225" y="4076848"/>
            <a:ext cx="820738" cy="0"/>
          </a:xfrm>
          <a:prstGeom prst="straightConnector1">
            <a:avLst/>
          </a:prstGeom>
          <a:noFill/>
          <a:ln w="63500">
            <a:solidFill>
              <a:schemeClr val="accent3"/>
            </a:solidFill>
            <a:round/>
            <a:headEnd/>
            <a:tailEnd type="triangle" w="med" len="med"/>
          </a:ln>
        </p:spPr>
      </p:cxnSp>
      <p:cxnSp>
        <p:nvCxnSpPr>
          <p:cNvPr id="1026066" name="AutoShape 22"/>
          <p:cNvCxnSpPr>
            <a:cxnSpLocks noChangeShapeType="1"/>
            <a:stCxn id="1026050" idx="0"/>
            <a:endCxn id="878607" idx="3"/>
          </p:cNvCxnSpPr>
          <p:nvPr/>
        </p:nvCxnSpPr>
        <p:spPr bwMode="auto">
          <a:xfrm flipV="1">
            <a:off x="2368550" y="4608928"/>
            <a:ext cx="3206403" cy="563295"/>
          </a:xfrm>
          <a:prstGeom prst="straightConnector1">
            <a:avLst/>
          </a:prstGeom>
          <a:noFill/>
          <a:ln w="38100">
            <a:solidFill>
              <a:schemeClr val="accent3"/>
            </a:solidFill>
            <a:round/>
            <a:headEnd/>
            <a:tailEnd type="triangle" w="med" len="med"/>
          </a:ln>
        </p:spPr>
      </p:cxnSp>
      <p:cxnSp>
        <p:nvCxnSpPr>
          <p:cNvPr id="1026067" name="AutoShape 23"/>
          <p:cNvCxnSpPr>
            <a:cxnSpLocks noChangeShapeType="1"/>
            <a:stCxn id="1026049" idx="4"/>
            <a:endCxn id="878607" idx="1"/>
          </p:cNvCxnSpPr>
          <p:nvPr/>
        </p:nvCxnSpPr>
        <p:spPr bwMode="auto">
          <a:xfrm>
            <a:off x="2366963" y="2981472"/>
            <a:ext cx="3207990" cy="563296"/>
          </a:xfrm>
          <a:prstGeom prst="straightConnector1">
            <a:avLst/>
          </a:prstGeom>
          <a:noFill/>
          <a:ln w="38100">
            <a:solidFill>
              <a:schemeClr val="accent3"/>
            </a:solidFill>
            <a:round/>
            <a:headEnd/>
            <a:tailEnd type="triangle" w="med" len="med"/>
          </a:ln>
        </p:spPr>
      </p:cxnSp>
      <p:sp>
        <p:nvSpPr>
          <p:cNvPr id="1026068" name="Title 24"/>
          <p:cNvSpPr>
            <a:spLocks noGrp="1"/>
          </p:cNvSpPr>
          <p:nvPr>
            <p:ph type="title"/>
          </p:nvPr>
        </p:nvSpPr>
        <p:spPr/>
        <p:txBody>
          <a:bodyPr>
            <a:noAutofit/>
          </a:bodyPr>
          <a:lstStyle/>
          <a:p>
            <a:r>
              <a:rPr lang="es-MX" dirty="0" smtClean="0"/>
              <a:t>El Dolor Agudo Puede Volverse Crónico</a:t>
            </a:r>
          </a:p>
        </p:txBody>
      </p:sp>
      <p:sp>
        <p:nvSpPr>
          <p:cNvPr id="1026069" name="Text Box 12"/>
          <p:cNvSpPr txBox="1">
            <a:spLocks noChangeArrowheads="1"/>
          </p:cNvSpPr>
          <p:nvPr/>
        </p:nvSpPr>
        <p:spPr bwMode="auto">
          <a:xfrm>
            <a:off x="323528" y="6453336"/>
            <a:ext cx="8456613" cy="153888"/>
          </a:xfrm>
          <a:prstGeom prst="rect">
            <a:avLst/>
          </a:prstGeom>
          <a:noFill/>
          <a:ln w="9525">
            <a:noFill/>
            <a:miter lim="800000"/>
            <a:headEnd/>
            <a:tailEnd/>
          </a:ln>
        </p:spPr>
        <p:txBody>
          <a:bodyPr lIns="0" tIns="0" rIns="0" bIns="0" anchor="b">
            <a:spAutoFit/>
          </a:bodyPr>
          <a:lstStyle/>
          <a:p>
            <a:r>
              <a:rPr lang="es-MX" sz="1000" dirty="0" smtClean="0">
                <a:solidFill>
                  <a:schemeClr val="bg2"/>
                </a:solidFill>
              </a:rPr>
              <a:t>Dworkin. </a:t>
            </a:r>
            <a:r>
              <a:rPr lang="es-MX" sz="1000" i="1" dirty="0" smtClean="0">
                <a:solidFill>
                  <a:srgbClr val="002060"/>
                </a:solidFill>
              </a:rPr>
              <a:t>PainForum</a:t>
            </a:r>
            <a:r>
              <a:rPr lang="es-MX" sz="1000" dirty="0" smtClean="0">
                <a:solidFill>
                  <a:srgbClr val="002060"/>
                </a:solidFill>
              </a:rPr>
              <a:t>.1997;6(2):127-36.</a:t>
            </a:r>
            <a:endParaRPr lang="es-MX" sz="1000" dirty="0">
              <a:solidFill>
                <a:srgbClr val="002060"/>
              </a:solidFill>
            </a:endParaRPr>
          </a:p>
        </p:txBody>
      </p:sp>
    </p:spTree>
    <p:extLst>
      <p:ext uri="{BB962C8B-B14F-4D97-AF65-F5344CB8AC3E}">
        <p14:creationId xmlns:p14="http://schemas.microsoft.com/office/powerpoint/2010/main" val="336762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60648"/>
            <a:ext cx="8229600" cy="1143000"/>
          </a:xfrm>
        </p:spPr>
        <p:txBody>
          <a:bodyPr>
            <a:normAutofit fontScale="90000"/>
          </a:bodyPr>
          <a:lstStyle/>
          <a:p>
            <a:r>
              <a:rPr lang="es-MX" dirty="0" smtClean="0"/>
              <a:t>El Dolor Agudo  Puede Volverse Crónico</a:t>
            </a:r>
            <a:endParaRPr lang="es-MX" dirty="0">
              <a:latin typeface="+mn-lt"/>
            </a:endParaRPr>
          </a:p>
        </p:txBody>
      </p:sp>
      <p:graphicFrame>
        <p:nvGraphicFramePr>
          <p:cNvPr id="4" name="Diagram 3"/>
          <p:cNvGraphicFramePr/>
          <p:nvPr>
            <p:extLst>
              <p:ext uri="{D42A27DB-BD31-4B8C-83A1-F6EECF244321}">
                <p14:modId xmlns:p14="http://schemas.microsoft.com/office/powerpoint/2010/main" val="2507793083"/>
              </p:ext>
            </p:extLst>
          </p:nvPr>
        </p:nvGraphicFramePr>
        <p:xfrm>
          <a:off x="440124" y="1498577"/>
          <a:ext cx="8352928" cy="499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72410" y="1498577"/>
            <a:ext cx="8369052" cy="400110"/>
          </a:xfrm>
          <a:prstGeom prst="rect">
            <a:avLst/>
          </a:prstGeom>
        </p:spPr>
        <p:txBody>
          <a:bodyPr wrap="square">
            <a:spAutoFit/>
          </a:bodyPr>
          <a:lstStyle/>
          <a:p>
            <a:pPr algn="ctr"/>
            <a:r>
              <a:rPr lang="es-MX" sz="2000" b="1" dirty="0" smtClean="0">
                <a:solidFill>
                  <a:prstClr val="black"/>
                </a:solidFill>
              </a:rPr>
              <a:t>Factores del Ciclo de la Vida Asociados con el Desarrollo de Dolor Crónico</a:t>
            </a:r>
            <a:endParaRPr lang="es-MX" sz="2000" b="1" dirty="0">
              <a:solidFill>
                <a:prstClr val="black"/>
              </a:solidFill>
            </a:endParaRPr>
          </a:p>
        </p:txBody>
      </p:sp>
      <p:sp>
        <p:nvSpPr>
          <p:cNvPr id="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13</a:t>
            </a:fld>
            <a:endParaRPr lang="es-MX" dirty="0">
              <a:solidFill>
                <a:prstClr val="black"/>
              </a:solidFill>
            </a:endParaRPr>
          </a:p>
        </p:txBody>
      </p:sp>
      <p:sp>
        <p:nvSpPr>
          <p:cNvPr id="9" name="Rectangle 6"/>
          <p:cNvSpPr/>
          <p:nvPr/>
        </p:nvSpPr>
        <p:spPr>
          <a:xfrm>
            <a:off x="458121" y="6445743"/>
            <a:ext cx="8227756" cy="400110"/>
          </a:xfrm>
          <a:prstGeom prst="rect">
            <a:avLst/>
          </a:prstGeom>
        </p:spPr>
        <p:txBody>
          <a:bodyPr wrap="square">
            <a:spAutoFit/>
          </a:bodyPr>
          <a:lstStyle/>
          <a:p>
            <a:r>
              <a:rPr lang="en-US" sz="1000" dirty="0">
                <a:solidFill>
                  <a:srgbClr val="002060"/>
                </a:solidFill>
              </a:rPr>
              <a:t>Institute of Medicine. </a:t>
            </a:r>
            <a:r>
              <a:rPr lang="en-US" sz="1000" i="1" dirty="0">
                <a:solidFill>
                  <a:srgbClr val="002060"/>
                </a:solidFill>
              </a:rPr>
              <a:t>Relieving Pain in America: A Blueprint for Transforming Prevention, Care, Education, and Research. </a:t>
            </a:r>
            <a:r>
              <a:rPr lang="en-US" sz="1000" i="1" dirty="0" smtClean="0">
                <a:solidFill>
                  <a:srgbClr val="002060"/>
                </a:solidFill>
              </a:rPr>
              <a:t/>
            </a:r>
            <a:br>
              <a:rPr lang="en-US" sz="1000" i="1" dirty="0" smtClean="0">
                <a:solidFill>
                  <a:srgbClr val="002060"/>
                </a:solidFill>
              </a:rPr>
            </a:br>
            <a:r>
              <a:rPr lang="en-US" sz="1000" dirty="0" smtClean="0">
                <a:solidFill>
                  <a:srgbClr val="002060"/>
                </a:solidFill>
              </a:rPr>
              <a:t>The </a:t>
            </a:r>
            <a:r>
              <a:rPr lang="en-US" sz="1000" dirty="0">
                <a:solidFill>
                  <a:srgbClr val="002060"/>
                </a:solidFill>
              </a:rPr>
              <a:t>National Academies Press; Washington, DC: 2011.</a:t>
            </a:r>
          </a:p>
        </p:txBody>
      </p:sp>
    </p:spTree>
    <p:extLst>
      <p:ext uri="{BB962C8B-B14F-4D97-AF65-F5344CB8AC3E}">
        <p14:creationId xmlns:p14="http://schemas.microsoft.com/office/powerpoint/2010/main" val="3754211602"/>
      </p:ext>
    </p:extLst>
  </p:cSld>
  <p:clrMapOvr>
    <a:masterClrMapping/>
  </p:clrMapOvr>
  <p:transition spd="slow"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idx="1"/>
            <p:extLst>
              <p:ext uri="{D42A27DB-BD31-4B8C-83A1-F6EECF244321}">
                <p14:modId xmlns:p14="http://schemas.microsoft.com/office/powerpoint/2010/main" val="40312925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Box 5"/>
          <p:cNvSpPr txBox="1">
            <a:spLocks noChangeArrowheads="1"/>
          </p:cNvSpPr>
          <p:nvPr/>
        </p:nvSpPr>
        <p:spPr bwMode="auto">
          <a:xfrm>
            <a:off x="2987824" y="3732620"/>
            <a:ext cx="29523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b="1" dirty="0" smtClean="0"/>
              <a:t>Múltiples tipos de dolor coexisten en muchos padecimientos (dolor mixto)</a:t>
            </a:r>
            <a:endParaRPr lang="es-MX" b="1" baseline="30000" dirty="0"/>
          </a:p>
        </p:txBody>
      </p:sp>
      <p:sp>
        <p:nvSpPr>
          <p:cNvPr id="14" name="Rectangle 4"/>
          <p:cNvSpPr/>
          <p:nvPr/>
        </p:nvSpPr>
        <p:spPr>
          <a:xfrm>
            <a:off x="455588" y="4260969"/>
            <a:ext cx="2808312" cy="1061829"/>
          </a:xfrm>
          <a:prstGeom prst="rect">
            <a:avLst/>
          </a:prstGeom>
        </p:spPr>
        <p:txBody>
          <a:bodyPr wrap="square">
            <a:spAutoFit/>
          </a:bodyPr>
          <a:lstStyle/>
          <a:p>
            <a:pPr algn="ctr"/>
            <a:r>
              <a:rPr lang="es-MX" sz="2300" b="1" dirty="0" smtClean="0">
                <a:solidFill>
                  <a:schemeClr val="bg1"/>
                </a:solidFill>
              </a:rPr>
              <a:t>Dolor nociceptivo</a:t>
            </a:r>
          </a:p>
          <a:p>
            <a:pPr marL="1176338" indent="-184150">
              <a:buFontTx/>
              <a:buChar char="-"/>
            </a:pPr>
            <a:r>
              <a:rPr lang="es-MX" sz="2000" dirty="0" smtClean="0">
                <a:solidFill>
                  <a:schemeClr val="bg1"/>
                </a:solidFill>
              </a:rPr>
              <a:t>Somático</a:t>
            </a:r>
          </a:p>
          <a:p>
            <a:pPr marL="1176338" indent="-184150">
              <a:buFontTx/>
              <a:buChar char="-"/>
            </a:pPr>
            <a:r>
              <a:rPr lang="es-MX" sz="2000" dirty="0" smtClean="0">
                <a:solidFill>
                  <a:schemeClr val="bg1"/>
                </a:solidFill>
              </a:rPr>
              <a:t>Visceral</a:t>
            </a:r>
          </a:p>
        </p:txBody>
      </p:sp>
      <p:sp>
        <p:nvSpPr>
          <p:cNvPr id="15" name="Rectangle 5"/>
          <p:cNvSpPr/>
          <p:nvPr/>
        </p:nvSpPr>
        <p:spPr>
          <a:xfrm>
            <a:off x="5796136" y="4293096"/>
            <a:ext cx="2736304" cy="1077218"/>
          </a:xfrm>
          <a:prstGeom prst="rect">
            <a:avLst/>
          </a:prstGeom>
        </p:spPr>
        <p:txBody>
          <a:bodyPr wrap="square">
            <a:spAutoFit/>
          </a:bodyPr>
          <a:lstStyle/>
          <a:p>
            <a:pPr lvl="0" algn="ctr"/>
            <a:r>
              <a:rPr lang="es-MX" sz="2300" b="1" dirty="0" smtClean="0">
                <a:solidFill>
                  <a:schemeClr val="bg1"/>
                </a:solidFill>
              </a:rPr>
              <a:t>Dolor neuropático</a:t>
            </a:r>
          </a:p>
          <a:p>
            <a:pPr marL="704850" lvl="0" indent="-260350">
              <a:buFontTx/>
              <a:buChar char="-"/>
            </a:pPr>
            <a:r>
              <a:rPr lang="es-MX" sz="2000" dirty="0" smtClean="0">
                <a:solidFill>
                  <a:schemeClr val="bg1"/>
                </a:solidFill>
              </a:rPr>
              <a:t>Periférico</a:t>
            </a:r>
          </a:p>
          <a:p>
            <a:pPr marL="704850" lvl="0" indent="-260350">
              <a:buFontTx/>
              <a:buChar char="-"/>
            </a:pPr>
            <a:r>
              <a:rPr lang="es-MX" sz="2000" dirty="0" smtClean="0">
                <a:solidFill>
                  <a:schemeClr val="bg1"/>
                </a:solidFill>
              </a:rPr>
              <a:t>Central</a:t>
            </a:r>
            <a:endParaRPr lang="es-MX" sz="2000" dirty="0">
              <a:solidFill>
                <a:schemeClr val="tx1"/>
              </a:solidFill>
            </a:endParaRPr>
          </a:p>
        </p:txBody>
      </p:sp>
      <p:sp>
        <p:nvSpPr>
          <p:cNvPr id="16" name="Rectangle 6"/>
          <p:cNvSpPr/>
          <p:nvPr/>
        </p:nvSpPr>
        <p:spPr>
          <a:xfrm>
            <a:off x="2207530" y="2204864"/>
            <a:ext cx="4799824" cy="830997"/>
          </a:xfrm>
          <a:prstGeom prst="rect">
            <a:avLst/>
          </a:prstGeom>
        </p:spPr>
        <p:txBody>
          <a:bodyPr wrap="square">
            <a:spAutoFit/>
          </a:bodyPr>
          <a:lstStyle/>
          <a:p>
            <a:pPr lvl="0" algn="ctr"/>
            <a:r>
              <a:rPr lang="es-MX" sz="2300" b="1" dirty="0" smtClean="0">
                <a:solidFill>
                  <a:schemeClr val="bg1"/>
                </a:solidFill>
              </a:rPr>
              <a:t>Sensibilización central/</a:t>
            </a:r>
            <a:br>
              <a:rPr lang="es-MX" sz="2300" b="1" dirty="0" smtClean="0">
                <a:solidFill>
                  <a:schemeClr val="bg1"/>
                </a:solidFill>
              </a:rPr>
            </a:br>
            <a:r>
              <a:rPr lang="es-MX" sz="2300" b="1" dirty="0" smtClean="0">
                <a:solidFill>
                  <a:schemeClr val="bg1"/>
                </a:solidFill>
              </a:rPr>
              <a:t>dolor disfuncional</a:t>
            </a:r>
          </a:p>
        </p:txBody>
      </p:sp>
      <p:sp>
        <p:nvSpPr>
          <p:cNvPr id="17" name="Rectangle 2"/>
          <p:cNvSpPr txBox="1">
            <a:spLocks noChangeArrowheads="1"/>
          </p:cNvSpPr>
          <p:nvPr/>
        </p:nvSpPr>
        <p:spPr>
          <a:xfrm>
            <a:off x="451698" y="343402"/>
            <a:ext cx="8229600" cy="1143000"/>
          </a:xfrm>
          <a:prstGeom prst="rect">
            <a:avLst/>
          </a:prstGeom>
        </p:spPr>
        <p:txBody>
          <a:bodyPr vert="horz" lIns="91440" tIns="45720" rIns="91440" bIns="45720" rtlCol="0" anchor="ctr">
            <a:normAutofit/>
          </a:bodyPr>
          <a:lstStyle>
            <a:lvl1pPr algn="ctr">
              <a:lnSpc>
                <a:spcPct val="85000"/>
              </a:lnSpc>
              <a:spcBef>
                <a:spcPct val="0"/>
              </a:spcBef>
              <a:buNone/>
              <a:defRPr lang="en-CA" sz="4000" b="0" dirty="0">
                <a:solidFill>
                  <a:srgbClr val="002060"/>
                </a:solidFill>
                <a:latin typeface="+mj-lt"/>
                <a:ea typeface="+mj-ea"/>
                <a:cs typeface="+mj-cs"/>
              </a:defRPr>
            </a:lvl1pPr>
          </a:lstStyle>
          <a:p>
            <a:r>
              <a:rPr lang="es-MX" altLang="en-US" sz="3600" dirty="0" smtClean="0"/>
              <a:t>Clasificación Patofisiológica del Dolor</a:t>
            </a:r>
            <a:endParaRPr lang="es-MX" altLang="en-US" sz="3600" dirty="0"/>
          </a:p>
        </p:txBody>
      </p:sp>
      <p:sp>
        <p:nvSpPr>
          <p:cNvPr id="18"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14</a:t>
            </a:fld>
            <a:endParaRPr lang="en-CA" dirty="0">
              <a:solidFill>
                <a:schemeClr val="bg1"/>
              </a:solidFill>
            </a:endParaRPr>
          </a:p>
        </p:txBody>
      </p:sp>
      <p:sp>
        <p:nvSpPr>
          <p:cNvPr id="10" name="Text Box 8"/>
          <p:cNvSpPr txBox="1">
            <a:spLocks noChangeArrowheads="1"/>
          </p:cNvSpPr>
          <p:nvPr/>
        </p:nvSpPr>
        <p:spPr bwMode="auto">
          <a:xfrm>
            <a:off x="145646" y="6453336"/>
            <a:ext cx="8602818" cy="415498"/>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900" dirty="0">
                <a:solidFill>
                  <a:srgbClr val="002060"/>
                </a:solidFill>
                <a:latin typeface="Calibri"/>
              </a:rPr>
              <a:t>Jensen TS </a:t>
            </a:r>
            <a:r>
              <a:rPr lang="en-US" sz="900" i="1" dirty="0">
                <a:solidFill>
                  <a:srgbClr val="002060"/>
                </a:solidFill>
                <a:latin typeface="Calibri"/>
              </a:rPr>
              <a:t>et al</a:t>
            </a:r>
            <a:r>
              <a:rPr lang="en-US" sz="900" dirty="0">
                <a:solidFill>
                  <a:srgbClr val="002060"/>
                </a:solidFill>
                <a:latin typeface="Calibri"/>
              </a:rPr>
              <a:t>. </a:t>
            </a:r>
            <a:r>
              <a:rPr lang="en-US" sz="900" i="1" dirty="0">
                <a:solidFill>
                  <a:srgbClr val="002060"/>
                </a:solidFill>
                <a:latin typeface="Calibri"/>
              </a:rPr>
              <a:t>Pain</a:t>
            </a:r>
            <a:r>
              <a:rPr lang="en-US" sz="900" dirty="0">
                <a:solidFill>
                  <a:srgbClr val="002060"/>
                </a:solidFill>
                <a:latin typeface="Calibri"/>
              </a:rPr>
              <a:t> </a:t>
            </a:r>
            <a:r>
              <a:rPr lang="en-US" sz="900" dirty="0" smtClean="0">
                <a:solidFill>
                  <a:srgbClr val="002060"/>
                </a:solidFill>
                <a:latin typeface="Calibri"/>
              </a:rPr>
              <a:t>2011; 152(10):2204-5; </a:t>
            </a:r>
            <a:r>
              <a:rPr lang="en-US" sz="900" dirty="0">
                <a:solidFill>
                  <a:srgbClr val="002060"/>
                </a:solidFill>
                <a:latin typeface="Calibri"/>
              </a:rPr>
              <a:t>Julius D </a:t>
            </a:r>
            <a:r>
              <a:rPr lang="en-US" sz="900" i="1" dirty="0">
                <a:solidFill>
                  <a:srgbClr val="002060"/>
                </a:solidFill>
                <a:latin typeface="Calibri"/>
              </a:rPr>
              <a:t>et al. </a:t>
            </a:r>
            <a:r>
              <a:rPr lang="en-US" sz="900" dirty="0">
                <a:solidFill>
                  <a:srgbClr val="002060"/>
                </a:solidFill>
                <a:latin typeface="Calibri"/>
              </a:rPr>
              <a:t>In: McMahon SB, Koltzenburg </a:t>
            </a:r>
            <a:r>
              <a:rPr lang="en-US" sz="900" dirty="0" smtClean="0">
                <a:solidFill>
                  <a:srgbClr val="002060"/>
                </a:solidFill>
                <a:latin typeface="Calibri"/>
              </a:rPr>
              <a:t>M (</a:t>
            </a:r>
            <a:r>
              <a:rPr lang="en-US" sz="900" dirty="0">
                <a:solidFill>
                  <a:srgbClr val="002060"/>
                </a:solidFill>
                <a:latin typeface="Calibri"/>
              </a:rPr>
              <a:t>e</a:t>
            </a:r>
            <a:r>
              <a:rPr lang="en-US" sz="900" dirty="0" smtClean="0">
                <a:solidFill>
                  <a:srgbClr val="002060"/>
                </a:solidFill>
                <a:latin typeface="Calibri"/>
              </a:rPr>
              <a:t>ds). </a:t>
            </a:r>
            <a:r>
              <a:rPr lang="en-US" sz="900" i="1" dirty="0">
                <a:solidFill>
                  <a:srgbClr val="002060"/>
                </a:solidFill>
                <a:latin typeface="Calibri"/>
              </a:rPr>
              <a:t>Wall and Melzack’s Textbook of Pain. </a:t>
            </a:r>
            <a:r>
              <a:rPr lang="en-US" sz="900" dirty="0">
                <a:solidFill>
                  <a:srgbClr val="002060"/>
                </a:solidFill>
                <a:latin typeface="Calibri"/>
              </a:rPr>
              <a:t>5th ed. </a:t>
            </a:r>
            <a:r>
              <a:rPr lang="en-US" sz="900" dirty="0" smtClean="0">
                <a:solidFill>
                  <a:srgbClr val="002060"/>
                </a:solidFill>
                <a:latin typeface="Calibri"/>
              </a:rPr>
              <a:t>Elsevier; London, UK: 2006</a:t>
            </a:r>
            <a:r>
              <a:rPr lang="en-US" sz="900" dirty="0">
                <a:solidFill>
                  <a:srgbClr val="002060"/>
                </a:solidFill>
                <a:latin typeface="Calibri"/>
              </a:rPr>
              <a:t>; </a:t>
            </a:r>
            <a:r>
              <a:rPr lang="en-US" sz="900" dirty="0" smtClean="0">
                <a:solidFill>
                  <a:srgbClr val="002060"/>
                </a:solidFill>
                <a:latin typeface="Calibri"/>
              </a:rPr>
              <a:t/>
            </a:r>
            <a:br>
              <a:rPr lang="en-US" sz="900" dirty="0" smtClean="0">
                <a:solidFill>
                  <a:srgbClr val="002060"/>
                </a:solidFill>
                <a:latin typeface="Calibri"/>
              </a:rPr>
            </a:br>
            <a:r>
              <a:rPr lang="en-US" sz="900" dirty="0" smtClean="0">
                <a:solidFill>
                  <a:srgbClr val="002060"/>
                </a:solidFill>
                <a:latin typeface="Calibri"/>
              </a:rPr>
              <a:t>Ross </a:t>
            </a:r>
            <a:r>
              <a:rPr lang="en-US" sz="900" dirty="0">
                <a:solidFill>
                  <a:srgbClr val="002060"/>
                </a:solidFill>
                <a:latin typeface="Calibri"/>
              </a:rPr>
              <a:t>E. </a:t>
            </a:r>
            <a:r>
              <a:rPr lang="en-US" sz="900" i="1" dirty="0">
                <a:solidFill>
                  <a:srgbClr val="002060"/>
                </a:solidFill>
                <a:latin typeface="Calibri"/>
              </a:rPr>
              <a:t>Expert Opin Pharmacother </a:t>
            </a:r>
            <a:r>
              <a:rPr lang="en-US" sz="900" dirty="0" smtClean="0">
                <a:solidFill>
                  <a:srgbClr val="002060"/>
                </a:solidFill>
                <a:latin typeface="Calibri"/>
              </a:rPr>
              <a:t>2001; 2(1):1529-30; Webster </a:t>
            </a:r>
            <a:r>
              <a:rPr lang="en-US" sz="900" dirty="0">
                <a:solidFill>
                  <a:srgbClr val="002060"/>
                </a:solidFill>
                <a:latin typeface="Calibri"/>
              </a:rPr>
              <a:t>LR. </a:t>
            </a:r>
            <a:r>
              <a:rPr lang="en-US" sz="900" i="1" dirty="0">
                <a:solidFill>
                  <a:srgbClr val="002060"/>
                </a:solidFill>
                <a:latin typeface="Calibri"/>
              </a:rPr>
              <a:t>Am J Manag Care </a:t>
            </a:r>
            <a:r>
              <a:rPr lang="en-US" sz="900" dirty="0">
                <a:solidFill>
                  <a:srgbClr val="002060"/>
                </a:solidFill>
                <a:latin typeface="Calibri"/>
              </a:rPr>
              <a:t>2008</a:t>
            </a:r>
            <a:r>
              <a:rPr lang="en-US" sz="900" dirty="0" smtClean="0">
                <a:solidFill>
                  <a:srgbClr val="002060"/>
                </a:solidFill>
                <a:latin typeface="Calibri"/>
              </a:rPr>
              <a:t>; 14(5 </a:t>
            </a:r>
            <a:r>
              <a:rPr lang="en-US" sz="900" dirty="0">
                <a:solidFill>
                  <a:srgbClr val="002060"/>
                </a:solidFill>
                <a:latin typeface="Calibri"/>
              </a:rPr>
              <a:t>Suppl 1):</a:t>
            </a:r>
            <a:r>
              <a:rPr lang="en-US" sz="900" dirty="0" smtClean="0">
                <a:solidFill>
                  <a:srgbClr val="002060"/>
                </a:solidFill>
                <a:latin typeface="Calibri"/>
              </a:rPr>
              <a:t>S116-22; Woolf CJ. </a:t>
            </a:r>
            <a:r>
              <a:rPr lang="en-US" sz="900" i="1" dirty="0" smtClean="0">
                <a:solidFill>
                  <a:srgbClr val="002060"/>
                </a:solidFill>
                <a:latin typeface="Calibri"/>
              </a:rPr>
              <a:t>Pain</a:t>
            </a:r>
            <a:r>
              <a:rPr lang="en-US" sz="900" dirty="0" smtClean="0">
                <a:solidFill>
                  <a:srgbClr val="002060"/>
                </a:solidFill>
                <a:latin typeface="Calibri"/>
              </a:rPr>
              <a:t> 2011; 152(3 Suppl):S2-15.</a:t>
            </a:r>
          </a:p>
          <a:p>
            <a:pPr eaLnBrk="1" hangingPunct="1"/>
            <a:endParaRPr lang="en-US" sz="900" dirty="0">
              <a:solidFill>
                <a:srgbClr val="002060"/>
              </a:solidFill>
              <a:latin typeface="Calibri"/>
            </a:endParaRPr>
          </a:p>
        </p:txBody>
      </p:sp>
    </p:spTree>
    <p:extLst>
      <p:ext uri="{BB962C8B-B14F-4D97-AF65-F5344CB8AC3E}">
        <p14:creationId xmlns:p14="http://schemas.microsoft.com/office/powerpoint/2010/main" val="251927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s-MX" sz="3600" noProof="0" dirty="0" smtClean="0"/>
              <a:t>Varias Patofisiologías Pueden Contribuir al Dolor Crónico</a:t>
            </a:r>
            <a:endParaRPr lang="es-MX" sz="3600" noProof="0" dirty="0"/>
          </a:p>
        </p:txBody>
      </p:sp>
      <p:sp>
        <p:nvSpPr>
          <p:cNvPr id="20" name="Rectangle 19"/>
          <p:cNvSpPr/>
          <p:nvPr/>
        </p:nvSpPr>
        <p:spPr>
          <a:xfrm>
            <a:off x="0" y="6309320"/>
            <a:ext cx="9144000" cy="707886"/>
          </a:xfrm>
          <a:prstGeom prst="rect">
            <a:avLst/>
          </a:prstGeom>
        </p:spPr>
        <p:txBody>
          <a:bodyPr wrap="square">
            <a:spAutoFit/>
          </a:bodyPr>
          <a:lstStyle/>
          <a:p>
            <a:pPr>
              <a:buNone/>
            </a:pPr>
            <a:r>
              <a:rPr lang="es-MX" sz="1000" dirty="0" smtClean="0">
                <a:solidFill>
                  <a:srgbClr val="002060"/>
                </a:solidFill>
              </a:rPr>
              <a:t>CLBP = lumbalgia crónica; CRPS = síndrome de dolor regional complejo; DPN = neuropatía diabética periférica; IBS = síndrome de intestino irritable; NocP = Dolor nociceptivo; OA = osteoartritis; PHN = neuralgia postherpética ; AR = artritis reumatoide; RLS = síndrome de piernas inquietas; TMJ = articulación temporomandibular</a:t>
            </a:r>
          </a:p>
          <a:p>
            <a:r>
              <a:rPr lang="en-US" sz="1000" dirty="0" smtClean="0">
                <a:solidFill>
                  <a:srgbClr val="002060"/>
                </a:solidFill>
              </a:rPr>
              <a:t>Woolf CJ. Central sensitization: implications for the diagnosis and treatment of pain.</a:t>
            </a:r>
            <a:r>
              <a:rPr lang="en-US" sz="1000" i="1" dirty="0" smtClean="0">
                <a:solidFill>
                  <a:srgbClr val="002060"/>
                </a:solidFill>
              </a:rPr>
              <a:t> Pain</a:t>
            </a:r>
            <a:r>
              <a:rPr lang="en-US" sz="1000" dirty="0" smtClean="0">
                <a:solidFill>
                  <a:srgbClr val="002060"/>
                </a:solidFill>
              </a:rPr>
              <a:t>. 2011;152(3 Suppl):S2-S15.</a:t>
            </a:r>
          </a:p>
          <a:p>
            <a:pPr>
              <a:buNone/>
            </a:pPr>
            <a:endParaRPr lang="es-MX" sz="1000" dirty="0">
              <a:solidFill>
                <a:srgbClr val="FF0000"/>
              </a:solidFill>
            </a:endParaRPr>
          </a:p>
        </p:txBody>
      </p:sp>
      <p:sp>
        <p:nvSpPr>
          <p:cNvPr id="25" name="TextBox 24"/>
          <p:cNvSpPr txBox="1"/>
          <p:nvPr/>
        </p:nvSpPr>
        <p:spPr>
          <a:xfrm>
            <a:off x="6425883" y="2852936"/>
            <a:ext cx="2682621" cy="3339376"/>
          </a:xfrm>
          <a:prstGeom prst="rect">
            <a:avLst/>
          </a:prstGeom>
          <a:noFill/>
          <a:ln>
            <a:solidFill>
              <a:srgbClr val="FFFFFF"/>
            </a:solidFill>
            <a:prstDash val="sysDot"/>
          </a:ln>
        </p:spPr>
        <p:txBody>
          <a:bodyPr wrap="square" rtlCol="0">
            <a:spAutoFit/>
          </a:bodyPr>
          <a:lstStyle/>
          <a:p>
            <a:pPr marL="117475" indent="-117475">
              <a:spcBef>
                <a:spcPts val="200"/>
              </a:spcBef>
              <a:buFont typeface="Arial" pitchFamily="34" charset="0"/>
              <a:buChar char="•"/>
            </a:pPr>
            <a:r>
              <a:rPr lang="es-MX" sz="1400" dirty="0" smtClean="0">
                <a:solidFill>
                  <a:schemeClr val="accent3"/>
                </a:solidFill>
              </a:rPr>
              <a:t>PHN, DPN</a:t>
            </a:r>
          </a:p>
          <a:p>
            <a:pPr marL="117475" indent="-117475">
              <a:spcBef>
                <a:spcPts val="200"/>
              </a:spcBef>
              <a:buFont typeface="Arial" pitchFamily="34" charset="0"/>
              <a:buChar char="•"/>
            </a:pPr>
            <a:r>
              <a:rPr lang="es-MX" sz="1400" dirty="0" smtClean="0">
                <a:solidFill>
                  <a:schemeClr val="accent3"/>
                </a:solidFill>
              </a:rPr>
              <a:t>Ciática/estenosis</a:t>
            </a:r>
          </a:p>
          <a:p>
            <a:pPr marL="117475" indent="-117475">
              <a:spcBef>
                <a:spcPts val="200"/>
              </a:spcBef>
              <a:buFont typeface="Arial" pitchFamily="34" charset="0"/>
              <a:buChar char="•"/>
            </a:pPr>
            <a:r>
              <a:rPr lang="es-MX" sz="1400" dirty="0" smtClean="0">
                <a:solidFill>
                  <a:schemeClr val="accent3"/>
                </a:solidFill>
              </a:rPr>
              <a:t>Síndromes de compresión</a:t>
            </a:r>
          </a:p>
          <a:p>
            <a:pPr marL="117475" indent="-117475">
              <a:spcBef>
                <a:spcPts val="200"/>
              </a:spcBef>
              <a:buFont typeface="Arial" pitchFamily="34" charset="0"/>
              <a:buChar char="•"/>
            </a:pPr>
            <a:r>
              <a:rPr lang="es-MX" sz="1400" dirty="0" smtClean="0">
                <a:solidFill>
                  <a:schemeClr val="accent3"/>
                </a:solidFill>
              </a:rPr>
              <a:t>Dolor por lesión de la médula espinal</a:t>
            </a:r>
          </a:p>
          <a:p>
            <a:pPr marL="117475" indent="-117475">
              <a:spcBef>
                <a:spcPts val="200"/>
              </a:spcBef>
              <a:buFont typeface="Arial" pitchFamily="34" charset="0"/>
              <a:buChar char="•"/>
            </a:pPr>
            <a:r>
              <a:rPr lang="es-MX" sz="1400" dirty="0" smtClean="0">
                <a:solidFill>
                  <a:schemeClr val="accent3"/>
                </a:solidFill>
              </a:rPr>
              <a:t>Neuropatía relacionada con tumor</a:t>
            </a:r>
          </a:p>
          <a:p>
            <a:pPr marL="117475" indent="-117475">
              <a:spcBef>
                <a:spcPts val="200"/>
              </a:spcBef>
              <a:buFont typeface="Arial" pitchFamily="34" charset="0"/>
              <a:buChar char="•"/>
            </a:pPr>
            <a:r>
              <a:rPr lang="es-MX" sz="1400" dirty="0" smtClean="0">
                <a:solidFill>
                  <a:schemeClr val="accent3"/>
                </a:solidFill>
              </a:rPr>
              <a:t>Neuropatía inducida por quimioterapia</a:t>
            </a:r>
          </a:p>
          <a:p>
            <a:pPr marL="117475" indent="-117475">
              <a:spcBef>
                <a:spcPts val="200"/>
              </a:spcBef>
              <a:buFont typeface="Arial" pitchFamily="34" charset="0"/>
              <a:buChar char="•"/>
            </a:pPr>
            <a:r>
              <a:rPr lang="es-MX" sz="1400" dirty="0" smtClean="0">
                <a:solidFill>
                  <a:schemeClr val="accent3"/>
                </a:solidFill>
              </a:rPr>
              <a:t>Neuropatía de fibra pequeña</a:t>
            </a:r>
          </a:p>
          <a:p>
            <a:pPr marL="117475" indent="-117475">
              <a:spcBef>
                <a:spcPts val="200"/>
              </a:spcBef>
              <a:buFont typeface="Arial" pitchFamily="34" charset="0"/>
              <a:buChar char="•"/>
            </a:pPr>
            <a:r>
              <a:rPr lang="es-MX" sz="1400" dirty="0" smtClean="0">
                <a:solidFill>
                  <a:schemeClr val="accent3"/>
                </a:solidFill>
              </a:rPr>
              <a:t>Dolor post-accidente vascular cerebral</a:t>
            </a:r>
          </a:p>
          <a:p>
            <a:pPr marL="117475" indent="-117475">
              <a:spcBef>
                <a:spcPts val="200"/>
              </a:spcBef>
              <a:buFont typeface="Arial" pitchFamily="34" charset="0"/>
              <a:buChar char="•"/>
            </a:pPr>
            <a:r>
              <a:rPr lang="es-MX" sz="1400" dirty="0" smtClean="0">
                <a:solidFill>
                  <a:schemeClr val="accent3"/>
                </a:solidFill>
              </a:rPr>
              <a:t>Dolor MS</a:t>
            </a:r>
          </a:p>
          <a:p>
            <a:pPr marL="117475" indent="-117475">
              <a:spcBef>
                <a:spcPts val="200"/>
              </a:spcBef>
              <a:buFont typeface="Arial" pitchFamily="34" charset="0"/>
              <a:buChar char="•"/>
            </a:pPr>
            <a:r>
              <a:rPr lang="es-MX" sz="1400" dirty="0" smtClean="0">
                <a:solidFill>
                  <a:schemeClr val="accent3"/>
                </a:solidFill>
              </a:rPr>
              <a:t>Dolor postoperatorio persistente</a:t>
            </a:r>
          </a:p>
        </p:txBody>
      </p:sp>
      <p:sp>
        <p:nvSpPr>
          <p:cNvPr id="30" name="Rectangle 29"/>
          <p:cNvSpPr/>
          <p:nvPr/>
        </p:nvSpPr>
        <p:spPr bwMode="auto">
          <a:xfrm>
            <a:off x="1131141" y="1922852"/>
            <a:ext cx="6887718" cy="1021728"/>
          </a:xfrm>
          <a:prstGeom prst="rect">
            <a:avLst/>
          </a:prstGeom>
          <a:noFill/>
          <a:ln w="0" algn="ctr">
            <a:solidFill>
              <a:srgbClr val="FFFFFF"/>
            </a:solidFill>
            <a:prstDash val="sysDot"/>
            <a:round/>
            <a:headEnd/>
            <a:tailEnd/>
          </a:ln>
        </p:spPr>
        <p:txBody>
          <a:bodyPr lIns="45720" tIns="0" rIns="45720" bIns="0" rtlCol="0" anchor="ctr"/>
          <a:lstStyle/>
          <a:p>
            <a:pPr marL="0" indent="1588" algn="ctr">
              <a:spcAft>
                <a:spcPts val="300"/>
              </a:spcAft>
              <a:buClr>
                <a:srgbClr val="47651E"/>
              </a:buClr>
            </a:pPr>
            <a:endParaRPr lang="es-MX" sz="1400" i="1" dirty="0" smtClean="0"/>
          </a:p>
        </p:txBody>
      </p:sp>
      <p:sp>
        <p:nvSpPr>
          <p:cNvPr id="31" name="TextBox 30"/>
          <p:cNvSpPr txBox="1"/>
          <p:nvPr/>
        </p:nvSpPr>
        <p:spPr>
          <a:xfrm>
            <a:off x="1142575" y="1933182"/>
            <a:ext cx="2726634" cy="1031051"/>
          </a:xfrm>
          <a:prstGeom prst="rect">
            <a:avLst/>
          </a:prstGeom>
          <a:noFill/>
        </p:spPr>
        <p:txBody>
          <a:bodyPr wrap="square" rtlCol="0">
            <a:spAutoFit/>
          </a:bodyPr>
          <a:lstStyle/>
          <a:p>
            <a:pPr marL="117475" indent="-117475">
              <a:spcBef>
                <a:spcPts val="200"/>
              </a:spcBef>
              <a:buFont typeface="Arial" pitchFamily="34" charset="0"/>
              <a:buChar char="•"/>
            </a:pPr>
            <a:r>
              <a:rPr lang="es-MX" sz="1400" dirty="0" smtClean="0">
                <a:solidFill>
                  <a:schemeClr val="accent5"/>
                </a:solidFill>
              </a:rPr>
              <a:t>Fibromialgia</a:t>
            </a:r>
          </a:p>
          <a:p>
            <a:pPr marL="117475" indent="-117475">
              <a:spcBef>
                <a:spcPts val="200"/>
              </a:spcBef>
              <a:buFont typeface="Arial" pitchFamily="34" charset="0"/>
              <a:buChar char="•"/>
            </a:pPr>
            <a:r>
              <a:rPr lang="es-MX" sz="1400" dirty="0" smtClean="0">
                <a:solidFill>
                  <a:schemeClr val="accent5"/>
                </a:solidFill>
              </a:rPr>
              <a:t>IBS</a:t>
            </a:r>
          </a:p>
          <a:p>
            <a:pPr marL="117475" indent="-117475">
              <a:spcBef>
                <a:spcPts val="200"/>
              </a:spcBef>
              <a:buFont typeface="Arial" pitchFamily="34" charset="0"/>
              <a:buChar char="•"/>
            </a:pPr>
            <a:r>
              <a:rPr lang="es-MX" sz="1400" dirty="0" smtClean="0">
                <a:solidFill>
                  <a:schemeClr val="accent5"/>
                </a:solidFill>
              </a:rPr>
              <a:t>Dispepsia funcional</a:t>
            </a:r>
          </a:p>
          <a:p>
            <a:pPr marL="117475" indent="-117475">
              <a:spcBef>
                <a:spcPts val="200"/>
              </a:spcBef>
              <a:buFont typeface="Arial" pitchFamily="34" charset="0"/>
              <a:buChar char="•"/>
            </a:pPr>
            <a:r>
              <a:rPr lang="es-MX" sz="1400" dirty="0" smtClean="0">
                <a:solidFill>
                  <a:schemeClr val="accent5"/>
                </a:solidFill>
              </a:rPr>
              <a:t>Cistitis intersticial</a:t>
            </a:r>
          </a:p>
        </p:txBody>
      </p:sp>
      <p:sp>
        <p:nvSpPr>
          <p:cNvPr id="32" name="TextBox 31"/>
          <p:cNvSpPr txBox="1"/>
          <p:nvPr/>
        </p:nvSpPr>
        <p:spPr>
          <a:xfrm>
            <a:off x="3131840" y="2066551"/>
            <a:ext cx="2881763" cy="764312"/>
          </a:xfrm>
          <a:prstGeom prst="rect">
            <a:avLst/>
          </a:prstGeom>
          <a:noFill/>
        </p:spPr>
        <p:txBody>
          <a:bodyPr wrap="square" rtlCol="0">
            <a:spAutoFit/>
          </a:bodyPr>
          <a:lstStyle/>
          <a:p>
            <a:pPr marL="117475" indent="-117475">
              <a:spcBef>
                <a:spcPts val="200"/>
              </a:spcBef>
              <a:buFont typeface="Arial" pitchFamily="34" charset="0"/>
              <a:buChar char="•"/>
            </a:pPr>
            <a:r>
              <a:rPr lang="es-MX" sz="1400" dirty="0" smtClean="0">
                <a:solidFill>
                  <a:schemeClr val="accent5"/>
                </a:solidFill>
              </a:rPr>
              <a:t>Dolor de cuello y espalda (sin patología estructural)</a:t>
            </a:r>
          </a:p>
          <a:p>
            <a:pPr marL="117475" indent="-117475">
              <a:spcBef>
                <a:spcPts val="200"/>
              </a:spcBef>
              <a:buFont typeface="Arial" pitchFamily="34" charset="0"/>
              <a:buChar char="•"/>
            </a:pPr>
            <a:r>
              <a:rPr lang="es-MX" sz="1400" dirty="0" smtClean="0">
                <a:solidFill>
                  <a:schemeClr val="accent5"/>
                </a:solidFill>
              </a:rPr>
              <a:t>Dolor miofascial (TMJ)</a:t>
            </a:r>
          </a:p>
        </p:txBody>
      </p:sp>
      <p:sp>
        <p:nvSpPr>
          <p:cNvPr id="33" name="TextBox 32"/>
          <p:cNvSpPr txBox="1"/>
          <p:nvPr/>
        </p:nvSpPr>
        <p:spPr>
          <a:xfrm>
            <a:off x="6039119" y="1933182"/>
            <a:ext cx="2212913" cy="1031051"/>
          </a:xfrm>
          <a:prstGeom prst="rect">
            <a:avLst/>
          </a:prstGeom>
          <a:noFill/>
        </p:spPr>
        <p:txBody>
          <a:bodyPr wrap="none" rtlCol="0">
            <a:spAutoFit/>
          </a:bodyPr>
          <a:lstStyle/>
          <a:p>
            <a:pPr marL="117475" indent="-117475">
              <a:spcBef>
                <a:spcPts val="200"/>
              </a:spcBef>
              <a:buFont typeface="Arial" pitchFamily="34" charset="0"/>
              <a:buChar char="•"/>
            </a:pPr>
            <a:r>
              <a:rPr lang="es-MX" sz="1400" dirty="0" smtClean="0">
                <a:solidFill>
                  <a:schemeClr val="accent5"/>
                </a:solidFill>
              </a:rPr>
              <a:t>Síndrome de dolor pélvico</a:t>
            </a:r>
          </a:p>
          <a:p>
            <a:pPr marL="117475" indent="-117475">
              <a:spcBef>
                <a:spcPts val="200"/>
              </a:spcBef>
              <a:buFont typeface="Arial" pitchFamily="34" charset="0"/>
              <a:buChar char="•"/>
            </a:pPr>
            <a:r>
              <a:rPr lang="es-MX" sz="1400" dirty="0" smtClean="0">
                <a:solidFill>
                  <a:schemeClr val="accent5"/>
                </a:solidFill>
              </a:rPr>
              <a:t>RLS</a:t>
            </a:r>
          </a:p>
          <a:p>
            <a:pPr marL="117475" indent="-117475">
              <a:spcBef>
                <a:spcPts val="200"/>
              </a:spcBef>
              <a:buFont typeface="Arial" pitchFamily="34" charset="0"/>
              <a:buChar char="•"/>
            </a:pPr>
            <a:r>
              <a:rPr lang="es-MX" sz="1400" dirty="0" smtClean="0">
                <a:solidFill>
                  <a:schemeClr val="accent5"/>
                </a:solidFill>
              </a:rPr>
              <a:t>Cefaleas</a:t>
            </a:r>
          </a:p>
          <a:p>
            <a:pPr marL="117475" indent="-117475">
              <a:spcBef>
                <a:spcPts val="200"/>
              </a:spcBef>
              <a:buFont typeface="Arial" pitchFamily="34" charset="0"/>
              <a:buChar char="•"/>
            </a:pPr>
            <a:r>
              <a:rPr lang="es-MX" sz="1400" dirty="0" smtClean="0">
                <a:solidFill>
                  <a:schemeClr val="accent5"/>
                </a:solidFill>
              </a:rPr>
              <a:t>CRPS</a:t>
            </a:r>
          </a:p>
        </p:txBody>
      </p:sp>
      <p:sp>
        <p:nvSpPr>
          <p:cNvPr id="36" name="TextBox 35"/>
          <p:cNvSpPr txBox="1"/>
          <p:nvPr/>
        </p:nvSpPr>
        <p:spPr>
          <a:xfrm>
            <a:off x="323528" y="3328243"/>
            <a:ext cx="2912512" cy="2667397"/>
          </a:xfrm>
          <a:prstGeom prst="rect">
            <a:avLst/>
          </a:prstGeom>
          <a:noFill/>
          <a:ln>
            <a:noFill/>
            <a:prstDash val="sysDot"/>
          </a:ln>
        </p:spPr>
        <p:txBody>
          <a:bodyPr wrap="square" rIns="45720" rtlCol="0">
            <a:spAutoFit/>
          </a:bodyPr>
          <a:lstStyle/>
          <a:p>
            <a:pPr marL="117475" indent="-117475">
              <a:spcBef>
                <a:spcPts val="200"/>
              </a:spcBef>
              <a:buFont typeface="Arial" pitchFamily="34" charset="0"/>
              <a:buChar char="•"/>
            </a:pPr>
            <a:r>
              <a:rPr lang="es-MX" sz="1400" dirty="0" smtClean="0">
                <a:solidFill>
                  <a:schemeClr val="accent6"/>
                </a:solidFill>
              </a:rPr>
              <a:t>OA, AR</a:t>
            </a:r>
          </a:p>
          <a:p>
            <a:pPr marL="117475" indent="-117475">
              <a:spcBef>
                <a:spcPts val="200"/>
              </a:spcBef>
              <a:buFont typeface="Arial" pitchFamily="34" charset="0"/>
              <a:buChar char="•"/>
            </a:pPr>
            <a:r>
              <a:rPr lang="es-MX" sz="1400" dirty="0" smtClean="0">
                <a:solidFill>
                  <a:schemeClr val="accent6"/>
                </a:solidFill>
              </a:rPr>
              <a:t>Tendonitis, bursitis</a:t>
            </a:r>
          </a:p>
          <a:p>
            <a:pPr marL="117475" indent="-117475">
              <a:spcBef>
                <a:spcPts val="200"/>
              </a:spcBef>
              <a:buFont typeface="Arial" pitchFamily="34" charset="0"/>
              <a:buChar char="•"/>
            </a:pPr>
            <a:r>
              <a:rPr lang="es-MX" sz="1400" dirty="0" smtClean="0">
                <a:solidFill>
                  <a:schemeClr val="accent6"/>
                </a:solidFill>
              </a:rPr>
              <a:t>Gota</a:t>
            </a:r>
          </a:p>
          <a:p>
            <a:pPr marL="117475" indent="-117475">
              <a:spcBef>
                <a:spcPts val="200"/>
              </a:spcBef>
              <a:buFont typeface="Arial" pitchFamily="34" charset="0"/>
              <a:buChar char="•"/>
            </a:pPr>
            <a:r>
              <a:rPr lang="es-MX" sz="1400" dirty="0" smtClean="0">
                <a:solidFill>
                  <a:schemeClr val="accent6"/>
                </a:solidFill>
              </a:rPr>
              <a:t>Miositis inflamatoria</a:t>
            </a:r>
          </a:p>
          <a:p>
            <a:pPr marL="117475" indent="-117475">
              <a:spcBef>
                <a:spcPts val="200"/>
              </a:spcBef>
              <a:buFont typeface="Arial" pitchFamily="34" charset="0"/>
              <a:buChar char="•"/>
            </a:pPr>
            <a:r>
              <a:rPr lang="es-MX" sz="1400" dirty="0" smtClean="0">
                <a:solidFill>
                  <a:schemeClr val="accent6"/>
                </a:solidFill>
              </a:rPr>
              <a:t>Síndrome de Sjogren</a:t>
            </a:r>
          </a:p>
          <a:p>
            <a:pPr marL="117475" indent="-117475">
              <a:spcBef>
                <a:spcPts val="200"/>
              </a:spcBef>
              <a:buFont typeface="Arial" pitchFamily="34" charset="0"/>
              <a:buChar char="•"/>
            </a:pPr>
            <a:r>
              <a:rPr lang="es-MX" sz="1400" dirty="0" smtClean="0">
                <a:solidFill>
                  <a:schemeClr val="accent6"/>
                </a:solidFill>
              </a:rPr>
              <a:t>Enfermedad de Cushing</a:t>
            </a:r>
          </a:p>
          <a:p>
            <a:pPr marL="117475" indent="-117475">
              <a:spcBef>
                <a:spcPts val="200"/>
              </a:spcBef>
              <a:buFont typeface="Arial" pitchFamily="34" charset="0"/>
              <a:buChar char="•"/>
            </a:pPr>
            <a:r>
              <a:rPr lang="es-MX" sz="1400" dirty="0" smtClean="0">
                <a:solidFill>
                  <a:schemeClr val="accent6"/>
                </a:solidFill>
              </a:rPr>
              <a:t>NocP relacionado con tumor</a:t>
            </a:r>
          </a:p>
          <a:p>
            <a:pPr marL="117475" indent="-117475">
              <a:spcBef>
                <a:spcPts val="200"/>
              </a:spcBef>
              <a:buFont typeface="Arial" pitchFamily="34" charset="0"/>
              <a:buChar char="•"/>
            </a:pPr>
            <a:r>
              <a:rPr lang="es-MX" sz="1400" dirty="0" smtClean="0">
                <a:solidFill>
                  <a:schemeClr val="accent6"/>
                </a:solidFill>
              </a:rPr>
              <a:t>Dolor de cuello y espalda + patología estructural</a:t>
            </a:r>
          </a:p>
          <a:p>
            <a:pPr marL="117475" indent="-117475">
              <a:spcBef>
                <a:spcPts val="200"/>
              </a:spcBef>
              <a:buFont typeface="Arial" pitchFamily="34" charset="0"/>
              <a:buChar char="•"/>
            </a:pPr>
            <a:r>
              <a:rPr lang="es-MX" sz="1400" dirty="0" smtClean="0">
                <a:solidFill>
                  <a:schemeClr val="accent6"/>
                </a:solidFill>
              </a:rPr>
              <a:t>Enfermedad drepanocítica</a:t>
            </a:r>
          </a:p>
          <a:p>
            <a:pPr marL="117475" indent="-117475">
              <a:spcBef>
                <a:spcPts val="200"/>
              </a:spcBef>
              <a:buFont typeface="Arial" pitchFamily="34" charset="0"/>
              <a:buChar char="•"/>
            </a:pPr>
            <a:r>
              <a:rPr lang="es-MX" sz="1400" dirty="0" smtClean="0">
                <a:solidFill>
                  <a:schemeClr val="accent6"/>
                </a:solidFill>
              </a:rPr>
              <a:t>Enfermedad de Crohn</a:t>
            </a:r>
          </a:p>
        </p:txBody>
      </p:sp>
      <p:grpSp>
        <p:nvGrpSpPr>
          <p:cNvPr id="4" name="Group 62"/>
          <p:cNvGrpSpPr/>
          <p:nvPr/>
        </p:nvGrpSpPr>
        <p:grpSpPr>
          <a:xfrm>
            <a:off x="2699793" y="3157481"/>
            <a:ext cx="3726091" cy="2695085"/>
            <a:chOff x="2834781" y="2719413"/>
            <a:chExt cx="3912395" cy="2695085"/>
          </a:xfrm>
        </p:grpSpPr>
        <p:sp>
          <p:nvSpPr>
            <p:cNvPr id="26" name="Oval 25"/>
            <p:cNvSpPr/>
            <p:nvPr/>
          </p:nvSpPr>
          <p:spPr bwMode="auto">
            <a:xfrm>
              <a:off x="3361410" y="3585698"/>
              <a:ext cx="1828800" cy="1828800"/>
            </a:xfrm>
            <a:prstGeom prst="ellipse">
              <a:avLst/>
            </a:prstGeom>
            <a:solidFill>
              <a:schemeClr val="accent6">
                <a:alpha val="50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s-MX" sz="12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28" name="Oval 27"/>
            <p:cNvSpPr/>
            <p:nvPr/>
          </p:nvSpPr>
          <p:spPr bwMode="auto">
            <a:xfrm>
              <a:off x="3893471" y="2719413"/>
              <a:ext cx="1828800" cy="1828800"/>
            </a:xfrm>
            <a:prstGeom prst="ellipse">
              <a:avLst/>
            </a:prstGeom>
            <a:solidFill>
              <a:schemeClr val="accent5">
                <a:alpha val="50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endParaRPr>
            </a:p>
          </p:txBody>
        </p:sp>
        <p:sp>
          <p:nvSpPr>
            <p:cNvPr id="14" name="Text Box 12"/>
            <p:cNvSpPr txBox="1">
              <a:spLocks noChangeArrowheads="1"/>
            </p:cNvSpPr>
            <p:nvPr/>
          </p:nvSpPr>
          <p:spPr bwMode="auto">
            <a:xfrm>
              <a:off x="3898975" y="2777158"/>
              <a:ext cx="1828800" cy="738664"/>
            </a:xfrm>
            <a:prstGeom prst="rect">
              <a:avLst/>
            </a:prstGeom>
            <a:noFill/>
            <a:ln w="9525">
              <a:noFill/>
              <a:miter lim="800000"/>
              <a:headEnd/>
              <a:tailEnd/>
            </a:ln>
          </p:spPr>
          <p:txBody>
            <a:bodyPr wrap="square">
              <a:spAutoFit/>
            </a:bodyPr>
            <a:lstStyle/>
            <a:p>
              <a:pPr algn="ctr">
                <a:spcBef>
                  <a:spcPct val="50000"/>
                </a:spcBef>
                <a:buNone/>
              </a:pPr>
              <a:r>
                <a:rPr lang="es-MX" sz="1400" b="1" dirty="0" smtClean="0">
                  <a:solidFill>
                    <a:schemeClr val="bg2"/>
                  </a:solidFill>
                </a:rPr>
                <a:t>Sensibilización central/</a:t>
              </a:r>
              <a:br>
                <a:rPr lang="es-MX" sz="1400" b="1" dirty="0" smtClean="0">
                  <a:solidFill>
                    <a:schemeClr val="bg2"/>
                  </a:solidFill>
                </a:rPr>
              </a:br>
              <a:r>
                <a:rPr lang="es-MX" sz="1400" b="1" dirty="0" smtClean="0">
                  <a:solidFill>
                    <a:schemeClr val="bg2"/>
                  </a:solidFill>
                </a:rPr>
                <a:t>dolor disfuncional</a:t>
              </a:r>
            </a:p>
          </p:txBody>
        </p:sp>
        <p:sp>
          <p:nvSpPr>
            <p:cNvPr id="27" name="Oval 26"/>
            <p:cNvSpPr/>
            <p:nvPr/>
          </p:nvSpPr>
          <p:spPr bwMode="auto">
            <a:xfrm>
              <a:off x="4421098" y="3555348"/>
              <a:ext cx="1828800" cy="1828800"/>
            </a:xfrm>
            <a:prstGeom prst="ellipse">
              <a:avLst/>
            </a:prstGeom>
            <a:solidFill>
              <a:schemeClr val="accent3">
                <a:alpha val="50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endParaRPr>
            </a:p>
          </p:txBody>
        </p:sp>
        <p:sp>
          <p:nvSpPr>
            <p:cNvPr id="10" name="Text Box 12"/>
            <p:cNvSpPr txBox="1">
              <a:spLocks noChangeArrowheads="1"/>
            </p:cNvSpPr>
            <p:nvPr/>
          </p:nvSpPr>
          <p:spPr bwMode="auto">
            <a:xfrm>
              <a:off x="3245261" y="4391410"/>
              <a:ext cx="1341895" cy="738664"/>
            </a:xfrm>
            <a:prstGeom prst="rect">
              <a:avLst/>
            </a:prstGeom>
            <a:noFill/>
            <a:ln w="9525">
              <a:noFill/>
              <a:miter lim="800000"/>
              <a:headEnd/>
              <a:tailEnd/>
            </a:ln>
          </p:spPr>
          <p:txBody>
            <a:bodyPr wrap="square">
              <a:spAutoFit/>
            </a:bodyPr>
            <a:lstStyle/>
            <a:p>
              <a:pPr algn="ctr">
                <a:buNone/>
              </a:pPr>
              <a:r>
                <a:rPr lang="es-MX" sz="1400" b="1" dirty="0" smtClean="0">
                  <a:solidFill>
                    <a:srgbClr val="002060"/>
                  </a:solidFill>
                </a:rPr>
                <a:t>Dolor</a:t>
              </a:r>
            </a:p>
            <a:p>
              <a:pPr algn="ctr">
                <a:buNone/>
              </a:pPr>
              <a:r>
                <a:rPr lang="es-MX" sz="1400" b="1" dirty="0" smtClean="0">
                  <a:solidFill>
                    <a:srgbClr val="002060"/>
                  </a:solidFill>
                </a:rPr>
                <a:t>Nociceptivo</a:t>
              </a:r>
              <a:br>
                <a:rPr lang="es-MX" sz="1400" b="1" dirty="0" smtClean="0">
                  <a:solidFill>
                    <a:srgbClr val="002060"/>
                  </a:solidFill>
                </a:rPr>
              </a:br>
              <a:endParaRPr lang="es-MX" sz="1400" b="1" dirty="0" smtClean="0">
                <a:solidFill>
                  <a:srgbClr val="002060"/>
                </a:solidFill>
              </a:endParaRPr>
            </a:p>
          </p:txBody>
        </p:sp>
        <p:cxnSp>
          <p:nvCxnSpPr>
            <p:cNvPr id="43" name="Straight Arrow Connector 42"/>
            <p:cNvCxnSpPr>
              <a:stCxn id="27" idx="6"/>
            </p:cNvCxnSpPr>
            <p:nvPr/>
          </p:nvCxnSpPr>
          <p:spPr bwMode="auto">
            <a:xfrm flipV="1">
              <a:off x="6249897" y="4467580"/>
              <a:ext cx="497279" cy="2168"/>
            </a:xfrm>
            <a:prstGeom prst="straightConnector1">
              <a:avLst/>
            </a:prstGeom>
            <a:noFill/>
            <a:ln w="28575">
              <a:solidFill>
                <a:schemeClr val="accent3"/>
              </a:solidFill>
              <a:round/>
              <a:headEnd type="none" w="med" len="med"/>
              <a:tailEnd type="triangle"/>
            </a:ln>
          </p:spPr>
        </p:cxnSp>
        <p:cxnSp>
          <p:nvCxnSpPr>
            <p:cNvPr id="44" name="Straight Arrow Connector 43"/>
            <p:cNvCxnSpPr>
              <a:stCxn id="26" idx="2"/>
            </p:cNvCxnSpPr>
            <p:nvPr/>
          </p:nvCxnSpPr>
          <p:spPr bwMode="auto">
            <a:xfrm flipH="1" flipV="1">
              <a:off x="2834781" y="4500097"/>
              <a:ext cx="526630" cy="1"/>
            </a:xfrm>
            <a:prstGeom prst="straightConnector1">
              <a:avLst/>
            </a:prstGeom>
            <a:noFill/>
            <a:ln w="28575">
              <a:solidFill>
                <a:schemeClr val="accent6"/>
              </a:solidFill>
              <a:round/>
              <a:headEnd type="none" w="med" len="med"/>
              <a:tailEnd type="triangle"/>
            </a:ln>
          </p:spPr>
        </p:cxnSp>
        <p:sp>
          <p:nvSpPr>
            <p:cNvPr id="18" name="Text Box 12"/>
            <p:cNvSpPr txBox="1">
              <a:spLocks noChangeArrowheads="1"/>
            </p:cNvSpPr>
            <p:nvPr/>
          </p:nvSpPr>
          <p:spPr bwMode="auto">
            <a:xfrm>
              <a:off x="4800599" y="4391410"/>
              <a:ext cx="1828800" cy="738664"/>
            </a:xfrm>
            <a:prstGeom prst="rect">
              <a:avLst/>
            </a:prstGeom>
            <a:noFill/>
            <a:ln w="9525">
              <a:noFill/>
              <a:miter lim="800000"/>
              <a:headEnd/>
              <a:tailEnd/>
            </a:ln>
          </p:spPr>
          <p:txBody>
            <a:bodyPr wrap="square">
              <a:spAutoFit/>
            </a:bodyPr>
            <a:lstStyle/>
            <a:p>
              <a:pPr algn="ctr">
                <a:buNone/>
              </a:pPr>
              <a:r>
                <a:rPr lang="es-MX" sz="1400" b="1" dirty="0" smtClean="0">
                  <a:solidFill>
                    <a:srgbClr val="002060"/>
                  </a:solidFill>
                </a:rPr>
                <a:t>Dolor</a:t>
              </a:r>
            </a:p>
            <a:p>
              <a:pPr algn="ctr">
                <a:buNone/>
              </a:pPr>
              <a:r>
                <a:rPr lang="es-MX" sz="1400" b="1" dirty="0" smtClean="0">
                  <a:solidFill>
                    <a:srgbClr val="002060"/>
                  </a:solidFill>
                </a:rPr>
                <a:t>Neuropático</a:t>
              </a:r>
              <a:br>
                <a:rPr lang="es-MX" sz="1400" b="1" dirty="0" smtClean="0">
                  <a:solidFill>
                    <a:srgbClr val="002060"/>
                  </a:solidFill>
                </a:rPr>
              </a:br>
              <a:endParaRPr lang="es-MX" sz="1400" b="1" dirty="0" smtClean="0">
                <a:solidFill>
                  <a:srgbClr val="002060"/>
                </a:solidFill>
              </a:endParaRPr>
            </a:p>
          </p:txBody>
        </p:sp>
      </p:grpSp>
      <p:cxnSp>
        <p:nvCxnSpPr>
          <p:cNvPr id="12" name="Straight Arrow Connector 11"/>
          <p:cNvCxnSpPr>
            <a:stCxn id="28" idx="0"/>
            <a:endCxn id="32" idx="2"/>
          </p:cNvCxnSpPr>
          <p:nvPr/>
        </p:nvCxnSpPr>
        <p:spPr>
          <a:xfrm flipH="1" flipV="1">
            <a:off x="4572722" y="2830863"/>
            <a:ext cx="6205" cy="326618"/>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1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2" descr="Slide_03a_v02"/>
          <p:cNvPicPr>
            <a:picLocks noChangeAspect="1" noChangeArrowheads="1"/>
          </p:cNvPicPr>
          <p:nvPr/>
        </p:nvPicPr>
        <p:blipFill>
          <a:blip r:embed="rId3" cstate="print"/>
          <a:srcRect/>
          <a:stretch>
            <a:fillRect/>
          </a:stretch>
        </p:blipFill>
        <p:spPr bwMode="auto">
          <a:xfrm>
            <a:off x="476250" y="2328863"/>
            <a:ext cx="4440238" cy="3424237"/>
          </a:xfrm>
          <a:prstGeom prst="rect">
            <a:avLst/>
          </a:prstGeom>
          <a:noFill/>
          <a:ln w="9525">
            <a:noFill/>
            <a:miter lim="800000"/>
            <a:headEnd/>
            <a:tailEnd/>
          </a:ln>
        </p:spPr>
      </p:pic>
      <p:sp>
        <p:nvSpPr>
          <p:cNvPr id="21507" name="Text Box 3"/>
          <p:cNvSpPr txBox="1">
            <a:spLocks noChangeArrowheads="1"/>
          </p:cNvSpPr>
          <p:nvPr/>
        </p:nvSpPr>
        <p:spPr bwMode="auto">
          <a:xfrm>
            <a:off x="552450" y="4538663"/>
            <a:ext cx="996950" cy="738664"/>
          </a:xfrm>
          <a:prstGeom prst="rect">
            <a:avLst/>
          </a:prstGeom>
          <a:noFill/>
          <a:ln w="9525">
            <a:noFill/>
            <a:miter lim="800000"/>
            <a:headEnd/>
            <a:tailEnd/>
          </a:ln>
        </p:spPr>
        <p:txBody>
          <a:bodyPr>
            <a:spAutoFit/>
          </a:bodyPr>
          <a:lstStyle/>
          <a:p>
            <a:pPr>
              <a:spcBef>
                <a:spcPct val="50000"/>
              </a:spcBef>
            </a:pPr>
            <a:r>
              <a:rPr lang="es-MX" sz="1400" dirty="0" smtClean="0">
                <a:solidFill>
                  <a:schemeClr val="bg1"/>
                </a:solidFill>
                <a:ea typeface="Arial Unicode MS" pitchFamily="34" charset="-128"/>
                <a:cs typeface="Arial Unicode MS" pitchFamily="34" charset="-128"/>
              </a:rPr>
              <a:t>Vértebra lumbar</a:t>
            </a:r>
            <a:br>
              <a:rPr lang="es-MX" sz="1400" dirty="0" smtClean="0">
                <a:solidFill>
                  <a:schemeClr val="bg1"/>
                </a:solidFill>
                <a:ea typeface="Arial Unicode MS" pitchFamily="34" charset="-128"/>
                <a:cs typeface="Arial Unicode MS" pitchFamily="34" charset="-128"/>
              </a:rPr>
            </a:br>
            <a:endParaRPr lang="es-MX" sz="1400" dirty="0">
              <a:solidFill>
                <a:schemeClr val="bg1"/>
              </a:solidFill>
              <a:ea typeface="Arial Unicode MS" pitchFamily="34" charset="-128"/>
              <a:cs typeface="Arial Unicode MS" pitchFamily="34" charset="-128"/>
            </a:endParaRPr>
          </a:p>
        </p:txBody>
      </p:sp>
      <p:pic>
        <p:nvPicPr>
          <p:cNvPr id="21508" name="Picture 43" descr="Slide_03b_v02"/>
          <p:cNvPicPr>
            <a:picLocks noChangeAspect="1" noChangeArrowheads="1"/>
          </p:cNvPicPr>
          <p:nvPr/>
        </p:nvPicPr>
        <p:blipFill>
          <a:blip r:embed="rId4" cstate="print"/>
          <a:srcRect l="3133" t="4774" r="4254" b="4819"/>
          <a:stretch>
            <a:fillRect/>
          </a:stretch>
        </p:blipFill>
        <p:spPr bwMode="auto">
          <a:xfrm>
            <a:off x="5103813" y="2414588"/>
            <a:ext cx="3644900" cy="3113087"/>
          </a:xfrm>
          <a:prstGeom prst="rect">
            <a:avLst/>
          </a:prstGeom>
          <a:noFill/>
          <a:ln w="19050">
            <a:solidFill>
              <a:schemeClr val="tx1"/>
            </a:solidFill>
            <a:miter lim="800000"/>
            <a:headEnd/>
            <a:tailEnd/>
          </a:ln>
        </p:spPr>
      </p:pic>
      <p:sp>
        <p:nvSpPr>
          <p:cNvPr id="21509" name="Rectangle 15"/>
          <p:cNvSpPr>
            <a:spLocks noChangeArrowheads="1"/>
          </p:cNvSpPr>
          <p:nvPr/>
        </p:nvSpPr>
        <p:spPr bwMode="auto">
          <a:xfrm>
            <a:off x="2776538" y="3736975"/>
            <a:ext cx="931862" cy="736600"/>
          </a:xfrm>
          <a:prstGeom prst="rect">
            <a:avLst/>
          </a:prstGeom>
          <a:noFill/>
          <a:ln w="19050">
            <a:solidFill>
              <a:schemeClr val="tx1"/>
            </a:solidFill>
            <a:miter lim="800000"/>
            <a:headEnd/>
            <a:tailEnd/>
          </a:ln>
        </p:spPr>
        <p:txBody>
          <a:bodyPr wrap="none" anchor="ctr"/>
          <a:lstStyle/>
          <a:p>
            <a:endParaRPr lang="es-MX" sz="1800" dirty="0">
              <a:solidFill>
                <a:schemeClr val="bg1"/>
              </a:solidFill>
              <a:ea typeface="Arial Unicode MS" pitchFamily="34" charset="-128"/>
              <a:cs typeface="Arial Unicode MS" pitchFamily="34" charset="-128"/>
            </a:endParaRPr>
          </a:p>
        </p:txBody>
      </p:sp>
      <p:sp>
        <p:nvSpPr>
          <p:cNvPr id="21510" name="Line 16"/>
          <p:cNvSpPr>
            <a:spLocks noChangeShapeType="1"/>
          </p:cNvSpPr>
          <p:nvPr/>
        </p:nvSpPr>
        <p:spPr bwMode="auto">
          <a:xfrm>
            <a:off x="3705225" y="4471988"/>
            <a:ext cx="1389063" cy="836612"/>
          </a:xfrm>
          <a:prstGeom prst="line">
            <a:avLst/>
          </a:prstGeom>
          <a:noFill/>
          <a:ln w="19050">
            <a:solidFill>
              <a:schemeClr val="tx1"/>
            </a:solidFill>
            <a:round/>
            <a:headEnd/>
            <a:tailEnd/>
          </a:ln>
        </p:spPr>
        <p:txBody>
          <a:bodyPr/>
          <a:lstStyle/>
          <a:p>
            <a:endParaRPr lang="es-MX" dirty="0"/>
          </a:p>
        </p:txBody>
      </p:sp>
      <p:sp>
        <p:nvSpPr>
          <p:cNvPr id="21511" name="Line 17"/>
          <p:cNvSpPr>
            <a:spLocks noChangeShapeType="1"/>
          </p:cNvSpPr>
          <p:nvPr/>
        </p:nvSpPr>
        <p:spPr bwMode="auto">
          <a:xfrm flipV="1">
            <a:off x="3709988" y="2171700"/>
            <a:ext cx="1384300" cy="1570038"/>
          </a:xfrm>
          <a:prstGeom prst="line">
            <a:avLst/>
          </a:prstGeom>
          <a:noFill/>
          <a:ln w="19050">
            <a:solidFill>
              <a:schemeClr val="tx1"/>
            </a:solidFill>
            <a:round/>
            <a:headEnd/>
            <a:tailEnd/>
          </a:ln>
        </p:spPr>
        <p:txBody>
          <a:bodyPr/>
          <a:lstStyle/>
          <a:p>
            <a:endParaRPr lang="es-MX" dirty="0"/>
          </a:p>
        </p:txBody>
      </p:sp>
      <p:sp>
        <p:nvSpPr>
          <p:cNvPr id="21512" name="Rectangle 39"/>
          <p:cNvSpPr>
            <a:spLocks noChangeArrowheads="1"/>
          </p:cNvSpPr>
          <p:nvPr/>
        </p:nvSpPr>
        <p:spPr bwMode="auto">
          <a:xfrm>
            <a:off x="142875" y="74613"/>
            <a:ext cx="8686800" cy="1019175"/>
          </a:xfrm>
          <a:prstGeom prst="rect">
            <a:avLst/>
          </a:prstGeom>
          <a:noFill/>
          <a:ln w="9525">
            <a:noFill/>
            <a:miter lim="800000"/>
            <a:headEnd/>
            <a:tailEnd/>
          </a:ln>
        </p:spPr>
        <p:txBody>
          <a:bodyPr anchor="b"/>
          <a:lstStyle/>
          <a:p>
            <a:endParaRPr lang="es-MX" sz="2800" dirty="0">
              <a:solidFill>
                <a:schemeClr val="accent1"/>
              </a:solidFill>
              <a:ea typeface="Arial Unicode MS" pitchFamily="34" charset="-128"/>
              <a:cs typeface="Arial Unicode MS" pitchFamily="34" charset="-128"/>
            </a:endParaRPr>
          </a:p>
        </p:txBody>
      </p:sp>
      <p:sp>
        <p:nvSpPr>
          <p:cNvPr id="21513" name="Text Box 8"/>
          <p:cNvSpPr txBox="1">
            <a:spLocks noChangeArrowheads="1"/>
          </p:cNvSpPr>
          <p:nvPr/>
        </p:nvSpPr>
        <p:spPr bwMode="auto">
          <a:xfrm>
            <a:off x="400050" y="1903413"/>
            <a:ext cx="1754188" cy="304800"/>
          </a:xfrm>
          <a:prstGeom prst="rect">
            <a:avLst/>
          </a:prstGeom>
          <a:noFill/>
          <a:ln w="9525">
            <a:noFill/>
            <a:miter lim="800000"/>
            <a:headEnd/>
            <a:tailEnd/>
          </a:ln>
        </p:spPr>
        <p:txBody>
          <a:bodyPr>
            <a:spAutoFit/>
          </a:bodyPr>
          <a:lstStyle/>
          <a:p>
            <a:pPr>
              <a:spcBef>
                <a:spcPct val="50000"/>
              </a:spcBef>
            </a:pPr>
            <a:r>
              <a:rPr lang="es-MX" sz="1400" dirty="0" smtClean="0">
                <a:solidFill>
                  <a:schemeClr val="bg1"/>
                </a:solidFill>
                <a:ea typeface="Arial Unicode MS" pitchFamily="34" charset="-128"/>
                <a:cs typeface="Arial Unicode MS" pitchFamily="34" charset="-128"/>
              </a:rPr>
              <a:t>Herniación de disco</a:t>
            </a:r>
            <a:endParaRPr lang="es-MX" sz="1400" dirty="0">
              <a:solidFill>
                <a:schemeClr val="bg1"/>
              </a:solidFill>
              <a:ea typeface="Arial Unicode MS" pitchFamily="34" charset="-128"/>
              <a:cs typeface="Arial Unicode MS" pitchFamily="34" charset="-128"/>
            </a:endParaRPr>
          </a:p>
        </p:txBody>
      </p:sp>
      <p:sp>
        <p:nvSpPr>
          <p:cNvPr id="21514" name="Line 9"/>
          <p:cNvSpPr>
            <a:spLocks noChangeShapeType="1"/>
          </p:cNvSpPr>
          <p:nvPr/>
        </p:nvSpPr>
        <p:spPr bwMode="auto">
          <a:xfrm flipH="1" flipV="1">
            <a:off x="2901950" y="2692400"/>
            <a:ext cx="369888" cy="1301750"/>
          </a:xfrm>
          <a:prstGeom prst="line">
            <a:avLst/>
          </a:prstGeom>
          <a:noFill/>
          <a:ln w="19050">
            <a:solidFill>
              <a:schemeClr val="tx1"/>
            </a:solidFill>
            <a:round/>
            <a:headEnd type="triangle" w="med" len="med"/>
            <a:tailEnd/>
          </a:ln>
        </p:spPr>
        <p:txBody>
          <a:bodyPr/>
          <a:lstStyle/>
          <a:p>
            <a:endParaRPr lang="es-MX" dirty="0"/>
          </a:p>
        </p:txBody>
      </p:sp>
      <p:sp>
        <p:nvSpPr>
          <p:cNvPr id="21515" name="Line 44"/>
          <p:cNvSpPr>
            <a:spLocks noChangeShapeType="1"/>
          </p:cNvSpPr>
          <p:nvPr/>
        </p:nvSpPr>
        <p:spPr bwMode="auto">
          <a:xfrm>
            <a:off x="1820863" y="2112963"/>
            <a:ext cx="1085850" cy="585787"/>
          </a:xfrm>
          <a:prstGeom prst="line">
            <a:avLst/>
          </a:prstGeom>
          <a:noFill/>
          <a:ln w="19050">
            <a:solidFill>
              <a:schemeClr val="tx1"/>
            </a:solidFill>
            <a:round/>
            <a:headEnd/>
            <a:tailEnd/>
          </a:ln>
        </p:spPr>
        <p:txBody>
          <a:bodyPr/>
          <a:lstStyle/>
          <a:p>
            <a:endParaRPr lang="es-MX" dirty="0"/>
          </a:p>
        </p:txBody>
      </p:sp>
      <p:grpSp>
        <p:nvGrpSpPr>
          <p:cNvPr id="2" name="Group 53"/>
          <p:cNvGrpSpPr>
            <a:grpSpLocks/>
          </p:cNvGrpSpPr>
          <p:nvPr/>
        </p:nvGrpSpPr>
        <p:grpSpPr bwMode="auto">
          <a:xfrm>
            <a:off x="5008563" y="1835150"/>
            <a:ext cx="3835400" cy="1490663"/>
            <a:chOff x="3155" y="1015"/>
            <a:chExt cx="2416" cy="939"/>
          </a:xfrm>
        </p:grpSpPr>
        <p:sp>
          <p:nvSpPr>
            <p:cNvPr id="21522" name="Text Box 12"/>
            <p:cNvSpPr txBox="1">
              <a:spLocks noChangeArrowheads="1"/>
            </p:cNvSpPr>
            <p:nvPr/>
          </p:nvSpPr>
          <p:spPr bwMode="auto">
            <a:xfrm>
              <a:off x="3155" y="1015"/>
              <a:ext cx="2416" cy="330"/>
            </a:xfrm>
            <a:prstGeom prst="rect">
              <a:avLst/>
            </a:prstGeom>
            <a:noFill/>
            <a:ln w="9525">
              <a:noFill/>
              <a:miter lim="800000"/>
              <a:headEnd/>
              <a:tailEnd/>
            </a:ln>
          </p:spPr>
          <p:txBody>
            <a:bodyPr>
              <a:spAutoFit/>
            </a:bodyPr>
            <a:lstStyle/>
            <a:p>
              <a:pPr algn="ctr">
                <a:spcBef>
                  <a:spcPct val="50000"/>
                </a:spcBef>
              </a:pPr>
              <a:r>
                <a:rPr lang="es-MX" sz="1400" dirty="0" smtClean="0">
                  <a:solidFill>
                    <a:schemeClr val="bg1"/>
                  </a:solidFill>
                  <a:ea typeface="Arial Unicode MS" pitchFamily="34" charset="-128"/>
                  <a:cs typeface="Arial Unicode MS" pitchFamily="34" charset="-128"/>
                </a:rPr>
                <a:t>Activación de nociceptores periféricos – </a:t>
              </a:r>
              <a:br>
                <a:rPr lang="es-MX" sz="1400" dirty="0" smtClean="0">
                  <a:solidFill>
                    <a:schemeClr val="bg1"/>
                  </a:solidFill>
                  <a:ea typeface="Arial Unicode MS" pitchFamily="34" charset="-128"/>
                  <a:cs typeface="Arial Unicode MS" pitchFamily="34" charset="-128"/>
                </a:rPr>
              </a:br>
              <a:r>
                <a:rPr lang="es-MX" sz="1400" dirty="0" smtClean="0">
                  <a:solidFill>
                    <a:schemeClr val="bg1"/>
                  </a:solidFill>
                  <a:ea typeface="Arial Unicode MS" pitchFamily="34" charset="-128"/>
                  <a:cs typeface="Arial Unicode MS" pitchFamily="34" charset="-128"/>
                </a:rPr>
                <a:t>causa de componente de dolor nociceptivo</a:t>
              </a:r>
              <a:r>
                <a:rPr lang="es-MX" sz="1400" baseline="30000" dirty="0" smtClean="0">
                  <a:solidFill>
                    <a:schemeClr val="bg1"/>
                  </a:solidFill>
                  <a:ea typeface="Arial Unicode MS" pitchFamily="34" charset="-128"/>
                  <a:cs typeface="Arial Unicode MS" pitchFamily="34" charset="-128"/>
                </a:rPr>
                <a:t>1</a:t>
              </a:r>
              <a:endParaRPr lang="es-MX" sz="1400" baseline="30000" dirty="0">
                <a:solidFill>
                  <a:schemeClr val="bg1"/>
                </a:solidFill>
                <a:ea typeface="Arial Unicode MS" pitchFamily="34" charset="-128"/>
                <a:cs typeface="Arial Unicode MS" pitchFamily="34" charset="-128"/>
              </a:endParaRPr>
            </a:p>
          </p:txBody>
        </p:sp>
        <p:sp>
          <p:nvSpPr>
            <p:cNvPr id="21523" name="AutoShape 50"/>
            <p:cNvSpPr>
              <a:spLocks/>
            </p:cNvSpPr>
            <p:nvPr/>
          </p:nvSpPr>
          <p:spPr bwMode="auto">
            <a:xfrm rot="-5400000">
              <a:off x="4302" y="1267"/>
              <a:ext cx="124" cy="1249"/>
            </a:xfrm>
            <a:prstGeom prst="rightBrace">
              <a:avLst>
                <a:gd name="adj1" fmla="val 51109"/>
                <a:gd name="adj2" fmla="val 50097"/>
              </a:avLst>
            </a:prstGeom>
            <a:noFill/>
            <a:ln w="19050">
              <a:solidFill>
                <a:schemeClr val="tx1"/>
              </a:solidFill>
              <a:round/>
              <a:headEnd/>
              <a:tailEnd/>
            </a:ln>
          </p:spPr>
          <p:txBody>
            <a:bodyPr vert="eaVert" wrap="none" anchor="ctr"/>
            <a:lstStyle/>
            <a:p>
              <a:endParaRPr lang="es-MX" sz="1800" dirty="0">
                <a:solidFill>
                  <a:schemeClr val="bg1"/>
                </a:solidFill>
                <a:ea typeface="Arial Unicode MS" pitchFamily="34" charset="-128"/>
                <a:cs typeface="Arial Unicode MS" pitchFamily="34" charset="-128"/>
              </a:endParaRPr>
            </a:p>
          </p:txBody>
        </p:sp>
        <p:sp>
          <p:nvSpPr>
            <p:cNvPr id="21524" name="Line 51"/>
            <p:cNvSpPr>
              <a:spLocks noChangeShapeType="1"/>
            </p:cNvSpPr>
            <p:nvPr/>
          </p:nvSpPr>
          <p:spPr bwMode="auto">
            <a:xfrm flipV="1">
              <a:off x="4365" y="1324"/>
              <a:ext cx="0" cy="508"/>
            </a:xfrm>
            <a:prstGeom prst="line">
              <a:avLst/>
            </a:prstGeom>
            <a:noFill/>
            <a:ln w="19050">
              <a:solidFill>
                <a:schemeClr val="tx1"/>
              </a:solidFill>
              <a:round/>
              <a:headEnd/>
              <a:tailEnd/>
            </a:ln>
          </p:spPr>
          <p:txBody>
            <a:bodyPr/>
            <a:lstStyle/>
            <a:p>
              <a:endParaRPr lang="es-MX" dirty="0"/>
            </a:p>
          </p:txBody>
        </p:sp>
      </p:grpSp>
      <p:sp>
        <p:nvSpPr>
          <p:cNvPr id="21517" name="Text Box 5"/>
          <p:cNvSpPr txBox="1">
            <a:spLocks noChangeArrowheads="1"/>
          </p:cNvSpPr>
          <p:nvPr/>
        </p:nvSpPr>
        <p:spPr bwMode="auto">
          <a:xfrm>
            <a:off x="4792663" y="5588000"/>
            <a:ext cx="4267200" cy="523220"/>
          </a:xfrm>
          <a:prstGeom prst="rect">
            <a:avLst/>
          </a:prstGeom>
          <a:noFill/>
          <a:ln w="9525">
            <a:noFill/>
            <a:miter lim="800000"/>
            <a:headEnd/>
            <a:tailEnd/>
          </a:ln>
        </p:spPr>
        <p:txBody>
          <a:bodyPr>
            <a:spAutoFit/>
          </a:bodyPr>
          <a:lstStyle/>
          <a:p>
            <a:pPr algn="ctr">
              <a:spcBef>
                <a:spcPct val="50000"/>
              </a:spcBef>
            </a:pPr>
            <a:r>
              <a:rPr lang="es-MX" sz="1400" dirty="0" smtClean="0">
                <a:solidFill>
                  <a:schemeClr val="bg1"/>
                </a:solidFill>
                <a:ea typeface="Arial Unicode MS" pitchFamily="34" charset="-128"/>
                <a:cs typeface="Arial Unicode MS" pitchFamily="34" charset="-128"/>
              </a:rPr>
              <a:t>Compresión e inflamación de raíz nerviosa – causa de componente de dolor neuropático</a:t>
            </a:r>
            <a:r>
              <a:rPr lang="es-MX" sz="1400" baseline="30000" dirty="0" smtClean="0">
                <a:solidFill>
                  <a:schemeClr val="bg1"/>
                </a:solidFill>
                <a:ea typeface="Arial Unicode MS" pitchFamily="34" charset="-128"/>
                <a:cs typeface="Arial Unicode MS" pitchFamily="34" charset="-128"/>
              </a:rPr>
              <a:t>2</a:t>
            </a:r>
            <a:endParaRPr lang="es-MX" sz="1400" baseline="30000" dirty="0">
              <a:solidFill>
                <a:schemeClr val="bg1"/>
              </a:solidFill>
              <a:ea typeface="Arial Unicode MS" pitchFamily="34" charset="-128"/>
              <a:cs typeface="Arial Unicode MS" pitchFamily="34" charset="-128"/>
            </a:endParaRPr>
          </a:p>
        </p:txBody>
      </p:sp>
      <p:sp>
        <p:nvSpPr>
          <p:cNvPr id="21518" name="AutoShape 56"/>
          <p:cNvSpPr>
            <a:spLocks/>
          </p:cNvSpPr>
          <p:nvPr/>
        </p:nvSpPr>
        <p:spPr bwMode="auto">
          <a:xfrm rot="5400000" flipV="1">
            <a:off x="7061994" y="3663156"/>
            <a:ext cx="196850" cy="1557338"/>
          </a:xfrm>
          <a:prstGeom prst="rightBrace">
            <a:avLst>
              <a:gd name="adj1" fmla="val 40142"/>
              <a:gd name="adj2" fmla="val 50097"/>
            </a:avLst>
          </a:prstGeom>
          <a:noFill/>
          <a:ln w="19050">
            <a:solidFill>
              <a:schemeClr val="tx1"/>
            </a:solidFill>
            <a:round/>
            <a:headEnd/>
            <a:tailEnd/>
          </a:ln>
        </p:spPr>
        <p:txBody>
          <a:bodyPr vert="eaVert" wrap="none" anchor="ctr"/>
          <a:lstStyle/>
          <a:p>
            <a:endParaRPr lang="es-MX" sz="1800" dirty="0">
              <a:solidFill>
                <a:schemeClr val="bg1"/>
              </a:solidFill>
              <a:ea typeface="Arial Unicode MS" pitchFamily="34" charset="-128"/>
              <a:cs typeface="Arial Unicode MS" pitchFamily="34" charset="-128"/>
            </a:endParaRPr>
          </a:p>
        </p:txBody>
      </p:sp>
      <p:sp>
        <p:nvSpPr>
          <p:cNvPr id="21519" name="Line 57"/>
          <p:cNvSpPr>
            <a:spLocks noChangeShapeType="1"/>
          </p:cNvSpPr>
          <p:nvPr/>
        </p:nvSpPr>
        <p:spPr bwMode="auto">
          <a:xfrm>
            <a:off x="7159625" y="4540250"/>
            <a:ext cx="0" cy="873125"/>
          </a:xfrm>
          <a:prstGeom prst="line">
            <a:avLst/>
          </a:prstGeom>
          <a:noFill/>
          <a:ln w="19050">
            <a:solidFill>
              <a:schemeClr val="tx1"/>
            </a:solidFill>
            <a:round/>
            <a:headEnd/>
            <a:tailEnd/>
          </a:ln>
        </p:spPr>
        <p:txBody>
          <a:bodyPr/>
          <a:lstStyle/>
          <a:p>
            <a:endParaRPr lang="es-MX" dirty="0"/>
          </a:p>
        </p:txBody>
      </p:sp>
      <p:sp>
        <p:nvSpPr>
          <p:cNvPr id="21521" name="Rectangle 22"/>
          <p:cNvSpPr>
            <a:spLocks noGrp="1"/>
          </p:cNvSpPr>
          <p:nvPr>
            <p:ph type="title"/>
          </p:nvPr>
        </p:nvSpPr>
        <p:spPr/>
        <p:txBody>
          <a:bodyPr>
            <a:normAutofit fontScale="90000"/>
          </a:bodyPr>
          <a:lstStyle/>
          <a:p>
            <a:r>
              <a:rPr lang="es-MX" sz="3200" dirty="0" smtClean="0"/>
              <a:t>Ejemplo de dolor coexistente: disco herniado que causa dolor de espalda baja y dolor radicular lumbar </a:t>
            </a:r>
          </a:p>
        </p:txBody>
      </p:sp>
      <p:sp>
        <p:nvSpPr>
          <p:cNvPr id="21" name="Text Box 35"/>
          <p:cNvSpPr txBox="1">
            <a:spLocks noChangeArrowheads="1"/>
          </p:cNvSpPr>
          <p:nvPr/>
        </p:nvSpPr>
        <p:spPr bwMode="auto">
          <a:xfrm>
            <a:off x="581025" y="6275388"/>
            <a:ext cx="8310563" cy="276225"/>
          </a:xfrm>
          <a:prstGeom prst="rect">
            <a:avLst/>
          </a:prstGeom>
          <a:noFill/>
          <a:ln w="9525">
            <a:noFill/>
            <a:miter lim="800000"/>
            <a:headEnd/>
            <a:tailEnd/>
          </a:ln>
          <a:effectLst>
            <a:prstShdw prst="shdw17" dist="17961" dir="2700000">
              <a:srgbClr val="998300">
                <a:alpha val="74997"/>
              </a:srgbClr>
            </a:prstShdw>
          </a:effectLst>
        </p:spPr>
        <p:txBody>
          <a:bodyPr lIns="0" tIns="0" rIns="0" bIns="0" anchor="b">
            <a:spAutoFit/>
          </a:bodyPr>
          <a:lstStyle/>
          <a:p>
            <a:pPr>
              <a:lnSpc>
                <a:spcPct val="90000"/>
              </a:lnSpc>
            </a:pPr>
            <a:r>
              <a:rPr lang="en-US" sz="1000" dirty="0">
                <a:solidFill>
                  <a:schemeClr val="bg1"/>
                </a:solidFill>
              </a:rPr>
              <a:t>1. Brisby H. </a:t>
            </a:r>
            <a:r>
              <a:rPr lang="en-US" sz="1000" i="1" dirty="0">
                <a:solidFill>
                  <a:schemeClr val="bg1"/>
                </a:solidFill>
              </a:rPr>
              <a:t>J Bone Joint Surg Am </a:t>
            </a:r>
            <a:r>
              <a:rPr lang="en-US" sz="1000" dirty="0">
                <a:solidFill>
                  <a:schemeClr val="bg1"/>
                </a:solidFill>
              </a:rPr>
              <a:t>2006;88(Suppl 2):68-71. </a:t>
            </a:r>
            <a:br>
              <a:rPr lang="en-US" sz="1000" dirty="0">
                <a:solidFill>
                  <a:schemeClr val="bg1"/>
                </a:solidFill>
              </a:rPr>
            </a:br>
            <a:r>
              <a:rPr lang="en-US" sz="1000" dirty="0">
                <a:solidFill>
                  <a:schemeClr val="bg1"/>
                </a:solidFill>
              </a:rPr>
              <a:t>2. Freynhagen R, Baron R. </a:t>
            </a:r>
            <a:r>
              <a:rPr lang="en-US" sz="1000" i="1" dirty="0">
                <a:solidFill>
                  <a:schemeClr val="bg1"/>
                </a:solidFill>
              </a:rPr>
              <a:t>Curr Pain Headache Rep </a:t>
            </a:r>
            <a:r>
              <a:rPr lang="en-US" sz="1000" dirty="0">
                <a:solidFill>
                  <a:schemeClr val="bg1"/>
                </a:solidFill>
              </a:rPr>
              <a:t>2009;13:185-90.</a:t>
            </a:r>
          </a:p>
        </p:txBody>
      </p:sp>
    </p:spTree>
    <p:extLst>
      <p:ext uri="{BB962C8B-B14F-4D97-AF65-F5344CB8AC3E}">
        <p14:creationId xmlns:p14="http://schemas.microsoft.com/office/powerpoint/2010/main" val="67355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Etiología</a:t>
            </a:r>
            <a:endParaRPr lang="es-MX" sz="4000" noProof="0" dirty="0">
              <a:solidFill>
                <a:schemeClr val="tx1">
                  <a:lumMod val="50000"/>
                </a:schemeClr>
              </a:solidFill>
            </a:endParaRPr>
          </a:p>
        </p:txBody>
      </p:sp>
    </p:spTree>
    <p:extLst>
      <p:ext uri="{BB962C8B-B14F-4D97-AF65-F5344CB8AC3E}">
        <p14:creationId xmlns:p14="http://schemas.microsoft.com/office/powerpoint/2010/main" val="2161069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normAutofit fontScale="90000"/>
          </a:bodyPr>
          <a:lstStyle/>
          <a:p>
            <a:r>
              <a:rPr lang="es-MX" dirty="0" smtClean="0"/>
              <a:t>Muchos Padecimientos Comunes son Dolorosos</a:t>
            </a:r>
          </a:p>
        </p:txBody>
      </p:sp>
      <p:sp>
        <p:nvSpPr>
          <p:cNvPr id="23" name="Text Box 4"/>
          <p:cNvSpPr txBox="1">
            <a:spLocks noChangeArrowheads="1"/>
          </p:cNvSpPr>
          <p:nvPr/>
        </p:nvSpPr>
        <p:spPr bwMode="auto">
          <a:xfrm>
            <a:off x="41275" y="6100870"/>
            <a:ext cx="683498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s-MX" sz="1200" dirty="0" smtClean="0">
                <a:solidFill>
                  <a:srgbClr val="002060"/>
                </a:solidFill>
              </a:rPr>
              <a:t>*Incluye osteoartritis, artritis reumatoide, espondilitis anquilosante, y artritis psoriática</a:t>
            </a:r>
          </a:p>
          <a:p>
            <a:pPr>
              <a:lnSpc>
                <a:spcPct val="90000"/>
              </a:lnSpc>
            </a:pPr>
            <a:r>
              <a:rPr lang="es-MX" sz="1200" dirty="0" smtClean="0">
                <a:solidFill>
                  <a:srgbClr val="002060"/>
                </a:solidFill>
              </a:rPr>
              <a:t>MSK = músculo-esquelético; SLE = lupus eritematoso sistémico</a:t>
            </a:r>
          </a:p>
          <a:p>
            <a:pPr>
              <a:lnSpc>
                <a:spcPct val="90000"/>
              </a:lnSpc>
            </a:pPr>
            <a:r>
              <a:rPr lang="en-US" sz="1200" dirty="0" smtClean="0">
                <a:solidFill>
                  <a:srgbClr val="002060"/>
                </a:solidFill>
              </a:rPr>
              <a:t>Merskey H et al. (Eds) In: Classification of Chronic Pain: Descriptions of Chronic Pain Syndromes and Definitions of Pain Terms. Second edition, revised. 2011.</a:t>
            </a:r>
            <a:endParaRPr lang="en-US" sz="12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86128647"/>
              </p:ext>
            </p:extLst>
          </p:nvPr>
        </p:nvGraphicFramePr>
        <p:xfrm>
          <a:off x="179512" y="2132856"/>
          <a:ext cx="8784976" cy="3017520"/>
        </p:xfrm>
        <a:graphic>
          <a:graphicData uri="http://schemas.openxmlformats.org/drawingml/2006/table">
            <a:tbl>
              <a:tblPr firstRow="1" bandRow="1">
                <a:tableStyleId>{5C22544A-7EE6-4342-B048-85BDC9FD1C3A}</a:tableStyleId>
              </a:tblPr>
              <a:tblGrid>
                <a:gridCol w="3096344"/>
                <a:gridCol w="2460583"/>
                <a:gridCol w="3228049"/>
              </a:tblGrid>
              <a:tr h="370840">
                <a:tc>
                  <a:txBody>
                    <a:bodyPr/>
                    <a:lstStyle/>
                    <a:p>
                      <a:pPr marL="168275" indent="-168275">
                        <a:buFont typeface="Arial" pitchFamily="34" charset="0"/>
                        <a:buChar char="•"/>
                      </a:pPr>
                      <a:r>
                        <a:rPr lang="es-MX" sz="2400" b="0" noProof="0" dirty="0" smtClean="0">
                          <a:solidFill>
                            <a:schemeClr val="bg2"/>
                          </a:solidFill>
                        </a:rPr>
                        <a:t>Cefalea, migraña</a:t>
                      </a:r>
                    </a:p>
                    <a:p>
                      <a:pPr marL="168275" indent="-168275">
                        <a:buFont typeface="Arial" pitchFamily="34" charset="0"/>
                        <a:buChar char="•"/>
                      </a:pPr>
                      <a:r>
                        <a:rPr lang="es-MX" sz="2400" b="0" noProof="0" dirty="0" smtClean="0">
                          <a:solidFill>
                            <a:schemeClr val="bg2"/>
                          </a:solidFill>
                        </a:rPr>
                        <a:t>Trauma</a:t>
                      </a:r>
                    </a:p>
                    <a:p>
                      <a:pPr marL="168275" indent="-168275">
                        <a:buFont typeface="Arial" pitchFamily="34" charset="0"/>
                        <a:buChar char="•"/>
                      </a:pPr>
                      <a:r>
                        <a:rPr lang="es-MX" sz="2400" b="0" noProof="0" dirty="0" smtClean="0">
                          <a:solidFill>
                            <a:schemeClr val="bg2"/>
                          </a:solidFill>
                        </a:rPr>
                        <a:t>Lesión MSK</a:t>
                      </a:r>
                    </a:p>
                    <a:p>
                      <a:pPr marL="168275" indent="-168275">
                        <a:buFont typeface="Arial" pitchFamily="34" charset="0"/>
                        <a:buChar char="•"/>
                      </a:pPr>
                      <a:r>
                        <a:rPr lang="es-MX" sz="2400" b="0" noProof="0" dirty="0" smtClean="0">
                          <a:solidFill>
                            <a:schemeClr val="bg2"/>
                          </a:solidFill>
                        </a:rPr>
                        <a:t>Espasmo muscular</a:t>
                      </a:r>
                    </a:p>
                    <a:p>
                      <a:pPr marL="168275" indent="-168275">
                        <a:buFont typeface="Arial" pitchFamily="34" charset="0"/>
                        <a:buChar char="•"/>
                      </a:pPr>
                      <a:r>
                        <a:rPr lang="es-MX" sz="2400" b="0" noProof="0" dirty="0" smtClean="0">
                          <a:solidFill>
                            <a:schemeClr val="bg2"/>
                          </a:solidFill>
                        </a:rPr>
                        <a:t>Síndrome del túnel carpiano</a:t>
                      </a:r>
                      <a:endParaRPr lang="es-MX" sz="2400" b="0" noProof="0" dirty="0" smtClean="0">
                        <a:solidFill>
                          <a:srgbClr val="FF0000"/>
                        </a:solidFill>
                      </a:endParaRPr>
                    </a:p>
                    <a:p>
                      <a:endParaRPr lang="es-MX" sz="2400" b="0" noProof="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buFont typeface="Arial" pitchFamily="34" charset="0"/>
                        <a:buChar char="•"/>
                      </a:pPr>
                      <a:r>
                        <a:rPr lang="es-MX" sz="2400" b="0" noProof="0" dirty="0" smtClean="0">
                          <a:solidFill>
                            <a:schemeClr val="bg2"/>
                          </a:solidFill>
                        </a:rPr>
                        <a:t>Lumbalgia</a:t>
                      </a:r>
                    </a:p>
                    <a:p>
                      <a:pPr marL="168275" indent="-168275">
                        <a:buFont typeface="Arial" pitchFamily="34" charset="0"/>
                        <a:buChar char="•"/>
                      </a:pPr>
                      <a:r>
                        <a:rPr lang="es-MX" sz="2400" b="0" noProof="0" dirty="0" smtClean="0">
                          <a:solidFill>
                            <a:schemeClr val="bg2"/>
                          </a:solidFill>
                        </a:rPr>
                        <a:t>Osteoporosis</a:t>
                      </a:r>
                    </a:p>
                    <a:p>
                      <a:pPr marL="168275" indent="-168275">
                        <a:buFont typeface="Arial" pitchFamily="34" charset="0"/>
                        <a:buChar char="•"/>
                      </a:pPr>
                      <a:r>
                        <a:rPr lang="es-MX" sz="2400" b="0" noProof="0" dirty="0" smtClean="0">
                          <a:solidFill>
                            <a:schemeClr val="bg2"/>
                          </a:solidFill>
                        </a:rPr>
                        <a:t>Artritis*</a:t>
                      </a:r>
                    </a:p>
                    <a:p>
                      <a:pPr marL="168275" indent="-168275">
                        <a:buFont typeface="Arial" pitchFamily="34" charset="0"/>
                        <a:buChar char="•"/>
                      </a:pPr>
                      <a:r>
                        <a:rPr lang="es-MX" sz="2400" b="0" noProof="0" dirty="0" smtClean="0">
                          <a:solidFill>
                            <a:schemeClr val="bg2"/>
                          </a:solidFill>
                        </a:rPr>
                        <a:t>SLE</a:t>
                      </a:r>
                    </a:p>
                    <a:p>
                      <a:pPr marL="168275" indent="-168275">
                        <a:buFont typeface="Arial" pitchFamily="34" charset="0"/>
                        <a:buChar char="•"/>
                      </a:pPr>
                      <a:r>
                        <a:rPr lang="es-MX" sz="2400" b="0" noProof="0" dirty="0" smtClean="0">
                          <a:solidFill>
                            <a:schemeClr val="bg2"/>
                          </a:solidFill>
                        </a:rPr>
                        <a:t>Gota</a:t>
                      </a:r>
                    </a:p>
                    <a:p>
                      <a:pPr marL="168275" indent="-168275">
                        <a:buFont typeface="Arial" pitchFamily="34" charset="0"/>
                        <a:buChar char="•"/>
                      </a:pPr>
                      <a:r>
                        <a:rPr lang="es-MX" sz="2400" b="0" noProof="0" dirty="0" smtClean="0">
                          <a:solidFill>
                            <a:schemeClr val="bg2"/>
                          </a:solidFill>
                        </a:rPr>
                        <a:t>Herpes zoster</a:t>
                      </a:r>
                    </a:p>
                    <a:p>
                      <a:endParaRPr lang="es-MX" sz="2400" b="0" noProof="0" dirty="0" smtClean="0">
                        <a:solidFill>
                          <a:schemeClr val="bg2"/>
                        </a:solidFill>
                      </a:endParaRPr>
                    </a:p>
                    <a:p>
                      <a:endParaRPr lang="es-MX" sz="2400" b="0" noProof="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8275" indent="-168275">
                        <a:buFont typeface="Arial" pitchFamily="34" charset="0"/>
                        <a:buChar char="•"/>
                      </a:pPr>
                      <a:r>
                        <a:rPr lang="es-MX" sz="2400" b="0" noProof="0" dirty="0" smtClean="0">
                          <a:solidFill>
                            <a:schemeClr val="bg2"/>
                          </a:solidFill>
                        </a:rPr>
                        <a:t>Neuralgia postherpética</a:t>
                      </a:r>
                    </a:p>
                    <a:p>
                      <a:pPr marL="168275" indent="-168275">
                        <a:buFont typeface="Arial" pitchFamily="34" charset="0"/>
                        <a:buChar char="•"/>
                      </a:pPr>
                      <a:r>
                        <a:rPr lang="es-MX" sz="2400" b="0" noProof="0" dirty="0" smtClean="0">
                          <a:solidFill>
                            <a:schemeClr val="bg2"/>
                          </a:solidFill>
                        </a:rPr>
                        <a:t>neuropatía periférica</a:t>
                      </a:r>
                    </a:p>
                    <a:p>
                      <a:pPr marL="168275" indent="-168275">
                        <a:buFont typeface="Arial" pitchFamily="34" charset="0"/>
                        <a:buChar char="•"/>
                      </a:pPr>
                      <a:r>
                        <a:rPr lang="es-MX" sz="2400" b="0" noProof="0" dirty="0" smtClean="0">
                          <a:solidFill>
                            <a:schemeClr val="bg2"/>
                          </a:solidFill>
                        </a:rPr>
                        <a:t>Fibromialgia</a:t>
                      </a:r>
                    </a:p>
                    <a:p>
                      <a:pPr marL="168275" indent="-168275">
                        <a:buFont typeface="Arial" pitchFamily="34" charset="0"/>
                        <a:buChar char="•"/>
                      </a:pPr>
                      <a:r>
                        <a:rPr lang="es-MX" sz="2400" b="0" noProof="0" dirty="0" smtClean="0">
                          <a:solidFill>
                            <a:schemeClr val="bg2"/>
                          </a:solidFill>
                        </a:rPr>
                        <a:t>Cáncer</a:t>
                      </a:r>
                    </a:p>
                    <a:p>
                      <a:pPr marL="168275" indent="-168275">
                        <a:buFont typeface="Arial" pitchFamily="34" charset="0"/>
                        <a:buChar char="•"/>
                      </a:pPr>
                      <a:r>
                        <a:rPr lang="es-MX" sz="2400" b="0" noProof="0" dirty="0" smtClean="0">
                          <a:solidFill>
                            <a:schemeClr val="bg2"/>
                          </a:solidFill>
                        </a:rPr>
                        <a:t>Cirugía</a:t>
                      </a:r>
                    </a:p>
                    <a:p>
                      <a:endParaRPr lang="es-MX" sz="2400" b="0" noProof="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45741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Patofisiología</a:t>
            </a:r>
            <a:endParaRPr lang="es-MX" sz="4000" noProof="0" dirty="0">
              <a:solidFill>
                <a:schemeClr val="tx1">
                  <a:lumMod val="50000"/>
                </a:schemeClr>
              </a:solidFill>
            </a:endParaRPr>
          </a:p>
        </p:txBody>
      </p:sp>
    </p:spTree>
    <p:extLst>
      <p:ext uri="{BB962C8B-B14F-4D97-AF65-F5344CB8AC3E}">
        <p14:creationId xmlns:p14="http://schemas.microsoft.com/office/powerpoint/2010/main" val="3281099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29694"/>
            <a:ext cx="8229600" cy="1143000"/>
          </a:xfrm>
        </p:spPr>
        <p:txBody>
          <a:bodyPr>
            <a:normAutofit/>
          </a:bodyPr>
          <a:lstStyle/>
          <a:p>
            <a:pPr>
              <a:lnSpc>
                <a:spcPct val="85000"/>
              </a:lnSpc>
            </a:pPr>
            <a:r>
              <a:rPr lang="es-MX" dirty="0" smtClean="0"/>
              <a:t>Comité de Desarrollo</a:t>
            </a:r>
            <a:endParaRPr lang="es-MX" dirty="0"/>
          </a:p>
        </p:txBody>
      </p:sp>
      <p:sp>
        <p:nvSpPr>
          <p:cNvPr id="10" name="Rectangle 3"/>
          <p:cNvSpPr/>
          <p:nvPr/>
        </p:nvSpPr>
        <p:spPr>
          <a:xfrm>
            <a:off x="395536" y="1443255"/>
            <a:ext cx="2880320" cy="5293757"/>
          </a:xfrm>
          <a:prstGeom prst="rect">
            <a:avLst/>
          </a:prstGeom>
        </p:spPr>
        <p:txBody>
          <a:bodyPr wrap="square">
            <a:spAutoFit/>
          </a:bodyPr>
          <a:lstStyle/>
          <a:p>
            <a:r>
              <a:rPr lang="es-MX" sz="1600" b="1" dirty="0" smtClean="0">
                <a:solidFill>
                  <a:schemeClr val="bg1"/>
                </a:solidFill>
              </a:rPr>
              <a:t>Mario H. Cardiel, MD, MSc</a:t>
            </a:r>
          </a:p>
          <a:p>
            <a:r>
              <a:rPr lang="es-MX" sz="1600" dirty="0" smtClean="0">
                <a:solidFill>
                  <a:schemeClr val="accent1">
                    <a:lumMod val="75000"/>
                  </a:schemeClr>
                </a:solidFill>
              </a:rPr>
              <a:t>Reumatólogo</a:t>
            </a:r>
          </a:p>
          <a:p>
            <a:r>
              <a:rPr lang="es-MX" sz="1600" dirty="0" smtClean="0">
                <a:solidFill>
                  <a:schemeClr val="accent1">
                    <a:lumMod val="75000"/>
                  </a:schemeClr>
                </a:solidFill>
              </a:rPr>
              <a:t>Morelia, México</a:t>
            </a:r>
          </a:p>
          <a:p>
            <a:r>
              <a:rPr lang="es-MX" sz="1600" dirty="0" smtClean="0"/>
              <a:t> </a:t>
            </a:r>
            <a:endParaRPr lang="es-MX" sz="2400" dirty="0" smtClean="0"/>
          </a:p>
          <a:p>
            <a:r>
              <a:rPr lang="es-MX" sz="1600" b="1" dirty="0" smtClean="0">
                <a:solidFill>
                  <a:schemeClr val="bg1"/>
                </a:solidFill>
              </a:rPr>
              <a:t>Nemanja Damjanov, MD, PhD</a:t>
            </a:r>
          </a:p>
          <a:p>
            <a:r>
              <a:rPr lang="es-MX" sz="1600" dirty="0" smtClean="0">
                <a:solidFill>
                  <a:schemeClr val="accent1">
                    <a:lumMod val="75000"/>
                  </a:schemeClr>
                </a:solidFill>
              </a:rPr>
              <a:t>Reumatólogo</a:t>
            </a:r>
          </a:p>
          <a:p>
            <a:r>
              <a:rPr lang="es-MX" sz="1600" dirty="0" smtClean="0">
                <a:solidFill>
                  <a:schemeClr val="accent1">
                    <a:lumMod val="75000"/>
                  </a:schemeClr>
                </a:solidFill>
              </a:rPr>
              <a:t>Belgrado, Serbia</a:t>
            </a:r>
          </a:p>
          <a:p>
            <a:r>
              <a:rPr lang="es-MX" sz="1600" dirty="0" smtClean="0"/>
              <a:t> </a:t>
            </a:r>
            <a:endParaRPr lang="es-MX" sz="1600" dirty="0" smtClean="0">
              <a:solidFill>
                <a:schemeClr val="accent1">
                  <a:lumMod val="75000"/>
                </a:schemeClr>
              </a:solidFill>
            </a:endParaRPr>
          </a:p>
          <a:p>
            <a:r>
              <a:rPr lang="es-MX" sz="1600" b="1" dirty="0" smtClean="0">
                <a:solidFill>
                  <a:schemeClr val="bg1"/>
                </a:solidFill>
              </a:rPr>
              <a:t>Andrei Danilov, MD, DSc</a:t>
            </a:r>
          </a:p>
          <a:p>
            <a:r>
              <a:rPr lang="es-MX" sz="1600" dirty="0" smtClean="0">
                <a:solidFill>
                  <a:schemeClr val="accent1">
                    <a:lumMod val="75000"/>
                  </a:schemeClr>
                </a:solidFill>
              </a:rPr>
              <a:t>Neurólogo</a:t>
            </a:r>
          </a:p>
          <a:p>
            <a:r>
              <a:rPr lang="es-MX" sz="1600" dirty="0" smtClean="0">
                <a:solidFill>
                  <a:schemeClr val="accent1">
                    <a:lumMod val="75000"/>
                  </a:schemeClr>
                </a:solidFill>
              </a:rPr>
              <a:t>Moscú, Rusia</a:t>
            </a:r>
          </a:p>
          <a:p>
            <a:r>
              <a:rPr lang="es-MX" sz="1600" dirty="0" smtClean="0"/>
              <a:t> </a:t>
            </a:r>
          </a:p>
          <a:p>
            <a:r>
              <a:rPr lang="es-MX" sz="1600" b="1" dirty="0" smtClean="0">
                <a:solidFill>
                  <a:schemeClr val="bg1"/>
                </a:solidFill>
              </a:rPr>
              <a:t>Smail Daoudi, MD</a:t>
            </a:r>
          </a:p>
          <a:p>
            <a:r>
              <a:rPr lang="es-MX" sz="1600" dirty="0" smtClean="0">
                <a:solidFill>
                  <a:schemeClr val="accent1">
                    <a:lumMod val="75000"/>
                  </a:schemeClr>
                </a:solidFill>
              </a:rPr>
              <a:t>Neurólogo</a:t>
            </a:r>
          </a:p>
          <a:p>
            <a:r>
              <a:rPr lang="es-MX" sz="1600" dirty="0" smtClean="0">
                <a:solidFill>
                  <a:schemeClr val="accent1">
                    <a:lumMod val="75000"/>
                  </a:schemeClr>
                </a:solidFill>
              </a:rPr>
              <a:t>Tizi Ouzou, Algeria</a:t>
            </a:r>
          </a:p>
          <a:p>
            <a:endParaRPr lang="es-MX" sz="1600" dirty="0" smtClean="0"/>
          </a:p>
          <a:p>
            <a:r>
              <a:rPr lang="es-MX" sz="1600" b="1" dirty="0" smtClean="0">
                <a:solidFill>
                  <a:schemeClr val="bg1"/>
                </a:solidFill>
              </a:rPr>
              <a:t>João Batista S. Garcia, MD, PhD</a:t>
            </a:r>
          </a:p>
          <a:p>
            <a:r>
              <a:rPr lang="es-MX" sz="1600" dirty="0" smtClean="0">
                <a:solidFill>
                  <a:schemeClr val="accent1">
                    <a:lumMod val="75000"/>
                  </a:schemeClr>
                </a:solidFill>
              </a:rPr>
              <a:t>Anestesiólogo</a:t>
            </a:r>
          </a:p>
          <a:p>
            <a:r>
              <a:rPr lang="es-MX" sz="1600" dirty="0" smtClean="0">
                <a:solidFill>
                  <a:schemeClr val="accent1">
                    <a:lumMod val="75000"/>
                  </a:schemeClr>
                </a:solidFill>
              </a:rPr>
              <a:t>São Luis, Brasil</a:t>
            </a:r>
          </a:p>
          <a:p>
            <a:endParaRPr lang="es-MX" sz="1700" dirty="0" smtClean="0"/>
          </a:p>
          <a:p>
            <a:r>
              <a:rPr lang="es-MX" sz="1700" dirty="0" smtClean="0"/>
              <a:t> </a:t>
            </a:r>
            <a:endParaRPr lang="es-MX" sz="1700" dirty="0"/>
          </a:p>
        </p:txBody>
      </p:sp>
      <p:sp>
        <p:nvSpPr>
          <p:cNvPr id="11" name="Rectangle 4"/>
          <p:cNvSpPr/>
          <p:nvPr/>
        </p:nvSpPr>
        <p:spPr>
          <a:xfrm>
            <a:off x="3275856" y="1443255"/>
            <a:ext cx="2805577" cy="5016758"/>
          </a:xfrm>
          <a:prstGeom prst="rect">
            <a:avLst/>
          </a:prstGeom>
        </p:spPr>
        <p:txBody>
          <a:bodyPr wrap="square">
            <a:spAutoFit/>
          </a:bodyPr>
          <a:lstStyle/>
          <a:p>
            <a:r>
              <a:rPr lang="es-MX" sz="1600" b="1" dirty="0" smtClean="0">
                <a:solidFill>
                  <a:schemeClr val="bg1"/>
                </a:solidFill>
              </a:rPr>
              <a:t>Yuzhou Guan, MD</a:t>
            </a:r>
          </a:p>
          <a:p>
            <a:r>
              <a:rPr lang="es-MX" sz="1600" dirty="0" smtClean="0">
                <a:solidFill>
                  <a:schemeClr val="accent1">
                    <a:lumMod val="75000"/>
                  </a:schemeClr>
                </a:solidFill>
              </a:rPr>
              <a:t>Neurólogo</a:t>
            </a:r>
          </a:p>
          <a:p>
            <a:r>
              <a:rPr lang="es-MX" sz="1600" dirty="0" smtClean="0">
                <a:solidFill>
                  <a:schemeClr val="accent1">
                    <a:lumMod val="75000"/>
                  </a:schemeClr>
                </a:solidFill>
              </a:rPr>
              <a:t>Beijing, China</a:t>
            </a:r>
          </a:p>
          <a:p>
            <a:endParaRPr lang="es-MX" sz="1600" b="1" dirty="0" smtClean="0">
              <a:solidFill>
                <a:schemeClr val="bg1"/>
              </a:solidFill>
            </a:endParaRPr>
          </a:p>
          <a:p>
            <a:r>
              <a:rPr lang="es-MX" sz="1600" b="1" dirty="0" smtClean="0">
                <a:solidFill>
                  <a:schemeClr val="bg1"/>
                </a:solidFill>
              </a:rPr>
              <a:t>Jianhao Lin, MD</a:t>
            </a:r>
          </a:p>
          <a:p>
            <a:r>
              <a:rPr lang="es-MX" sz="1600" dirty="0" smtClean="0">
                <a:solidFill>
                  <a:schemeClr val="accent1">
                    <a:lumMod val="75000"/>
                  </a:schemeClr>
                </a:solidFill>
              </a:rPr>
              <a:t>Ortopedista</a:t>
            </a:r>
          </a:p>
          <a:p>
            <a:r>
              <a:rPr lang="es-MX" sz="1600" dirty="0" smtClean="0">
                <a:solidFill>
                  <a:schemeClr val="accent1">
                    <a:lumMod val="75000"/>
                  </a:schemeClr>
                </a:solidFill>
              </a:rPr>
              <a:t>Beijing, China</a:t>
            </a:r>
          </a:p>
          <a:p>
            <a:r>
              <a:rPr lang="es-MX" sz="1600" dirty="0" smtClean="0">
                <a:solidFill>
                  <a:schemeClr val="accent1">
                    <a:lumMod val="75000"/>
                  </a:schemeClr>
                </a:solidFill>
              </a:rPr>
              <a:t> </a:t>
            </a:r>
          </a:p>
          <a:p>
            <a:r>
              <a:rPr lang="es-MX" sz="1600" b="1" dirty="0" smtClean="0">
                <a:solidFill>
                  <a:schemeClr val="bg1"/>
                </a:solidFill>
              </a:rPr>
              <a:t>Supranee Niruthisard, MD</a:t>
            </a:r>
          </a:p>
          <a:p>
            <a:r>
              <a:rPr lang="es-MX" sz="1600" dirty="0" smtClean="0">
                <a:solidFill>
                  <a:schemeClr val="accent1">
                    <a:lumMod val="75000"/>
                  </a:schemeClr>
                </a:solidFill>
              </a:rPr>
              <a:t>Especialista en Dolor</a:t>
            </a:r>
          </a:p>
          <a:p>
            <a:r>
              <a:rPr lang="es-MX" sz="1600" dirty="0" smtClean="0">
                <a:solidFill>
                  <a:schemeClr val="accent1">
                    <a:lumMod val="75000"/>
                  </a:schemeClr>
                </a:solidFill>
              </a:rPr>
              <a:t>Bangkok, Tailandia</a:t>
            </a:r>
          </a:p>
          <a:p>
            <a:r>
              <a:rPr lang="es-MX" sz="1600" dirty="0" smtClean="0"/>
              <a:t> </a:t>
            </a:r>
          </a:p>
          <a:p>
            <a:r>
              <a:rPr lang="es-MX" sz="1600" b="1" dirty="0" smtClean="0">
                <a:solidFill>
                  <a:schemeClr val="bg1"/>
                </a:solidFill>
              </a:rPr>
              <a:t>Germán Ochoa, MD</a:t>
            </a:r>
          </a:p>
          <a:p>
            <a:r>
              <a:rPr lang="es-MX" sz="1600" dirty="0" smtClean="0">
                <a:solidFill>
                  <a:schemeClr val="accent1">
                    <a:lumMod val="75000"/>
                  </a:schemeClr>
                </a:solidFill>
              </a:rPr>
              <a:t>Ortopedista</a:t>
            </a:r>
          </a:p>
          <a:p>
            <a:r>
              <a:rPr lang="es-MX" sz="1600" dirty="0" smtClean="0">
                <a:solidFill>
                  <a:schemeClr val="accent1">
                    <a:lumMod val="75000"/>
                  </a:schemeClr>
                </a:solidFill>
              </a:rPr>
              <a:t>Bogotá, Colombia</a:t>
            </a:r>
          </a:p>
          <a:p>
            <a:endParaRPr lang="es-MX" sz="1600" dirty="0" smtClean="0"/>
          </a:p>
          <a:p>
            <a:r>
              <a:rPr lang="es-MX" sz="1600" b="1" dirty="0" smtClean="0">
                <a:solidFill>
                  <a:schemeClr val="bg1"/>
                </a:solidFill>
              </a:rPr>
              <a:t>Milton Raff, MD, BSc</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Cape Town, Sudáfrica</a:t>
            </a:r>
          </a:p>
          <a:p>
            <a:r>
              <a:rPr lang="es-MX" sz="1600" dirty="0" smtClean="0"/>
              <a:t> </a:t>
            </a:r>
            <a:endParaRPr lang="es-MX" sz="1600" dirty="0"/>
          </a:p>
        </p:txBody>
      </p:sp>
      <p:sp>
        <p:nvSpPr>
          <p:cNvPr id="12" name="Rectangle 5"/>
          <p:cNvSpPr/>
          <p:nvPr/>
        </p:nvSpPr>
        <p:spPr>
          <a:xfrm>
            <a:off x="6009425" y="1447611"/>
            <a:ext cx="2955063" cy="5801588"/>
          </a:xfrm>
          <a:prstGeom prst="rect">
            <a:avLst/>
          </a:prstGeom>
        </p:spPr>
        <p:txBody>
          <a:bodyPr wrap="square">
            <a:spAutoFit/>
          </a:bodyPr>
          <a:lstStyle/>
          <a:p>
            <a:r>
              <a:rPr lang="es-MX" sz="1600" b="1" dirty="0" smtClean="0">
                <a:solidFill>
                  <a:schemeClr val="bg1"/>
                </a:solidFill>
              </a:rPr>
              <a:t>Raymond L. Rosales, MD, PhD</a:t>
            </a:r>
          </a:p>
          <a:p>
            <a:r>
              <a:rPr lang="es-MX" sz="1600" dirty="0" smtClean="0">
                <a:solidFill>
                  <a:schemeClr val="accent1">
                    <a:lumMod val="75000"/>
                  </a:schemeClr>
                </a:solidFill>
              </a:rPr>
              <a:t>Neurólogo</a:t>
            </a:r>
          </a:p>
          <a:p>
            <a:r>
              <a:rPr lang="es-MX" sz="1600" dirty="0" smtClean="0">
                <a:solidFill>
                  <a:schemeClr val="accent1">
                    <a:lumMod val="75000"/>
                  </a:schemeClr>
                </a:solidFill>
              </a:rPr>
              <a:t>Manila, Filipinas</a:t>
            </a:r>
          </a:p>
          <a:p>
            <a:endParaRPr lang="es-MX" sz="1700" dirty="0" smtClean="0"/>
          </a:p>
          <a:p>
            <a:r>
              <a:rPr lang="es-MX" sz="1600" b="1" dirty="0" smtClean="0">
                <a:solidFill>
                  <a:schemeClr val="bg1"/>
                </a:solidFill>
              </a:rPr>
              <a:t>Jose Antonio San Juan, MD</a:t>
            </a:r>
          </a:p>
          <a:p>
            <a:r>
              <a:rPr lang="es-MX" sz="1600" dirty="0" smtClean="0">
                <a:solidFill>
                  <a:schemeClr val="accent1">
                    <a:lumMod val="75000"/>
                  </a:schemeClr>
                </a:solidFill>
              </a:rPr>
              <a:t>Cirujano Ortopédico</a:t>
            </a:r>
          </a:p>
          <a:p>
            <a:r>
              <a:rPr lang="es-MX" sz="1600" dirty="0" smtClean="0">
                <a:solidFill>
                  <a:schemeClr val="accent1">
                    <a:lumMod val="75000"/>
                  </a:schemeClr>
                </a:solidFill>
              </a:rPr>
              <a:t>Cebu City, Filipinas</a:t>
            </a:r>
          </a:p>
          <a:p>
            <a:r>
              <a:rPr lang="es-MX" sz="1600" dirty="0" smtClean="0"/>
              <a:t> </a:t>
            </a:r>
          </a:p>
          <a:p>
            <a:r>
              <a:rPr lang="es-MX" sz="1600" b="1" dirty="0" smtClean="0">
                <a:solidFill>
                  <a:schemeClr val="bg1"/>
                </a:solidFill>
              </a:rPr>
              <a:t>Ammar Salti, MD</a:t>
            </a:r>
          </a:p>
          <a:p>
            <a:r>
              <a:rPr lang="es-MX" sz="1600" dirty="0" smtClean="0">
                <a:solidFill>
                  <a:schemeClr val="accent1">
                    <a:lumMod val="75000"/>
                  </a:schemeClr>
                </a:solidFill>
              </a:rPr>
              <a:t>Anestesista Consultor</a:t>
            </a:r>
          </a:p>
          <a:p>
            <a:r>
              <a:rPr lang="es-MX" sz="1600" dirty="0" smtClean="0">
                <a:solidFill>
                  <a:schemeClr val="accent1">
                    <a:lumMod val="75000"/>
                  </a:schemeClr>
                </a:solidFill>
              </a:rPr>
              <a:t>Abu Dhabi, Emiratos Árabes Unidos</a:t>
            </a:r>
          </a:p>
          <a:p>
            <a:endParaRPr lang="es-MX" sz="1600" dirty="0" smtClean="0"/>
          </a:p>
          <a:p>
            <a:r>
              <a:rPr lang="es-MX" sz="1600" b="1" dirty="0" smtClean="0">
                <a:solidFill>
                  <a:schemeClr val="bg1"/>
                </a:solidFill>
              </a:rPr>
              <a:t>Xinping Tian, MD</a:t>
            </a:r>
          </a:p>
          <a:p>
            <a:r>
              <a:rPr lang="es-MX" sz="1600" dirty="0" smtClean="0">
                <a:solidFill>
                  <a:schemeClr val="accent1">
                    <a:lumMod val="75000"/>
                  </a:schemeClr>
                </a:solidFill>
              </a:rPr>
              <a:t>Reumatólogo</a:t>
            </a:r>
          </a:p>
          <a:p>
            <a:r>
              <a:rPr lang="es-MX" sz="1600" dirty="0" smtClean="0">
                <a:solidFill>
                  <a:schemeClr val="accent1">
                    <a:lumMod val="75000"/>
                  </a:schemeClr>
                </a:solidFill>
              </a:rPr>
              <a:t>Beijing, China</a:t>
            </a:r>
          </a:p>
          <a:p>
            <a:r>
              <a:rPr lang="es-MX" sz="1600" dirty="0" smtClean="0"/>
              <a:t> </a:t>
            </a:r>
          </a:p>
          <a:p>
            <a:r>
              <a:rPr lang="es-MX" sz="1600" b="1" dirty="0" smtClean="0">
                <a:solidFill>
                  <a:schemeClr val="bg1"/>
                </a:solidFill>
              </a:rPr>
              <a:t>Işin Ünal-Çevik, MD, PhD</a:t>
            </a:r>
          </a:p>
          <a:p>
            <a:pPr>
              <a:defRPr/>
            </a:pPr>
            <a:r>
              <a:rPr lang="es-MX" sz="1600" dirty="0" smtClean="0">
                <a:solidFill>
                  <a:srgbClr val="0C6FCF">
                    <a:lumMod val="75000"/>
                  </a:srgbClr>
                </a:solidFill>
                <a:ea typeface="SimSun" pitchFamily="2" charset="-122"/>
              </a:rPr>
              <a:t>Neurólogo, Neurocientífico y Especialistas en Dolor</a:t>
            </a:r>
          </a:p>
          <a:p>
            <a:r>
              <a:rPr lang="es-MX" sz="1600" dirty="0" smtClean="0">
                <a:solidFill>
                  <a:schemeClr val="accent1">
                    <a:lumMod val="75000"/>
                  </a:schemeClr>
                </a:solidFill>
              </a:rPr>
              <a:t>Ankara, Turquía </a:t>
            </a:r>
          </a:p>
          <a:p>
            <a:endParaRPr lang="es-MX" sz="1700" dirty="0" smtClean="0"/>
          </a:p>
          <a:p>
            <a:r>
              <a:rPr lang="es-MX" sz="1700" dirty="0" smtClean="0"/>
              <a:t> </a:t>
            </a:r>
            <a:endParaRPr lang="es-MX" sz="1700" dirty="0"/>
          </a:p>
        </p:txBody>
      </p:sp>
      <p:sp>
        <p:nvSpPr>
          <p:cNvPr id="13" name="TextBox 2"/>
          <p:cNvSpPr txBox="1"/>
          <p:nvPr/>
        </p:nvSpPr>
        <p:spPr>
          <a:xfrm>
            <a:off x="2502109" y="6502089"/>
            <a:ext cx="4425442" cy="369332"/>
          </a:xfrm>
          <a:prstGeom prst="rect">
            <a:avLst/>
          </a:prstGeom>
          <a:noFill/>
        </p:spPr>
        <p:txBody>
          <a:bodyPr wrap="none" rtlCol="0">
            <a:spAutoFit/>
          </a:bodyPr>
          <a:lstStyle/>
          <a:p>
            <a:r>
              <a:rPr lang="es-MX" dirty="0" smtClean="0">
                <a:solidFill>
                  <a:schemeClr val="bg2"/>
                </a:solidFill>
              </a:rPr>
              <a:t>Este programa fue patrocinado por Pfizer Inc.</a:t>
            </a:r>
            <a:endParaRPr lang="es-MX" dirty="0">
              <a:solidFill>
                <a:schemeClr val="bg2"/>
              </a:solidFill>
            </a:endParaRPr>
          </a:p>
        </p:txBody>
      </p:sp>
      <p:sp>
        <p:nvSpPr>
          <p:cNvPr id="14"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2</a:t>
            </a:fld>
            <a:endParaRPr lang="es-MX" dirty="0">
              <a:solidFill>
                <a:schemeClr val="bg1"/>
              </a:solidFill>
            </a:endParaRPr>
          </a:p>
        </p:txBody>
      </p:sp>
    </p:spTree>
    <p:extLst>
      <p:ext uri="{BB962C8B-B14F-4D97-AF65-F5344CB8AC3E}">
        <p14:creationId xmlns:p14="http://schemas.microsoft.com/office/powerpoint/2010/main" val="2252961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¿Qué es Dolor Nociceptivo?</a:t>
            </a:r>
            <a:endParaRPr lang="es-MX" dirty="0"/>
          </a:p>
        </p:txBody>
      </p:sp>
      <p:graphicFrame>
        <p:nvGraphicFramePr>
          <p:cNvPr id="8" name="Diagram 1"/>
          <p:cNvGraphicFramePr/>
          <p:nvPr>
            <p:extLst>
              <p:ext uri="{D42A27DB-BD31-4B8C-83A1-F6EECF244321}">
                <p14:modId xmlns:p14="http://schemas.microsoft.com/office/powerpoint/2010/main" val="2653768267"/>
              </p:ext>
            </p:extLst>
          </p:nvPr>
        </p:nvGraphicFramePr>
        <p:xfrm>
          <a:off x="467544" y="1700808"/>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20</a:t>
            </a:fld>
            <a:endParaRPr lang="en-CA" dirty="0">
              <a:solidFill>
                <a:schemeClr val="bg1"/>
              </a:solidFill>
            </a:endParaRPr>
          </a:p>
        </p:txBody>
      </p:sp>
      <p:sp>
        <p:nvSpPr>
          <p:cNvPr id="6" name="Text Box 8"/>
          <p:cNvSpPr txBox="1">
            <a:spLocks noChangeArrowheads="1"/>
          </p:cNvSpPr>
          <p:nvPr/>
        </p:nvSpPr>
        <p:spPr bwMode="auto">
          <a:xfrm>
            <a:off x="246197" y="6282385"/>
            <a:ext cx="7710179" cy="461665"/>
          </a:xfrm>
          <a:prstGeom prst="rect">
            <a:avLst/>
          </a:prstGeom>
          <a:noFill/>
          <a:ln>
            <a:noFill/>
          </a:ln>
          <a:effectLst>
            <a:prstShdw prst="shdw17" dist="17961" dir="2700000">
              <a:srgbClr val="9983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dirty="0">
                <a:solidFill>
                  <a:srgbClr val="002060"/>
                </a:solidFill>
                <a:latin typeface="Calibri"/>
              </a:rPr>
              <a:t>Felson DT. </a:t>
            </a:r>
            <a:r>
              <a:rPr lang="en-US" sz="1000" i="1" dirty="0">
                <a:solidFill>
                  <a:srgbClr val="002060"/>
                </a:solidFill>
                <a:latin typeface="Calibri"/>
              </a:rPr>
              <a:t>Arthritis Res Ther </a:t>
            </a:r>
            <a:r>
              <a:rPr lang="en-US" sz="1000" dirty="0" smtClean="0">
                <a:solidFill>
                  <a:srgbClr val="002060"/>
                </a:solidFill>
                <a:latin typeface="Calibri"/>
              </a:rPr>
              <a:t>2009; 11(1):203; </a:t>
            </a:r>
            <a:r>
              <a:rPr lang="en-US" sz="1000" dirty="0">
                <a:solidFill>
                  <a:srgbClr val="002060"/>
                </a:solidFill>
                <a:latin typeface="Calibri"/>
              </a:rPr>
              <a:t>International Association for the Study of Pain. </a:t>
            </a:r>
            <a:r>
              <a:rPr lang="en-US" sz="1000" i="1" dirty="0">
                <a:solidFill>
                  <a:srgbClr val="002060"/>
                </a:solidFill>
                <a:latin typeface="Calibri"/>
              </a:rPr>
              <a:t>IASP Taxonomy. </a:t>
            </a:r>
            <a:r>
              <a:rPr lang="en-US" sz="1000" dirty="0">
                <a:solidFill>
                  <a:srgbClr val="002060"/>
                </a:solidFill>
                <a:latin typeface="Calibri"/>
              </a:rPr>
              <a:t>Available at: </a:t>
            </a:r>
            <a:r>
              <a:rPr lang="en-US" sz="1000" dirty="0">
                <a:solidFill>
                  <a:srgbClr val="002060"/>
                </a:solidFill>
                <a:latin typeface="Calibri"/>
                <a:hlinkClick r:id="rId8"/>
              </a:rPr>
              <a:t>http://www.iasp-pain.org/AM/Template.cfm?Section=Pain_Definitions</a:t>
            </a:r>
            <a:r>
              <a:rPr lang="en-US" sz="1000" dirty="0">
                <a:solidFill>
                  <a:srgbClr val="002060"/>
                </a:solidFill>
                <a:latin typeface="Calibri"/>
              </a:rPr>
              <a:t>. Accessed: July 15, </a:t>
            </a:r>
            <a:r>
              <a:rPr lang="en-US" sz="1000" dirty="0" smtClean="0">
                <a:solidFill>
                  <a:srgbClr val="002060"/>
                </a:solidFill>
                <a:latin typeface="Calibri"/>
              </a:rPr>
              <a:t>2013; McMahon </a:t>
            </a:r>
            <a:r>
              <a:rPr lang="en-US" sz="1000" dirty="0">
                <a:solidFill>
                  <a:srgbClr val="002060"/>
                </a:solidFill>
                <a:latin typeface="Calibri"/>
              </a:rPr>
              <a:t>SB, Koltzenburg M </a:t>
            </a:r>
            <a:r>
              <a:rPr lang="en-US" sz="1000" dirty="0" smtClean="0">
                <a:solidFill>
                  <a:srgbClr val="002060"/>
                </a:solidFill>
                <a:latin typeface="Calibri"/>
              </a:rPr>
              <a:t>(</a:t>
            </a:r>
            <a:r>
              <a:rPr lang="en-US" sz="1000" dirty="0">
                <a:solidFill>
                  <a:srgbClr val="002060"/>
                </a:solidFill>
                <a:latin typeface="Calibri"/>
              </a:rPr>
              <a:t>e</a:t>
            </a:r>
            <a:r>
              <a:rPr lang="en-US" sz="1000" dirty="0" smtClean="0">
                <a:solidFill>
                  <a:srgbClr val="002060"/>
                </a:solidFill>
                <a:latin typeface="Calibri"/>
              </a:rPr>
              <a:t>ds</a:t>
            </a:r>
            <a:r>
              <a:rPr lang="en-US" sz="1000" dirty="0">
                <a:solidFill>
                  <a:srgbClr val="002060"/>
                </a:solidFill>
                <a:latin typeface="Calibri"/>
              </a:rPr>
              <a:t>). </a:t>
            </a:r>
            <a:r>
              <a:rPr lang="en-US" sz="1000" dirty="0" smtClean="0">
                <a:solidFill>
                  <a:srgbClr val="002060"/>
                </a:solidFill>
                <a:latin typeface="Calibri"/>
              </a:rPr>
              <a:t/>
            </a:r>
            <a:br>
              <a:rPr lang="en-US" sz="1000" dirty="0" smtClean="0">
                <a:solidFill>
                  <a:srgbClr val="002060"/>
                </a:solidFill>
                <a:latin typeface="Calibri"/>
              </a:rPr>
            </a:br>
            <a:r>
              <a:rPr lang="en-US" sz="1000" i="1" dirty="0" smtClean="0">
                <a:solidFill>
                  <a:srgbClr val="002060"/>
                </a:solidFill>
                <a:latin typeface="Calibri"/>
              </a:rPr>
              <a:t>Wall </a:t>
            </a:r>
            <a:r>
              <a:rPr lang="en-US" sz="1000" i="1" dirty="0">
                <a:solidFill>
                  <a:srgbClr val="002060"/>
                </a:solidFill>
                <a:latin typeface="Calibri"/>
              </a:rPr>
              <a:t>and Melzack’s Textbook of Pain. </a:t>
            </a:r>
            <a:r>
              <a:rPr lang="en-US" sz="1000" dirty="0">
                <a:solidFill>
                  <a:srgbClr val="002060"/>
                </a:solidFill>
                <a:latin typeface="Calibri"/>
              </a:rPr>
              <a:t>5th ed. Elsevier; London, UK: 2006</a:t>
            </a:r>
            <a:r>
              <a:rPr lang="en-US" sz="1000" dirty="0" smtClean="0">
                <a:solidFill>
                  <a:srgbClr val="002060"/>
                </a:solidFill>
                <a:latin typeface="Calibri"/>
              </a:rPr>
              <a:t>; Woolf CJ</a:t>
            </a:r>
            <a:r>
              <a:rPr lang="en-US" sz="1000" dirty="0">
                <a:solidFill>
                  <a:srgbClr val="002060"/>
                </a:solidFill>
                <a:latin typeface="Calibri"/>
              </a:rPr>
              <a:t>. </a:t>
            </a:r>
            <a:r>
              <a:rPr lang="en-US" sz="1000" i="1" dirty="0" smtClean="0">
                <a:solidFill>
                  <a:srgbClr val="002060"/>
                </a:solidFill>
                <a:latin typeface="Calibri"/>
              </a:rPr>
              <a:t>Pain</a:t>
            </a:r>
            <a:r>
              <a:rPr lang="en-US" sz="1000" dirty="0" smtClean="0">
                <a:solidFill>
                  <a:srgbClr val="002060"/>
                </a:solidFill>
                <a:latin typeface="Calibri"/>
              </a:rPr>
              <a:t> </a:t>
            </a:r>
            <a:r>
              <a:rPr lang="en-US" sz="1000" dirty="0">
                <a:solidFill>
                  <a:srgbClr val="002060"/>
                </a:solidFill>
                <a:latin typeface="Calibri"/>
              </a:rPr>
              <a:t>2011;152(3 Suppl):</a:t>
            </a:r>
            <a:r>
              <a:rPr lang="en-US" sz="1000" dirty="0" smtClean="0">
                <a:solidFill>
                  <a:srgbClr val="002060"/>
                </a:solidFill>
                <a:latin typeface="Calibri"/>
              </a:rPr>
              <a:t>S2-15.</a:t>
            </a:r>
            <a:endParaRPr lang="en-US" sz="1000" dirty="0">
              <a:solidFill>
                <a:srgbClr val="002060"/>
              </a:solidFill>
              <a:latin typeface="Calibri"/>
            </a:endParaRPr>
          </a:p>
        </p:txBody>
      </p:sp>
    </p:spTree>
    <p:extLst>
      <p:ext uri="{BB962C8B-B14F-4D97-AF65-F5344CB8AC3E}">
        <p14:creationId xmlns:p14="http://schemas.microsoft.com/office/powerpoint/2010/main" val="43494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3" name="Title 5"/>
          <p:cNvSpPr>
            <a:spLocks noGrp="1"/>
          </p:cNvSpPr>
          <p:nvPr>
            <p:ph type="title"/>
          </p:nvPr>
        </p:nvSpPr>
        <p:spPr/>
        <p:txBody>
          <a:bodyPr>
            <a:normAutofit fontScale="90000"/>
          </a:bodyPr>
          <a:lstStyle/>
          <a:p>
            <a:r>
              <a:rPr lang="es-MX" dirty="0" smtClean="0"/>
              <a:t>Características del Dolor Nociceptivo</a:t>
            </a:r>
          </a:p>
        </p:txBody>
      </p:sp>
      <p:sp>
        <p:nvSpPr>
          <p:cNvPr id="1032194" name="Text Box 12"/>
          <p:cNvSpPr txBox="1">
            <a:spLocks noChangeArrowheads="1"/>
          </p:cNvSpPr>
          <p:nvPr/>
        </p:nvSpPr>
        <p:spPr bwMode="auto">
          <a:xfrm>
            <a:off x="167811" y="5971927"/>
            <a:ext cx="6852461" cy="769441"/>
          </a:xfrm>
          <a:prstGeom prst="rect">
            <a:avLst/>
          </a:prstGeom>
          <a:noFill/>
          <a:ln w="9525">
            <a:noFill/>
            <a:miter lim="800000"/>
            <a:headEnd/>
            <a:tailEnd/>
          </a:ln>
        </p:spPr>
        <p:txBody>
          <a:bodyPr wrap="square" lIns="0" tIns="0" rIns="0" bIns="0" anchor="b">
            <a:spAutoFit/>
          </a:bodyPr>
          <a:lstStyle/>
          <a:p>
            <a:pPr marL="114300" indent="-114300"/>
            <a:r>
              <a:rPr lang="es-MX" sz="1000" dirty="0" smtClean="0">
                <a:solidFill>
                  <a:srgbClr val="002060"/>
                </a:solidFill>
              </a:rPr>
              <a:t>1. Los órganos viscerales incluyen corazón, pulmones, tracto gastrointestinal, páncreas, hígado, vejiga, riñones y vesícula biliar.</a:t>
            </a:r>
          </a:p>
          <a:p>
            <a:pPr marL="114300" indent="-114300"/>
            <a:r>
              <a:rPr lang="es-MX" sz="1000" dirty="0" smtClean="0">
                <a:solidFill>
                  <a:srgbClr val="002060"/>
                </a:solidFill>
              </a:rPr>
              <a:t>2. Los síntomas y signos de hiperactividad del sistema nervioso simpático (autónomo) incluyen aumento en la frecuencia cardiaca, presión sanguínea, y frecuencia respiratoria; sudoración. palidez; pupilas dilatadas; náusea; vómito y boca seca; y mayor tensión muscular.</a:t>
            </a:r>
          </a:p>
          <a:p>
            <a:pPr marL="114300" indent="-114300"/>
            <a:r>
              <a:rPr lang="en-US" sz="1000" dirty="0" smtClean="0">
                <a:solidFill>
                  <a:srgbClr val="002060"/>
                </a:solidFill>
              </a:rPr>
              <a:t>Pain: Current Understanding of Assessment, Management, and Treatments, American Pain Society 2012.</a:t>
            </a:r>
            <a:endParaRPr lang="en-US" sz="1000"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68697984"/>
              </p:ext>
            </p:extLst>
          </p:nvPr>
        </p:nvGraphicFramePr>
        <p:xfrm>
          <a:off x="216296" y="1484784"/>
          <a:ext cx="8676184" cy="4511040"/>
        </p:xfrm>
        <a:graphic>
          <a:graphicData uri="http://schemas.openxmlformats.org/drawingml/2006/table">
            <a:tbl>
              <a:tblPr firstRow="1" bandRow="1">
                <a:tableStyleId>{5C22544A-7EE6-4342-B048-85BDC9FD1C3A}</a:tableStyleId>
              </a:tblPr>
              <a:tblGrid>
                <a:gridCol w="1656184"/>
                <a:gridCol w="2340000"/>
                <a:gridCol w="2340000"/>
                <a:gridCol w="2340000"/>
              </a:tblGrid>
              <a:tr h="370840">
                <a:tc>
                  <a:txBody>
                    <a:bodyPr/>
                    <a:lstStyle/>
                    <a:p>
                      <a:pPr algn="ctr"/>
                      <a:r>
                        <a:rPr lang="es-MX" sz="1600" noProof="0" dirty="0" smtClean="0">
                          <a:solidFill>
                            <a:schemeClr val="bg1"/>
                          </a:solidFill>
                          <a:latin typeface="Arial" pitchFamily="34" charset="0"/>
                          <a:cs typeface="Arial" pitchFamily="34" charset="0"/>
                        </a:rPr>
                        <a:t>Tipo de dolor</a:t>
                      </a:r>
                      <a:endParaRPr lang="es-MX" sz="1600" noProof="0" dirty="0">
                        <a:solidFill>
                          <a:schemeClr val="bg1"/>
                        </a:solidFill>
                        <a:latin typeface="Arial" pitchFamily="34" charset="0"/>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dirty="0" smtClean="0">
                          <a:ln>
                            <a:noFill/>
                          </a:ln>
                          <a:solidFill>
                            <a:srgbClr val="000000"/>
                          </a:solidFill>
                          <a:effectLst/>
                          <a:latin typeface="Arial" pitchFamily="34" charset="0"/>
                          <a:ea typeface="ヒラギノ角ゴ Pro W3"/>
                          <a:cs typeface="Arial" pitchFamily="34" charset="0"/>
                        </a:rPr>
                        <a:t>Ubicación del Nociceptor</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0000"/>
                          </a:solidFill>
                          <a:effectLst/>
                          <a:latin typeface="Arial" pitchFamily="34" charset="0"/>
                          <a:ea typeface="ヒラギノ角ゴ Pro W3"/>
                          <a:cs typeface="Arial" pitchFamily="34" charset="0"/>
                        </a:rPr>
                        <a:t>Estímulo Potencial</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0000"/>
                          </a:solidFill>
                          <a:effectLst/>
                          <a:latin typeface="Arial" pitchFamily="34" charset="0"/>
                          <a:ea typeface="ヒラギノ角ゴ Pro W3"/>
                          <a:cs typeface="Arial" pitchFamily="34" charset="0"/>
                        </a:rPr>
                        <a:t>Localización del Dolor</a:t>
                      </a:r>
                    </a:p>
                  </a:txBody>
                  <a:tcPr anchor="ctr"/>
                </a:tc>
              </a:tr>
              <a:tr h="370840">
                <a:tc>
                  <a:txBody>
                    <a:bodyPr/>
                    <a:lstStyle/>
                    <a:p>
                      <a:r>
                        <a:rPr lang="es-MX" sz="1600" noProof="0" dirty="0" smtClean="0">
                          <a:latin typeface="Arial" pitchFamily="34" charset="0"/>
                          <a:cs typeface="Arial" pitchFamily="34" charset="0"/>
                        </a:rPr>
                        <a:t>Dolor somático superficial</a:t>
                      </a:r>
                      <a:endParaRPr lang="es-MX" sz="1600" noProof="0" dirty="0">
                        <a:latin typeface="Arial" pitchFamily="34" charset="0"/>
                        <a:cs typeface="Arial" pitchFamily="34" charset="0"/>
                      </a:endParaRPr>
                    </a:p>
                  </a:txBody>
                  <a:tcPr anchor="ct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Piel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Tejido subcutáneo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Membranas mucosas</a:t>
                      </a:r>
                    </a:p>
                  </a:txBody>
                  <a:tcPr anchor="c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Eventos mecánicos, químicos, o térmicos externos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Trastornos dermatológicos</a:t>
                      </a:r>
                    </a:p>
                  </a:txBody>
                  <a:tcPr anchor="ct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Bien localizado</a:t>
                      </a:r>
                      <a:endParaRPr lang="es-MX" sz="1600" noProof="0" dirty="0">
                        <a:latin typeface="Arial" pitchFamily="34" charset="0"/>
                        <a:cs typeface="Arial" pitchFamily="34" charset="0"/>
                      </a:endParaRPr>
                    </a:p>
                  </a:txBody>
                  <a:tcPr anchor="ctr">
                    <a:solidFill>
                      <a:schemeClr val="accent1">
                        <a:lumMod val="60000"/>
                        <a:lumOff val="40000"/>
                      </a:schemeClr>
                    </a:solidFill>
                  </a:tcPr>
                </a:tc>
              </a:tr>
              <a:tr h="370840">
                <a:tc>
                  <a:txBody>
                    <a:bodyPr/>
                    <a:lstStyle/>
                    <a:p>
                      <a:r>
                        <a:rPr lang="es-MX" sz="1600" noProof="0" dirty="0" smtClean="0">
                          <a:latin typeface="Arial" pitchFamily="34" charset="0"/>
                          <a:cs typeface="Arial" pitchFamily="34" charset="0"/>
                        </a:rPr>
                        <a:t>Dolor somático profundo</a:t>
                      </a:r>
                      <a:endParaRPr lang="es-MX" sz="1600" noProof="0" dirty="0">
                        <a:latin typeface="Arial" pitchFamily="34" charset="0"/>
                        <a:cs typeface="Arial" pitchFamily="34" charset="0"/>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Músculos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Tendones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Articulaciones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Fascias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Huesos</a:t>
                      </a:r>
                      <a:endParaRPr lang="es-MX" sz="1600" noProof="0" dirty="0">
                        <a:latin typeface="Arial" pitchFamily="34" charset="0"/>
                        <a:cs typeface="Arial" pitchFamily="34" charset="0"/>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chemeClr val="bg1"/>
                          </a:solidFill>
                          <a:effectLst/>
                          <a:latin typeface="Arial" pitchFamily="34" charset="0"/>
                          <a:ea typeface="ヒラギノ角ゴ Pro W3"/>
                          <a:cs typeface="Arial" pitchFamily="34" charset="0"/>
                        </a:rPr>
                        <a:t>Esfuerzo por sobre-uso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chemeClr val="bg1"/>
                          </a:solidFill>
                          <a:effectLst/>
                          <a:latin typeface="Arial" pitchFamily="34" charset="0"/>
                          <a:ea typeface="ヒラギノ角ゴ Pro W3"/>
                          <a:cs typeface="Arial" pitchFamily="34" charset="0"/>
                        </a:rPr>
                        <a:t>Lesión mecánica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chemeClr val="bg1"/>
                          </a:solidFill>
                          <a:effectLst/>
                          <a:latin typeface="Arial" pitchFamily="34" charset="0"/>
                          <a:ea typeface="ヒラギノ角ゴ Pro W3"/>
                          <a:cs typeface="Arial" pitchFamily="34" charset="0"/>
                        </a:rPr>
                        <a:t>Espasmos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chemeClr val="bg1"/>
                          </a:solidFill>
                          <a:effectLst/>
                          <a:latin typeface="Arial" pitchFamily="34" charset="0"/>
                          <a:ea typeface="ヒラギノ角ゴ Pro W3"/>
                          <a:cs typeface="Arial" pitchFamily="34" charset="0"/>
                        </a:rPr>
                        <a:t>Isquemia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chemeClr val="bg1"/>
                          </a:solidFill>
                          <a:effectLst/>
                          <a:latin typeface="Arial" pitchFamily="34" charset="0"/>
                          <a:ea typeface="ヒラギノ角ゴ Pro W3"/>
                          <a:cs typeface="Arial" pitchFamily="34" charset="0"/>
                        </a:rPr>
                        <a:t>Inflamación</a:t>
                      </a:r>
                      <a:endParaRPr lang="es-MX" sz="1600" noProof="0" dirty="0">
                        <a:solidFill>
                          <a:schemeClr val="bg1"/>
                        </a:solidFill>
                        <a:latin typeface="Arial" pitchFamily="34" charset="0"/>
                        <a:cs typeface="Arial" pitchFamily="34" charset="0"/>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Localizado o difuso e irradiado</a:t>
                      </a:r>
                      <a:endParaRPr lang="es-MX" sz="1600" noProof="0" dirty="0">
                        <a:latin typeface="Arial" pitchFamily="34" charset="0"/>
                        <a:cs typeface="Arial" pitchFamily="34" charset="0"/>
                      </a:endParaRPr>
                    </a:p>
                  </a:txBody>
                  <a:tcPr anchor="ctr">
                    <a:solidFill>
                      <a:schemeClr val="accent1">
                        <a:lumMod val="20000"/>
                        <a:lumOff val="80000"/>
                      </a:schemeClr>
                    </a:solidFill>
                  </a:tcPr>
                </a:tc>
              </a:tr>
              <a:tr h="370840">
                <a:tc>
                  <a:txBody>
                    <a:bodyPr/>
                    <a:lstStyle/>
                    <a:p>
                      <a:r>
                        <a:rPr lang="es-MX" sz="1600" noProof="0" dirty="0" smtClean="0">
                          <a:latin typeface="Arial" pitchFamily="34" charset="0"/>
                          <a:cs typeface="Arial" pitchFamily="34" charset="0"/>
                        </a:rPr>
                        <a:t>Dolor visceral</a:t>
                      </a:r>
                      <a:endParaRPr lang="es-MX" sz="1600" noProof="0" dirty="0">
                        <a:latin typeface="Arial" pitchFamily="34" charset="0"/>
                        <a:cs typeface="Arial" pitchFamily="34" charset="0"/>
                      </a:endParaRPr>
                    </a:p>
                  </a:txBody>
                  <a:tcPr anchor="ctr">
                    <a:solidFill>
                      <a:srgbClr val="5AA9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Órganos viscerales</a:t>
                      </a:r>
                      <a:r>
                        <a:rPr kumimoji="0" lang="es-MX" sz="1600" b="0" i="0" u="none" strike="noStrike" cap="none" normalizeH="0" baseline="30000" noProof="0" dirty="0" smtClean="0">
                          <a:ln>
                            <a:noFill/>
                          </a:ln>
                          <a:solidFill>
                            <a:srgbClr val="000000"/>
                          </a:solidFill>
                          <a:effectLst/>
                          <a:latin typeface="Arial" pitchFamily="34" charset="0"/>
                          <a:ea typeface="ヒラギノ角ゴ Pro W3"/>
                          <a:cs typeface="Arial" pitchFamily="34" charset="0"/>
                        </a:rPr>
                        <a:t>1</a:t>
                      </a:r>
                    </a:p>
                  </a:txBody>
                  <a:tcPr anchor="ctr">
                    <a:solidFill>
                      <a:srgbClr val="5AA9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Distensión de órgano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Espasmo muscular Tracción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Isquemia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Inflamación</a:t>
                      </a:r>
                      <a:endParaRPr lang="es-MX" sz="1600" noProof="0" dirty="0">
                        <a:latin typeface="Arial" pitchFamily="34" charset="0"/>
                        <a:cs typeface="Arial" pitchFamily="34" charset="0"/>
                      </a:endParaRPr>
                    </a:p>
                  </a:txBody>
                  <a:tcPr anchor="ctr">
                    <a:solidFill>
                      <a:srgbClr val="5AA9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Bien localizado</a:t>
                      </a:r>
                      <a:r>
                        <a:rPr kumimoji="0" lang="es-MX" sz="1600" b="0" i="0" u="none" strike="noStrike" cap="none" normalizeH="0" baseline="0" noProof="0" dirty="0">
                          <a:ln>
                            <a:noFill/>
                          </a:ln>
                          <a:solidFill>
                            <a:schemeClr val="dk1"/>
                          </a:solidFill>
                          <a:effectLst/>
                          <a:latin typeface="Arial" pitchFamily="34" charset="0"/>
                          <a:ea typeface="+mn-ea"/>
                          <a:cs typeface="Arial" pitchFamily="34" charset="0"/>
                        </a:rPr>
                        <a:t> </a:t>
                      </a:r>
                      <a:r>
                        <a:rPr kumimoji="0" lang="es-MX" sz="1600" b="0" i="0" u="none" strike="noStrike" cap="none" normalizeH="0" baseline="0" noProof="0" dirty="0" smtClean="0">
                          <a:ln>
                            <a:noFill/>
                          </a:ln>
                          <a:solidFill>
                            <a:schemeClr val="dk1"/>
                          </a:solidFill>
                          <a:effectLst/>
                          <a:latin typeface="Arial" pitchFamily="34" charset="0"/>
                          <a:ea typeface="+mn-ea"/>
                          <a:cs typeface="Arial" pitchFamily="34" charset="0"/>
                        </a:rPr>
                        <a:t>o pobremente localizado</a:t>
                      </a:r>
                      <a:endParaRPr lang="es-MX" sz="1600" noProof="0" dirty="0" smtClean="0">
                        <a:latin typeface="Arial" pitchFamily="34" charset="0"/>
                        <a:cs typeface="Arial" pitchFamily="34" charset="0"/>
                      </a:endParaRPr>
                    </a:p>
                  </a:txBody>
                  <a:tcPr anchor="ctr">
                    <a:solidFill>
                      <a:srgbClr val="5AA9F5"/>
                    </a:solidFill>
                  </a:tcPr>
                </a:tc>
              </a:tr>
            </a:tbl>
          </a:graphicData>
        </a:graphic>
      </p:graphicFrame>
    </p:spTree>
    <p:extLst>
      <p:ext uri="{BB962C8B-B14F-4D97-AF65-F5344CB8AC3E}">
        <p14:creationId xmlns:p14="http://schemas.microsoft.com/office/powerpoint/2010/main" val="425975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3" name="Title 5"/>
          <p:cNvSpPr>
            <a:spLocks noGrp="1"/>
          </p:cNvSpPr>
          <p:nvPr>
            <p:ph type="title"/>
          </p:nvPr>
        </p:nvSpPr>
        <p:spPr/>
        <p:txBody>
          <a:bodyPr>
            <a:normAutofit/>
          </a:bodyPr>
          <a:lstStyle/>
          <a:p>
            <a:r>
              <a:rPr lang="es-MX" noProof="0" dirty="0" smtClean="0"/>
              <a:t>Ejemplos de Dolor Nociceptivo</a:t>
            </a:r>
          </a:p>
        </p:txBody>
      </p:sp>
      <p:sp>
        <p:nvSpPr>
          <p:cNvPr id="1032194" name="Text Box 12"/>
          <p:cNvSpPr txBox="1">
            <a:spLocks noChangeArrowheads="1"/>
          </p:cNvSpPr>
          <p:nvPr/>
        </p:nvSpPr>
        <p:spPr bwMode="auto">
          <a:xfrm>
            <a:off x="167811" y="6165304"/>
            <a:ext cx="8292621" cy="615553"/>
          </a:xfrm>
          <a:prstGeom prst="rect">
            <a:avLst/>
          </a:prstGeom>
          <a:noFill/>
          <a:ln w="9525">
            <a:noFill/>
            <a:miter lim="800000"/>
            <a:headEnd/>
            <a:tailEnd/>
          </a:ln>
        </p:spPr>
        <p:txBody>
          <a:bodyPr wrap="square" lIns="0" tIns="0" rIns="0" bIns="0" anchor="b">
            <a:spAutoFit/>
          </a:bodyPr>
          <a:lstStyle/>
          <a:p>
            <a:pPr marL="114300" indent="-114300"/>
            <a:r>
              <a:rPr lang="es-MX" sz="1000" dirty="0" smtClean="0">
                <a:solidFill>
                  <a:srgbClr val="002060"/>
                </a:solidFill>
              </a:rPr>
              <a:t>1. Los órganos viscerales incluyen corazón, pulmones, tracto gastrointestinal, páncreas, hígado, vejiga, riñones y vesícula biliar.</a:t>
            </a:r>
          </a:p>
          <a:p>
            <a:pPr marL="114300" indent="-114300"/>
            <a:r>
              <a:rPr lang="es-MX" sz="1000" dirty="0" smtClean="0">
                <a:solidFill>
                  <a:srgbClr val="002060"/>
                </a:solidFill>
              </a:rPr>
              <a:t>2. Los síntomas y signos de hiperactividad del sistema nervioso simpático (autónomo) incluyen aumento en la frecuencia cardiaca, presión sanguínea, y frecuencia respiratoria; sudoración. palidez; pupilas dilatadas; náusea; vómito y boca seca; y mayor tensión muscular.</a:t>
            </a:r>
          </a:p>
          <a:p>
            <a:pPr marL="114300" indent="-114300"/>
            <a:r>
              <a:rPr lang="en-US" sz="1000" dirty="0" smtClean="0">
                <a:solidFill>
                  <a:srgbClr val="002060"/>
                </a:solidFill>
              </a:rPr>
              <a:t>Pain: Current Understanding of Assessment, Management, and Treatments, American Pain Society 2012.</a:t>
            </a:r>
            <a:endParaRPr lang="en-US" sz="1000"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44797564"/>
              </p:ext>
            </p:extLst>
          </p:nvPr>
        </p:nvGraphicFramePr>
        <p:xfrm>
          <a:off x="251520" y="1340768"/>
          <a:ext cx="8676184" cy="4546600"/>
        </p:xfrm>
        <a:graphic>
          <a:graphicData uri="http://schemas.openxmlformats.org/drawingml/2006/table">
            <a:tbl>
              <a:tblPr firstRow="1" bandRow="1">
                <a:tableStyleId>{5C22544A-7EE6-4342-B048-85BDC9FD1C3A}</a:tableStyleId>
              </a:tblPr>
              <a:tblGrid>
                <a:gridCol w="1656184"/>
                <a:gridCol w="2340000"/>
                <a:gridCol w="2340000"/>
                <a:gridCol w="2340000"/>
              </a:tblGrid>
              <a:tr h="370840">
                <a:tc>
                  <a:txBody>
                    <a:bodyPr/>
                    <a:lstStyle/>
                    <a:p>
                      <a:pPr algn="ctr"/>
                      <a:r>
                        <a:rPr lang="es-MX" sz="1600" noProof="0" dirty="0" smtClean="0">
                          <a:solidFill>
                            <a:schemeClr val="bg1"/>
                          </a:solidFill>
                          <a:latin typeface="Arial" pitchFamily="34" charset="0"/>
                          <a:cs typeface="Arial" pitchFamily="34" charset="0"/>
                        </a:rPr>
                        <a:t>Tipo de Dolor</a:t>
                      </a:r>
                      <a:endParaRPr lang="es-MX" sz="1600" noProof="0" dirty="0">
                        <a:solidFill>
                          <a:schemeClr val="bg1"/>
                        </a:solidFill>
                        <a:latin typeface="Arial" pitchFamily="34" charset="0"/>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cap="none" normalizeH="0" baseline="0" noProof="0" dirty="0" smtClean="0">
                          <a:ln>
                            <a:noFill/>
                          </a:ln>
                          <a:solidFill>
                            <a:srgbClr val="000000"/>
                          </a:solidFill>
                          <a:effectLst/>
                          <a:latin typeface="Arial" pitchFamily="34" charset="0"/>
                          <a:ea typeface="ヒラギノ角ゴ Pro W3"/>
                          <a:cs typeface="Arial" pitchFamily="34" charset="0"/>
                        </a:rPr>
                        <a:t>Cualidad del Dolor</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0000"/>
                          </a:solidFill>
                          <a:effectLst/>
                          <a:latin typeface="Arial" pitchFamily="34" charset="0"/>
                          <a:ea typeface="ヒラギノ角ゴ Pro W3"/>
                          <a:cs typeface="Arial" pitchFamily="34" charset="0"/>
                        </a:rPr>
                        <a:t>Signos y Síntomas</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000000"/>
                          </a:solidFill>
                          <a:effectLst/>
                          <a:latin typeface="Arial" pitchFamily="34" charset="0"/>
                          <a:ea typeface="ヒラギノ角ゴ Pro W3"/>
                          <a:cs typeface="Arial" pitchFamily="34" charset="0"/>
                        </a:rPr>
                        <a:t>Ejemplos</a:t>
                      </a:r>
                    </a:p>
                  </a:txBody>
                  <a:tcPr anchor="ctr"/>
                </a:tc>
              </a:tr>
              <a:tr h="370840">
                <a:tc>
                  <a:txBody>
                    <a:bodyPr/>
                    <a:lstStyle/>
                    <a:p>
                      <a:r>
                        <a:rPr lang="es-MX" sz="1600" noProof="0" dirty="0" smtClean="0">
                          <a:latin typeface="Arial" pitchFamily="34" charset="0"/>
                          <a:cs typeface="Arial" pitchFamily="34" charset="0"/>
                        </a:rPr>
                        <a:t>Dolor somático superficial</a:t>
                      </a:r>
                      <a:endParaRPr lang="es-MX" sz="1600" noProof="0" dirty="0">
                        <a:latin typeface="Arial" pitchFamily="34" charset="0"/>
                        <a:cs typeface="Arial" pitchFamily="34" charset="0"/>
                      </a:endParaRPr>
                    </a:p>
                  </a:txBody>
                  <a:tcPr anchor="c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Sensación intensa, punzante o quemante</a:t>
                      </a:r>
                    </a:p>
                  </a:txBody>
                  <a:tcPr anchor="c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Sensibilidad cutánea</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Hiperalgesia Hiperestesia </a:t>
                      </a:r>
                      <a:b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b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Alodinia</a:t>
                      </a:r>
                    </a:p>
                  </a:txBody>
                  <a:tcPr anchor="c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Quemaduras por sol, químicas o térmicas</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Contusiones y cortadas cutáneas</a:t>
                      </a:r>
                    </a:p>
                  </a:txBody>
                  <a:tcPr anchor="ctr">
                    <a:solidFill>
                      <a:schemeClr val="accent1">
                        <a:lumMod val="60000"/>
                        <a:lumOff val="40000"/>
                      </a:schemeClr>
                    </a:solidFill>
                  </a:tcPr>
                </a:tc>
              </a:tr>
              <a:tr h="370840">
                <a:tc>
                  <a:txBody>
                    <a:bodyPr/>
                    <a:lstStyle/>
                    <a:p>
                      <a:r>
                        <a:rPr lang="es-MX" sz="1600" noProof="0" dirty="0" smtClean="0">
                          <a:latin typeface="Arial" pitchFamily="34" charset="0"/>
                          <a:cs typeface="Arial" pitchFamily="34" charset="0"/>
                        </a:rPr>
                        <a:t>Dolor somático profundo</a:t>
                      </a:r>
                      <a:endParaRPr lang="es-MX" sz="1600" noProof="0" dirty="0">
                        <a:latin typeface="Arial" pitchFamily="34" charset="0"/>
                        <a:cs typeface="Arial" pitchFamily="34" charset="0"/>
                      </a:endParaRPr>
                    </a:p>
                  </a:txBody>
                  <a:tcPr anchor="c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Usualmente sordo o punzante, espasmos</a:t>
                      </a:r>
                    </a:p>
                  </a:txBody>
                  <a:tcPr anchor="c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Sensibilidad</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rgbClr val="000000"/>
                          </a:solidFill>
                          <a:effectLst/>
                          <a:latin typeface="Arial" pitchFamily="34" charset="0"/>
                          <a:ea typeface="ヒラギノ角ゴ Pro W3"/>
                          <a:cs typeface="Arial" pitchFamily="34" charset="0"/>
                        </a:rPr>
                        <a:t>Espasmo muscular reflejo</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Hiperactividad simpática</a:t>
                      </a:r>
                      <a:r>
                        <a:rPr kumimoji="0" lang="es-MX" sz="1600" b="0" i="0" u="none" strike="noStrike" cap="none" normalizeH="0" baseline="30000" noProof="0" dirty="0" smtClean="0">
                          <a:ln>
                            <a:noFill/>
                          </a:ln>
                          <a:solidFill>
                            <a:srgbClr val="000000"/>
                          </a:solidFill>
                          <a:effectLst/>
                          <a:latin typeface="Arial" pitchFamily="34" charset="0"/>
                          <a:ea typeface="ヒラギノ角ゴ Pro W3"/>
                          <a:cs typeface="Arial" pitchFamily="34" charset="0"/>
                        </a:rPr>
                        <a:t>2</a:t>
                      </a:r>
                    </a:p>
                  </a:txBody>
                  <a:tcPr anchor="c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Dolor por artritis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Tendonitis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Dolor miofascial </a:t>
                      </a:r>
                    </a:p>
                  </a:txBody>
                  <a:tcPr anchor="ctr">
                    <a:solidFill>
                      <a:srgbClr val="C8E2FC"/>
                    </a:solidFill>
                  </a:tcPr>
                </a:tc>
              </a:tr>
              <a:tr h="370840">
                <a:tc>
                  <a:txBody>
                    <a:bodyPr/>
                    <a:lstStyle/>
                    <a:p>
                      <a:r>
                        <a:rPr lang="es-MX" sz="1600" noProof="0" dirty="0" smtClean="0">
                          <a:latin typeface="Arial" pitchFamily="34" charset="0"/>
                          <a:cs typeface="Arial" pitchFamily="34" charset="0"/>
                        </a:rPr>
                        <a:t>Dolor visceral</a:t>
                      </a:r>
                      <a:r>
                        <a:rPr lang="es-MX" sz="1600" baseline="30000" noProof="0" dirty="0" smtClean="0">
                          <a:latin typeface="Arial" pitchFamily="34" charset="0"/>
                          <a:cs typeface="Arial" pitchFamily="34" charset="0"/>
                        </a:rPr>
                        <a:t>1</a:t>
                      </a:r>
                      <a:endParaRPr lang="es-MX" sz="1600" baseline="30000" noProof="0" dirty="0">
                        <a:latin typeface="Arial" pitchFamily="34" charset="0"/>
                        <a:cs typeface="Arial" pitchFamily="34" charset="0"/>
                      </a:endParaRPr>
                    </a:p>
                  </a:txBody>
                  <a:tcPr anchor="ctr">
                    <a:solidFill>
                      <a:srgbClr val="5AA9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Dolor punzante profundo o agudo y punzante que frecuentemente se refiere a sitios cutáneos</a:t>
                      </a:r>
                    </a:p>
                  </a:txBody>
                  <a:tcPr anchor="ctr">
                    <a:solidFill>
                      <a:srgbClr val="5AA9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Malestar</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Náusea</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Vómito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Sudoración</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Sensibilidad</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Espasmo muscular reflejo</a:t>
                      </a:r>
                    </a:p>
                  </a:txBody>
                  <a:tcPr anchor="ctr">
                    <a:solidFill>
                      <a:srgbClr val="5AA9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Cólico</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Apendicitis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Pancreatitis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Enfermedad por úlcera péptica</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0000"/>
                          </a:solidFill>
                          <a:effectLst/>
                          <a:latin typeface="Arial" pitchFamily="34" charset="0"/>
                          <a:ea typeface="ヒラギノ角ゴ Pro W3"/>
                          <a:cs typeface="Arial" pitchFamily="34" charset="0"/>
                        </a:rPr>
                        <a:t>Distención de la vejiga</a:t>
                      </a:r>
                    </a:p>
                  </a:txBody>
                  <a:tcPr anchor="ctr">
                    <a:solidFill>
                      <a:srgbClr val="5AA9F5"/>
                    </a:solidFill>
                  </a:tcPr>
                </a:tc>
              </a:tr>
            </a:tbl>
          </a:graphicData>
        </a:graphic>
      </p:graphicFrame>
    </p:spTree>
    <p:extLst>
      <p:ext uri="{BB962C8B-B14F-4D97-AF65-F5344CB8AC3E}">
        <p14:creationId xmlns:p14="http://schemas.microsoft.com/office/powerpoint/2010/main" val="112236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57200" y="334694"/>
            <a:ext cx="8229600" cy="1143000"/>
          </a:xfrm>
        </p:spPr>
        <p:txBody>
          <a:bodyPr vert="horz" lIns="91440" tIns="45720" rIns="91440" bIns="45720" rtlCol="0" anchor="ctr">
            <a:normAutofit/>
          </a:bodyPr>
          <a:lstStyle/>
          <a:p>
            <a:pPr>
              <a:lnSpc>
                <a:spcPct val="85000"/>
              </a:lnSpc>
            </a:pPr>
            <a:r>
              <a:rPr lang="es-MX" noProof="0" dirty="0" smtClean="0"/>
              <a:t>Dolor Somático vs. Dolor Visceral</a:t>
            </a:r>
            <a:endParaRPr lang="es-MX" noProof="0" dirty="0"/>
          </a:p>
        </p:txBody>
      </p:sp>
      <p:sp>
        <p:nvSpPr>
          <p:cNvPr id="16" name="Text Placeholder 3"/>
          <p:cNvSpPr>
            <a:spLocks noGrp="1"/>
          </p:cNvSpPr>
          <p:nvPr>
            <p:ph type="body" idx="1"/>
          </p:nvPr>
        </p:nvSpPr>
        <p:spPr>
          <a:xfrm>
            <a:off x="457200" y="1535113"/>
            <a:ext cx="4040188" cy="639762"/>
          </a:xfrm>
          <a:solidFill>
            <a:schemeClr val="accent2"/>
          </a:solidFill>
          <a:ln>
            <a:noFill/>
          </a:ln>
        </p:spPr>
        <p:txBody>
          <a:bodyPr>
            <a:normAutofit/>
          </a:bodyPr>
          <a:lstStyle/>
          <a:p>
            <a:pPr algn="ctr"/>
            <a:r>
              <a:rPr lang="es-MX" sz="2800" dirty="0" smtClean="0">
                <a:solidFill>
                  <a:schemeClr val="tx1"/>
                </a:solidFill>
              </a:rPr>
              <a:t>Somático</a:t>
            </a:r>
            <a:endParaRPr lang="es-MX" sz="2800" dirty="0">
              <a:solidFill>
                <a:schemeClr val="tx1"/>
              </a:solidFill>
            </a:endParaRPr>
          </a:p>
        </p:txBody>
      </p:sp>
      <p:sp>
        <p:nvSpPr>
          <p:cNvPr id="17" name="Content Placeholder 2"/>
          <p:cNvSpPr>
            <a:spLocks noGrp="1"/>
          </p:cNvSpPr>
          <p:nvPr>
            <p:ph sz="half" idx="2"/>
          </p:nvPr>
        </p:nvSpPr>
        <p:spPr>
          <a:xfrm>
            <a:off x="457200" y="2174875"/>
            <a:ext cx="4040188" cy="3951288"/>
          </a:xfrm>
          <a:blipFill dpi="0" rotWithShape="1">
            <a:blip r:embed="rId3" cstate="print">
              <a:alphaModFix amt="26000"/>
            </a:blip>
            <a:srcRect/>
            <a:stretch>
              <a:fillRect/>
            </a:stretch>
          </a:blipFill>
          <a:ln>
            <a:noFill/>
          </a:ln>
        </p:spPr>
        <p:txBody>
          <a:bodyPr>
            <a:normAutofit lnSpcReduction="10000"/>
          </a:bodyPr>
          <a:lstStyle/>
          <a:p>
            <a:r>
              <a:rPr lang="es-MX" noProof="0" dirty="0" smtClean="0"/>
              <a:t>Los nociceptores están involucrados</a:t>
            </a:r>
          </a:p>
          <a:p>
            <a:r>
              <a:rPr lang="es-MX" noProof="0" dirty="0" smtClean="0"/>
              <a:t>Generalmente bien-localizado</a:t>
            </a:r>
          </a:p>
          <a:p>
            <a:r>
              <a:rPr lang="es-MX" noProof="0" dirty="0" smtClean="0"/>
              <a:t>Usualmente se </a:t>
            </a:r>
            <a:r>
              <a:rPr lang="es-MX" dirty="0" smtClean="0"/>
              <a:t>describe como pulsante o punzante</a:t>
            </a:r>
          </a:p>
          <a:p>
            <a:r>
              <a:rPr lang="es-MX" noProof="0" dirty="0" smtClean="0"/>
              <a:t>Puede ser superficial (piel, músculo) o profundo (articulaciones, tendones, huesos) </a:t>
            </a:r>
          </a:p>
          <a:p>
            <a:endParaRPr lang="es-MX" noProof="0" dirty="0" smtClean="0"/>
          </a:p>
          <a:p>
            <a:endParaRPr lang="es-MX" noProof="0" dirty="0"/>
          </a:p>
        </p:txBody>
      </p:sp>
      <p:sp>
        <p:nvSpPr>
          <p:cNvPr id="18" name="Text Placeholder 5"/>
          <p:cNvSpPr>
            <a:spLocks noGrp="1"/>
          </p:cNvSpPr>
          <p:nvPr>
            <p:ph type="body" sz="quarter" idx="3"/>
          </p:nvPr>
        </p:nvSpPr>
        <p:spPr>
          <a:xfrm>
            <a:off x="4645025" y="1535113"/>
            <a:ext cx="4041775" cy="639762"/>
          </a:xfrm>
          <a:solidFill>
            <a:srgbClr val="FEDEE5"/>
          </a:solidFill>
          <a:ln>
            <a:noFill/>
          </a:ln>
        </p:spPr>
        <p:txBody>
          <a:bodyPr/>
          <a:lstStyle/>
          <a:p>
            <a:pPr algn="ctr"/>
            <a:r>
              <a:rPr lang="es-MX" sz="2800" dirty="0" smtClean="0"/>
              <a:t>Visceral</a:t>
            </a:r>
            <a:endParaRPr lang="es-MX" dirty="0"/>
          </a:p>
        </p:txBody>
      </p:sp>
      <p:sp>
        <p:nvSpPr>
          <p:cNvPr id="19" name="Content Placeholder 6"/>
          <p:cNvSpPr>
            <a:spLocks noGrp="1"/>
          </p:cNvSpPr>
          <p:nvPr>
            <p:ph sz="quarter" idx="4"/>
          </p:nvPr>
        </p:nvSpPr>
        <p:spPr>
          <a:xfrm>
            <a:off x="4645025" y="2174875"/>
            <a:ext cx="4041775" cy="3951288"/>
          </a:xfrm>
          <a:solidFill>
            <a:srgbClr val="C03932"/>
          </a:solidFill>
          <a:ln>
            <a:noFill/>
          </a:ln>
        </p:spPr>
        <p:txBody>
          <a:bodyPr>
            <a:normAutofit fontScale="55000" lnSpcReduction="20000"/>
          </a:bodyPr>
          <a:lstStyle/>
          <a:p>
            <a:pPr marL="342900" lvl="2" indent="-342900"/>
            <a:r>
              <a:rPr lang="es-MX" sz="3600" noProof="0" dirty="0" smtClean="0">
                <a:solidFill>
                  <a:schemeClr val="tx1"/>
                </a:solidFill>
              </a:rPr>
              <a:t>Involucra nociceptores de músculo liso y órgano hueco que son sensibles al estiramiento, la hipoxia y la inflamación </a:t>
            </a:r>
          </a:p>
          <a:p>
            <a:pPr marL="342900" lvl="2" indent="-342900"/>
            <a:r>
              <a:rPr lang="es-MX" sz="3600" noProof="0" dirty="0" smtClean="0">
                <a:solidFill>
                  <a:schemeClr val="tx1"/>
                </a:solidFill>
              </a:rPr>
              <a:t>El dolor es usualmente referido, pobremente localizado, vago y difuso</a:t>
            </a:r>
          </a:p>
          <a:p>
            <a:pPr marL="342900" lvl="2" indent="-342900"/>
            <a:r>
              <a:rPr lang="es-MX" sz="3600" dirty="0">
                <a:solidFill>
                  <a:schemeClr val="tx1"/>
                </a:solidFill>
              </a:rPr>
              <a:t>Puede estar asociado con síntomas autónomos </a:t>
            </a:r>
            <a:r>
              <a:rPr lang="es-MX" sz="3600" noProof="0" dirty="0" smtClean="0">
                <a:solidFill>
                  <a:schemeClr val="tx1"/>
                </a:solidFill>
              </a:rPr>
              <a:t/>
            </a:r>
            <a:br>
              <a:rPr lang="es-MX" sz="3600" noProof="0" dirty="0" smtClean="0">
                <a:solidFill>
                  <a:schemeClr val="tx1"/>
                </a:solidFill>
              </a:rPr>
            </a:br>
            <a:r>
              <a:rPr lang="es-MX" sz="3600" noProof="0" dirty="0" smtClean="0">
                <a:solidFill>
                  <a:schemeClr val="tx1"/>
                </a:solidFill>
              </a:rPr>
              <a:t>(ej:  palidez, sudoración, náusea, cambios en la presión sanguínea y en la frecuencia cardiaca)</a:t>
            </a:r>
          </a:p>
          <a:p>
            <a:endParaRPr lang="es-MX" noProof="0" dirty="0">
              <a:solidFill>
                <a:schemeClr val="tx1"/>
              </a:solidFill>
            </a:endParaRPr>
          </a:p>
        </p:txBody>
      </p:sp>
      <p:sp>
        <p:nvSpPr>
          <p:cNvPr id="20"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23</a:t>
            </a:fld>
            <a:endParaRPr lang="en-CA" dirty="0">
              <a:solidFill>
                <a:schemeClr val="bg1"/>
              </a:solidFill>
            </a:endParaRPr>
          </a:p>
        </p:txBody>
      </p:sp>
      <p:sp>
        <p:nvSpPr>
          <p:cNvPr id="9" name="Rectangle 9"/>
          <p:cNvSpPr/>
          <p:nvPr/>
        </p:nvSpPr>
        <p:spPr>
          <a:xfrm>
            <a:off x="408504" y="6211669"/>
            <a:ext cx="6971808" cy="400110"/>
          </a:xfrm>
          <a:prstGeom prst="rect">
            <a:avLst/>
          </a:prstGeom>
        </p:spPr>
        <p:txBody>
          <a:bodyPr wrap="square">
            <a:spAutoFit/>
          </a:bodyPr>
          <a:lstStyle/>
          <a:p>
            <a:r>
              <a:rPr lang="en-US" sz="1000" dirty="0">
                <a:solidFill>
                  <a:srgbClr val="002060"/>
                </a:solidFill>
              </a:rPr>
              <a:t>McMahon SB, Koltzenburg M (eds). </a:t>
            </a:r>
            <a:r>
              <a:rPr lang="en-US" sz="1000" i="1" dirty="0" smtClean="0">
                <a:solidFill>
                  <a:srgbClr val="002060"/>
                </a:solidFill>
              </a:rPr>
              <a:t>Wall </a:t>
            </a:r>
            <a:r>
              <a:rPr lang="en-US" sz="1000" i="1" dirty="0">
                <a:solidFill>
                  <a:srgbClr val="002060"/>
                </a:solidFill>
              </a:rPr>
              <a:t>and Melzack’s Textbook of Pain. </a:t>
            </a:r>
            <a:r>
              <a:rPr lang="en-US" sz="1000" dirty="0">
                <a:solidFill>
                  <a:srgbClr val="002060"/>
                </a:solidFill>
              </a:rPr>
              <a:t>5th ed. Elsevier; London, UK: </a:t>
            </a:r>
            <a:r>
              <a:rPr lang="en-US" sz="1000" dirty="0" smtClean="0">
                <a:solidFill>
                  <a:srgbClr val="002060"/>
                </a:solidFill>
              </a:rPr>
              <a:t>2006;</a:t>
            </a:r>
            <a:r>
              <a:rPr lang="en-US" sz="1000" dirty="0">
                <a:solidFill>
                  <a:srgbClr val="002060"/>
                </a:solidFill>
              </a:rPr>
              <a:t/>
            </a:r>
            <a:br>
              <a:rPr lang="en-US" sz="1000" dirty="0">
                <a:solidFill>
                  <a:srgbClr val="002060"/>
                </a:solidFill>
              </a:rPr>
            </a:br>
            <a:r>
              <a:rPr lang="en-US" sz="1000" dirty="0">
                <a:solidFill>
                  <a:srgbClr val="002060"/>
                </a:solidFill>
              </a:rPr>
              <a:t>Sikandar S, Dickenson AH</a:t>
            </a:r>
            <a:r>
              <a:rPr lang="en-US" sz="1000" dirty="0" smtClean="0">
                <a:solidFill>
                  <a:srgbClr val="002060"/>
                </a:solidFill>
              </a:rPr>
              <a:t>. </a:t>
            </a:r>
            <a:r>
              <a:rPr lang="en-US" sz="1000" i="1" dirty="0" smtClean="0">
                <a:solidFill>
                  <a:srgbClr val="002060"/>
                </a:solidFill>
              </a:rPr>
              <a:t>Curr </a:t>
            </a:r>
            <a:r>
              <a:rPr lang="en-US" sz="1000" i="1" dirty="0">
                <a:solidFill>
                  <a:srgbClr val="002060"/>
                </a:solidFill>
              </a:rPr>
              <a:t>Opin Support Palliat </a:t>
            </a:r>
            <a:r>
              <a:rPr lang="en-US" sz="1000" i="1" dirty="0" smtClean="0">
                <a:solidFill>
                  <a:srgbClr val="002060"/>
                </a:solidFill>
              </a:rPr>
              <a:t>Care</a:t>
            </a:r>
            <a:r>
              <a:rPr lang="en-US" sz="1000" dirty="0" smtClean="0">
                <a:solidFill>
                  <a:srgbClr val="002060"/>
                </a:solidFill>
              </a:rPr>
              <a:t> 2012; 6(1</a:t>
            </a:r>
            <a:r>
              <a:rPr lang="en-US" sz="1000" dirty="0">
                <a:solidFill>
                  <a:srgbClr val="002060"/>
                </a:solidFill>
              </a:rPr>
              <a:t>):17-26.</a:t>
            </a:r>
          </a:p>
        </p:txBody>
      </p:sp>
    </p:spTree>
    <p:extLst>
      <p:ext uri="{BB962C8B-B14F-4D97-AF65-F5344CB8AC3E}">
        <p14:creationId xmlns:p14="http://schemas.microsoft.com/office/powerpoint/2010/main" val="246854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Dolor Referido</a:t>
            </a:r>
            <a:endParaRPr lang="es-MX" noProof="0" dirty="0"/>
          </a:p>
        </p:txBody>
      </p:sp>
      <p:sp>
        <p:nvSpPr>
          <p:cNvPr id="4" name="Slide Number Placeholder 3"/>
          <p:cNvSpPr>
            <a:spLocks noGrp="1"/>
          </p:cNvSpPr>
          <p:nvPr>
            <p:ph type="sldNum" sz="quarter" idx="12"/>
          </p:nvPr>
        </p:nvSpPr>
        <p:spPr/>
        <p:txBody>
          <a:bodyPr/>
          <a:lstStyle/>
          <a:p>
            <a:fld id="{446B9401-DB1A-45C3-8709-56B6C69C0FBF}" type="slidenum">
              <a:rPr lang="tr-TR">
                <a:solidFill>
                  <a:schemeClr val="bg1"/>
                </a:solidFill>
              </a:rPr>
              <a:pPr/>
              <a:t>24</a:t>
            </a:fld>
            <a:endParaRPr lang="tr-TR" dirty="0">
              <a:solidFill>
                <a:schemeClr val="bg1"/>
              </a:solidFill>
            </a:endParaRPr>
          </a:p>
        </p:txBody>
      </p:sp>
      <p:pic>
        <p:nvPicPr>
          <p:cNvPr id="2050" name="Picture 2" descr="http://upload.wikimedia.org/wikipedia/commons/7/71/Dolor_referid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548"/>
          <a:stretch/>
        </p:blipFill>
        <p:spPr bwMode="auto">
          <a:xfrm>
            <a:off x="1403648" y="1623874"/>
            <a:ext cx="6399443" cy="45558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611560" y="6381328"/>
            <a:ext cx="7191531" cy="400110"/>
          </a:xfrm>
          <a:prstGeom prst="rect">
            <a:avLst/>
          </a:prstGeom>
          <a:noFill/>
        </p:spPr>
        <p:txBody>
          <a:bodyPr wrap="square" rtlCol="0">
            <a:spAutoFit/>
          </a:bodyPr>
          <a:lstStyle/>
          <a:p>
            <a:r>
              <a:rPr lang="en-CA" sz="1000" dirty="0">
                <a:solidFill>
                  <a:schemeClr val="bg2"/>
                </a:solidFill>
              </a:rPr>
              <a:t>Hudspith MJ </a:t>
            </a:r>
            <a:r>
              <a:rPr lang="en-CA" sz="1000" i="1" dirty="0">
                <a:solidFill>
                  <a:schemeClr val="bg2"/>
                </a:solidFill>
              </a:rPr>
              <a:t>et al. </a:t>
            </a:r>
            <a:r>
              <a:rPr lang="en-CA" sz="1000" dirty="0">
                <a:solidFill>
                  <a:schemeClr val="bg2"/>
                </a:solidFill>
              </a:rPr>
              <a:t>In: </a:t>
            </a:r>
            <a:r>
              <a:rPr lang="en-CA" sz="1000" dirty="0" smtClean="0">
                <a:solidFill>
                  <a:schemeClr val="bg2"/>
                </a:solidFill>
              </a:rPr>
              <a:t>Hemmings HC, </a:t>
            </a:r>
            <a:r>
              <a:rPr lang="en-CA" sz="1000" dirty="0">
                <a:solidFill>
                  <a:schemeClr val="bg2"/>
                </a:solidFill>
              </a:rPr>
              <a:t>Hopkins </a:t>
            </a:r>
            <a:r>
              <a:rPr lang="en-CA" sz="1000" dirty="0" smtClean="0">
                <a:solidFill>
                  <a:schemeClr val="bg2"/>
                </a:solidFill>
              </a:rPr>
              <a:t>PM (eds). </a:t>
            </a:r>
            <a:r>
              <a:rPr lang="en-CA" sz="1000" i="1" dirty="0" smtClean="0">
                <a:solidFill>
                  <a:schemeClr val="bg2"/>
                </a:solidFill>
              </a:rPr>
              <a:t>Foundations </a:t>
            </a:r>
            <a:r>
              <a:rPr lang="en-CA" sz="1000" i="1" dirty="0">
                <a:solidFill>
                  <a:schemeClr val="bg2"/>
                </a:solidFill>
              </a:rPr>
              <a:t>of </a:t>
            </a:r>
            <a:r>
              <a:rPr lang="en-CA" sz="1000" i="1" dirty="0" smtClean="0">
                <a:solidFill>
                  <a:schemeClr val="bg2"/>
                </a:solidFill>
              </a:rPr>
              <a:t>Anesthesia</a:t>
            </a:r>
            <a:r>
              <a:rPr lang="en-CA" sz="1000" dirty="0" smtClean="0">
                <a:solidFill>
                  <a:schemeClr val="bg2"/>
                </a:solidFill>
              </a:rPr>
              <a:t>. 2nd ed. Elsevier; Philadelphia, PA: 2006; </a:t>
            </a:r>
            <a:br>
              <a:rPr lang="en-CA" sz="1000" dirty="0" smtClean="0">
                <a:solidFill>
                  <a:schemeClr val="bg2"/>
                </a:solidFill>
              </a:rPr>
            </a:br>
            <a:r>
              <a:rPr lang="en-CA" sz="1000" dirty="0" smtClean="0">
                <a:solidFill>
                  <a:schemeClr val="bg2"/>
                </a:solidFill>
              </a:rPr>
              <a:t>Schmitt </a:t>
            </a:r>
            <a:r>
              <a:rPr lang="en-CA" sz="1000" dirty="0">
                <a:solidFill>
                  <a:schemeClr val="bg2"/>
                </a:solidFill>
              </a:rPr>
              <a:t>WH Jr. </a:t>
            </a:r>
            <a:r>
              <a:rPr lang="en-CA" sz="1000" i="1" dirty="0" smtClean="0">
                <a:solidFill>
                  <a:schemeClr val="bg2"/>
                </a:solidFill>
              </a:rPr>
              <a:t>Uplink </a:t>
            </a:r>
            <a:r>
              <a:rPr lang="en-CA" sz="1000" dirty="0" smtClean="0">
                <a:solidFill>
                  <a:schemeClr val="bg2"/>
                </a:solidFill>
              </a:rPr>
              <a:t>1998; 10:1-3.</a:t>
            </a:r>
            <a:endParaRPr lang="en-US" sz="1000" dirty="0">
              <a:solidFill>
                <a:schemeClr val="bg2"/>
              </a:solidFill>
            </a:endParaRPr>
          </a:p>
        </p:txBody>
      </p:sp>
    </p:spTree>
    <p:extLst>
      <p:ext uri="{BB962C8B-B14F-4D97-AF65-F5344CB8AC3E}">
        <p14:creationId xmlns:p14="http://schemas.microsoft.com/office/powerpoint/2010/main" val="4264947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20"/>
          <p:cNvSpPr>
            <a:spLocks noGrp="1" noChangeArrowheads="1"/>
          </p:cNvSpPr>
          <p:nvPr>
            <p:ph type="title"/>
          </p:nvPr>
        </p:nvSpPr>
        <p:spPr>
          <a:xfrm>
            <a:off x="457200" y="286616"/>
            <a:ext cx="8229600" cy="1143000"/>
          </a:xfrm>
        </p:spPr>
        <p:txBody>
          <a:bodyPr vert="horz" lIns="91440" tIns="45720" rIns="91440" bIns="45720" rtlCol="0" anchor="ctr">
            <a:normAutofit/>
          </a:bodyPr>
          <a:lstStyle/>
          <a:p>
            <a:pPr>
              <a:lnSpc>
                <a:spcPct val="85000"/>
              </a:lnSpc>
            </a:pPr>
            <a:r>
              <a:rPr lang="es-MX" sz="3600" noProof="0" dirty="0" smtClean="0"/>
              <a:t>Nocicepción: El Proceso </a:t>
            </a:r>
            <a:r>
              <a:rPr lang="es-MX" sz="3600" dirty="0" smtClean="0"/>
              <a:t>Neuronal</a:t>
            </a:r>
            <a:r>
              <a:rPr lang="es-MX" sz="3600" noProof="0" dirty="0" smtClean="0"/>
              <a:t> de Codificación de Estímulos Nocivos </a:t>
            </a:r>
            <a:endParaRPr lang="es-MX" sz="3600" noProof="0" dirty="0"/>
          </a:p>
        </p:txBody>
      </p:sp>
      <p:sp>
        <p:nvSpPr>
          <p:cNvPr id="87"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7" name="Rectangle 27"/>
          <p:cNvSpPr/>
          <p:nvPr/>
        </p:nvSpPr>
        <p:spPr>
          <a:xfrm>
            <a:off x="179512" y="1484784"/>
            <a:ext cx="8676456" cy="4708293"/>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8" name="Picture 50" descr="head and shoulders"/>
          <p:cNvPicPr>
            <a:picLocks noChangeAspect="1" noChangeArrowheads="1"/>
          </p:cNvPicPr>
          <p:nvPr/>
        </p:nvPicPr>
        <p:blipFill>
          <a:blip r:embed="rId3" cstate="print"/>
          <a:srcRect l="3940" t="5711" r="8307" b="9053"/>
          <a:stretch>
            <a:fillRect/>
          </a:stretch>
        </p:blipFill>
        <p:spPr bwMode="auto">
          <a:xfrm>
            <a:off x="5233247" y="1706653"/>
            <a:ext cx="3303379" cy="2469617"/>
          </a:xfrm>
          <a:prstGeom prst="rect">
            <a:avLst/>
          </a:prstGeom>
          <a:noFill/>
          <a:ln w="9525">
            <a:noFill/>
            <a:miter lim="800000"/>
            <a:headEnd/>
            <a:tailEnd/>
          </a:ln>
        </p:spPr>
      </p:pic>
      <p:pic>
        <p:nvPicPr>
          <p:cNvPr id="49" name="Picture 48" descr="Revision_06"/>
          <p:cNvPicPr>
            <a:picLocks noChangeAspect="1" noChangeArrowheads="1"/>
          </p:cNvPicPr>
          <p:nvPr/>
        </p:nvPicPr>
        <p:blipFill>
          <a:blip r:embed="rId4" cstate="print"/>
          <a:srcRect l="893" t="25626" r="1190" b="7396"/>
          <a:stretch>
            <a:fillRect/>
          </a:stretch>
        </p:blipFill>
        <p:spPr bwMode="auto">
          <a:xfrm>
            <a:off x="1496044" y="4433066"/>
            <a:ext cx="6442570" cy="878298"/>
          </a:xfrm>
          <a:prstGeom prst="rect">
            <a:avLst/>
          </a:prstGeom>
          <a:solidFill>
            <a:schemeClr val="accent3"/>
          </a:solidFill>
          <a:ln w="9525">
            <a:noFill/>
            <a:miter lim="800000"/>
            <a:headEnd/>
            <a:tailEnd/>
          </a:ln>
        </p:spPr>
      </p:pic>
      <p:sp>
        <p:nvSpPr>
          <p:cNvPr id="50" name="Text Box 3"/>
          <p:cNvSpPr txBox="1">
            <a:spLocks noChangeArrowheads="1"/>
          </p:cNvSpPr>
          <p:nvPr/>
        </p:nvSpPr>
        <p:spPr bwMode="auto">
          <a:xfrm>
            <a:off x="2883373" y="5021785"/>
            <a:ext cx="2279076" cy="26226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51" name="Text Box 19"/>
          <p:cNvSpPr txBox="1">
            <a:spLocks noChangeArrowheads="1"/>
          </p:cNvSpPr>
          <p:nvPr/>
        </p:nvSpPr>
        <p:spPr bwMode="auto">
          <a:xfrm>
            <a:off x="819702" y="3397897"/>
            <a:ext cx="873145" cy="450196"/>
          </a:xfrm>
          <a:prstGeom prst="rect">
            <a:avLst/>
          </a:prstGeom>
          <a:noFill/>
          <a:ln w="9525">
            <a:noFill/>
            <a:miter lim="800000"/>
            <a:headEnd/>
            <a:tailEnd/>
          </a:ln>
          <a:effectLst/>
        </p:spPr>
        <p:txBody>
          <a:bodyPr wrap="square">
            <a:spAutoFit/>
          </a:bodyPr>
          <a:lstStyle/>
          <a:p>
            <a:pPr eaLnBrk="0" hangingPunct="0">
              <a:defRPr/>
            </a:pPr>
            <a:r>
              <a:rPr lang="es-MX" sz="1400" b="1" dirty="0" smtClean="0">
                <a:solidFill>
                  <a:srgbClr val="FFFFFF"/>
                </a:solidFill>
                <a:cs typeface="+mn-cs"/>
              </a:rPr>
              <a:t>Estímulo nocivo</a:t>
            </a:r>
            <a:endParaRPr lang="es-MX" sz="1400" b="1" dirty="0">
              <a:solidFill>
                <a:srgbClr val="FFFFFF"/>
              </a:solidFill>
              <a:cs typeface="+mn-cs"/>
            </a:endParaRPr>
          </a:p>
        </p:txBody>
      </p:sp>
      <p:sp>
        <p:nvSpPr>
          <p:cNvPr id="52" name="AutoShape 22"/>
          <p:cNvSpPr>
            <a:spLocks noChangeArrowheads="1"/>
          </p:cNvSpPr>
          <p:nvPr/>
        </p:nvSpPr>
        <p:spPr bwMode="auto">
          <a:xfrm rot="19768217" flipV="1">
            <a:off x="1190259" y="5181600"/>
            <a:ext cx="322354" cy="125666"/>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cs typeface="+mn-cs"/>
            </a:endParaRPr>
          </a:p>
        </p:txBody>
      </p:sp>
      <p:sp>
        <p:nvSpPr>
          <p:cNvPr id="53" name="AutoShape 23"/>
          <p:cNvSpPr>
            <a:spLocks noChangeArrowheads="1"/>
          </p:cNvSpPr>
          <p:nvPr/>
        </p:nvSpPr>
        <p:spPr bwMode="auto">
          <a:xfrm rot="3196011" flipV="1">
            <a:off x="1188711" y="4266793"/>
            <a:ext cx="292311" cy="138582"/>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cs typeface="+mn-cs"/>
            </a:endParaRPr>
          </a:p>
        </p:txBody>
      </p:sp>
      <p:sp>
        <p:nvSpPr>
          <p:cNvPr id="56" name="AutoShape 24"/>
          <p:cNvSpPr>
            <a:spLocks noChangeArrowheads="1"/>
          </p:cNvSpPr>
          <p:nvPr/>
        </p:nvSpPr>
        <p:spPr bwMode="auto">
          <a:xfrm rot="19678889">
            <a:off x="1041131" y="4862370"/>
            <a:ext cx="347963" cy="135228"/>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cs typeface="+mn-cs"/>
            </a:endParaRPr>
          </a:p>
        </p:txBody>
      </p:sp>
      <p:sp>
        <p:nvSpPr>
          <p:cNvPr id="57" name="Text Box 25"/>
          <p:cNvSpPr txBox="1">
            <a:spLocks noChangeArrowheads="1"/>
          </p:cNvSpPr>
          <p:nvPr/>
        </p:nvSpPr>
        <p:spPr bwMode="auto">
          <a:xfrm>
            <a:off x="4971740" y="3937230"/>
            <a:ext cx="1680468" cy="556125"/>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cs typeface="+mn-cs"/>
              </a:rPr>
              <a:t>Modulación descendente</a:t>
            </a:r>
            <a:endParaRPr lang="es-MX" b="1" dirty="0">
              <a:solidFill>
                <a:srgbClr val="FF99CC"/>
              </a:solidFill>
              <a:cs typeface="+mn-cs"/>
            </a:endParaRPr>
          </a:p>
        </p:txBody>
      </p:sp>
      <p:sp>
        <p:nvSpPr>
          <p:cNvPr id="58" name="Text Box 26"/>
          <p:cNvSpPr txBox="1">
            <a:spLocks noChangeArrowheads="1"/>
          </p:cNvSpPr>
          <p:nvPr/>
        </p:nvSpPr>
        <p:spPr bwMode="auto">
          <a:xfrm>
            <a:off x="7042349" y="3937230"/>
            <a:ext cx="1606422" cy="556125"/>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a:t>
            </a:r>
            <a:r>
              <a:rPr lang="es-MX" b="1" dirty="0" smtClean="0">
                <a:solidFill>
                  <a:srgbClr val="FF99CC"/>
                </a:solidFill>
                <a:cs typeface="+mn-cs"/>
              </a:rPr>
              <a:t>stímulo ascendente</a:t>
            </a:r>
            <a:endParaRPr lang="es-MX" b="1" dirty="0">
              <a:solidFill>
                <a:srgbClr val="FF99CC"/>
              </a:solidFill>
              <a:cs typeface="+mn-cs"/>
            </a:endParaRPr>
          </a:p>
        </p:txBody>
      </p:sp>
      <p:sp>
        <p:nvSpPr>
          <p:cNvPr id="59" name="Text Box 29"/>
          <p:cNvSpPr txBox="1">
            <a:spLocks noChangeArrowheads="1"/>
          </p:cNvSpPr>
          <p:nvPr/>
        </p:nvSpPr>
        <p:spPr bwMode="auto">
          <a:xfrm>
            <a:off x="6176209" y="5229408"/>
            <a:ext cx="1261246" cy="264822"/>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Médula espinal</a:t>
            </a:r>
            <a:endParaRPr lang="es-MX" sz="1400" b="1" dirty="0">
              <a:solidFill>
                <a:srgbClr val="FFFFFF"/>
              </a:solidFill>
              <a:cs typeface="+mn-cs"/>
            </a:endParaRPr>
          </a:p>
        </p:txBody>
      </p:sp>
      <p:sp>
        <p:nvSpPr>
          <p:cNvPr id="60" name="Oval 51"/>
          <p:cNvSpPr>
            <a:spLocks noChangeArrowheads="1"/>
          </p:cNvSpPr>
          <p:nvPr/>
        </p:nvSpPr>
        <p:spPr bwMode="auto">
          <a:xfrm>
            <a:off x="6067753" y="4683032"/>
            <a:ext cx="84354" cy="76493"/>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61" name="Freeform 53"/>
          <p:cNvSpPr>
            <a:spLocks/>
          </p:cNvSpPr>
          <p:nvPr/>
        </p:nvSpPr>
        <p:spPr bwMode="auto">
          <a:xfrm>
            <a:off x="6124994" y="4665276"/>
            <a:ext cx="435329" cy="50539"/>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62" name="AutoShape 56"/>
          <p:cNvSpPr>
            <a:spLocks noChangeArrowheads="1"/>
          </p:cNvSpPr>
          <p:nvPr/>
        </p:nvSpPr>
        <p:spPr bwMode="auto">
          <a:xfrm>
            <a:off x="6579905" y="4635225"/>
            <a:ext cx="125025" cy="95616"/>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cs typeface="+mn-cs"/>
            </a:endParaRPr>
          </a:p>
        </p:txBody>
      </p:sp>
      <p:sp>
        <p:nvSpPr>
          <p:cNvPr id="63" name="Oval 57"/>
          <p:cNvSpPr>
            <a:spLocks noChangeArrowheads="1"/>
          </p:cNvSpPr>
          <p:nvPr/>
        </p:nvSpPr>
        <p:spPr bwMode="auto">
          <a:xfrm>
            <a:off x="6599487" y="4674837"/>
            <a:ext cx="84354" cy="76493"/>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64" name="AutoShape 58"/>
          <p:cNvSpPr>
            <a:spLocks noChangeArrowheads="1"/>
          </p:cNvSpPr>
          <p:nvPr/>
        </p:nvSpPr>
        <p:spPr bwMode="auto">
          <a:xfrm rot="15931388">
            <a:off x="6554852" y="4658312"/>
            <a:ext cx="113372" cy="105443"/>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cs typeface="+mn-cs"/>
            </a:endParaRPr>
          </a:p>
        </p:txBody>
      </p:sp>
      <p:sp>
        <p:nvSpPr>
          <p:cNvPr id="65" name="Line 60"/>
          <p:cNvSpPr>
            <a:spLocks noChangeShapeType="1"/>
          </p:cNvSpPr>
          <p:nvPr/>
        </p:nvSpPr>
        <p:spPr bwMode="auto">
          <a:xfrm flipV="1">
            <a:off x="7052892" y="2602708"/>
            <a:ext cx="0" cy="2106277"/>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66" name="Line 61"/>
          <p:cNvSpPr>
            <a:spLocks noChangeShapeType="1"/>
          </p:cNvSpPr>
          <p:nvPr/>
        </p:nvSpPr>
        <p:spPr bwMode="auto">
          <a:xfrm flipH="1" flipV="1">
            <a:off x="6635850" y="2133551"/>
            <a:ext cx="7321" cy="2513967"/>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cs typeface="+mn-cs"/>
            </a:endParaRPr>
          </a:p>
        </p:txBody>
      </p:sp>
      <p:sp>
        <p:nvSpPr>
          <p:cNvPr id="67" name="Freeform 63"/>
          <p:cNvSpPr>
            <a:spLocks/>
          </p:cNvSpPr>
          <p:nvPr/>
        </p:nvSpPr>
        <p:spPr bwMode="auto">
          <a:xfrm>
            <a:off x="6635639" y="4699424"/>
            <a:ext cx="417254" cy="150253"/>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68" name="Oval 64"/>
          <p:cNvSpPr>
            <a:spLocks noChangeArrowheads="1"/>
          </p:cNvSpPr>
          <p:nvPr/>
        </p:nvSpPr>
        <p:spPr bwMode="auto">
          <a:xfrm>
            <a:off x="1615044" y="4439895"/>
            <a:ext cx="84354" cy="76493"/>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69" name="Oval 65"/>
          <p:cNvSpPr>
            <a:spLocks noChangeArrowheads="1"/>
          </p:cNvSpPr>
          <p:nvPr/>
        </p:nvSpPr>
        <p:spPr bwMode="auto">
          <a:xfrm>
            <a:off x="1615044" y="4994466"/>
            <a:ext cx="84354" cy="76493"/>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pic>
        <p:nvPicPr>
          <p:cNvPr id="70" name="Picture 67" descr="pain"/>
          <p:cNvPicPr>
            <a:picLocks noChangeAspect="1" noChangeArrowheads="1"/>
          </p:cNvPicPr>
          <p:nvPr/>
        </p:nvPicPr>
        <p:blipFill>
          <a:blip r:embed="rId5" cstate="print"/>
          <a:srcRect/>
          <a:stretch>
            <a:fillRect/>
          </a:stretch>
        </p:blipFill>
        <p:spPr bwMode="auto">
          <a:xfrm>
            <a:off x="6108424" y="1748997"/>
            <a:ext cx="1363228" cy="984842"/>
          </a:xfrm>
          <a:prstGeom prst="rect">
            <a:avLst/>
          </a:prstGeom>
          <a:noFill/>
          <a:ln w="9525">
            <a:noFill/>
            <a:miter lim="800000"/>
            <a:headEnd/>
            <a:tailEnd/>
          </a:ln>
        </p:spPr>
      </p:pic>
      <p:sp>
        <p:nvSpPr>
          <p:cNvPr id="71" name="Text Box 68"/>
          <p:cNvSpPr txBox="1">
            <a:spLocks noChangeArrowheads="1"/>
          </p:cNvSpPr>
          <p:nvPr/>
        </p:nvSpPr>
        <p:spPr bwMode="auto">
          <a:xfrm>
            <a:off x="6635850" y="2009635"/>
            <a:ext cx="213251" cy="264822"/>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 </a:t>
            </a:r>
            <a:endParaRPr lang="es-MX" sz="1400" b="1" dirty="0">
              <a:solidFill>
                <a:srgbClr val="FFFFFF"/>
              </a:solidFill>
              <a:cs typeface="+mn-cs"/>
            </a:endParaRPr>
          </a:p>
        </p:txBody>
      </p:sp>
      <p:sp>
        <p:nvSpPr>
          <p:cNvPr id="72" name="TextBox 29"/>
          <p:cNvSpPr txBox="1"/>
          <p:nvPr/>
        </p:nvSpPr>
        <p:spPr>
          <a:xfrm>
            <a:off x="1443064" y="4178168"/>
            <a:ext cx="1544760" cy="369332"/>
          </a:xfrm>
          <a:prstGeom prst="rect">
            <a:avLst/>
          </a:prstGeom>
          <a:noFill/>
        </p:spPr>
        <p:txBody>
          <a:bodyPr wrap="square" rtlCol="0">
            <a:spAutoFit/>
          </a:bodyPr>
          <a:lstStyle/>
          <a:p>
            <a:r>
              <a:rPr lang="es-MX" b="1" dirty="0" smtClean="0">
                <a:solidFill>
                  <a:srgbClr val="FF99CC"/>
                </a:solidFill>
              </a:rPr>
              <a:t>Transducción</a:t>
            </a:r>
            <a:endParaRPr lang="es-MX" b="1" dirty="0">
              <a:solidFill>
                <a:srgbClr val="FF99CC"/>
              </a:solidFill>
            </a:endParaRPr>
          </a:p>
        </p:txBody>
      </p:sp>
      <p:sp>
        <p:nvSpPr>
          <p:cNvPr id="73" name="Freeform 31"/>
          <p:cNvSpPr/>
          <p:nvPr/>
        </p:nvSpPr>
        <p:spPr>
          <a:xfrm>
            <a:off x="3424522" y="4426001"/>
            <a:ext cx="751254" cy="309791"/>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4" name="TextBox 32"/>
          <p:cNvSpPr txBox="1"/>
          <p:nvPr/>
        </p:nvSpPr>
        <p:spPr>
          <a:xfrm>
            <a:off x="3287869" y="4116210"/>
            <a:ext cx="1429459" cy="317786"/>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75" name="TextBox 33"/>
          <p:cNvSpPr txBox="1"/>
          <p:nvPr/>
        </p:nvSpPr>
        <p:spPr>
          <a:xfrm>
            <a:off x="6977481" y="1823760"/>
            <a:ext cx="1559145" cy="264822"/>
          </a:xfrm>
          <a:prstGeom prst="rect">
            <a:avLst/>
          </a:prstGeom>
          <a:noFill/>
        </p:spPr>
        <p:txBody>
          <a:bodyPr wrap="square" rtlCol="0">
            <a:spAutoFit/>
          </a:bodyPr>
          <a:lstStyle/>
          <a:p>
            <a:r>
              <a:rPr lang="es-MX" sz="1400" b="1" dirty="0" smtClean="0"/>
              <a:t>Cerebro</a:t>
            </a:r>
            <a:endParaRPr lang="es-MX" sz="1400" b="1" dirty="0"/>
          </a:p>
        </p:txBody>
      </p:sp>
      <p:sp>
        <p:nvSpPr>
          <p:cNvPr id="76" name="Freeform 40"/>
          <p:cNvSpPr/>
          <p:nvPr/>
        </p:nvSpPr>
        <p:spPr>
          <a:xfrm>
            <a:off x="6020915" y="4364043"/>
            <a:ext cx="751254" cy="309791"/>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7" name="Freeform 41"/>
          <p:cNvSpPr/>
          <p:nvPr/>
        </p:nvSpPr>
        <p:spPr>
          <a:xfrm>
            <a:off x="7045807" y="3620546"/>
            <a:ext cx="751254" cy="309791"/>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8" name="Freeform 42"/>
          <p:cNvSpPr/>
          <p:nvPr/>
        </p:nvSpPr>
        <p:spPr>
          <a:xfrm>
            <a:off x="7319112" y="2133551"/>
            <a:ext cx="751254" cy="309791"/>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9" name="AutoShape 23"/>
          <p:cNvSpPr>
            <a:spLocks noChangeArrowheads="1"/>
          </p:cNvSpPr>
          <p:nvPr/>
        </p:nvSpPr>
        <p:spPr bwMode="auto">
          <a:xfrm rot="322006" flipV="1">
            <a:off x="1039981" y="4511728"/>
            <a:ext cx="322354" cy="125666"/>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cs typeface="+mn-cs"/>
            </a:endParaRPr>
          </a:p>
        </p:txBody>
      </p:sp>
      <p:pic>
        <p:nvPicPr>
          <p:cNvPr id="80"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19702" y="3775441"/>
            <a:ext cx="546608" cy="52452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326" y="4269027"/>
            <a:ext cx="474633" cy="43039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980" y="4774550"/>
            <a:ext cx="475225" cy="35924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456" y="5145500"/>
            <a:ext cx="463949" cy="420709"/>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53"/>
          <p:cNvSpPr/>
          <p:nvPr/>
        </p:nvSpPr>
        <p:spPr>
          <a:xfrm>
            <a:off x="179512" y="6237312"/>
            <a:ext cx="4299831" cy="461665"/>
          </a:xfrm>
          <a:prstGeom prst="rect">
            <a:avLst/>
          </a:prstGeom>
        </p:spPr>
        <p:txBody>
          <a:bodyPr wrap="none">
            <a:spAutoFit/>
          </a:bodyPr>
          <a:lstStyle/>
          <a:p>
            <a:pPr>
              <a:defRPr/>
            </a:pPr>
            <a:r>
              <a:rPr lang="fr-FR" sz="1400" b="1" dirty="0" smtClean="0">
                <a:solidFill>
                  <a:srgbClr val="002060"/>
                </a:solidFill>
              </a:rPr>
              <a:t>Scholz J, Woolf  CJ. Nat Neurosci 2002; 5(Suppl):1062-7.</a:t>
            </a:r>
          </a:p>
          <a:p>
            <a:endParaRPr lang="en-US" sz="1000" dirty="0">
              <a:solidFill>
                <a:srgbClr val="002060"/>
              </a:solidFill>
            </a:endParaRPr>
          </a:p>
        </p:txBody>
      </p:sp>
      <p:sp>
        <p:nvSpPr>
          <p:cNvPr id="85" name="Text Box 26"/>
          <p:cNvSpPr txBox="1">
            <a:spLocks noChangeArrowheads="1"/>
          </p:cNvSpPr>
          <p:nvPr/>
        </p:nvSpPr>
        <p:spPr bwMode="auto">
          <a:xfrm>
            <a:off x="7387085" y="2455776"/>
            <a:ext cx="1169436" cy="317786"/>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cs typeface="+mn-cs"/>
              </a:rPr>
              <a:t>Percepción</a:t>
            </a:r>
            <a:endParaRPr lang="es-MX" b="1" dirty="0">
              <a:solidFill>
                <a:srgbClr val="FF99CC"/>
              </a:solidFill>
              <a:cs typeface="+mn-cs"/>
            </a:endParaRPr>
          </a:p>
        </p:txBody>
      </p:sp>
      <p:sp>
        <p:nvSpPr>
          <p:cNvPr id="88" name="Slide Number Placeholder 3"/>
          <p:cNvSpPr txBox="1">
            <a:spLocks/>
          </p:cNvSpPr>
          <p:nvPr/>
        </p:nvSpPr>
        <p:spPr>
          <a:xfrm>
            <a:off x="6592802" y="5846662"/>
            <a:ext cx="2024506" cy="31416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white"/>
                </a:solidFill>
                <a:effectLst/>
                <a:uLnTx/>
                <a:uFillTx/>
                <a:latin typeface="Calibri"/>
                <a:ea typeface="+mn-ea"/>
                <a:cs typeface="+mn-cs"/>
              </a:rPr>
              <a:t/>
            </a:r>
            <a:br>
              <a:rPr kumimoji="0" lang="en-CA" sz="1200" b="0" i="0" u="none" strike="noStrike" kern="1200" cap="none" spc="0" normalizeH="0" baseline="0" noProof="0" dirty="0" smtClean="0">
                <a:ln>
                  <a:noFill/>
                </a:ln>
                <a:solidFill>
                  <a:prstClr val="white"/>
                </a:solidFill>
                <a:effectLst/>
                <a:uLnTx/>
                <a:uFillTx/>
                <a:latin typeface="Calibri"/>
                <a:ea typeface="+mn-ea"/>
                <a:cs typeface="+mn-cs"/>
              </a:rPr>
            </a:br>
            <a:fld id="{903B8EED-60FF-4798-B00A-5F8F0039E366}" type="slidenum">
              <a:rPr kumimoji="0" lang="en-CA"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167969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normAutofit/>
          </a:bodyPr>
          <a:lstStyle/>
          <a:p>
            <a:r>
              <a:rPr lang="es-MX" sz="3600" dirty="0" smtClean="0"/>
              <a:t>Nocicepción</a:t>
            </a:r>
          </a:p>
        </p:txBody>
      </p:sp>
      <p:sp>
        <p:nvSpPr>
          <p:cNvPr id="734211" name="Freeform 4"/>
          <p:cNvSpPr>
            <a:spLocks/>
          </p:cNvSpPr>
          <p:nvPr/>
        </p:nvSpPr>
        <p:spPr bwMode="auto">
          <a:xfrm>
            <a:off x="2916238" y="1797199"/>
            <a:ext cx="3821112" cy="3079750"/>
          </a:xfrm>
          <a:custGeom>
            <a:avLst/>
            <a:gdLst>
              <a:gd name="T0" fmla="*/ 2147483647 w 2237"/>
              <a:gd name="T1" fmla="*/ 2147483647 h 1588"/>
              <a:gd name="T2" fmla="*/ 2147483647 w 2237"/>
              <a:gd name="T3" fmla="*/ 2147483647 h 1588"/>
              <a:gd name="T4" fmla="*/ 2147483647 w 2237"/>
              <a:gd name="T5" fmla="*/ 0 h 1588"/>
              <a:gd name="T6" fmla="*/ 2147483647 w 2237"/>
              <a:gd name="T7" fmla="*/ 2147483647 h 1588"/>
              <a:gd name="T8" fmla="*/ 2147483647 w 2237"/>
              <a:gd name="T9" fmla="*/ 2147483647 h 1588"/>
              <a:gd name="T10" fmla="*/ 2147483647 w 2237"/>
              <a:gd name="T11" fmla="*/ 2147483647 h 1588"/>
              <a:gd name="T12" fmla="*/ 2147483647 w 2237"/>
              <a:gd name="T13" fmla="*/ 2147483647 h 1588"/>
              <a:gd name="T14" fmla="*/ 2147483647 w 2237"/>
              <a:gd name="T15" fmla="*/ 2147483647 h 1588"/>
              <a:gd name="T16" fmla="*/ 2147483647 w 2237"/>
              <a:gd name="T17" fmla="*/ 2147483647 h 1588"/>
              <a:gd name="T18" fmla="*/ 2147483647 w 2237"/>
              <a:gd name="T19" fmla="*/ 2147483647 h 1588"/>
              <a:gd name="T20" fmla="*/ 2147483647 w 2237"/>
              <a:gd name="T21" fmla="*/ 2147483647 h 1588"/>
              <a:gd name="T22" fmla="*/ 2147483647 w 2237"/>
              <a:gd name="T23" fmla="*/ 2147483647 h 1588"/>
              <a:gd name="T24" fmla="*/ 2147483647 w 2237"/>
              <a:gd name="T25" fmla="*/ 2147483647 h 1588"/>
              <a:gd name="T26" fmla="*/ 2147483647 w 2237"/>
              <a:gd name="T27" fmla="*/ 2147483647 h 1588"/>
              <a:gd name="T28" fmla="*/ 2147483647 w 2237"/>
              <a:gd name="T29" fmla="*/ 2147483647 h 1588"/>
              <a:gd name="T30" fmla="*/ 2147483647 w 2237"/>
              <a:gd name="T31" fmla="*/ 2147483647 h 1588"/>
              <a:gd name="T32" fmla="*/ 2147483647 w 2237"/>
              <a:gd name="T33" fmla="*/ 2147483647 h 1588"/>
              <a:gd name="T34" fmla="*/ 2147483647 w 2237"/>
              <a:gd name="T35" fmla="*/ 2147483647 h 1588"/>
              <a:gd name="T36" fmla="*/ 2147483647 w 2237"/>
              <a:gd name="T37" fmla="*/ 2147483647 h 1588"/>
              <a:gd name="T38" fmla="*/ 2147483647 w 2237"/>
              <a:gd name="T39" fmla="*/ 2147483647 h 1588"/>
              <a:gd name="T40" fmla="*/ 2147483647 w 2237"/>
              <a:gd name="T41" fmla="*/ 2147483647 h 1588"/>
              <a:gd name="T42" fmla="*/ 2147483647 w 2237"/>
              <a:gd name="T43" fmla="*/ 2147483647 h 1588"/>
              <a:gd name="T44" fmla="*/ 2147483647 w 2237"/>
              <a:gd name="T45" fmla="*/ 2147483647 h 1588"/>
              <a:gd name="T46" fmla="*/ 2147483647 w 2237"/>
              <a:gd name="T47" fmla="*/ 2147483647 h 1588"/>
              <a:gd name="T48" fmla="*/ 2147483647 w 2237"/>
              <a:gd name="T49" fmla="*/ 2147483647 h 1588"/>
              <a:gd name="T50" fmla="*/ 2147483647 w 2237"/>
              <a:gd name="T51" fmla="*/ 2147483647 h 1588"/>
              <a:gd name="T52" fmla="*/ 2147483647 w 2237"/>
              <a:gd name="T53" fmla="*/ 2147483647 h 1588"/>
              <a:gd name="T54" fmla="*/ 2147483647 w 2237"/>
              <a:gd name="T55" fmla="*/ 2147483647 h 1588"/>
              <a:gd name="T56" fmla="*/ 2147483647 w 2237"/>
              <a:gd name="T57" fmla="*/ 2147483647 h 1588"/>
              <a:gd name="T58" fmla="*/ 2147483647 w 2237"/>
              <a:gd name="T59" fmla="*/ 2147483647 h 1588"/>
              <a:gd name="T60" fmla="*/ 2147483647 w 2237"/>
              <a:gd name="T61" fmla="*/ 2147483647 h 1588"/>
              <a:gd name="T62" fmla="*/ 2147483647 w 2237"/>
              <a:gd name="T63" fmla="*/ 2147483647 h 1588"/>
              <a:gd name="T64" fmla="*/ 2147483647 w 2237"/>
              <a:gd name="T65" fmla="*/ 2147483647 h 1588"/>
              <a:gd name="T66" fmla="*/ 2147483647 w 2237"/>
              <a:gd name="T67" fmla="*/ 2147483647 h 1588"/>
              <a:gd name="T68" fmla="*/ 2147483647 w 2237"/>
              <a:gd name="T69" fmla="*/ 2147483647 h 1588"/>
              <a:gd name="T70" fmla="*/ 2147483647 w 2237"/>
              <a:gd name="T71" fmla="*/ 2147483647 h 15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37"/>
              <a:gd name="T109" fmla="*/ 0 h 1588"/>
              <a:gd name="T110" fmla="*/ 2237 w 2237"/>
              <a:gd name="T111" fmla="*/ 1588 h 15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37" h="1588">
                <a:moveTo>
                  <a:pt x="987" y="18"/>
                </a:moveTo>
                <a:cubicBezTo>
                  <a:pt x="1009" y="83"/>
                  <a:pt x="994" y="56"/>
                  <a:pt x="1024" y="100"/>
                </a:cubicBezTo>
                <a:cubicBezTo>
                  <a:pt x="1039" y="162"/>
                  <a:pt x="1042" y="227"/>
                  <a:pt x="1078" y="281"/>
                </a:cubicBezTo>
                <a:cubicBezTo>
                  <a:pt x="1102" y="355"/>
                  <a:pt x="1127" y="277"/>
                  <a:pt x="1133" y="245"/>
                </a:cubicBezTo>
                <a:cubicBezTo>
                  <a:pt x="1139" y="215"/>
                  <a:pt x="1145" y="184"/>
                  <a:pt x="1151" y="154"/>
                </a:cubicBezTo>
                <a:cubicBezTo>
                  <a:pt x="1168" y="68"/>
                  <a:pt x="1152" y="29"/>
                  <a:pt x="1242" y="0"/>
                </a:cubicBezTo>
                <a:cubicBezTo>
                  <a:pt x="1297" y="8"/>
                  <a:pt x="1341" y="15"/>
                  <a:pt x="1387" y="45"/>
                </a:cubicBezTo>
                <a:cubicBezTo>
                  <a:pt x="1407" y="105"/>
                  <a:pt x="1407" y="136"/>
                  <a:pt x="1387" y="200"/>
                </a:cubicBezTo>
                <a:cubicBezTo>
                  <a:pt x="1369" y="143"/>
                  <a:pt x="1396" y="81"/>
                  <a:pt x="1451" y="63"/>
                </a:cubicBezTo>
                <a:cubicBezTo>
                  <a:pt x="1561" y="75"/>
                  <a:pt x="1511" y="64"/>
                  <a:pt x="1578" y="109"/>
                </a:cubicBezTo>
                <a:cubicBezTo>
                  <a:pt x="1621" y="173"/>
                  <a:pt x="1619" y="144"/>
                  <a:pt x="1605" y="209"/>
                </a:cubicBezTo>
                <a:cubicBezTo>
                  <a:pt x="1602" y="221"/>
                  <a:pt x="1599" y="233"/>
                  <a:pt x="1596" y="245"/>
                </a:cubicBezTo>
                <a:cubicBezTo>
                  <a:pt x="1579" y="195"/>
                  <a:pt x="1613" y="180"/>
                  <a:pt x="1651" y="154"/>
                </a:cubicBezTo>
                <a:cubicBezTo>
                  <a:pt x="1669" y="160"/>
                  <a:pt x="1689" y="161"/>
                  <a:pt x="1705" y="172"/>
                </a:cubicBezTo>
                <a:cubicBezTo>
                  <a:pt x="1743" y="197"/>
                  <a:pt x="1772" y="222"/>
                  <a:pt x="1814" y="236"/>
                </a:cubicBezTo>
                <a:cubicBezTo>
                  <a:pt x="1849" y="269"/>
                  <a:pt x="1908" y="292"/>
                  <a:pt x="1951" y="318"/>
                </a:cubicBezTo>
                <a:cubicBezTo>
                  <a:pt x="1970" y="329"/>
                  <a:pt x="2005" y="354"/>
                  <a:pt x="2005" y="354"/>
                </a:cubicBezTo>
                <a:cubicBezTo>
                  <a:pt x="2019" y="397"/>
                  <a:pt x="2051" y="427"/>
                  <a:pt x="2087" y="454"/>
                </a:cubicBezTo>
                <a:cubicBezTo>
                  <a:pt x="2096" y="469"/>
                  <a:pt x="2104" y="486"/>
                  <a:pt x="2114" y="500"/>
                </a:cubicBezTo>
                <a:cubicBezTo>
                  <a:pt x="2119" y="507"/>
                  <a:pt x="2128" y="511"/>
                  <a:pt x="2133" y="518"/>
                </a:cubicBezTo>
                <a:cubicBezTo>
                  <a:pt x="2147" y="540"/>
                  <a:pt x="2150" y="567"/>
                  <a:pt x="2160" y="591"/>
                </a:cubicBezTo>
                <a:cubicBezTo>
                  <a:pt x="2179" y="633"/>
                  <a:pt x="2194" y="673"/>
                  <a:pt x="2205" y="718"/>
                </a:cubicBezTo>
                <a:cubicBezTo>
                  <a:pt x="2216" y="828"/>
                  <a:pt x="2237" y="960"/>
                  <a:pt x="2187" y="1063"/>
                </a:cubicBezTo>
                <a:cubicBezTo>
                  <a:pt x="2178" y="1080"/>
                  <a:pt x="2161" y="1092"/>
                  <a:pt x="2151" y="1109"/>
                </a:cubicBezTo>
                <a:cubicBezTo>
                  <a:pt x="2140" y="1129"/>
                  <a:pt x="2136" y="1152"/>
                  <a:pt x="2124" y="1172"/>
                </a:cubicBezTo>
                <a:cubicBezTo>
                  <a:pt x="2104" y="1205"/>
                  <a:pt x="2070" y="1229"/>
                  <a:pt x="2042" y="1254"/>
                </a:cubicBezTo>
                <a:cubicBezTo>
                  <a:pt x="1972" y="1316"/>
                  <a:pt x="1905" y="1380"/>
                  <a:pt x="1814" y="1409"/>
                </a:cubicBezTo>
                <a:cubicBezTo>
                  <a:pt x="1730" y="1465"/>
                  <a:pt x="1588" y="1458"/>
                  <a:pt x="1496" y="1463"/>
                </a:cubicBezTo>
                <a:cubicBezTo>
                  <a:pt x="1460" y="1470"/>
                  <a:pt x="1430" y="1480"/>
                  <a:pt x="1396" y="1491"/>
                </a:cubicBezTo>
                <a:cubicBezTo>
                  <a:pt x="1375" y="1427"/>
                  <a:pt x="1384" y="1454"/>
                  <a:pt x="1369" y="1409"/>
                </a:cubicBezTo>
                <a:cubicBezTo>
                  <a:pt x="1366" y="1400"/>
                  <a:pt x="1360" y="1382"/>
                  <a:pt x="1360" y="1382"/>
                </a:cubicBezTo>
                <a:cubicBezTo>
                  <a:pt x="1360" y="1382"/>
                  <a:pt x="1366" y="1400"/>
                  <a:pt x="1369" y="1409"/>
                </a:cubicBezTo>
                <a:cubicBezTo>
                  <a:pt x="1375" y="1427"/>
                  <a:pt x="1381" y="1445"/>
                  <a:pt x="1387" y="1463"/>
                </a:cubicBezTo>
                <a:cubicBezTo>
                  <a:pt x="1390" y="1472"/>
                  <a:pt x="1396" y="1491"/>
                  <a:pt x="1396" y="1491"/>
                </a:cubicBezTo>
                <a:cubicBezTo>
                  <a:pt x="1381" y="1550"/>
                  <a:pt x="1366" y="1535"/>
                  <a:pt x="1305" y="1545"/>
                </a:cubicBezTo>
                <a:cubicBezTo>
                  <a:pt x="1107" y="1536"/>
                  <a:pt x="1120" y="1588"/>
                  <a:pt x="1096" y="1463"/>
                </a:cubicBezTo>
                <a:cubicBezTo>
                  <a:pt x="1099" y="1448"/>
                  <a:pt x="1105" y="1403"/>
                  <a:pt x="1105" y="1418"/>
                </a:cubicBezTo>
                <a:cubicBezTo>
                  <a:pt x="1105" y="1454"/>
                  <a:pt x="1106" y="1492"/>
                  <a:pt x="1096" y="1527"/>
                </a:cubicBezTo>
                <a:cubicBezTo>
                  <a:pt x="1092" y="1540"/>
                  <a:pt x="1052" y="1551"/>
                  <a:pt x="1042" y="1554"/>
                </a:cubicBezTo>
                <a:cubicBezTo>
                  <a:pt x="943" y="1548"/>
                  <a:pt x="878" y="1571"/>
                  <a:pt x="824" y="1491"/>
                </a:cubicBezTo>
                <a:cubicBezTo>
                  <a:pt x="810" y="1447"/>
                  <a:pt x="804" y="1439"/>
                  <a:pt x="815" y="1391"/>
                </a:cubicBezTo>
                <a:cubicBezTo>
                  <a:pt x="834" y="1449"/>
                  <a:pt x="794" y="1478"/>
                  <a:pt x="742" y="1491"/>
                </a:cubicBezTo>
                <a:cubicBezTo>
                  <a:pt x="686" y="1485"/>
                  <a:pt x="647" y="1479"/>
                  <a:pt x="596" y="1463"/>
                </a:cubicBezTo>
                <a:cubicBezTo>
                  <a:pt x="562" y="1440"/>
                  <a:pt x="492" y="1410"/>
                  <a:pt x="451" y="1400"/>
                </a:cubicBezTo>
                <a:cubicBezTo>
                  <a:pt x="412" y="1374"/>
                  <a:pt x="366" y="1357"/>
                  <a:pt x="324" y="1336"/>
                </a:cubicBezTo>
                <a:cubicBezTo>
                  <a:pt x="316" y="1332"/>
                  <a:pt x="312" y="1323"/>
                  <a:pt x="305" y="1318"/>
                </a:cubicBezTo>
                <a:cubicBezTo>
                  <a:pt x="271" y="1293"/>
                  <a:pt x="238" y="1272"/>
                  <a:pt x="205" y="1245"/>
                </a:cubicBezTo>
                <a:cubicBezTo>
                  <a:pt x="177" y="1222"/>
                  <a:pt x="158" y="1189"/>
                  <a:pt x="133" y="1163"/>
                </a:cubicBezTo>
                <a:cubicBezTo>
                  <a:pt x="112" y="1100"/>
                  <a:pt x="139" y="1168"/>
                  <a:pt x="105" y="1118"/>
                </a:cubicBezTo>
                <a:cubicBezTo>
                  <a:pt x="91" y="1098"/>
                  <a:pt x="58" y="1024"/>
                  <a:pt x="51" y="1000"/>
                </a:cubicBezTo>
                <a:cubicBezTo>
                  <a:pt x="48" y="988"/>
                  <a:pt x="46" y="975"/>
                  <a:pt x="42" y="963"/>
                </a:cubicBezTo>
                <a:cubicBezTo>
                  <a:pt x="37" y="945"/>
                  <a:pt x="24" y="909"/>
                  <a:pt x="24" y="909"/>
                </a:cubicBezTo>
                <a:cubicBezTo>
                  <a:pt x="12" y="808"/>
                  <a:pt x="0" y="696"/>
                  <a:pt x="42" y="600"/>
                </a:cubicBezTo>
                <a:cubicBezTo>
                  <a:pt x="54" y="573"/>
                  <a:pt x="63" y="544"/>
                  <a:pt x="78" y="518"/>
                </a:cubicBezTo>
                <a:cubicBezTo>
                  <a:pt x="92" y="496"/>
                  <a:pt x="124" y="454"/>
                  <a:pt x="124" y="454"/>
                </a:cubicBezTo>
                <a:cubicBezTo>
                  <a:pt x="137" y="414"/>
                  <a:pt x="164" y="409"/>
                  <a:pt x="196" y="381"/>
                </a:cubicBezTo>
                <a:cubicBezTo>
                  <a:pt x="212" y="367"/>
                  <a:pt x="224" y="348"/>
                  <a:pt x="242" y="336"/>
                </a:cubicBezTo>
                <a:cubicBezTo>
                  <a:pt x="251" y="330"/>
                  <a:pt x="261" y="325"/>
                  <a:pt x="269" y="318"/>
                </a:cubicBezTo>
                <a:cubicBezTo>
                  <a:pt x="334" y="261"/>
                  <a:pt x="289" y="281"/>
                  <a:pt x="342" y="263"/>
                </a:cubicBezTo>
                <a:cubicBezTo>
                  <a:pt x="391" y="224"/>
                  <a:pt x="429" y="211"/>
                  <a:pt x="487" y="181"/>
                </a:cubicBezTo>
                <a:cubicBezTo>
                  <a:pt x="506" y="171"/>
                  <a:pt x="542" y="145"/>
                  <a:pt x="542" y="145"/>
                </a:cubicBezTo>
                <a:cubicBezTo>
                  <a:pt x="569" y="199"/>
                  <a:pt x="555" y="167"/>
                  <a:pt x="578" y="236"/>
                </a:cubicBezTo>
                <a:cubicBezTo>
                  <a:pt x="581" y="245"/>
                  <a:pt x="587" y="263"/>
                  <a:pt x="587" y="263"/>
                </a:cubicBezTo>
                <a:cubicBezTo>
                  <a:pt x="576" y="189"/>
                  <a:pt x="548" y="170"/>
                  <a:pt x="615" y="127"/>
                </a:cubicBezTo>
                <a:cubicBezTo>
                  <a:pt x="637" y="93"/>
                  <a:pt x="676" y="76"/>
                  <a:pt x="715" y="63"/>
                </a:cubicBezTo>
                <a:cubicBezTo>
                  <a:pt x="738" y="87"/>
                  <a:pt x="773" y="105"/>
                  <a:pt x="787" y="136"/>
                </a:cubicBezTo>
                <a:cubicBezTo>
                  <a:pt x="795" y="154"/>
                  <a:pt x="799" y="173"/>
                  <a:pt x="805" y="191"/>
                </a:cubicBezTo>
                <a:cubicBezTo>
                  <a:pt x="810" y="206"/>
                  <a:pt x="799" y="160"/>
                  <a:pt x="796" y="145"/>
                </a:cubicBezTo>
                <a:cubicBezTo>
                  <a:pt x="793" y="133"/>
                  <a:pt x="790" y="121"/>
                  <a:pt x="787" y="109"/>
                </a:cubicBezTo>
                <a:cubicBezTo>
                  <a:pt x="790" y="97"/>
                  <a:pt x="789" y="83"/>
                  <a:pt x="796" y="72"/>
                </a:cubicBezTo>
                <a:cubicBezTo>
                  <a:pt x="819" y="38"/>
                  <a:pt x="929" y="24"/>
                  <a:pt x="969" y="18"/>
                </a:cubicBezTo>
                <a:cubicBezTo>
                  <a:pt x="1000" y="28"/>
                  <a:pt x="1003" y="34"/>
                  <a:pt x="987" y="18"/>
                </a:cubicBezTo>
                <a:close/>
              </a:path>
            </a:pathLst>
          </a:custGeom>
          <a:solidFill>
            <a:schemeClr val="accent1">
              <a:lumMod val="20000"/>
              <a:lumOff val="80000"/>
            </a:schemeClr>
          </a:solidFill>
          <a:ln w="57150">
            <a:solidFill>
              <a:schemeClr val="accent1"/>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12" name="Freeform 5"/>
          <p:cNvSpPr>
            <a:spLocks/>
          </p:cNvSpPr>
          <p:nvPr/>
        </p:nvSpPr>
        <p:spPr bwMode="auto">
          <a:xfrm>
            <a:off x="3021013" y="2598886"/>
            <a:ext cx="3506787" cy="1636713"/>
          </a:xfrm>
          <a:custGeom>
            <a:avLst/>
            <a:gdLst>
              <a:gd name="T0" fmla="*/ 2147483647 w 1934"/>
              <a:gd name="T1" fmla="*/ 0 h 923"/>
              <a:gd name="T2" fmla="*/ 2147483647 w 1934"/>
              <a:gd name="T3" fmla="*/ 2147483647 h 923"/>
              <a:gd name="T4" fmla="*/ 2147483647 w 1934"/>
              <a:gd name="T5" fmla="*/ 2147483647 h 923"/>
              <a:gd name="T6" fmla="*/ 2147483647 w 1934"/>
              <a:gd name="T7" fmla="*/ 2147483647 h 923"/>
              <a:gd name="T8" fmla="*/ 2147483647 w 1934"/>
              <a:gd name="T9" fmla="*/ 2147483647 h 923"/>
              <a:gd name="T10" fmla="*/ 2147483647 w 1934"/>
              <a:gd name="T11" fmla="*/ 2147483647 h 923"/>
              <a:gd name="T12" fmla="*/ 2147483647 w 1934"/>
              <a:gd name="T13" fmla="*/ 2147483647 h 923"/>
              <a:gd name="T14" fmla="*/ 2147483647 w 1934"/>
              <a:gd name="T15" fmla="*/ 2147483647 h 923"/>
              <a:gd name="T16" fmla="*/ 2147483647 w 1934"/>
              <a:gd name="T17" fmla="*/ 2147483647 h 923"/>
              <a:gd name="T18" fmla="*/ 2147483647 w 1934"/>
              <a:gd name="T19" fmla="*/ 2147483647 h 923"/>
              <a:gd name="T20" fmla="*/ 2147483647 w 1934"/>
              <a:gd name="T21" fmla="*/ 2147483647 h 923"/>
              <a:gd name="T22" fmla="*/ 2147483647 w 1934"/>
              <a:gd name="T23" fmla="*/ 2147483647 h 923"/>
              <a:gd name="T24" fmla="*/ 2147483647 w 1934"/>
              <a:gd name="T25" fmla="*/ 2147483647 h 923"/>
              <a:gd name="T26" fmla="*/ 2147483647 w 1934"/>
              <a:gd name="T27" fmla="*/ 2147483647 h 923"/>
              <a:gd name="T28" fmla="*/ 2147483647 w 1934"/>
              <a:gd name="T29" fmla="*/ 2147483647 h 923"/>
              <a:gd name="T30" fmla="*/ 2147483647 w 1934"/>
              <a:gd name="T31" fmla="*/ 2147483647 h 923"/>
              <a:gd name="T32" fmla="*/ 2147483647 w 1934"/>
              <a:gd name="T33" fmla="*/ 2147483647 h 923"/>
              <a:gd name="T34" fmla="*/ 2147483647 w 1934"/>
              <a:gd name="T35" fmla="*/ 2147483647 h 923"/>
              <a:gd name="T36" fmla="*/ 2147483647 w 1934"/>
              <a:gd name="T37" fmla="*/ 2147483647 h 923"/>
              <a:gd name="T38" fmla="*/ 2147483647 w 1934"/>
              <a:gd name="T39" fmla="*/ 2147483647 h 923"/>
              <a:gd name="T40" fmla="*/ 2147483647 w 1934"/>
              <a:gd name="T41" fmla="*/ 2147483647 h 923"/>
              <a:gd name="T42" fmla="*/ 2147483647 w 1934"/>
              <a:gd name="T43" fmla="*/ 2147483647 h 923"/>
              <a:gd name="T44" fmla="*/ 2147483647 w 1934"/>
              <a:gd name="T45" fmla="*/ 2147483647 h 923"/>
              <a:gd name="T46" fmla="*/ 2147483647 w 1934"/>
              <a:gd name="T47" fmla="*/ 2147483647 h 923"/>
              <a:gd name="T48" fmla="*/ 2147483647 w 1934"/>
              <a:gd name="T49" fmla="*/ 2147483647 h 923"/>
              <a:gd name="T50" fmla="*/ 2147483647 w 1934"/>
              <a:gd name="T51" fmla="*/ 2147483647 h 923"/>
              <a:gd name="T52" fmla="*/ 2147483647 w 1934"/>
              <a:gd name="T53" fmla="*/ 2147483647 h 923"/>
              <a:gd name="T54" fmla="*/ 2147483647 w 1934"/>
              <a:gd name="T55" fmla="*/ 2147483647 h 923"/>
              <a:gd name="T56" fmla="*/ 2147483647 w 1934"/>
              <a:gd name="T57" fmla="*/ 2147483647 h 923"/>
              <a:gd name="T58" fmla="*/ 2147483647 w 1934"/>
              <a:gd name="T59" fmla="*/ 2147483647 h 923"/>
              <a:gd name="T60" fmla="*/ 2147483647 w 1934"/>
              <a:gd name="T61" fmla="*/ 2147483647 h 923"/>
              <a:gd name="T62" fmla="*/ 2147483647 w 1934"/>
              <a:gd name="T63" fmla="*/ 2147483647 h 923"/>
              <a:gd name="T64" fmla="*/ 2147483647 w 1934"/>
              <a:gd name="T65" fmla="*/ 2147483647 h 923"/>
              <a:gd name="T66" fmla="*/ 2147483647 w 1934"/>
              <a:gd name="T67" fmla="*/ 2147483647 h 923"/>
              <a:gd name="T68" fmla="*/ 2147483647 w 1934"/>
              <a:gd name="T69" fmla="*/ 2147483647 h 923"/>
              <a:gd name="T70" fmla="*/ 2147483647 w 1934"/>
              <a:gd name="T71" fmla="*/ 2147483647 h 923"/>
              <a:gd name="T72" fmla="*/ 2147483647 w 1934"/>
              <a:gd name="T73" fmla="*/ 2147483647 h 923"/>
              <a:gd name="T74" fmla="*/ 2147483647 w 1934"/>
              <a:gd name="T75" fmla="*/ 2147483647 h 923"/>
              <a:gd name="T76" fmla="*/ 2147483647 w 1934"/>
              <a:gd name="T77" fmla="*/ 2147483647 h 923"/>
              <a:gd name="T78" fmla="*/ 2147483647 w 1934"/>
              <a:gd name="T79" fmla="*/ 2147483647 h 923"/>
              <a:gd name="T80" fmla="*/ 2147483647 w 1934"/>
              <a:gd name="T81" fmla="*/ 2147483647 h 923"/>
              <a:gd name="T82" fmla="*/ 2147483647 w 1934"/>
              <a:gd name="T83" fmla="*/ 2147483647 h 923"/>
              <a:gd name="T84" fmla="*/ 2147483647 w 1934"/>
              <a:gd name="T85" fmla="*/ 2147483647 h 923"/>
              <a:gd name="T86" fmla="*/ 2147483647 w 1934"/>
              <a:gd name="T87" fmla="*/ 2147483647 h 923"/>
              <a:gd name="T88" fmla="*/ 2147483647 w 1934"/>
              <a:gd name="T89" fmla="*/ 0 h 9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4"/>
              <a:gd name="T136" fmla="*/ 0 h 923"/>
              <a:gd name="T137" fmla="*/ 1934 w 1934"/>
              <a:gd name="T138" fmla="*/ 923 h 9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4" h="923">
                <a:moveTo>
                  <a:pt x="1850" y="0"/>
                </a:moveTo>
                <a:cubicBezTo>
                  <a:pt x="1866" y="48"/>
                  <a:pt x="1891" y="73"/>
                  <a:pt x="1934" y="102"/>
                </a:cubicBezTo>
                <a:cubicBezTo>
                  <a:pt x="1910" y="118"/>
                  <a:pt x="1887" y="127"/>
                  <a:pt x="1862" y="144"/>
                </a:cubicBezTo>
                <a:cubicBezTo>
                  <a:pt x="1843" y="157"/>
                  <a:pt x="1826" y="174"/>
                  <a:pt x="1808" y="186"/>
                </a:cubicBezTo>
                <a:cubicBezTo>
                  <a:pt x="1779" y="206"/>
                  <a:pt x="1800" y="176"/>
                  <a:pt x="1772" y="204"/>
                </a:cubicBezTo>
                <a:cubicBezTo>
                  <a:pt x="1727" y="249"/>
                  <a:pt x="1778" y="212"/>
                  <a:pt x="1736" y="240"/>
                </a:cubicBezTo>
                <a:cubicBezTo>
                  <a:pt x="1728" y="252"/>
                  <a:pt x="1724" y="268"/>
                  <a:pt x="1712" y="276"/>
                </a:cubicBezTo>
                <a:cubicBezTo>
                  <a:pt x="1687" y="293"/>
                  <a:pt x="1676" y="297"/>
                  <a:pt x="1658" y="318"/>
                </a:cubicBezTo>
                <a:cubicBezTo>
                  <a:pt x="1636" y="344"/>
                  <a:pt x="1617" y="371"/>
                  <a:pt x="1592" y="396"/>
                </a:cubicBezTo>
                <a:cubicBezTo>
                  <a:pt x="1582" y="425"/>
                  <a:pt x="1573" y="455"/>
                  <a:pt x="1556" y="480"/>
                </a:cubicBezTo>
                <a:cubicBezTo>
                  <a:pt x="1546" y="519"/>
                  <a:pt x="1530" y="555"/>
                  <a:pt x="1520" y="594"/>
                </a:cubicBezTo>
                <a:cubicBezTo>
                  <a:pt x="1516" y="687"/>
                  <a:pt x="1517" y="740"/>
                  <a:pt x="1496" y="822"/>
                </a:cubicBezTo>
                <a:cubicBezTo>
                  <a:pt x="1490" y="848"/>
                  <a:pt x="1486" y="880"/>
                  <a:pt x="1466" y="900"/>
                </a:cubicBezTo>
                <a:cubicBezTo>
                  <a:pt x="1452" y="914"/>
                  <a:pt x="1442" y="913"/>
                  <a:pt x="1424" y="918"/>
                </a:cubicBezTo>
                <a:cubicBezTo>
                  <a:pt x="1384" y="915"/>
                  <a:pt x="1341" y="923"/>
                  <a:pt x="1304" y="906"/>
                </a:cubicBezTo>
                <a:cubicBezTo>
                  <a:pt x="1291" y="900"/>
                  <a:pt x="1268" y="882"/>
                  <a:pt x="1268" y="882"/>
                </a:cubicBezTo>
                <a:cubicBezTo>
                  <a:pt x="1220" y="810"/>
                  <a:pt x="1167" y="746"/>
                  <a:pt x="1100" y="690"/>
                </a:cubicBezTo>
                <a:cubicBezTo>
                  <a:pt x="1079" y="673"/>
                  <a:pt x="1062" y="649"/>
                  <a:pt x="1034" y="642"/>
                </a:cubicBezTo>
                <a:cubicBezTo>
                  <a:pt x="1018" y="638"/>
                  <a:pt x="1002" y="638"/>
                  <a:pt x="986" y="636"/>
                </a:cubicBezTo>
                <a:cubicBezTo>
                  <a:pt x="934" y="649"/>
                  <a:pt x="902" y="684"/>
                  <a:pt x="872" y="726"/>
                </a:cubicBezTo>
                <a:cubicBezTo>
                  <a:pt x="851" y="755"/>
                  <a:pt x="848" y="795"/>
                  <a:pt x="824" y="822"/>
                </a:cubicBezTo>
                <a:cubicBezTo>
                  <a:pt x="769" y="884"/>
                  <a:pt x="748" y="896"/>
                  <a:pt x="668" y="912"/>
                </a:cubicBezTo>
                <a:cubicBezTo>
                  <a:pt x="636" y="910"/>
                  <a:pt x="599" y="918"/>
                  <a:pt x="572" y="900"/>
                </a:cubicBezTo>
                <a:cubicBezTo>
                  <a:pt x="532" y="874"/>
                  <a:pt x="514" y="810"/>
                  <a:pt x="500" y="768"/>
                </a:cubicBezTo>
                <a:cubicBezTo>
                  <a:pt x="463" y="656"/>
                  <a:pt x="426" y="546"/>
                  <a:pt x="392" y="432"/>
                </a:cubicBezTo>
                <a:cubicBezTo>
                  <a:pt x="377" y="383"/>
                  <a:pt x="339" y="353"/>
                  <a:pt x="308" y="312"/>
                </a:cubicBezTo>
                <a:cubicBezTo>
                  <a:pt x="302" y="304"/>
                  <a:pt x="298" y="294"/>
                  <a:pt x="290" y="288"/>
                </a:cubicBezTo>
                <a:cubicBezTo>
                  <a:pt x="278" y="280"/>
                  <a:pt x="254" y="264"/>
                  <a:pt x="254" y="264"/>
                </a:cubicBezTo>
                <a:cubicBezTo>
                  <a:pt x="231" y="229"/>
                  <a:pt x="196" y="221"/>
                  <a:pt x="164" y="198"/>
                </a:cubicBezTo>
                <a:cubicBezTo>
                  <a:pt x="163" y="197"/>
                  <a:pt x="131" y="170"/>
                  <a:pt x="128" y="168"/>
                </a:cubicBezTo>
                <a:cubicBezTo>
                  <a:pt x="120" y="162"/>
                  <a:pt x="113" y="154"/>
                  <a:pt x="104" y="150"/>
                </a:cubicBezTo>
                <a:cubicBezTo>
                  <a:pt x="93" y="144"/>
                  <a:pt x="68" y="138"/>
                  <a:pt x="68" y="138"/>
                </a:cubicBezTo>
                <a:cubicBezTo>
                  <a:pt x="48" y="140"/>
                  <a:pt x="28" y="144"/>
                  <a:pt x="8" y="144"/>
                </a:cubicBezTo>
                <a:cubicBezTo>
                  <a:pt x="0" y="144"/>
                  <a:pt x="25" y="142"/>
                  <a:pt x="32" y="138"/>
                </a:cubicBezTo>
                <a:cubicBezTo>
                  <a:pt x="65" y="119"/>
                  <a:pt x="75" y="107"/>
                  <a:pt x="98" y="84"/>
                </a:cubicBezTo>
                <a:cubicBezTo>
                  <a:pt x="105" y="64"/>
                  <a:pt x="128" y="30"/>
                  <a:pt x="128" y="30"/>
                </a:cubicBezTo>
                <a:cubicBezTo>
                  <a:pt x="181" y="41"/>
                  <a:pt x="214" y="83"/>
                  <a:pt x="266" y="96"/>
                </a:cubicBezTo>
                <a:cubicBezTo>
                  <a:pt x="286" y="109"/>
                  <a:pt x="305" y="110"/>
                  <a:pt x="326" y="120"/>
                </a:cubicBezTo>
                <a:cubicBezTo>
                  <a:pt x="383" y="149"/>
                  <a:pt x="438" y="150"/>
                  <a:pt x="500" y="162"/>
                </a:cubicBezTo>
                <a:cubicBezTo>
                  <a:pt x="537" y="181"/>
                  <a:pt x="579" y="184"/>
                  <a:pt x="620" y="192"/>
                </a:cubicBezTo>
                <a:cubicBezTo>
                  <a:pt x="732" y="214"/>
                  <a:pt x="841" y="233"/>
                  <a:pt x="956" y="240"/>
                </a:cubicBezTo>
                <a:cubicBezTo>
                  <a:pt x="1068" y="238"/>
                  <a:pt x="1180" y="238"/>
                  <a:pt x="1292" y="234"/>
                </a:cubicBezTo>
                <a:cubicBezTo>
                  <a:pt x="1404" y="230"/>
                  <a:pt x="1503" y="188"/>
                  <a:pt x="1604" y="150"/>
                </a:cubicBezTo>
                <a:cubicBezTo>
                  <a:pt x="1657" y="130"/>
                  <a:pt x="1702" y="117"/>
                  <a:pt x="1748" y="84"/>
                </a:cubicBezTo>
                <a:cubicBezTo>
                  <a:pt x="1783" y="59"/>
                  <a:pt x="1835" y="44"/>
                  <a:pt x="1850" y="0"/>
                </a:cubicBezTo>
                <a:close/>
              </a:path>
            </a:pathLst>
          </a:custGeom>
          <a:solidFill>
            <a:schemeClr val="accent6">
              <a:lumMod val="20000"/>
              <a:lumOff val="80000"/>
            </a:schemeClr>
          </a:solidFill>
          <a:ln w="9525">
            <a:solidFill>
              <a:schemeClr val="accent6"/>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279558" name="Oval 6"/>
          <p:cNvSpPr>
            <a:spLocks noChangeArrowheads="1"/>
          </p:cNvSpPr>
          <p:nvPr/>
        </p:nvSpPr>
        <p:spPr bwMode="auto">
          <a:xfrm>
            <a:off x="6137275" y="3103711"/>
            <a:ext cx="223838" cy="187325"/>
          </a:xfrm>
          <a:prstGeom prst="ellipse">
            <a:avLst/>
          </a:prstGeom>
          <a:solidFill>
            <a:schemeClr val="accent1"/>
          </a:solidFill>
          <a:ln w="9525">
            <a:noFill/>
            <a:round/>
            <a:headEnd/>
            <a:tailEnd/>
          </a:ln>
          <a:scene3d>
            <a:camera prst="orthographicFront"/>
            <a:lightRig rig="threePt" dir="t"/>
          </a:scene3d>
          <a:sp3d>
            <a:bevelT/>
          </a:sp3d>
        </p:spPr>
        <p:txBody>
          <a:bodyPr wrap="none" anchor="ctr"/>
          <a:lstStyle/>
          <a:p>
            <a:pPr algn="ctr" eaLnBrk="0" hangingPunct="0">
              <a:defRPr/>
            </a:pPr>
            <a:endParaRPr lang="es-MX" sz="1000" dirty="0">
              <a:solidFill>
                <a:srgbClr val="FAFD00"/>
              </a:solidFill>
              <a:latin typeface="Tahoma" pitchFamily="34" charset="0"/>
            </a:endParaRPr>
          </a:p>
        </p:txBody>
      </p:sp>
      <p:sp>
        <p:nvSpPr>
          <p:cNvPr id="279559" name="Oval 7"/>
          <p:cNvSpPr>
            <a:spLocks noChangeArrowheads="1"/>
          </p:cNvSpPr>
          <p:nvPr/>
        </p:nvSpPr>
        <p:spPr bwMode="auto">
          <a:xfrm>
            <a:off x="6002338" y="3371999"/>
            <a:ext cx="320675" cy="244475"/>
          </a:xfrm>
          <a:prstGeom prst="ellipse">
            <a:avLst/>
          </a:prstGeom>
          <a:solidFill>
            <a:schemeClr val="accent1"/>
          </a:solidFill>
          <a:ln w="9525">
            <a:noFill/>
            <a:round/>
            <a:headEnd/>
            <a:tailEnd/>
          </a:ln>
          <a:scene3d>
            <a:camera prst="orthographicFront"/>
            <a:lightRig rig="threePt" dir="t"/>
          </a:scene3d>
          <a:sp3d>
            <a:bevelT/>
          </a:sp3d>
        </p:spPr>
        <p:txBody>
          <a:bodyPr wrap="none" anchor="ctr"/>
          <a:lstStyle/>
          <a:p>
            <a:pPr algn="ctr" eaLnBrk="0" hangingPunct="0">
              <a:defRPr/>
            </a:pPr>
            <a:endParaRPr lang="es-MX" sz="1000" dirty="0">
              <a:solidFill>
                <a:srgbClr val="FAFD00"/>
              </a:solidFill>
              <a:latin typeface="Tahoma" pitchFamily="34" charset="0"/>
            </a:endParaRPr>
          </a:p>
        </p:txBody>
      </p:sp>
      <p:sp>
        <p:nvSpPr>
          <p:cNvPr id="734215" name="Freeform 8"/>
          <p:cNvSpPr>
            <a:spLocks/>
          </p:cNvSpPr>
          <p:nvPr/>
        </p:nvSpPr>
        <p:spPr bwMode="auto">
          <a:xfrm>
            <a:off x="3760788" y="2186136"/>
            <a:ext cx="3424237" cy="2122488"/>
          </a:xfrm>
          <a:custGeom>
            <a:avLst/>
            <a:gdLst>
              <a:gd name="T0" fmla="*/ 2147483647 w 2157"/>
              <a:gd name="T1" fmla="*/ 0 h 1337"/>
              <a:gd name="T2" fmla="*/ 2147483647 w 2157"/>
              <a:gd name="T3" fmla="*/ 2147483647 h 1337"/>
              <a:gd name="T4" fmla="*/ 2147483647 w 2157"/>
              <a:gd name="T5" fmla="*/ 2147483647 h 1337"/>
              <a:gd name="T6" fmla="*/ 2147483647 w 2157"/>
              <a:gd name="T7" fmla="*/ 2147483647 h 1337"/>
              <a:gd name="T8" fmla="*/ 2147483647 w 2157"/>
              <a:gd name="T9" fmla="*/ 2147483647 h 1337"/>
              <a:gd name="T10" fmla="*/ 2147483647 w 2157"/>
              <a:gd name="T11" fmla="*/ 2147483647 h 1337"/>
              <a:gd name="T12" fmla="*/ 2147483647 w 2157"/>
              <a:gd name="T13" fmla="*/ 2147483647 h 1337"/>
              <a:gd name="T14" fmla="*/ 2147483647 w 2157"/>
              <a:gd name="T15" fmla="*/ 2147483647 h 1337"/>
              <a:gd name="T16" fmla="*/ 2147483647 w 2157"/>
              <a:gd name="T17" fmla="*/ 2147483647 h 1337"/>
              <a:gd name="T18" fmla="*/ 2147483647 w 2157"/>
              <a:gd name="T19" fmla="*/ 2147483647 h 1337"/>
              <a:gd name="T20" fmla="*/ 2147483647 w 2157"/>
              <a:gd name="T21" fmla="*/ 2147483647 h 1337"/>
              <a:gd name="T22" fmla="*/ 2147483647 w 2157"/>
              <a:gd name="T23" fmla="*/ 2147483647 h 1337"/>
              <a:gd name="T24" fmla="*/ 2147483647 w 2157"/>
              <a:gd name="T25" fmla="*/ 2147483647 h 1337"/>
              <a:gd name="T26" fmla="*/ 2147483647 w 2157"/>
              <a:gd name="T27" fmla="*/ 2147483647 h 1337"/>
              <a:gd name="T28" fmla="*/ 2147483647 w 2157"/>
              <a:gd name="T29" fmla="*/ 2147483647 h 1337"/>
              <a:gd name="T30" fmla="*/ 2147483647 w 2157"/>
              <a:gd name="T31" fmla="*/ 2147483647 h 1337"/>
              <a:gd name="T32" fmla="*/ 2147483647 w 2157"/>
              <a:gd name="T33" fmla="*/ 2147483647 h 1337"/>
              <a:gd name="T34" fmla="*/ 2147483647 w 2157"/>
              <a:gd name="T35" fmla="*/ 2147483647 h 1337"/>
              <a:gd name="T36" fmla="*/ 2147483647 w 2157"/>
              <a:gd name="T37" fmla="*/ 2147483647 h 1337"/>
              <a:gd name="T38" fmla="*/ 2147483647 w 2157"/>
              <a:gd name="T39" fmla="*/ 2147483647 h 1337"/>
              <a:gd name="T40" fmla="*/ 2147483647 w 2157"/>
              <a:gd name="T41" fmla="*/ 2147483647 h 1337"/>
              <a:gd name="T42" fmla="*/ 2147483647 w 2157"/>
              <a:gd name="T43" fmla="*/ 2147483647 h 1337"/>
              <a:gd name="T44" fmla="*/ 2147483647 w 2157"/>
              <a:gd name="T45" fmla="*/ 2147483647 h 1337"/>
              <a:gd name="T46" fmla="*/ 0 w 2157"/>
              <a:gd name="T47" fmla="*/ 2147483647 h 1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57"/>
              <a:gd name="T73" fmla="*/ 0 h 1337"/>
              <a:gd name="T74" fmla="*/ 2262 w 2157"/>
              <a:gd name="T75" fmla="*/ 1282 h 1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57" h="1337">
                <a:moveTo>
                  <a:pt x="2157" y="0"/>
                </a:moveTo>
                <a:cubicBezTo>
                  <a:pt x="2154" y="32"/>
                  <a:pt x="2147" y="154"/>
                  <a:pt x="2141" y="202"/>
                </a:cubicBezTo>
                <a:cubicBezTo>
                  <a:pt x="2135" y="250"/>
                  <a:pt x="2132" y="258"/>
                  <a:pt x="2119" y="286"/>
                </a:cubicBezTo>
                <a:cubicBezTo>
                  <a:pt x="2105" y="314"/>
                  <a:pt x="2084" y="348"/>
                  <a:pt x="2062" y="370"/>
                </a:cubicBezTo>
                <a:cubicBezTo>
                  <a:pt x="2039" y="393"/>
                  <a:pt x="2012" y="410"/>
                  <a:pt x="1982" y="421"/>
                </a:cubicBezTo>
                <a:cubicBezTo>
                  <a:pt x="1951" y="432"/>
                  <a:pt x="1915" y="432"/>
                  <a:pt x="1879" y="438"/>
                </a:cubicBezTo>
                <a:cubicBezTo>
                  <a:pt x="1843" y="444"/>
                  <a:pt x="1799" y="446"/>
                  <a:pt x="1765" y="455"/>
                </a:cubicBezTo>
                <a:cubicBezTo>
                  <a:pt x="1732" y="463"/>
                  <a:pt x="1709" y="469"/>
                  <a:pt x="1680" y="489"/>
                </a:cubicBezTo>
                <a:cubicBezTo>
                  <a:pt x="1651" y="508"/>
                  <a:pt x="1609" y="551"/>
                  <a:pt x="1589" y="573"/>
                </a:cubicBezTo>
                <a:cubicBezTo>
                  <a:pt x="1569" y="596"/>
                  <a:pt x="1573" y="595"/>
                  <a:pt x="1560" y="624"/>
                </a:cubicBezTo>
                <a:cubicBezTo>
                  <a:pt x="1548" y="653"/>
                  <a:pt x="1529" y="699"/>
                  <a:pt x="1515" y="748"/>
                </a:cubicBezTo>
                <a:cubicBezTo>
                  <a:pt x="1501" y="796"/>
                  <a:pt x="1489" y="856"/>
                  <a:pt x="1475" y="917"/>
                </a:cubicBezTo>
                <a:cubicBezTo>
                  <a:pt x="1461" y="978"/>
                  <a:pt x="1447" y="1059"/>
                  <a:pt x="1429" y="1114"/>
                </a:cubicBezTo>
                <a:cubicBezTo>
                  <a:pt x="1411" y="1168"/>
                  <a:pt x="1398" y="1208"/>
                  <a:pt x="1367" y="1243"/>
                </a:cubicBezTo>
                <a:cubicBezTo>
                  <a:pt x="1335" y="1278"/>
                  <a:pt x="1289" y="1307"/>
                  <a:pt x="1242" y="1322"/>
                </a:cubicBezTo>
                <a:cubicBezTo>
                  <a:pt x="1194" y="1337"/>
                  <a:pt x="1130" y="1336"/>
                  <a:pt x="1082" y="1333"/>
                </a:cubicBezTo>
                <a:cubicBezTo>
                  <a:pt x="1034" y="1330"/>
                  <a:pt x="992" y="1321"/>
                  <a:pt x="951" y="1305"/>
                </a:cubicBezTo>
                <a:cubicBezTo>
                  <a:pt x="910" y="1289"/>
                  <a:pt x="873" y="1268"/>
                  <a:pt x="837" y="1238"/>
                </a:cubicBezTo>
                <a:cubicBezTo>
                  <a:pt x="801" y="1208"/>
                  <a:pt x="771" y="1164"/>
                  <a:pt x="735" y="1125"/>
                </a:cubicBezTo>
                <a:cubicBezTo>
                  <a:pt x="699" y="1086"/>
                  <a:pt x="660" y="1047"/>
                  <a:pt x="621" y="1001"/>
                </a:cubicBezTo>
                <a:cubicBezTo>
                  <a:pt x="582" y="955"/>
                  <a:pt x="543" y="895"/>
                  <a:pt x="501" y="849"/>
                </a:cubicBezTo>
                <a:cubicBezTo>
                  <a:pt x="459" y="803"/>
                  <a:pt x="412" y="762"/>
                  <a:pt x="370" y="725"/>
                </a:cubicBezTo>
                <a:cubicBezTo>
                  <a:pt x="328" y="689"/>
                  <a:pt x="312" y="667"/>
                  <a:pt x="251" y="629"/>
                </a:cubicBezTo>
                <a:cubicBezTo>
                  <a:pt x="189" y="592"/>
                  <a:pt x="94" y="546"/>
                  <a:pt x="0" y="500"/>
                </a:cubicBezTo>
              </a:path>
            </a:pathLst>
          </a:custGeom>
          <a:noFill/>
          <a:ln w="76200">
            <a:solidFill>
              <a:srgbClr val="F78B30"/>
            </a:solidFill>
            <a:round/>
            <a:headEnd type="triangle" w="med" len="sm"/>
            <a:tailEnd type="none" w="sm" len="sm"/>
          </a:ln>
          <a:scene3d>
            <a:camera prst="orthographicFront"/>
            <a:lightRig rig="threePt" dir="t"/>
          </a:scene3d>
          <a:sp3d>
            <a:bevelT/>
          </a:sp3d>
        </p:spPr>
        <p:txBody>
          <a:bodyPr wrap="none" anchor="ctr"/>
          <a:lstStyle/>
          <a:p>
            <a:endParaRPr lang="es-MX" dirty="0">
              <a:solidFill>
                <a:prstClr val="white"/>
              </a:solidFill>
            </a:endParaRPr>
          </a:p>
        </p:txBody>
      </p:sp>
      <p:sp>
        <p:nvSpPr>
          <p:cNvPr id="734216" name="Freeform 9"/>
          <p:cNvSpPr>
            <a:spLocks/>
          </p:cNvSpPr>
          <p:nvPr/>
        </p:nvSpPr>
        <p:spPr bwMode="auto">
          <a:xfrm>
            <a:off x="1709738" y="2351236"/>
            <a:ext cx="2211387" cy="3987800"/>
          </a:xfrm>
          <a:custGeom>
            <a:avLst/>
            <a:gdLst>
              <a:gd name="T0" fmla="*/ 2147483647 w 1576"/>
              <a:gd name="T1" fmla="*/ 2147483647 h 2512"/>
              <a:gd name="T2" fmla="*/ 2147483647 w 1576"/>
              <a:gd name="T3" fmla="*/ 0 h 2512"/>
              <a:gd name="T4" fmla="*/ 2147483647 w 1576"/>
              <a:gd name="T5" fmla="*/ 2147483647 h 2512"/>
              <a:gd name="T6" fmla="*/ 2147483647 w 1576"/>
              <a:gd name="T7" fmla="*/ 2147483647 h 2512"/>
              <a:gd name="T8" fmla="*/ 2147483647 w 1576"/>
              <a:gd name="T9" fmla="*/ 2147483647 h 2512"/>
              <a:gd name="T10" fmla="*/ 2147483647 w 1576"/>
              <a:gd name="T11" fmla="*/ 2147483647 h 2512"/>
              <a:gd name="T12" fmla="*/ 2147483647 w 1576"/>
              <a:gd name="T13" fmla="*/ 2147483647 h 2512"/>
              <a:gd name="T14" fmla="*/ 2147483647 w 1576"/>
              <a:gd name="T15" fmla="*/ 2147483647 h 2512"/>
              <a:gd name="T16" fmla="*/ 0 w 1576"/>
              <a:gd name="T17" fmla="*/ 2147483647 h 2512"/>
              <a:gd name="T18" fmla="*/ 2147483647 w 1576"/>
              <a:gd name="T19" fmla="*/ 2147483647 h 2512"/>
              <a:gd name="T20" fmla="*/ 2147483647 w 1576"/>
              <a:gd name="T21" fmla="*/ 2147483647 h 2512"/>
              <a:gd name="T22" fmla="*/ 2147483647 w 1576"/>
              <a:gd name="T23" fmla="*/ 2147483647 h 2512"/>
              <a:gd name="T24" fmla="*/ 2147483647 w 1576"/>
              <a:gd name="T25" fmla="*/ 2147483647 h 2512"/>
              <a:gd name="T26" fmla="*/ 2147483647 w 1576"/>
              <a:gd name="T27" fmla="*/ 2147483647 h 2512"/>
              <a:gd name="T28" fmla="*/ 2147483647 w 1576"/>
              <a:gd name="T29" fmla="*/ 2147483647 h 2512"/>
              <a:gd name="T30" fmla="*/ 2147483647 w 1576"/>
              <a:gd name="T31" fmla="*/ 2147483647 h 2512"/>
              <a:gd name="T32" fmla="*/ 2147483647 w 1576"/>
              <a:gd name="T33" fmla="*/ 2147483647 h 2512"/>
              <a:gd name="T34" fmla="*/ 2147483647 w 1576"/>
              <a:gd name="T35" fmla="*/ 2147483647 h 2512"/>
              <a:gd name="T36" fmla="*/ 2147483647 w 1576"/>
              <a:gd name="T37" fmla="*/ 2147483647 h 2512"/>
              <a:gd name="T38" fmla="*/ 2147483647 w 1576"/>
              <a:gd name="T39" fmla="*/ 2147483647 h 2512"/>
              <a:gd name="T40" fmla="*/ 2147483647 w 1576"/>
              <a:gd name="T41" fmla="*/ 2147483647 h 2512"/>
              <a:gd name="T42" fmla="*/ 2147483647 w 1576"/>
              <a:gd name="T43" fmla="*/ 2147483647 h 2512"/>
              <a:gd name="T44" fmla="*/ 2147483647 w 1576"/>
              <a:gd name="T45" fmla="*/ 2147483647 h 2512"/>
              <a:gd name="T46" fmla="*/ 2147483647 w 1576"/>
              <a:gd name="T47" fmla="*/ 2147483647 h 2512"/>
              <a:gd name="T48" fmla="*/ 2147483647 w 1576"/>
              <a:gd name="T49" fmla="*/ 2147483647 h 2512"/>
              <a:gd name="T50" fmla="*/ 2147483647 w 1576"/>
              <a:gd name="T51" fmla="*/ 2147483647 h 2512"/>
              <a:gd name="T52" fmla="*/ 2147483647 w 1576"/>
              <a:gd name="T53" fmla="*/ 2147483647 h 2512"/>
              <a:gd name="T54" fmla="*/ 2147483647 w 1576"/>
              <a:gd name="T55" fmla="*/ 2147483647 h 2512"/>
              <a:gd name="T56" fmla="*/ 2147483647 w 1576"/>
              <a:gd name="T57" fmla="*/ 2147483647 h 2512"/>
              <a:gd name="T58" fmla="*/ 2147483647 w 1576"/>
              <a:gd name="T59" fmla="*/ 2147483647 h 2512"/>
              <a:gd name="T60" fmla="*/ 2147483647 w 1576"/>
              <a:gd name="T61" fmla="*/ 2147483647 h 2512"/>
              <a:gd name="T62" fmla="*/ 2147483647 w 1576"/>
              <a:gd name="T63" fmla="*/ 2147483647 h 2512"/>
              <a:gd name="T64" fmla="*/ 2147483647 w 1576"/>
              <a:gd name="T65" fmla="*/ 2147483647 h 2512"/>
              <a:gd name="T66" fmla="*/ 2147483647 w 1576"/>
              <a:gd name="T67" fmla="*/ 2147483647 h 2512"/>
              <a:gd name="T68" fmla="*/ 2147483647 w 1576"/>
              <a:gd name="T69" fmla="*/ 2147483647 h 25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6"/>
              <a:gd name="T106" fmla="*/ 0 h 2512"/>
              <a:gd name="T107" fmla="*/ 1576 w 1576"/>
              <a:gd name="T108" fmla="*/ 2512 h 25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6" h="2512">
                <a:moveTo>
                  <a:pt x="1120" y="184"/>
                </a:moveTo>
                <a:lnTo>
                  <a:pt x="992" y="88"/>
                </a:lnTo>
                <a:lnTo>
                  <a:pt x="872" y="32"/>
                </a:lnTo>
                <a:lnTo>
                  <a:pt x="728" y="0"/>
                </a:lnTo>
                <a:lnTo>
                  <a:pt x="560" y="8"/>
                </a:lnTo>
                <a:lnTo>
                  <a:pt x="432" y="48"/>
                </a:lnTo>
                <a:lnTo>
                  <a:pt x="288" y="144"/>
                </a:lnTo>
                <a:lnTo>
                  <a:pt x="224" y="232"/>
                </a:lnTo>
                <a:cubicBezTo>
                  <a:pt x="208" y="235"/>
                  <a:pt x="192" y="236"/>
                  <a:pt x="176" y="240"/>
                </a:cubicBezTo>
                <a:cubicBezTo>
                  <a:pt x="160" y="244"/>
                  <a:pt x="128" y="256"/>
                  <a:pt x="128" y="256"/>
                </a:cubicBezTo>
                <a:cubicBezTo>
                  <a:pt x="112" y="280"/>
                  <a:pt x="96" y="304"/>
                  <a:pt x="80" y="328"/>
                </a:cubicBezTo>
                <a:cubicBezTo>
                  <a:pt x="71" y="342"/>
                  <a:pt x="69" y="360"/>
                  <a:pt x="64" y="376"/>
                </a:cubicBezTo>
                <a:cubicBezTo>
                  <a:pt x="61" y="384"/>
                  <a:pt x="56" y="400"/>
                  <a:pt x="56" y="400"/>
                </a:cubicBezTo>
                <a:cubicBezTo>
                  <a:pt x="59" y="432"/>
                  <a:pt x="59" y="464"/>
                  <a:pt x="64" y="496"/>
                </a:cubicBezTo>
                <a:cubicBezTo>
                  <a:pt x="72" y="547"/>
                  <a:pt x="64" y="544"/>
                  <a:pt x="88" y="544"/>
                </a:cubicBezTo>
                <a:lnTo>
                  <a:pt x="24" y="760"/>
                </a:lnTo>
                <a:lnTo>
                  <a:pt x="0" y="904"/>
                </a:lnTo>
                <a:lnTo>
                  <a:pt x="0" y="1184"/>
                </a:lnTo>
                <a:lnTo>
                  <a:pt x="16" y="1312"/>
                </a:lnTo>
                <a:lnTo>
                  <a:pt x="64" y="1416"/>
                </a:lnTo>
                <a:lnTo>
                  <a:pt x="128" y="1560"/>
                </a:lnTo>
                <a:lnTo>
                  <a:pt x="256" y="1720"/>
                </a:lnTo>
                <a:lnTo>
                  <a:pt x="376" y="1848"/>
                </a:lnTo>
                <a:lnTo>
                  <a:pt x="488" y="1920"/>
                </a:lnTo>
                <a:lnTo>
                  <a:pt x="632" y="1976"/>
                </a:lnTo>
                <a:lnTo>
                  <a:pt x="792" y="2040"/>
                </a:lnTo>
                <a:lnTo>
                  <a:pt x="928" y="2096"/>
                </a:lnTo>
                <a:lnTo>
                  <a:pt x="1136" y="2208"/>
                </a:lnTo>
                <a:lnTo>
                  <a:pt x="1296" y="2336"/>
                </a:lnTo>
                <a:lnTo>
                  <a:pt x="1472" y="2512"/>
                </a:lnTo>
                <a:lnTo>
                  <a:pt x="1576" y="2320"/>
                </a:lnTo>
                <a:lnTo>
                  <a:pt x="1432" y="2192"/>
                </a:lnTo>
                <a:lnTo>
                  <a:pt x="1336" y="2080"/>
                </a:lnTo>
                <a:lnTo>
                  <a:pt x="1200" y="1984"/>
                </a:lnTo>
                <a:lnTo>
                  <a:pt x="1064" y="1936"/>
                </a:lnTo>
                <a:lnTo>
                  <a:pt x="896" y="1872"/>
                </a:lnTo>
                <a:lnTo>
                  <a:pt x="768" y="1808"/>
                </a:lnTo>
                <a:lnTo>
                  <a:pt x="608" y="1712"/>
                </a:lnTo>
                <a:lnTo>
                  <a:pt x="504" y="1592"/>
                </a:lnTo>
                <a:lnTo>
                  <a:pt x="560" y="1536"/>
                </a:lnTo>
                <a:lnTo>
                  <a:pt x="632" y="1472"/>
                </a:lnTo>
                <a:lnTo>
                  <a:pt x="728" y="1416"/>
                </a:lnTo>
                <a:lnTo>
                  <a:pt x="832" y="1360"/>
                </a:lnTo>
                <a:lnTo>
                  <a:pt x="1008" y="1312"/>
                </a:lnTo>
                <a:lnTo>
                  <a:pt x="1144" y="1304"/>
                </a:lnTo>
                <a:lnTo>
                  <a:pt x="1240" y="1304"/>
                </a:lnTo>
                <a:lnTo>
                  <a:pt x="1096" y="1216"/>
                </a:lnTo>
                <a:lnTo>
                  <a:pt x="1048" y="1152"/>
                </a:lnTo>
                <a:lnTo>
                  <a:pt x="952" y="1208"/>
                </a:lnTo>
                <a:lnTo>
                  <a:pt x="848" y="1232"/>
                </a:lnTo>
                <a:lnTo>
                  <a:pt x="728" y="1280"/>
                </a:lnTo>
                <a:lnTo>
                  <a:pt x="584" y="1344"/>
                </a:lnTo>
                <a:lnTo>
                  <a:pt x="480" y="1440"/>
                </a:lnTo>
                <a:lnTo>
                  <a:pt x="416" y="1520"/>
                </a:lnTo>
                <a:lnTo>
                  <a:pt x="344" y="1416"/>
                </a:lnTo>
                <a:lnTo>
                  <a:pt x="280" y="1296"/>
                </a:lnTo>
                <a:lnTo>
                  <a:pt x="240" y="1168"/>
                </a:lnTo>
                <a:lnTo>
                  <a:pt x="200" y="992"/>
                </a:lnTo>
                <a:lnTo>
                  <a:pt x="208" y="816"/>
                </a:lnTo>
                <a:lnTo>
                  <a:pt x="240" y="656"/>
                </a:lnTo>
                <a:cubicBezTo>
                  <a:pt x="305" y="645"/>
                  <a:pt x="273" y="653"/>
                  <a:pt x="336" y="632"/>
                </a:cubicBezTo>
                <a:cubicBezTo>
                  <a:pt x="344" y="629"/>
                  <a:pt x="360" y="624"/>
                  <a:pt x="360" y="624"/>
                </a:cubicBezTo>
                <a:cubicBezTo>
                  <a:pt x="379" y="595"/>
                  <a:pt x="430" y="536"/>
                  <a:pt x="432" y="496"/>
                </a:cubicBezTo>
                <a:cubicBezTo>
                  <a:pt x="434" y="437"/>
                  <a:pt x="432" y="379"/>
                  <a:pt x="432" y="320"/>
                </a:cubicBezTo>
                <a:lnTo>
                  <a:pt x="496" y="240"/>
                </a:lnTo>
                <a:lnTo>
                  <a:pt x="592" y="208"/>
                </a:lnTo>
                <a:lnTo>
                  <a:pt x="704" y="208"/>
                </a:lnTo>
                <a:lnTo>
                  <a:pt x="808" y="200"/>
                </a:lnTo>
                <a:lnTo>
                  <a:pt x="944" y="256"/>
                </a:lnTo>
                <a:lnTo>
                  <a:pt x="1024" y="320"/>
                </a:lnTo>
                <a:lnTo>
                  <a:pt x="1120" y="184"/>
                </a:lnTo>
                <a:close/>
              </a:path>
            </a:pathLst>
          </a:custGeom>
          <a:solidFill>
            <a:schemeClr val="accent6">
              <a:lumMod val="20000"/>
              <a:lumOff val="80000"/>
            </a:schemeClr>
          </a:solidFill>
          <a:ln w="9525">
            <a:solidFill>
              <a:schemeClr val="accent6"/>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17" name="Freeform 10"/>
          <p:cNvSpPr>
            <a:spLocks/>
          </p:cNvSpPr>
          <p:nvPr/>
        </p:nvSpPr>
        <p:spPr bwMode="auto">
          <a:xfrm>
            <a:off x="1871663" y="2460774"/>
            <a:ext cx="2281237" cy="3884612"/>
          </a:xfrm>
          <a:custGeom>
            <a:avLst/>
            <a:gdLst>
              <a:gd name="T0" fmla="*/ 2147483647 w 1609"/>
              <a:gd name="T1" fmla="*/ 2147483647 h 2374"/>
              <a:gd name="T2" fmla="*/ 2147483647 w 1609"/>
              <a:gd name="T3" fmla="*/ 2147483647 h 2374"/>
              <a:gd name="T4" fmla="*/ 2147483647 w 1609"/>
              <a:gd name="T5" fmla="*/ 2147483647 h 2374"/>
              <a:gd name="T6" fmla="*/ 2147483647 w 1609"/>
              <a:gd name="T7" fmla="*/ 2147483647 h 2374"/>
              <a:gd name="T8" fmla="*/ 2147483647 w 1609"/>
              <a:gd name="T9" fmla="*/ 2147483647 h 2374"/>
              <a:gd name="T10" fmla="*/ 2147483647 w 1609"/>
              <a:gd name="T11" fmla="*/ 2147483647 h 2374"/>
              <a:gd name="T12" fmla="*/ 2147483647 w 1609"/>
              <a:gd name="T13" fmla="*/ 2147483647 h 2374"/>
              <a:gd name="T14" fmla="*/ 2147483647 w 1609"/>
              <a:gd name="T15" fmla="*/ 2147483647 h 2374"/>
              <a:gd name="T16" fmla="*/ 2147483647 w 1609"/>
              <a:gd name="T17" fmla="*/ 2147483647 h 2374"/>
              <a:gd name="T18" fmla="*/ 2147483647 w 1609"/>
              <a:gd name="T19" fmla="*/ 2147483647 h 2374"/>
              <a:gd name="T20" fmla="*/ 0 w 1609"/>
              <a:gd name="T21" fmla="*/ 2147483647 h 2374"/>
              <a:gd name="T22" fmla="*/ 2147483647 w 1609"/>
              <a:gd name="T23" fmla="*/ 2147483647 h 2374"/>
              <a:gd name="T24" fmla="*/ 2147483647 w 1609"/>
              <a:gd name="T25" fmla="*/ 2147483647 h 2374"/>
              <a:gd name="T26" fmla="*/ 2147483647 w 1609"/>
              <a:gd name="T27" fmla="*/ 2147483647 h 2374"/>
              <a:gd name="T28" fmla="*/ 2147483647 w 1609"/>
              <a:gd name="T29" fmla="*/ 2147483647 h 2374"/>
              <a:gd name="T30" fmla="*/ 2147483647 w 1609"/>
              <a:gd name="T31" fmla="*/ 2147483647 h 2374"/>
              <a:gd name="T32" fmla="*/ 2147483647 w 1609"/>
              <a:gd name="T33" fmla="*/ 2147483647 h 2374"/>
              <a:gd name="T34" fmla="*/ 2147483647 w 1609"/>
              <a:gd name="T35" fmla="*/ 2147483647 h 2374"/>
              <a:gd name="T36" fmla="*/ 2147483647 w 1609"/>
              <a:gd name="T37" fmla="*/ 2147483647 h 2374"/>
              <a:gd name="T38" fmla="*/ 2147483647 w 1609"/>
              <a:gd name="T39" fmla="*/ 2147483647 h 2374"/>
              <a:gd name="T40" fmla="*/ 2147483647 w 1609"/>
              <a:gd name="T41" fmla="*/ 2147483647 h 2374"/>
              <a:gd name="T42" fmla="*/ 2147483647 w 1609"/>
              <a:gd name="T43" fmla="*/ 2147483647 h 23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9"/>
              <a:gd name="T67" fmla="*/ 0 h 2374"/>
              <a:gd name="T68" fmla="*/ 1609 w 1609"/>
              <a:gd name="T69" fmla="*/ 2374 h 23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9" h="2374">
                <a:moveTo>
                  <a:pt x="1272" y="292"/>
                </a:moveTo>
                <a:cubicBezTo>
                  <a:pt x="1219" y="266"/>
                  <a:pt x="1167" y="240"/>
                  <a:pt x="1100" y="210"/>
                </a:cubicBezTo>
                <a:cubicBezTo>
                  <a:pt x="1033" y="180"/>
                  <a:pt x="927" y="137"/>
                  <a:pt x="872" y="110"/>
                </a:cubicBezTo>
                <a:cubicBezTo>
                  <a:pt x="817" y="83"/>
                  <a:pt x="811" y="64"/>
                  <a:pt x="772" y="47"/>
                </a:cubicBezTo>
                <a:cubicBezTo>
                  <a:pt x="733" y="30"/>
                  <a:pt x="684" y="18"/>
                  <a:pt x="636" y="10"/>
                </a:cubicBezTo>
                <a:cubicBezTo>
                  <a:pt x="588" y="2"/>
                  <a:pt x="528" y="0"/>
                  <a:pt x="481" y="1"/>
                </a:cubicBezTo>
                <a:cubicBezTo>
                  <a:pt x="434" y="2"/>
                  <a:pt x="392" y="1"/>
                  <a:pt x="354" y="19"/>
                </a:cubicBezTo>
                <a:cubicBezTo>
                  <a:pt x="316" y="37"/>
                  <a:pt x="295" y="59"/>
                  <a:pt x="254" y="110"/>
                </a:cubicBezTo>
                <a:cubicBezTo>
                  <a:pt x="213" y="161"/>
                  <a:pt x="145" y="254"/>
                  <a:pt x="109" y="328"/>
                </a:cubicBezTo>
                <a:cubicBezTo>
                  <a:pt x="73" y="402"/>
                  <a:pt x="54" y="464"/>
                  <a:pt x="36" y="556"/>
                </a:cubicBezTo>
                <a:cubicBezTo>
                  <a:pt x="18" y="648"/>
                  <a:pt x="0" y="791"/>
                  <a:pt x="0" y="883"/>
                </a:cubicBezTo>
                <a:cubicBezTo>
                  <a:pt x="0" y="975"/>
                  <a:pt x="13" y="1033"/>
                  <a:pt x="36" y="1110"/>
                </a:cubicBezTo>
                <a:cubicBezTo>
                  <a:pt x="59" y="1187"/>
                  <a:pt x="89" y="1265"/>
                  <a:pt x="136" y="1347"/>
                </a:cubicBezTo>
                <a:cubicBezTo>
                  <a:pt x="183" y="1429"/>
                  <a:pt x="245" y="1533"/>
                  <a:pt x="318" y="1601"/>
                </a:cubicBezTo>
                <a:cubicBezTo>
                  <a:pt x="391" y="1669"/>
                  <a:pt x="484" y="1710"/>
                  <a:pt x="572" y="1756"/>
                </a:cubicBezTo>
                <a:cubicBezTo>
                  <a:pt x="660" y="1802"/>
                  <a:pt x="765" y="1844"/>
                  <a:pt x="845" y="1874"/>
                </a:cubicBezTo>
                <a:cubicBezTo>
                  <a:pt x="925" y="1904"/>
                  <a:pt x="1004" y="1915"/>
                  <a:pt x="1054" y="1938"/>
                </a:cubicBezTo>
                <a:cubicBezTo>
                  <a:pt x="1104" y="1961"/>
                  <a:pt x="1107" y="1978"/>
                  <a:pt x="1145" y="2010"/>
                </a:cubicBezTo>
                <a:cubicBezTo>
                  <a:pt x="1183" y="2042"/>
                  <a:pt x="1242" y="2085"/>
                  <a:pt x="1281" y="2129"/>
                </a:cubicBezTo>
                <a:cubicBezTo>
                  <a:pt x="1320" y="2173"/>
                  <a:pt x="1349" y="2239"/>
                  <a:pt x="1381" y="2274"/>
                </a:cubicBezTo>
                <a:cubicBezTo>
                  <a:pt x="1413" y="2309"/>
                  <a:pt x="1434" y="2321"/>
                  <a:pt x="1472" y="2338"/>
                </a:cubicBezTo>
                <a:cubicBezTo>
                  <a:pt x="1510" y="2355"/>
                  <a:pt x="1585" y="2368"/>
                  <a:pt x="1609" y="2374"/>
                </a:cubicBezTo>
              </a:path>
            </a:pathLst>
          </a:custGeom>
          <a:noFill/>
          <a:ln w="76200">
            <a:solidFill>
              <a:schemeClr val="accent6"/>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18" name="Freeform 11" descr="5%"/>
          <p:cNvSpPr>
            <a:spLocks/>
          </p:cNvSpPr>
          <p:nvPr/>
        </p:nvSpPr>
        <p:spPr bwMode="auto">
          <a:xfrm>
            <a:off x="3686175" y="2916386"/>
            <a:ext cx="114300" cy="187325"/>
          </a:xfrm>
          <a:custGeom>
            <a:avLst/>
            <a:gdLst>
              <a:gd name="T0" fmla="*/ 2147483647 w 84"/>
              <a:gd name="T1" fmla="*/ 2147483647 h 118"/>
              <a:gd name="T2" fmla="*/ 2147483647 w 84"/>
              <a:gd name="T3" fmla="*/ 2147483647 h 118"/>
              <a:gd name="T4" fmla="*/ 2147483647 w 84"/>
              <a:gd name="T5" fmla="*/ 0 h 118"/>
              <a:gd name="T6" fmla="*/ 0 60000 65536"/>
              <a:gd name="T7" fmla="*/ 0 60000 65536"/>
              <a:gd name="T8" fmla="*/ 0 60000 65536"/>
              <a:gd name="T9" fmla="*/ 0 w 84"/>
              <a:gd name="T10" fmla="*/ 0 h 118"/>
              <a:gd name="T11" fmla="*/ 84 w 84"/>
              <a:gd name="T12" fmla="*/ 118 h 118"/>
            </a:gdLst>
            <a:ahLst/>
            <a:cxnLst>
              <a:cxn ang="T6">
                <a:pos x="T0" y="T1"/>
              </a:cxn>
              <a:cxn ang="T7">
                <a:pos x="T2" y="T3"/>
              </a:cxn>
              <a:cxn ang="T8">
                <a:pos x="T4" y="T5"/>
              </a:cxn>
            </a:cxnLst>
            <a:rect l="T9" t="T10" r="T11" b="T12"/>
            <a:pathLst>
              <a:path w="84" h="118">
                <a:moveTo>
                  <a:pt x="12" y="118"/>
                </a:moveTo>
                <a:cubicBezTo>
                  <a:pt x="6" y="87"/>
                  <a:pt x="0" y="56"/>
                  <a:pt x="12" y="36"/>
                </a:cubicBezTo>
                <a:cubicBezTo>
                  <a:pt x="24" y="16"/>
                  <a:pt x="54" y="8"/>
                  <a:pt x="84" y="0"/>
                </a:cubicBezTo>
              </a:path>
            </a:pathLst>
          </a:custGeom>
          <a:pattFill prst="pct5">
            <a:fgClr>
              <a:srgbClr val="F0977A"/>
            </a:fgClr>
            <a:bgClr>
              <a:srgbClr val="E65B40"/>
            </a:bgClr>
          </a:pattFill>
          <a:ln w="76200">
            <a:pattFill prst="pct5">
              <a:fgClr>
                <a:srgbClr val="E65B40"/>
              </a:fgClr>
              <a:bgClr>
                <a:srgbClr val="F0977A"/>
              </a:bgClr>
            </a:pattFill>
            <a:round/>
            <a:headEnd/>
            <a:tailEnd/>
          </a:ln>
          <a:scene3d>
            <a:camera prst="orthographicFront"/>
            <a:lightRig rig="threePt" dir="t"/>
          </a:scene3d>
          <a:sp3d>
            <a:bevelT/>
          </a:sp3d>
        </p:spPr>
        <p:txBody>
          <a:bodyPr wrap="none" anchor="ctr"/>
          <a:lstStyle/>
          <a:p>
            <a:endParaRPr lang="es-MX" dirty="0">
              <a:solidFill>
                <a:prstClr val="white"/>
              </a:solidFill>
            </a:endParaRPr>
          </a:p>
        </p:txBody>
      </p:sp>
      <p:grpSp>
        <p:nvGrpSpPr>
          <p:cNvPr id="734219" name="Group 12"/>
          <p:cNvGrpSpPr>
            <a:grpSpLocks/>
          </p:cNvGrpSpPr>
          <p:nvPr/>
        </p:nvGrpSpPr>
        <p:grpSpPr bwMode="auto">
          <a:xfrm>
            <a:off x="4086225" y="6227911"/>
            <a:ext cx="377825" cy="225425"/>
            <a:chOff x="2879" y="3827"/>
            <a:chExt cx="275" cy="142"/>
          </a:xfrm>
        </p:grpSpPr>
        <p:sp>
          <p:nvSpPr>
            <p:cNvPr id="734258" name="Freeform 13" descr="60%"/>
            <p:cNvSpPr>
              <a:spLocks/>
            </p:cNvSpPr>
            <p:nvPr/>
          </p:nvSpPr>
          <p:spPr bwMode="auto">
            <a:xfrm>
              <a:off x="2882" y="3827"/>
              <a:ext cx="272" cy="64"/>
            </a:xfrm>
            <a:custGeom>
              <a:avLst/>
              <a:gdLst>
                <a:gd name="T0" fmla="*/ 0 w 272"/>
                <a:gd name="T1" fmla="*/ 64 h 64"/>
                <a:gd name="T2" fmla="*/ 90 w 272"/>
                <a:gd name="T3" fmla="*/ 55 h 64"/>
                <a:gd name="T4" fmla="*/ 172 w 272"/>
                <a:gd name="T5" fmla="*/ 10 h 64"/>
                <a:gd name="T6" fmla="*/ 272 w 272"/>
                <a:gd name="T7" fmla="*/ 0 h 64"/>
                <a:gd name="T8" fmla="*/ 0 60000 65536"/>
                <a:gd name="T9" fmla="*/ 0 60000 65536"/>
                <a:gd name="T10" fmla="*/ 0 60000 65536"/>
                <a:gd name="T11" fmla="*/ 0 60000 65536"/>
                <a:gd name="T12" fmla="*/ 0 w 272"/>
                <a:gd name="T13" fmla="*/ 0 h 64"/>
                <a:gd name="T14" fmla="*/ 272 w 272"/>
                <a:gd name="T15" fmla="*/ 64 h 64"/>
              </a:gdLst>
              <a:ahLst/>
              <a:cxnLst>
                <a:cxn ang="T8">
                  <a:pos x="T0" y="T1"/>
                </a:cxn>
                <a:cxn ang="T9">
                  <a:pos x="T2" y="T3"/>
                </a:cxn>
                <a:cxn ang="T10">
                  <a:pos x="T4" y="T5"/>
                </a:cxn>
                <a:cxn ang="T11">
                  <a:pos x="T6" y="T7"/>
                </a:cxn>
              </a:cxnLst>
              <a:rect l="T12" t="T13" r="T14" b="T15"/>
              <a:pathLst>
                <a:path w="272" h="64">
                  <a:moveTo>
                    <a:pt x="0" y="64"/>
                  </a:moveTo>
                  <a:cubicBezTo>
                    <a:pt x="30" y="64"/>
                    <a:pt x="61" y="64"/>
                    <a:pt x="90" y="55"/>
                  </a:cubicBezTo>
                  <a:cubicBezTo>
                    <a:pt x="119" y="46"/>
                    <a:pt x="142" y="19"/>
                    <a:pt x="172" y="10"/>
                  </a:cubicBezTo>
                  <a:cubicBezTo>
                    <a:pt x="202" y="1"/>
                    <a:pt x="237" y="0"/>
                    <a:pt x="272" y="0"/>
                  </a:cubicBezTo>
                </a:path>
              </a:pathLst>
            </a:custGeom>
            <a:pattFill prst="pct60">
              <a:fgClr>
                <a:srgbClr val="E65B40"/>
              </a:fgClr>
              <a:bgClr>
                <a:schemeClr val="bg1"/>
              </a:bgClr>
            </a:pattFill>
            <a:ln w="38100">
              <a:solidFill>
                <a:srgbClr val="F78B30"/>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59" name="Freeform 14" descr="60%"/>
            <p:cNvSpPr>
              <a:spLocks/>
            </p:cNvSpPr>
            <p:nvPr/>
          </p:nvSpPr>
          <p:spPr bwMode="auto">
            <a:xfrm flipV="1">
              <a:off x="2879" y="3905"/>
              <a:ext cx="272" cy="64"/>
            </a:xfrm>
            <a:custGeom>
              <a:avLst/>
              <a:gdLst>
                <a:gd name="T0" fmla="*/ 0 w 272"/>
                <a:gd name="T1" fmla="*/ 64 h 64"/>
                <a:gd name="T2" fmla="*/ 90 w 272"/>
                <a:gd name="T3" fmla="*/ 55 h 64"/>
                <a:gd name="T4" fmla="*/ 172 w 272"/>
                <a:gd name="T5" fmla="*/ 10 h 64"/>
                <a:gd name="T6" fmla="*/ 272 w 272"/>
                <a:gd name="T7" fmla="*/ 0 h 64"/>
                <a:gd name="T8" fmla="*/ 0 60000 65536"/>
                <a:gd name="T9" fmla="*/ 0 60000 65536"/>
                <a:gd name="T10" fmla="*/ 0 60000 65536"/>
                <a:gd name="T11" fmla="*/ 0 60000 65536"/>
                <a:gd name="T12" fmla="*/ 0 w 272"/>
                <a:gd name="T13" fmla="*/ 0 h 64"/>
                <a:gd name="T14" fmla="*/ 272 w 272"/>
                <a:gd name="T15" fmla="*/ 64 h 64"/>
              </a:gdLst>
              <a:ahLst/>
              <a:cxnLst>
                <a:cxn ang="T8">
                  <a:pos x="T0" y="T1"/>
                </a:cxn>
                <a:cxn ang="T9">
                  <a:pos x="T2" y="T3"/>
                </a:cxn>
                <a:cxn ang="T10">
                  <a:pos x="T4" y="T5"/>
                </a:cxn>
                <a:cxn ang="T11">
                  <a:pos x="T6" y="T7"/>
                </a:cxn>
              </a:cxnLst>
              <a:rect l="T12" t="T13" r="T14" b="T15"/>
              <a:pathLst>
                <a:path w="272" h="64">
                  <a:moveTo>
                    <a:pt x="0" y="64"/>
                  </a:moveTo>
                  <a:cubicBezTo>
                    <a:pt x="30" y="64"/>
                    <a:pt x="61" y="64"/>
                    <a:pt x="90" y="55"/>
                  </a:cubicBezTo>
                  <a:cubicBezTo>
                    <a:pt x="119" y="46"/>
                    <a:pt x="142" y="19"/>
                    <a:pt x="172" y="10"/>
                  </a:cubicBezTo>
                  <a:cubicBezTo>
                    <a:pt x="202" y="1"/>
                    <a:pt x="237" y="0"/>
                    <a:pt x="272" y="0"/>
                  </a:cubicBezTo>
                </a:path>
              </a:pathLst>
            </a:custGeom>
            <a:pattFill prst="pct60">
              <a:fgClr>
                <a:srgbClr val="E65B40"/>
              </a:fgClr>
              <a:bgClr>
                <a:schemeClr val="bg1"/>
              </a:bgClr>
            </a:pattFill>
            <a:ln w="38100">
              <a:solidFill>
                <a:srgbClr val="F78B30"/>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60" name="Line 15" descr="60%"/>
            <p:cNvSpPr>
              <a:spLocks noChangeShapeType="1"/>
            </p:cNvSpPr>
            <p:nvPr/>
          </p:nvSpPr>
          <p:spPr bwMode="auto">
            <a:xfrm flipV="1">
              <a:off x="2954" y="3864"/>
              <a:ext cx="200" cy="18"/>
            </a:xfrm>
            <a:prstGeom prst="line">
              <a:avLst/>
            </a:prstGeom>
            <a:noFill/>
            <a:ln w="28575">
              <a:solidFill>
                <a:srgbClr val="F78B30"/>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61" name="Line 16" descr="60%"/>
            <p:cNvSpPr>
              <a:spLocks noChangeShapeType="1"/>
            </p:cNvSpPr>
            <p:nvPr/>
          </p:nvSpPr>
          <p:spPr bwMode="auto">
            <a:xfrm>
              <a:off x="2951" y="3915"/>
              <a:ext cx="200" cy="18"/>
            </a:xfrm>
            <a:prstGeom prst="line">
              <a:avLst/>
            </a:prstGeom>
            <a:noFill/>
            <a:ln w="28575">
              <a:solidFill>
                <a:srgbClr val="F78B30"/>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62" name="Line 17" descr="60%"/>
            <p:cNvSpPr>
              <a:spLocks noChangeShapeType="1"/>
            </p:cNvSpPr>
            <p:nvPr/>
          </p:nvSpPr>
          <p:spPr bwMode="auto">
            <a:xfrm>
              <a:off x="2918" y="3900"/>
              <a:ext cx="227" cy="0"/>
            </a:xfrm>
            <a:prstGeom prst="line">
              <a:avLst/>
            </a:prstGeom>
            <a:noFill/>
            <a:ln w="28575">
              <a:solidFill>
                <a:srgbClr val="F78B30"/>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grpSp>
      <p:sp>
        <p:nvSpPr>
          <p:cNvPr id="734220" name="Oval 18" descr="60%"/>
          <p:cNvSpPr>
            <a:spLocks noChangeArrowheads="1"/>
          </p:cNvSpPr>
          <p:nvPr/>
        </p:nvSpPr>
        <p:spPr bwMode="auto">
          <a:xfrm>
            <a:off x="2122488" y="3033861"/>
            <a:ext cx="112712" cy="163513"/>
          </a:xfrm>
          <a:prstGeom prst="ellipse">
            <a:avLst/>
          </a:prstGeom>
          <a:solidFill>
            <a:srgbClr val="F78B30"/>
          </a:solidFill>
          <a:ln w="9525">
            <a:pattFill prst="pct5">
              <a:fgClr>
                <a:srgbClr val="E65B40"/>
              </a:fgClr>
              <a:bgClr>
                <a:srgbClr val="F0977A"/>
              </a:bgClr>
            </a:pattFill>
            <a:round/>
            <a:headEnd/>
            <a:tailEnd/>
          </a:ln>
          <a:scene3d>
            <a:camera prst="orthographicFront"/>
            <a:lightRig rig="threePt" dir="t"/>
          </a:scene3d>
          <a:sp3d>
            <a:bevelT/>
          </a:sp3d>
        </p:spPr>
        <p:txBody>
          <a:bodyPr wrap="none" anchor="ctr"/>
          <a:lstStyle/>
          <a:p>
            <a:pPr algn="ctr" eaLnBrk="0" hangingPunct="0"/>
            <a:endParaRPr lang="es-MX" sz="1000" dirty="0">
              <a:solidFill>
                <a:srgbClr val="FAFD00"/>
              </a:solidFill>
              <a:latin typeface="Tahoma" pitchFamily="34" charset="0"/>
            </a:endParaRPr>
          </a:p>
        </p:txBody>
      </p:sp>
      <p:sp>
        <p:nvSpPr>
          <p:cNvPr id="734221" name="Line 19"/>
          <p:cNvSpPr>
            <a:spLocks noChangeShapeType="1"/>
          </p:cNvSpPr>
          <p:nvPr/>
        </p:nvSpPr>
        <p:spPr bwMode="auto">
          <a:xfrm>
            <a:off x="2046288" y="3048149"/>
            <a:ext cx="100012" cy="58737"/>
          </a:xfrm>
          <a:prstGeom prst="line">
            <a:avLst/>
          </a:prstGeom>
          <a:noFill/>
          <a:ln w="57150">
            <a:solidFill>
              <a:schemeClr val="accent6"/>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22" name="Text Box 20"/>
          <p:cNvSpPr txBox="1">
            <a:spLocks noChangeArrowheads="1"/>
          </p:cNvSpPr>
          <p:nvPr/>
        </p:nvSpPr>
        <p:spPr bwMode="auto">
          <a:xfrm>
            <a:off x="1979712" y="1806724"/>
            <a:ext cx="1138260" cy="338554"/>
          </a:xfrm>
          <a:prstGeom prst="rect">
            <a:avLst/>
          </a:prstGeom>
          <a:noFill/>
          <a:ln w="9525">
            <a:noFill/>
            <a:miter lim="800000"/>
            <a:headEnd/>
            <a:tailEnd/>
          </a:ln>
          <a:scene3d>
            <a:camera prst="orthographicFront"/>
            <a:lightRig rig="threePt" dir="t"/>
          </a:scene3d>
          <a:sp3d>
            <a:bevelT/>
          </a:sp3d>
        </p:spPr>
        <p:txBody>
          <a:bodyPr wrap="none">
            <a:spAutoFit/>
          </a:bodyPr>
          <a:lstStyle/>
          <a:p>
            <a:pPr eaLnBrk="0" hangingPunct="0"/>
            <a:r>
              <a:rPr lang="es-MX" sz="1600" b="1" dirty="0" smtClean="0">
                <a:solidFill>
                  <a:schemeClr val="bg2"/>
                </a:solidFill>
              </a:rPr>
              <a:t>Raíz dorsal</a:t>
            </a:r>
            <a:endParaRPr lang="es-MX" sz="1600" b="1" dirty="0">
              <a:solidFill>
                <a:schemeClr val="bg2"/>
              </a:solidFill>
            </a:endParaRPr>
          </a:p>
        </p:txBody>
      </p:sp>
      <p:sp>
        <p:nvSpPr>
          <p:cNvPr id="734223" name="Text Box 21"/>
          <p:cNvSpPr txBox="1">
            <a:spLocks noChangeArrowheads="1"/>
          </p:cNvSpPr>
          <p:nvPr/>
        </p:nvSpPr>
        <p:spPr bwMode="auto">
          <a:xfrm>
            <a:off x="467544" y="2246461"/>
            <a:ext cx="1371600" cy="584775"/>
          </a:xfrm>
          <a:prstGeom prst="rect">
            <a:avLst/>
          </a:prstGeom>
          <a:noFill/>
          <a:ln w="9525">
            <a:noFill/>
            <a:miter lim="800000"/>
            <a:headEnd/>
            <a:tailEnd/>
          </a:ln>
          <a:scene3d>
            <a:camera prst="orthographicFront"/>
            <a:lightRig rig="threePt" dir="t"/>
          </a:scene3d>
          <a:sp3d>
            <a:bevelT/>
          </a:sp3d>
        </p:spPr>
        <p:txBody>
          <a:bodyPr>
            <a:spAutoFit/>
          </a:bodyPr>
          <a:lstStyle/>
          <a:p>
            <a:pPr algn="ctr" eaLnBrk="0" hangingPunct="0"/>
            <a:r>
              <a:rPr lang="es-MX" sz="1600" b="1" dirty="0" smtClean="0">
                <a:solidFill>
                  <a:schemeClr val="bg2"/>
                </a:solidFill>
              </a:rPr>
              <a:t>Ganglio de la raíz dorsal</a:t>
            </a:r>
            <a:endParaRPr lang="es-MX" sz="1600" b="1" dirty="0">
              <a:solidFill>
                <a:schemeClr val="bg2"/>
              </a:solidFill>
            </a:endParaRPr>
          </a:p>
        </p:txBody>
      </p:sp>
      <p:sp>
        <p:nvSpPr>
          <p:cNvPr id="734224" name="Line 22"/>
          <p:cNvSpPr>
            <a:spLocks noChangeShapeType="1"/>
          </p:cNvSpPr>
          <p:nvPr/>
        </p:nvSpPr>
        <p:spPr bwMode="auto">
          <a:xfrm>
            <a:off x="1589088" y="2687786"/>
            <a:ext cx="231775" cy="173038"/>
          </a:xfrm>
          <a:prstGeom prst="line">
            <a:avLst/>
          </a:prstGeom>
          <a:noFill/>
          <a:ln w="9525">
            <a:solidFill>
              <a:schemeClr val="bg2"/>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25" name="Line 23"/>
          <p:cNvSpPr>
            <a:spLocks noChangeShapeType="1"/>
          </p:cNvSpPr>
          <p:nvPr/>
        </p:nvSpPr>
        <p:spPr bwMode="auto">
          <a:xfrm>
            <a:off x="2538413" y="2081361"/>
            <a:ext cx="52387" cy="274638"/>
          </a:xfrm>
          <a:prstGeom prst="line">
            <a:avLst/>
          </a:prstGeom>
          <a:noFill/>
          <a:ln w="9525">
            <a:solidFill>
              <a:schemeClr val="bg2"/>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26" name="Text Box 25"/>
          <p:cNvSpPr txBox="1">
            <a:spLocks noChangeArrowheads="1"/>
          </p:cNvSpPr>
          <p:nvPr/>
        </p:nvSpPr>
        <p:spPr bwMode="auto">
          <a:xfrm>
            <a:off x="6516216" y="1484784"/>
            <a:ext cx="1758430" cy="523220"/>
          </a:xfrm>
          <a:prstGeom prst="rect">
            <a:avLst/>
          </a:prstGeom>
          <a:noFill/>
          <a:ln w="9525">
            <a:noFill/>
            <a:miter lim="800000"/>
            <a:headEnd/>
            <a:tailEnd/>
          </a:ln>
          <a:scene3d>
            <a:camera prst="orthographicFront"/>
            <a:lightRig rig="threePt" dir="t"/>
          </a:scene3d>
          <a:sp3d>
            <a:bevelT/>
          </a:sp3d>
        </p:spPr>
        <p:txBody>
          <a:bodyPr wrap="none">
            <a:spAutoFit/>
          </a:bodyPr>
          <a:lstStyle/>
          <a:p>
            <a:pPr eaLnBrk="0" hangingPunct="0"/>
            <a:r>
              <a:rPr lang="es-MX" sz="2800" b="1" dirty="0" smtClean="0">
                <a:solidFill>
                  <a:schemeClr val="bg2"/>
                </a:solidFill>
              </a:rPr>
              <a:t>Al Cerebro</a:t>
            </a:r>
            <a:endParaRPr lang="es-MX" sz="2800" b="1" dirty="0">
              <a:solidFill>
                <a:schemeClr val="bg2"/>
              </a:solidFill>
            </a:endParaRPr>
          </a:p>
        </p:txBody>
      </p:sp>
      <p:sp>
        <p:nvSpPr>
          <p:cNvPr id="734227" name="Text Box 26"/>
          <p:cNvSpPr txBox="1">
            <a:spLocks noChangeArrowheads="1"/>
          </p:cNvSpPr>
          <p:nvPr/>
        </p:nvSpPr>
        <p:spPr bwMode="auto">
          <a:xfrm>
            <a:off x="6767442" y="2996952"/>
            <a:ext cx="1400319" cy="584775"/>
          </a:xfrm>
          <a:prstGeom prst="rect">
            <a:avLst/>
          </a:prstGeom>
          <a:noFill/>
          <a:ln w="9525">
            <a:noFill/>
            <a:miter lim="800000"/>
            <a:headEnd/>
            <a:tailEnd/>
          </a:ln>
          <a:scene3d>
            <a:camera prst="orthographicFront"/>
            <a:lightRig rig="threePt" dir="t"/>
          </a:scene3d>
          <a:sp3d>
            <a:bevelT/>
          </a:sp3d>
        </p:spPr>
        <p:txBody>
          <a:bodyPr wrap="none">
            <a:spAutoFit/>
          </a:bodyPr>
          <a:lstStyle/>
          <a:p>
            <a:pPr algn="ctr" eaLnBrk="0" hangingPunct="0"/>
            <a:r>
              <a:rPr lang="es-MX" sz="1600" b="1" dirty="0" smtClean="0">
                <a:solidFill>
                  <a:schemeClr val="bg2"/>
                </a:solidFill>
              </a:rPr>
              <a:t>Tracto </a:t>
            </a:r>
          </a:p>
          <a:p>
            <a:pPr algn="ctr" eaLnBrk="0" hangingPunct="0"/>
            <a:r>
              <a:rPr lang="es-MX" sz="1600" b="1" dirty="0" smtClean="0">
                <a:solidFill>
                  <a:schemeClr val="bg2"/>
                </a:solidFill>
              </a:rPr>
              <a:t>Corticoespinal</a:t>
            </a:r>
            <a:endParaRPr lang="es-MX" sz="1600" b="1" dirty="0">
              <a:solidFill>
                <a:schemeClr val="bg2"/>
              </a:solidFill>
            </a:endParaRPr>
          </a:p>
        </p:txBody>
      </p:sp>
      <p:sp>
        <p:nvSpPr>
          <p:cNvPr id="734228" name="Text Box 27"/>
          <p:cNvSpPr txBox="1">
            <a:spLocks noChangeArrowheads="1"/>
          </p:cNvSpPr>
          <p:nvPr/>
        </p:nvSpPr>
        <p:spPr bwMode="auto">
          <a:xfrm>
            <a:off x="6804497" y="3780329"/>
            <a:ext cx="1480084" cy="584775"/>
          </a:xfrm>
          <a:prstGeom prst="rect">
            <a:avLst/>
          </a:prstGeom>
          <a:noFill/>
          <a:ln w="9525">
            <a:noFill/>
            <a:miter lim="800000"/>
            <a:headEnd/>
            <a:tailEnd/>
          </a:ln>
          <a:scene3d>
            <a:camera prst="orthographicFront"/>
            <a:lightRig rig="threePt" dir="t"/>
          </a:scene3d>
          <a:sp3d>
            <a:bevelT/>
          </a:sp3d>
        </p:spPr>
        <p:txBody>
          <a:bodyPr wrap="none">
            <a:spAutoFit/>
          </a:bodyPr>
          <a:lstStyle/>
          <a:p>
            <a:pPr algn="ctr" eaLnBrk="0" hangingPunct="0"/>
            <a:r>
              <a:rPr lang="es-MX" sz="1600" b="1" dirty="0" smtClean="0">
                <a:solidFill>
                  <a:schemeClr val="bg2"/>
                </a:solidFill>
              </a:rPr>
              <a:t>Tracto</a:t>
            </a:r>
          </a:p>
          <a:p>
            <a:pPr algn="ctr" eaLnBrk="0" hangingPunct="0"/>
            <a:r>
              <a:rPr lang="es-MX" sz="1600" b="1" dirty="0" smtClean="0">
                <a:solidFill>
                  <a:schemeClr val="bg2"/>
                </a:solidFill>
              </a:rPr>
              <a:t>Espinotalámico</a:t>
            </a:r>
            <a:endParaRPr lang="es-MX" sz="1600" b="1" dirty="0">
              <a:solidFill>
                <a:schemeClr val="bg2"/>
              </a:solidFill>
            </a:endParaRPr>
          </a:p>
        </p:txBody>
      </p:sp>
      <p:sp>
        <p:nvSpPr>
          <p:cNvPr id="734229" name="Line 28"/>
          <p:cNvSpPr>
            <a:spLocks noChangeShapeType="1"/>
          </p:cNvSpPr>
          <p:nvPr/>
        </p:nvSpPr>
        <p:spPr bwMode="auto">
          <a:xfrm>
            <a:off x="6373813" y="3294211"/>
            <a:ext cx="501650" cy="0"/>
          </a:xfrm>
          <a:prstGeom prst="line">
            <a:avLst/>
          </a:prstGeom>
          <a:noFill/>
          <a:ln w="9525">
            <a:solidFill>
              <a:schemeClr val="bg2"/>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30" name="Line 29"/>
          <p:cNvSpPr>
            <a:spLocks noChangeShapeType="1"/>
          </p:cNvSpPr>
          <p:nvPr/>
        </p:nvSpPr>
        <p:spPr bwMode="auto">
          <a:xfrm>
            <a:off x="6323013" y="3625999"/>
            <a:ext cx="539750" cy="303212"/>
          </a:xfrm>
          <a:prstGeom prst="line">
            <a:avLst/>
          </a:prstGeom>
          <a:noFill/>
          <a:ln w="9525">
            <a:solidFill>
              <a:schemeClr val="bg2"/>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31" name="Oval 30" descr="60%"/>
          <p:cNvSpPr>
            <a:spLocks noChangeArrowheads="1"/>
          </p:cNvSpPr>
          <p:nvPr/>
        </p:nvSpPr>
        <p:spPr bwMode="auto">
          <a:xfrm>
            <a:off x="3733800" y="3011636"/>
            <a:ext cx="117475" cy="134938"/>
          </a:xfrm>
          <a:prstGeom prst="ellipse">
            <a:avLst/>
          </a:prstGeom>
          <a:solidFill>
            <a:schemeClr val="accent6"/>
          </a:solidFill>
          <a:ln w="9525">
            <a:solidFill>
              <a:srgbClr val="F78B30"/>
            </a:solidFill>
            <a:round/>
            <a:headEnd/>
            <a:tailEnd/>
          </a:ln>
          <a:scene3d>
            <a:camera prst="orthographicFront"/>
            <a:lightRig rig="threePt" dir="t"/>
          </a:scene3d>
          <a:sp3d>
            <a:bevelT/>
          </a:sp3d>
        </p:spPr>
        <p:txBody>
          <a:bodyPr wrap="none" anchor="ctr"/>
          <a:lstStyle/>
          <a:p>
            <a:pPr algn="ctr" eaLnBrk="0" hangingPunct="0"/>
            <a:endParaRPr lang="es-MX" sz="1000" dirty="0">
              <a:solidFill>
                <a:srgbClr val="FAFD00"/>
              </a:solidFill>
              <a:latin typeface="Tahoma" pitchFamily="34" charset="0"/>
            </a:endParaRPr>
          </a:p>
        </p:txBody>
      </p:sp>
      <p:sp>
        <p:nvSpPr>
          <p:cNvPr id="734232" name="Freeform 31"/>
          <p:cNvSpPr>
            <a:spLocks/>
          </p:cNvSpPr>
          <p:nvPr/>
        </p:nvSpPr>
        <p:spPr bwMode="auto">
          <a:xfrm>
            <a:off x="6105525" y="2630636"/>
            <a:ext cx="269875" cy="158750"/>
          </a:xfrm>
          <a:custGeom>
            <a:avLst/>
            <a:gdLst>
              <a:gd name="T0" fmla="*/ 0 w 191"/>
              <a:gd name="T1" fmla="*/ 2147483647 h 100"/>
              <a:gd name="T2" fmla="*/ 2147483647 w 191"/>
              <a:gd name="T3" fmla="*/ 2147483647 h 100"/>
              <a:gd name="T4" fmla="*/ 2147483647 w 191"/>
              <a:gd name="T5" fmla="*/ 2147483647 h 100"/>
              <a:gd name="T6" fmla="*/ 2147483647 w 191"/>
              <a:gd name="T7" fmla="*/ 0 h 100"/>
              <a:gd name="T8" fmla="*/ 0 60000 65536"/>
              <a:gd name="T9" fmla="*/ 0 60000 65536"/>
              <a:gd name="T10" fmla="*/ 0 60000 65536"/>
              <a:gd name="T11" fmla="*/ 0 60000 65536"/>
              <a:gd name="T12" fmla="*/ 0 w 191"/>
              <a:gd name="T13" fmla="*/ 0 h 100"/>
              <a:gd name="T14" fmla="*/ 191 w 191"/>
              <a:gd name="T15" fmla="*/ 100 h 100"/>
            </a:gdLst>
            <a:ahLst/>
            <a:cxnLst>
              <a:cxn ang="T8">
                <a:pos x="T0" y="T1"/>
              </a:cxn>
              <a:cxn ang="T9">
                <a:pos x="T2" y="T3"/>
              </a:cxn>
              <a:cxn ang="T10">
                <a:pos x="T4" y="T5"/>
              </a:cxn>
              <a:cxn ang="T11">
                <a:pos x="T6" y="T7"/>
              </a:cxn>
            </a:cxnLst>
            <a:rect l="T12" t="T13" r="T14" b="T15"/>
            <a:pathLst>
              <a:path w="191" h="100">
                <a:moveTo>
                  <a:pt x="0" y="100"/>
                </a:moveTo>
                <a:cubicBezTo>
                  <a:pt x="22" y="95"/>
                  <a:pt x="44" y="91"/>
                  <a:pt x="64" y="82"/>
                </a:cubicBezTo>
                <a:cubicBezTo>
                  <a:pt x="84" y="73"/>
                  <a:pt x="97" y="59"/>
                  <a:pt x="118" y="45"/>
                </a:cubicBezTo>
                <a:cubicBezTo>
                  <a:pt x="139" y="31"/>
                  <a:pt x="176" y="9"/>
                  <a:pt x="191" y="0"/>
                </a:cubicBezTo>
              </a:path>
            </a:pathLst>
          </a:custGeom>
          <a:noFill/>
          <a:ln w="38100" cap="rnd">
            <a:solidFill>
              <a:schemeClr val="accent2"/>
            </a:solidFill>
            <a:prstDash val="sysDot"/>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33" name="Freeform 33"/>
          <p:cNvSpPr>
            <a:spLocks/>
          </p:cNvSpPr>
          <p:nvPr/>
        </p:nvSpPr>
        <p:spPr bwMode="auto">
          <a:xfrm>
            <a:off x="6165850" y="2668736"/>
            <a:ext cx="268288" cy="158750"/>
          </a:xfrm>
          <a:custGeom>
            <a:avLst/>
            <a:gdLst>
              <a:gd name="T0" fmla="*/ 0 w 191"/>
              <a:gd name="T1" fmla="*/ 2147483647 h 100"/>
              <a:gd name="T2" fmla="*/ 2147483647 w 191"/>
              <a:gd name="T3" fmla="*/ 2147483647 h 100"/>
              <a:gd name="T4" fmla="*/ 2147483647 w 191"/>
              <a:gd name="T5" fmla="*/ 2147483647 h 100"/>
              <a:gd name="T6" fmla="*/ 2147483647 w 191"/>
              <a:gd name="T7" fmla="*/ 0 h 100"/>
              <a:gd name="T8" fmla="*/ 0 60000 65536"/>
              <a:gd name="T9" fmla="*/ 0 60000 65536"/>
              <a:gd name="T10" fmla="*/ 0 60000 65536"/>
              <a:gd name="T11" fmla="*/ 0 60000 65536"/>
              <a:gd name="T12" fmla="*/ 0 w 191"/>
              <a:gd name="T13" fmla="*/ 0 h 100"/>
              <a:gd name="T14" fmla="*/ 191 w 191"/>
              <a:gd name="T15" fmla="*/ 100 h 100"/>
            </a:gdLst>
            <a:ahLst/>
            <a:cxnLst>
              <a:cxn ang="T8">
                <a:pos x="T0" y="T1"/>
              </a:cxn>
              <a:cxn ang="T9">
                <a:pos x="T2" y="T3"/>
              </a:cxn>
              <a:cxn ang="T10">
                <a:pos x="T4" y="T5"/>
              </a:cxn>
              <a:cxn ang="T11">
                <a:pos x="T6" y="T7"/>
              </a:cxn>
            </a:cxnLst>
            <a:rect l="T12" t="T13" r="T14" b="T15"/>
            <a:pathLst>
              <a:path w="191" h="100">
                <a:moveTo>
                  <a:pt x="0" y="100"/>
                </a:moveTo>
                <a:cubicBezTo>
                  <a:pt x="22" y="95"/>
                  <a:pt x="44" y="91"/>
                  <a:pt x="64" y="82"/>
                </a:cubicBezTo>
                <a:cubicBezTo>
                  <a:pt x="84" y="73"/>
                  <a:pt x="97" y="59"/>
                  <a:pt x="118" y="45"/>
                </a:cubicBezTo>
                <a:cubicBezTo>
                  <a:pt x="139" y="31"/>
                  <a:pt x="176" y="9"/>
                  <a:pt x="191" y="0"/>
                </a:cubicBezTo>
              </a:path>
            </a:pathLst>
          </a:custGeom>
          <a:noFill/>
          <a:ln w="38100" cap="rnd">
            <a:solidFill>
              <a:srgbClr val="C03932"/>
            </a:solidFill>
            <a:prstDash val="sysDot"/>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34" name="Line 35"/>
          <p:cNvSpPr>
            <a:spLocks noChangeShapeType="1"/>
          </p:cNvSpPr>
          <p:nvPr/>
        </p:nvSpPr>
        <p:spPr bwMode="auto">
          <a:xfrm flipV="1">
            <a:off x="6375400" y="2513161"/>
            <a:ext cx="49213" cy="101600"/>
          </a:xfrm>
          <a:prstGeom prst="line">
            <a:avLst/>
          </a:prstGeom>
          <a:noFill/>
          <a:ln w="9525">
            <a:solidFill>
              <a:schemeClr val="bg2"/>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35" name="Line 36"/>
          <p:cNvSpPr>
            <a:spLocks noChangeShapeType="1"/>
          </p:cNvSpPr>
          <p:nvPr/>
        </p:nvSpPr>
        <p:spPr bwMode="auto">
          <a:xfrm flipV="1">
            <a:off x="6413500" y="2527449"/>
            <a:ext cx="153988" cy="174625"/>
          </a:xfrm>
          <a:prstGeom prst="line">
            <a:avLst/>
          </a:prstGeom>
          <a:noFill/>
          <a:ln w="9525">
            <a:solidFill>
              <a:schemeClr val="bg2"/>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36" name="Line 37"/>
          <p:cNvSpPr>
            <a:spLocks noChangeShapeType="1"/>
          </p:cNvSpPr>
          <p:nvPr/>
        </p:nvSpPr>
        <p:spPr bwMode="auto">
          <a:xfrm flipV="1">
            <a:off x="6465888" y="2543324"/>
            <a:ext cx="295275" cy="244475"/>
          </a:xfrm>
          <a:prstGeom prst="line">
            <a:avLst/>
          </a:prstGeom>
          <a:noFill/>
          <a:ln w="9525">
            <a:solidFill>
              <a:schemeClr val="bg2"/>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38" name="Line 40"/>
          <p:cNvSpPr>
            <a:spLocks noChangeShapeType="1"/>
          </p:cNvSpPr>
          <p:nvPr/>
        </p:nvSpPr>
        <p:spPr bwMode="auto">
          <a:xfrm flipH="1">
            <a:off x="4014788" y="6007249"/>
            <a:ext cx="436562" cy="319087"/>
          </a:xfrm>
          <a:prstGeom prst="line">
            <a:avLst/>
          </a:prstGeom>
          <a:noFill/>
          <a:ln w="9525">
            <a:solidFill>
              <a:schemeClr val="tx1"/>
            </a:solidFill>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43" name="Text Box 39"/>
          <p:cNvSpPr txBox="1">
            <a:spLocks noChangeArrowheads="1"/>
          </p:cNvSpPr>
          <p:nvPr/>
        </p:nvSpPr>
        <p:spPr bwMode="auto">
          <a:xfrm>
            <a:off x="4453963" y="5732611"/>
            <a:ext cx="1488614" cy="307777"/>
          </a:xfrm>
          <a:prstGeom prst="rect">
            <a:avLst/>
          </a:prstGeom>
          <a:noFill/>
          <a:ln w="9525">
            <a:noFill/>
            <a:miter lim="800000"/>
            <a:headEnd/>
            <a:tailEnd/>
          </a:ln>
          <a:scene3d>
            <a:camera prst="orthographicFront"/>
            <a:lightRig rig="threePt" dir="t"/>
          </a:scene3d>
          <a:sp3d>
            <a:bevelT/>
          </a:sp3d>
        </p:spPr>
        <p:txBody>
          <a:bodyPr wrap="none">
            <a:spAutoFit/>
          </a:bodyPr>
          <a:lstStyle/>
          <a:p>
            <a:pPr algn="ctr" eaLnBrk="0" hangingPunct="0"/>
            <a:r>
              <a:rPr lang="es-MX" sz="1400" b="1" dirty="0" smtClean="0">
                <a:solidFill>
                  <a:schemeClr val="bg2"/>
                </a:solidFill>
              </a:rPr>
              <a:t>Fibras A-Delta y C</a:t>
            </a:r>
            <a:endParaRPr lang="es-MX" sz="1400" b="1" dirty="0">
              <a:solidFill>
                <a:schemeClr val="bg2"/>
              </a:solidFill>
            </a:endParaRPr>
          </a:p>
        </p:txBody>
      </p:sp>
      <p:sp>
        <p:nvSpPr>
          <p:cNvPr id="734244" name="Text Box 16"/>
          <p:cNvSpPr txBox="1">
            <a:spLocks noChangeArrowheads="1"/>
          </p:cNvSpPr>
          <p:nvPr/>
        </p:nvSpPr>
        <p:spPr bwMode="auto">
          <a:xfrm>
            <a:off x="82352" y="6577572"/>
            <a:ext cx="8528050" cy="169277"/>
          </a:xfrm>
          <a:prstGeom prst="rect">
            <a:avLst/>
          </a:prstGeom>
          <a:noFill/>
          <a:ln w="9525">
            <a:noFill/>
            <a:miter lim="800000"/>
            <a:headEnd/>
            <a:tailEnd/>
          </a:ln>
        </p:spPr>
        <p:txBody>
          <a:bodyPr lIns="0" tIns="0" rIns="0" bIns="0" anchor="b">
            <a:spAutoFit/>
          </a:bodyPr>
          <a:lstStyle/>
          <a:p>
            <a:r>
              <a:rPr lang="es-MX" sz="1100" dirty="0" smtClean="0">
                <a:solidFill>
                  <a:schemeClr val="bg2"/>
                </a:solidFill>
              </a:rPr>
              <a:t>Dubin AE, Patapoutian A. </a:t>
            </a:r>
            <a:r>
              <a:rPr lang="es-MX" sz="1100" i="1" dirty="0" smtClean="0">
                <a:solidFill>
                  <a:schemeClr val="bg2"/>
                </a:solidFill>
              </a:rPr>
              <a:t>J Clin Invest.</a:t>
            </a:r>
            <a:r>
              <a:rPr lang="es-MX" sz="1100" dirty="0" smtClean="0">
                <a:solidFill>
                  <a:schemeClr val="bg2"/>
                </a:solidFill>
              </a:rPr>
              <a:t> 2010;120(11):3760-72.</a:t>
            </a:r>
            <a:endParaRPr lang="es-MX" sz="1100" dirty="0">
              <a:solidFill>
                <a:schemeClr val="bg2"/>
              </a:solidFill>
            </a:endParaRPr>
          </a:p>
        </p:txBody>
      </p:sp>
      <p:sp>
        <p:nvSpPr>
          <p:cNvPr id="734245" name="Freeform 33"/>
          <p:cNvSpPr>
            <a:spLocks/>
          </p:cNvSpPr>
          <p:nvPr/>
        </p:nvSpPr>
        <p:spPr bwMode="auto">
          <a:xfrm>
            <a:off x="6197600" y="2710011"/>
            <a:ext cx="268288" cy="158750"/>
          </a:xfrm>
          <a:custGeom>
            <a:avLst/>
            <a:gdLst>
              <a:gd name="T0" fmla="*/ 0 w 191"/>
              <a:gd name="T1" fmla="*/ 2147483647 h 100"/>
              <a:gd name="T2" fmla="*/ 2147483647 w 191"/>
              <a:gd name="T3" fmla="*/ 2147483647 h 100"/>
              <a:gd name="T4" fmla="*/ 2147483647 w 191"/>
              <a:gd name="T5" fmla="*/ 2147483647 h 100"/>
              <a:gd name="T6" fmla="*/ 2147483647 w 191"/>
              <a:gd name="T7" fmla="*/ 0 h 100"/>
              <a:gd name="T8" fmla="*/ 0 60000 65536"/>
              <a:gd name="T9" fmla="*/ 0 60000 65536"/>
              <a:gd name="T10" fmla="*/ 0 60000 65536"/>
              <a:gd name="T11" fmla="*/ 0 60000 65536"/>
              <a:gd name="T12" fmla="*/ 0 w 191"/>
              <a:gd name="T13" fmla="*/ 0 h 100"/>
              <a:gd name="T14" fmla="*/ 191 w 191"/>
              <a:gd name="T15" fmla="*/ 100 h 100"/>
            </a:gdLst>
            <a:ahLst/>
            <a:cxnLst>
              <a:cxn ang="T8">
                <a:pos x="T0" y="T1"/>
              </a:cxn>
              <a:cxn ang="T9">
                <a:pos x="T2" y="T3"/>
              </a:cxn>
              <a:cxn ang="T10">
                <a:pos x="T4" y="T5"/>
              </a:cxn>
              <a:cxn ang="T11">
                <a:pos x="T6" y="T7"/>
              </a:cxn>
            </a:cxnLst>
            <a:rect l="T12" t="T13" r="T14" b="T15"/>
            <a:pathLst>
              <a:path w="191" h="100">
                <a:moveTo>
                  <a:pt x="0" y="100"/>
                </a:moveTo>
                <a:cubicBezTo>
                  <a:pt x="22" y="95"/>
                  <a:pt x="44" y="91"/>
                  <a:pt x="64" y="82"/>
                </a:cubicBezTo>
                <a:cubicBezTo>
                  <a:pt x="84" y="73"/>
                  <a:pt x="97" y="59"/>
                  <a:pt x="118" y="45"/>
                </a:cubicBezTo>
                <a:cubicBezTo>
                  <a:pt x="139" y="31"/>
                  <a:pt x="176" y="9"/>
                  <a:pt x="191" y="0"/>
                </a:cubicBezTo>
              </a:path>
            </a:pathLst>
          </a:custGeom>
          <a:noFill/>
          <a:ln w="38100" cap="rnd">
            <a:solidFill>
              <a:srgbClr val="C03932"/>
            </a:solidFill>
            <a:prstDash val="sysDot"/>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46" name="Freeform 33"/>
          <p:cNvSpPr>
            <a:spLocks/>
          </p:cNvSpPr>
          <p:nvPr/>
        </p:nvSpPr>
        <p:spPr bwMode="auto">
          <a:xfrm>
            <a:off x="6215063" y="2748111"/>
            <a:ext cx="268287" cy="158750"/>
          </a:xfrm>
          <a:custGeom>
            <a:avLst/>
            <a:gdLst>
              <a:gd name="T0" fmla="*/ 0 w 191"/>
              <a:gd name="T1" fmla="*/ 2147483647 h 100"/>
              <a:gd name="T2" fmla="*/ 2147483647 w 191"/>
              <a:gd name="T3" fmla="*/ 2147483647 h 100"/>
              <a:gd name="T4" fmla="*/ 2147483647 w 191"/>
              <a:gd name="T5" fmla="*/ 2147483647 h 100"/>
              <a:gd name="T6" fmla="*/ 2147483647 w 191"/>
              <a:gd name="T7" fmla="*/ 0 h 100"/>
              <a:gd name="T8" fmla="*/ 0 60000 65536"/>
              <a:gd name="T9" fmla="*/ 0 60000 65536"/>
              <a:gd name="T10" fmla="*/ 0 60000 65536"/>
              <a:gd name="T11" fmla="*/ 0 60000 65536"/>
              <a:gd name="T12" fmla="*/ 0 w 191"/>
              <a:gd name="T13" fmla="*/ 0 h 100"/>
              <a:gd name="T14" fmla="*/ 191 w 191"/>
              <a:gd name="T15" fmla="*/ 100 h 100"/>
            </a:gdLst>
            <a:ahLst/>
            <a:cxnLst>
              <a:cxn ang="T8">
                <a:pos x="T0" y="T1"/>
              </a:cxn>
              <a:cxn ang="T9">
                <a:pos x="T2" y="T3"/>
              </a:cxn>
              <a:cxn ang="T10">
                <a:pos x="T4" y="T5"/>
              </a:cxn>
              <a:cxn ang="T11">
                <a:pos x="T6" y="T7"/>
              </a:cxn>
            </a:cxnLst>
            <a:rect l="T12" t="T13" r="T14" b="T15"/>
            <a:pathLst>
              <a:path w="191" h="100">
                <a:moveTo>
                  <a:pt x="0" y="100"/>
                </a:moveTo>
                <a:cubicBezTo>
                  <a:pt x="22" y="95"/>
                  <a:pt x="44" y="91"/>
                  <a:pt x="64" y="82"/>
                </a:cubicBezTo>
                <a:cubicBezTo>
                  <a:pt x="84" y="73"/>
                  <a:pt x="97" y="59"/>
                  <a:pt x="118" y="45"/>
                </a:cubicBezTo>
                <a:cubicBezTo>
                  <a:pt x="139" y="31"/>
                  <a:pt x="176" y="9"/>
                  <a:pt x="191" y="0"/>
                </a:cubicBezTo>
              </a:path>
            </a:pathLst>
          </a:custGeom>
          <a:noFill/>
          <a:ln w="38100" cap="rnd">
            <a:solidFill>
              <a:srgbClr val="C03932"/>
            </a:solidFill>
            <a:prstDash val="sysDot"/>
            <a:round/>
            <a:headEnd/>
            <a:tailEnd/>
          </a:ln>
          <a:scene3d>
            <a:camera prst="orthographicFront"/>
            <a:lightRig rig="threePt" dir="t"/>
          </a:scene3d>
          <a:sp3d>
            <a:bevelT/>
          </a:sp3d>
        </p:spPr>
        <p:txBody>
          <a:bodyPr wrap="none" anchor="ctr"/>
          <a:lstStyle/>
          <a:p>
            <a:endParaRPr lang="es-MX" dirty="0">
              <a:solidFill>
                <a:prstClr val="white"/>
              </a:solidFill>
            </a:endParaRPr>
          </a:p>
        </p:txBody>
      </p:sp>
      <p:sp>
        <p:nvSpPr>
          <p:cNvPr id="734247" name="Text Box 49"/>
          <p:cNvSpPr txBox="1">
            <a:spLocks noChangeArrowheads="1"/>
          </p:cNvSpPr>
          <p:nvPr/>
        </p:nvSpPr>
        <p:spPr bwMode="auto">
          <a:xfrm>
            <a:off x="6761755" y="2351236"/>
            <a:ext cx="41678" cy="184666"/>
          </a:xfrm>
          <a:prstGeom prst="rect">
            <a:avLst/>
          </a:prstGeom>
          <a:noFill/>
          <a:ln w="9525" algn="ctr">
            <a:noFill/>
            <a:miter lim="800000"/>
            <a:headEnd/>
            <a:tailEnd/>
          </a:ln>
          <a:scene3d>
            <a:camera prst="orthographicFront"/>
            <a:lightRig rig="threePt" dir="t"/>
          </a:scene3d>
          <a:sp3d>
            <a:bevelT/>
          </a:sp3d>
        </p:spPr>
        <p:txBody>
          <a:bodyPr wrap="none" lIns="0" tIns="0" rIns="0" bIns="0">
            <a:spAutoFit/>
          </a:bodyPr>
          <a:lstStyle/>
          <a:p>
            <a:pPr algn="ctr" eaLnBrk="0" hangingPunct="0"/>
            <a:r>
              <a:rPr lang="es-MX" sz="1200" b="1" dirty="0" smtClean="0">
                <a:solidFill>
                  <a:schemeClr val="bg2"/>
                </a:solidFill>
              </a:rPr>
              <a:t>I</a:t>
            </a:r>
            <a:endParaRPr lang="es-MX" sz="1200" b="1" dirty="0">
              <a:solidFill>
                <a:schemeClr val="bg2"/>
              </a:solidFill>
            </a:endParaRPr>
          </a:p>
        </p:txBody>
      </p:sp>
      <p:sp>
        <p:nvSpPr>
          <p:cNvPr id="734248" name="Text Box 50"/>
          <p:cNvSpPr txBox="1">
            <a:spLocks noChangeArrowheads="1"/>
          </p:cNvSpPr>
          <p:nvPr/>
        </p:nvSpPr>
        <p:spPr bwMode="auto">
          <a:xfrm>
            <a:off x="6571848" y="2351236"/>
            <a:ext cx="83356" cy="184666"/>
          </a:xfrm>
          <a:prstGeom prst="rect">
            <a:avLst/>
          </a:prstGeom>
          <a:noFill/>
          <a:ln w="9525" algn="ctr">
            <a:noFill/>
            <a:miter lim="800000"/>
            <a:headEnd/>
            <a:tailEnd/>
          </a:ln>
          <a:scene3d>
            <a:camera prst="orthographicFront"/>
            <a:lightRig rig="threePt" dir="t"/>
          </a:scene3d>
          <a:sp3d>
            <a:bevelT/>
          </a:sp3d>
        </p:spPr>
        <p:txBody>
          <a:bodyPr wrap="none" lIns="0" tIns="0" rIns="0" bIns="0">
            <a:spAutoFit/>
          </a:bodyPr>
          <a:lstStyle/>
          <a:p>
            <a:pPr algn="ctr" eaLnBrk="0" hangingPunct="0"/>
            <a:r>
              <a:rPr lang="es-MX" sz="1200" b="1" dirty="0" smtClean="0">
                <a:solidFill>
                  <a:schemeClr val="bg2"/>
                </a:solidFill>
              </a:rPr>
              <a:t>II</a:t>
            </a:r>
            <a:endParaRPr lang="es-MX" sz="1200" b="1" dirty="0">
              <a:solidFill>
                <a:schemeClr val="bg2"/>
              </a:solidFill>
            </a:endParaRPr>
          </a:p>
        </p:txBody>
      </p:sp>
      <p:sp>
        <p:nvSpPr>
          <p:cNvPr id="734249" name="Text Box 51"/>
          <p:cNvSpPr txBox="1">
            <a:spLocks noChangeArrowheads="1"/>
          </p:cNvSpPr>
          <p:nvPr/>
        </p:nvSpPr>
        <p:spPr bwMode="auto">
          <a:xfrm>
            <a:off x="6405752" y="2351236"/>
            <a:ext cx="125034" cy="184666"/>
          </a:xfrm>
          <a:prstGeom prst="rect">
            <a:avLst/>
          </a:prstGeom>
          <a:noFill/>
          <a:ln w="9525" algn="ctr">
            <a:noFill/>
            <a:miter lim="800000"/>
            <a:headEnd/>
            <a:tailEnd/>
          </a:ln>
          <a:scene3d>
            <a:camera prst="orthographicFront"/>
            <a:lightRig rig="threePt" dir="t"/>
          </a:scene3d>
          <a:sp3d>
            <a:bevelT/>
          </a:sp3d>
        </p:spPr>
        <p:txBody>
          <a:bodyPr wrap="none" lIns="0" tIns="0" rIns="0" bIns="0">
            <a:spAutoFit/>
          </a:bodyPr>
          <a:lstStyle/>
          <a:p>
            <a:pPr algn="ctr" eaLnBrk="0" hangingPunct="0"/>
            <a:r>
              <a:rPr lang="es-MX" sz="1200" b="1" dirty="0" smtClean="0">
                <a:solidFill>
                  <a:schemeClr val="bg2"/>
                </a:solidFill>
              </a:rPr>
              <a:t>III</a:t>
            </a:r>
            <a:endParaRPr lang="es-MX" sz="1200" b="1" dirty="0">
              <a:solidFill>
                <a:schemeClr val="bg2"/>
              </a:solidFill>
            </a:endParaRPr>
          </a:p>
        </p:txBody>
      </p:sp>
      <p:sp>
        <p:nvSpPr>
          <p:cNvPr id="50" name="Text Box 20"/>
          <p:cNvSpPr txBox="1">
            <a:spLocks noChangeArrowheads="1"/>
          </p:cNvSpPr>
          <p:nvPr/>
        </p:nvSpPr>
        <p:spPr bwMode="auto">
          <a:xfrm>
            <a:off x="6204599" y="2034183"/>
            <a:ext cx="1007712" cy="338554"/>
          </a:xfrm>
          <a:prstGeom prst="rect">
            <a:avLst/>
          </a:prstGeom>
          <a:noFill/>
          <a:ln w="9525">
            <a:noFill/>
            <a:miter lim="800000"/>
            <a:headEnd/>
            <a:tailEnd/>
          </a:ln>
          <a:scene3d>
            <a:camera prst="orthographicFront"/>
            <a:lightRig rig="threePt" dir="t"/>
          </a:scene3d>
          <a:sp3d>
            <a:bevelT/>
          </a:sp3d>
        </p:spPr>
        <p:txBody>
          <a:bodyPr wrap="none">
            <a:spAutoFit/>
          </a:bodyPr>
          <a:lstStyle/>
          <a:p>
            <a:pPr eaLnBrk="0" hangingPunct="0"/>
            <a:r>
              <a:rPr lang="es-MX" sz="1600" b="1" dirty="0" smtClean="0">
                <a:solidFill>
                  <a:schemeClr val="bg2"/>
                </a:solidFill>
              </a:rPr>
              <a:t>Neuronas</a:t>
            </a:r>
            <a:endParaRPr lang="es-MX" sz="1600" b="1" dirty="0">
              <a:solidFill>
                <a:schemeClr val="bg2"/>
              </a:solidFill>
            </a:endParaRPr>
          </a:p>
        </p:txBody>
      </p:sp>
    </p:spTree>
    <p:extLst>
      <p:ext uri="{BB962C8B-B14F-4D97-AF65-F5344CB8AC3E}">
        <p14:creationId xmlns:p14="http://schemas.microsoft.com/office/powerpoint/2010/main" val="287907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1" name="Rectangle 2"/>
          <p:cNvSpPr>
            <a:spLocks noGrp="1" noChangeArrowheads="1"/>
          </p:cNvSpPr>
          <p:nvPr>
            <p:ph type="title"/>
          </p:nvPr>
        </p:nvSpPr>
        <p:spPr/>
        <p:txBody>
          <a:bodyPr>
            <a:noAutofit/>
          </a:bodyPr>
          <a:lstStyle/>
          <a:p>
            <a:r>
              <a:rPr lang="es-MX" sz="3200" dirty="0" smtClean="0"/>
              <a:t>La Nocicepción Primaria se Logra a través de Nociceptores Periféricos: fibras C y fibras A-</a:t>
            </a:r>
            <a:r>
              <a:rPr lang="es-MX" sz="3200" dirty="0" smtClean="0">
                <a:latin typeface="Symbol" pitchFamily="18" charset="2"/>
              </a:rPr>
              <a:t>d</a:t>
            </a:r>
            <a:endParaRPr lang="es-MX" sz="3200" dirty="0" smtClean="0"/>
          </a:p>
        </p:txBody>
      </p:sp>
      <p:graphicFrame>
        <p:nvGraphicFramePr>
          <p:cNvPr id="9" name="Table 8"/>
          <p:cNvGraphicFramePr>
            <a:graphicFrameLocks noGrp="1"/>
          </p:cNvGraphicFramePr>
          <p:nvPr>
            <p:extLst>
              <p:ext uri="{D42A27DB-BD31-4B8C-83A1-F6EECF244321}">
                <p14:modId xmlns:p14="http://schemas.microsoft.com/office/powerpoint/2010/main" val="2077667257"/>
              </p:ext>
            </p:extLst>
          </p:nvPr>
        </p:nvGraphicFramePr>
        <p:xfrm>
          <a:off x="270000" y="1772816"/>
          <a:ext cx="8604000" cy="4066560"/>
        </p:xfrm>
        <a:graphic>
          <a:graphicData uri="http://schemas.openxmlformats.org/drawingml/2006/table">
            <a:tbl>
              <a:tblPr firstRow="1" bandRow="1">
                <a:tableStyleId>{5C22544A-7EE6-4342-B048-85BDC9FD1C3A}</a:tableStyleId>
              </a:tblPr>
              <a:tblGrid>
                <a:gridCol w="2124000"/>
                <a:gridCol w="2932113"/>
                <a:gridCol w="3547887"/>
              </a:tblGrid>
              <a:tr h="468000">
                <a:tc>
                  <a:txBody>
                    <a:bodyPr/>
                    <a:lstStyle/>
                    <a:p>
                      <a:pPr algn="ctr"/>
                      <a:r>
                        <a:rPr lang="es-MX" noProof="0" dirty="0" smtClean="0"/>
                        <a:t>Característica</a:t>
                      </a:r>
                      <a:endParaRPr lang="es-MX" noProof="0" dirty="0"/>
                    </a:p>
                  </a:txBody>
                  <a:tcPr anchor="ctr"/>
                </a:tc>
                <a:tc>
                  <a:txBody>
                    <a:bodyPr/>
                    <a:lstStyle/>
                    <a:p>
                      <a:pPr algn="ctr"/>
                      <a:r>
                        <a:rPr lang="es-MX" sz="1800" noProof="0" dirty="0" smtClean="0"/>
                        <a:t>Fibras Aδ</a:t>
                      </a:r>
                      <a:endParaRPr lang="es-MX" noProof="0" dirty="0"/>
                    </a:p>
                  </a:txBody>
                  <a:tcPr anchor="ctr"/>
                </a:tc>
                <a:tc>
                  <a:txBody>
                    <a:bodyPr/>
                    <a:lstStyle/>
                    <a:p>
                      <a:pPr algn="ctr"/>
                      <a:r>
                        <a:rPr lang="es-MX" noProof="0" dirty="0" smtClean="0"/>
                        <a:t>Fibras C</a:t>
                      </a:r>
                      <a:endParaRPr lang="es-MX" noProof="0" dirty="0"/>
                    </a:p>
                  </a:txBody>
                  <a:tcPr anchor="ctr"/>
                </a:tc>
              </a:tr>
              <a:tr h="468000">
                <a:tc>
                  <a:txBody>
                    <a:bodyPr/>
                    <a:lstStyle/>
                    <a:p>
                      <a:r>
                        <a:rPr lang="es-MX" noProof="0" dirty="0" smtClean="0"/>
                        <a:t>Campos receptivos</a:t>
                      </a:r>
                      <a:endParaRPr lang="es-MX" noProof="0" dirty="0"/>
                    </a:p>
                  </a:txBody>
                  <a:tcPr>
                    <a:solidFill>
                      <a:schemeClr val="accent1">
                        <a:lumMod val="60000"/>
                        <a:lumOff val="40000"/>
                      </a:schemeClr>
                    </a:solidFill>
                  </a:tcPr>
                </a:tc>
                <a:tc>
                  <a:txBody>
                    <a:bodyPr/>
                    <a:lstStyle/>
                    <a:p>
                      <a:r>
                        <a:rPr lang="es-MX" noProof="0" dirty="0" smtClean="0"/>
                        <a:t>Pequeños</a:t>
                      </a:r>
                      <a:endParaRPr lang="es-MX" noProof="0" dirty="0"/>
                    </a:p>
                  </a:txBody>
                  <a:tcPr>
                    <a:solidFill>
                      <a:schemeClr val="accent1">
                        <a:lumMod val="60000"/>
                        <a:lumOff val="40000"/>
                      </a:schemeClr>
                    </a:solidFill>
                  </a:tcPr>
                </a:tc>
                <a:tc>
                  <a:txBody>
                    <a:bodyPr/>
                    <a:lstStyle/>
                    <a:p>
                      <a:r>
                        <a:rPr lang="es-MX" noProof="0" dirty="0" smtClean="0"/>
                        <a:t>Amplios</a:t>
                      </a:r>
                      <a:endParaRPr lang="es-MX" noProof="0" dirty="0"/>
                    </a:p>
                  </a:txBody>
                  <a:tcPr>
                    <a:solidFill>
                      <a:schemeClr val="accent1">
                        <a:lumMod val="60000"/>
                        <a:lumOff val="40000"/>
                      </a:schemeClr>
                    </a:solidFill>
                  </a:tcPr>
                </a:tc>
              </a:tr>
              <a:tr h="468000">
                <a:tc>
                  <a:txBody>
                    <a:bodyPr/>
                    <a:lstStyle/>
                    <a:p>
                      <a:r>
                        <a:rPr lang="es-MX" noProof="0" dirty="0" smtClean="0"/>
                        <a:t>Diámetro</a:t>
                      </a:r>
                      <a:endParaRPr lang="es-MX" noProof="0" dirty="0"/>
                    </a:p>
                  </a:txBody>
                  <a:tcPr>
                    <a:solidFill>
                      <a:srgbClr val="C8E2FC"/>
                    </a:solidFill>
                  </a:tcPr>
                </a:tc>
                <a:tc>
                  <a:txBody>
                    <a:bodyPr/>
                    <a:lstStyle/>
                    <a:p>
                      <a:r>
                        <a:rPr lang="es-MX" noProof="0" dirty="0" smtClean="0"/>
                        <a:t>Grande</a:t>
                      </a:r>
                      <a:endParaRPr lang="es-MX" noProof="0" dirty="0"/>
                    </a:p>
                  </a:txBody>
                  <a:tcPr>
                    <a:solidFill>
                      <a:srgbClr val="C8E2FC"/>
                    </a:solidFill>
                  </a:tcPr>
                </a:tc>
                <a:tc>
                  <a:txBody>
                    <a:bodyPr/>
                    <a:lstStyle/>
                    <a:p>
                      <a:r>
                        <a:rPr lang="es-MX" noProof="0" dirty="0" smtClean="0"/>
                        <a:t>Pequeño</a:t>
                      </a:r>
                      <a:endParaRPr lang="es-MX" noProof="0" dirty="0"/>
                    </a:p>
                  </a:txBody>
                  <a:tcPr>
                    <a:solidFill>
                      <a:srgbClr val="C8E2FC"/>
                    </a:solidFill>
                  </a:tcPr>
                </a:tc>
              </a:tr>
              <a:tr h="468000">
                <a:tc>
                  <a:txBody>
                    <a:bodyPr/>
                    <a:lstStyle/>
                    <a:p>
                      <a:r>
                        <a:rPr lang="es-MX" noProof="0" dirty="0" smtClean="0"/>
                        <a:t>Mielinización</a:t>
                      </a:r>
                      <a:endParaRPr lang="es-MX" noProof="0" dirty="0"/>
                    </a:p>
                  </a:txBody>
                  <a:tcPr>
                    <a:solidFill>
                      <a:srgbClr val="5AA9F5"/>
                    </a:solidFill>
                  </a:tcPr>
                </a:tc>
                <a:tc>
                  <a:txBody>
                    <a:bodyPr/>
                    <a:lstStyle/>
                    <a:p>
                      <a:r>
                        <a:rPr lang="es-MX" noProof="0" dirty="0" smtClean="0"/>
                        <a:t>Sí</a:t>
                      </a:r>
                      <a:endParaRPr lang="es-MX" noProof="0" dirty="0"/>
                    </a:p>
                  </a:txBody>
                  <a:tcPr>
                    <a:solidFill>
                      <a:srgbClr val="5AA9F5"/>
                    </a:solidFill>
                  </a:tcPr>
                </a:tc>
                <a:tc>
                  <a:txBody>
                    <a:bodyPr/>
                    <a:lstStyle/>
                    <a:p>
                      <a:r>
                        <a:rPr lang="es-MX" noProof="0" dirty="0" smtClean="0"/>
                        <a:t>No</a:t>
                      </a:r>
                      <a:endParaRPr lang="es-MX" noProof="0" dirty="0"/>
                    </a:p>
                  </a:txBody>
                  <a:tcPr>
                    <a:solidFill>
                      <a:srgbClr val="5AA9F5"/>
                    </a:solidFill>
                  </a:tcPr>
                </a:tc>
              </a:tr>
              <a:tr h="468000">
                <a:tc>
                  <a:txBody>
                    <a:bodyPr/>
                    <a:lstStyle/>
                    <a:p>
                      <a:r>
                        <a:rPr lang="es-MX" noProof="0" dirty="0" smtClean="0"/>
                        <a:t>Receptores</a:t>
                      </a:r>
                      <a:endParaRPr lang="es-MX" noProof="0" dirty="0"/>
                    </a:p>
                  </a:txBody>
                  <a:tcPr>
                    <a:solidFill>
                      <a:srgbClr val="C8E2FC"/>
                    </a:solidFill>
                  </a:tcPr>
                </a:tc>
                <a:tc>
                  <a:txBody>
                    <a:bodyPr/>
                    <a:lstStyle/>
                    <a:p>
                      <a:r>
                        <a:rPr lang="es-MX" noProof="0" dirty="0" smtClean="0"/>
                        <a:t>Nociceptores</a:t>
                      </a:r>
                    </a:p>
                    <a:p>
                      <a:r>
                        <a:rPr lang="es-MX" noProof="0" dirty="0" smtClean="0"/>
                        <a:t>Termoreceptores</a:t>
                      </a:r>
                    </a:p>
                    <a:p>
                      <a:r>
                        <a:rPr lang="es-MX" noProof="0" dirty="0" smtClean="0"/>
                        <a:t>Mecanoreceptores</a:t>
                      </a:r>
                    </a:p>
                  </a:txBody>
                  <a:tcPr>
                    <a:solidFill>
                      <a:srgbClr val="C8E2FC"/>
                    </a:solidFill>
                  </a:tcPr>
                </a:tc>
                <a:tc>
                  <a:txBody>
                    <a:bodyPr/>
                    <a:lstStyle/>
                    <a:p>
                      <a:r>
                        <a:rPr lang="es-MX" noProof="0" dirty="0" smtClean="0"/>
                        <a:t>Nociceptores </a:t>
                      </a:r>
                    </a:p>
                    <a:p>
                      <a:r>
                        <a:rPr lang="es-MX" noProof="0" dirty="0" smtClean="0"/>
                        <a:t>Mecanoreceptores de umbral alto </a:t>
                      </a:r>
                      <a:endParaRPr lang="es-MX" noProof="0" dirty="0"/>
                    </a:p>
                  </a:txBody>
                  <a:tcPr>
                    <a:solidFill>
                      <a:srgbClr val="C8E2FC"/>
                    </a:solidFill>
                  </a:tcPr>
                </a:tc>
              </a:tr>
              <a:tr h="468000">
                <a:tc>
                  <a:txBody>
                    <a:bodyPr/>
                    <a:lstStyle/>
                    <a:p>
                      <a:r>
                        <a:rPr lang="es-MX" noProof="0" dirty="0" smtClean="0"/>
                        <a:t>Velocidad de conducción</a:t>
                      </a:r>
                      <a:endParaRPr lang="es-MX" noProof="0" dirty="0"/>
                    </a:p>
                  </a:txBody>
                  <a:tcPr>
                    <a:solidFill>
                      <a:srgbClr val="5AA9F5"/>
                    </a:solidFill>
                  </a:tcPr>
                </a:tc>
                <a:tc>
                  <a:txBody>
                    <a:bodyPr/>
                    <a:lstStyle/>
                    <a:p>
                      <a:r>
                        <a:rPr lang="es-MX" noProof="0" dirty="0" smtClean="0"/>
                        <a:t>Rápida </a:t>
                      </a:r>
                      <a:r>
                        <a:rPr lang="es-MX" baseline="0" noProof="0" dirty="0" smtClean="0"/>
                        <a:t>(10-30 m/s)</a:t>
                      </a:r>
                      <a:endParaRPr lang="es-MX" noProof="0" dirty="0"/>
                    </a:p>
                  </a:txBody>
                  <a:tcPr>
                    <a:solidFill>
                      <a:srgbClr val="5AA9F5"/>
                    </a:solidFill>
                  </a:tcPr>
                </a:tc>
                <a:tc>
                  <a:txBody>
                    <a:bodyPr/>
                    <a:lstStyle/>
                    <a:p>
                      <a:r>
                        <a:rPr lang="es-MX" noProof="0" dirty="0" smtClean="0"/>
                        <a:t>Lenta (0.5-2.0 m/s)</a:t>
                      </a:r>
                      <a:endParaRPr lang="es-MX" noProof="0" dirty="0"/>
                    </a:p>
                  </a:txBody>
                  <a:tcPr>
                    <a:solidFill>
                      <a:srgbClr val="5AA9F5"/>
                    </a:solidFill>
                  </a:tcPr>
                </a:tc>
              </a:tr>
              <a:tr h="468000">
                <a:tc>
                  <a:txBody>
                    <a:bodyPr/>
                    <a:lstStyle/>
                    <a:p>
                      <a:r>
                        <a:rPr lang="es-MX" noProof="0" dirty="0" smtClean="0"/>
                        <a:t>Estímulo de activación</a:t>
                      </a:r>
                      <a:endParaRPr lang="es-MX" noProof="0" dirty="0"/>
                    </a:p>
                  </a:txBody>
                  <a:tcPr>
                    <a:solidFill>
                      <a:srgbClr val="C8E2FC"/>
                    </a:solidFill>
                  </a:tcPr>
                </a:tc>
                <a:tc>
                  <a:txBody>
                    <a:bodyPr/>
                    <a:lstStyle/>
                    <a:p>
                      <a:r>
                        <a:rPr lang="es-MX" noProof="0" dirty="0" smtClean="0"/>
                        <a:t>Térmico</a:t>
                      </a:r>
                    </a:p>
                    <a:p>
                      <a:r>
                        <a:rPr lang="es-MX" noProof="0" dirty="0" smtClean="0"/>
                        <a:t>Mecánico</a:t>
                      </a:r>
                      <a:endParaRPr lang="es-MX" noProof="0" dirty="0"/>
                    </a:p>
                  </a:txBody>
                  <a:tcPr>
                    <a:solidFill>
                      <a:srgbClr val="C8E2FC"/>
                    </a:solidFill>
                  </a:tcPr>
                </a:tc>
                <a:tc>
                  <a:txBody>
                    <a:bodyPr/>
                    <a:lstStyle/>
                    <a:p>
                      <a:r>
                        <a:rPr lang="es-MX" noProof="0" dirty="0" smtClean="0"/>
                        <a:t>Polimodal</a:t>
                      </a:r>
                      <a:endParaRPr lang="es-MX" noProof="0" dirty="0"/>
                    </a:p>
                  </a:txBody>
                  <a:tcPr>
                    <a:solidFill>
                      <a:srgbClr val="C8E2FC"/>
                    </a:solidFill>
                  </a:tcPr>
                </a:tc>
              </a:tr>
            </a:tbl>
          </a:graphicData>
        </a:graphic>
      </p:graphicFrame>
      <p:sp>
        <p:nvSpPr>
          <p:cNvPr id="5" name="Text Box 16"/>
          <p:cNvSpPr txBox="1">
            <a:spLocks noChangeArrowheads="1"/>
          </p:cNvSpPr>
          <p:nvPr/>
        </p:nvSpPr>
        <p:spPr bwMode="auto">
          <a:xfrm>
            <a:off x="82352" y="6577572"/>
            <a:ext cx="8528050" cy="169277"/>
          </a:xfrm>
          <a:prstGeom prst="rect">
            <a:avLst/>
          </a:prstGeom>
          <a:noFill/>
          <a:ln w="9525">
            <a:noFill/>
            <a:miter lim="800000"/>
            <a:headEnd/>
            <a:tailEnd/>
          </a:ln>
        </p:spPr>
        <p:txBody>
          <a:bodyPr lIns="0" tIns="0" rIns="0" bIns="0" anchor="b">
            <a:spAutoFit/>
          </a:bodyPr>
          <a:lstStyle/>
          <a:p>
            <a:r>
              <a:rPr lang="es-MX" sz="1100" dirty="0" smtClean="0">
                <a:solidFill>
                  <a:schemeClr val="bg2"/>
                </a:solidFill>
              </a:rPr>
              <a:t>Dubin AE, Patapoutian A. </a:t>
            </a:r>
            <a:r>
              <a:rPr lang="es-MX" sz="1100" i="1" dirty="0" smtClean="0">
                <a:solidFill>
                  <a:schemeClr val="bg2"/>
                </a:solidFill>
              </a:rPr>
              <a:t>J Clin Invest.</a:t>
            </a:r>
            <a:r>
              <a:rPr lang="es-MX" sz="1100" dirty="0" smtClean="0">
                <a:solidFill>
                  <a:schemeClr val="bg2"/>
                </a:solidFill>
              </a:rPr>
              <a:t> 2010;120(11):3760-72.</a:t>
            </a:r>
            <a:endParaRPr lang="es-MX" sz="1100" dirty="0">
              <a:solidFill>
                <a:schemeClr val="bg2"/>
              </a:solidFill>
            </a:endParaRPr>
          </a:p>
        </p:txBody>
      </p:sp>
    </p:spTree>
    <p:extLst>
      <p:ext uri="{BB962C8B-B14F-4D97-AF65-F5344CB8AC3E}">
        <p14:creationId xmlns:p14="http://schemas.microsoft.com/office/powerpoint/2010/main" val="356968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7" name="Rectangle 2"/>
          <p:cNvSpPr>
            <a:spLocks noGrp="1" noChangeArrowheads="1"/>
          </p:cNvSpPr>
          <p:nvPr>
            <p:ph type="title"/>
          </p:nvPr>
        </p:nvSpPr>
        <p:spPr/>
        <p:txBody>
          <a:bodyPr>
            <a:normAutofit fontScale="90000"/>
          </a:bodyPr>
          <a:lstStyle/>
          <a:p>
            <a:r>
              <a:rPr lang="es-MX" dirty="0" smtClean="0"/>
              <a:t>Nociceptores Periféricos en Dolor Crónico</a:t>
            </a:r>
          </a:p>
        </p:txBody>
      </p:sp>
      <p:sp>
        <p:nvSpPr>
          <p:cNvPr id="766978" name="Rectangle 3"/>
          <p:cNvSpPr>
            <a:spLocks noGrp="1" noChangeArrowheads="1"/>
          </p:cNvSpPr>
          <p:nvPr>
            <p:ph idx="1"/>
          </p:nvPr>
        </p:nvSpPr>
        <p:spPr>
          <a:xfrm>
            <a:off x="457200" y="1700808"/>
            <a:ext cx="8370881" cy="4093428"/>
          </a:xfrm>
        </p:spPr>
        <p:txBody>
          <a:bodyPr wrap="square">
            <a:spAutoFit/>
          </a:bodyPr>
          <a:lstStyle/>
          <a:p>
            <a:pPr marL="177800" indent="-177800">
              <a:spcBef>
                <a:spcPts val="600"/>
              </a:spcBef>
            </a:pPr>
            <a:r>
              <a:rPr lang="es-MX" sz="2400" dirty="0" smtClean="0"/>
              <a:t>La inflamación continua causa la estimulación prolongada </a:t>
            </a:r>
            <a:r>
              <a:rPr lang="es-MX" sz="2400" dirty="0" smtClean="0">
                <a:sym typeface="Wingdings" pitchFamily="2" charset="2"/>
              </a:rPr>
              <a:t>de las </a:t>
            </a:r>
            <a:r>
              <a:rPr lang="es-MX" sz="2400" dirty="0" smtClean="0"/>
              <a:t>fibras-C</a:t>
            </a:r>
          </a:p>
          <a:p>
            <a:pPr marL="177800" indent="-177800">
              <a:spcBef>
                <a:spcPts val="600"/>
              </a:spcBef>
            </a:pPr>
            <a:r>
              <a:rPr lang="es-MX" sz="2400" dirty="0" smtClean="0"/>
              <a:t>Transcripción del gen alterada en el ganglio de la raíz dorsal  (DRG, por sus siglas en inglés) y neuronas del cuerno dorsal</a:t>
            </a:r>
          </a:p>
          <a:p>
            <a:pPr marL="177800" lvl="1" indent="-177800">
              <a:spcBef>
                <a:spcPts val="600"/>
              </a:spcBef>
              <a:buFont typeface="Arial" pitchFamily="34" charset="0"/>
              <a:buChar char="•"/>
            </a:pPr>
            <a:r>
              <a:rPr lang="es-MX" sz="2400" dirty="0" smtClean="0"/>
              <a:t>El receptor 1 Valinoide (VR1) y los canales de sodio SNS/PN3  aumentan en los nociceptores</a:t>
            </a:r>
          </a:p>
          <a:p>
            <a:pPr marL="177800" indent="-177800">
              <a:spcBef>
                <a:spcPts val="600"/>
              </a:spcBef>
            </a:pPr>
            <a:r>
              <a:rPr lang="es-MX" sz="2400" dirty="0" smtClean="0"/>
              <a:t>Elevación prolongada de excitabilidad del nociceptor, dolor crónico persistente después de que la lesión inicial sanó</a:t>
            </a:r>
          </a:p>
          <a:p>
            <a:pPr marL="177800" indent="-177800">
              <a:spcBef>
                <a:spcPts val="600"/>
              </a:spcBef>
            </a:pPr>
            <a:r>
              <a:rPr lang="es-MX" sz="2400" dirty="0" smtClean="0"/>
              <a:t>Cambios similares pueden suceder después de la lesión del nervio</a:t>
            </a:r>
          </a:p>
        </p:txBody>
      </p:sp>
      <p:sp>
        <p:nvSpPr>
          <p:cNvPr id="766979" name="Text Box 16"/>
          <p:cNvSpPr txBox="1">
            <a:spLocks noChangeArrowheads="1"/>
          </p:cNvSpPr>
          <p:nvPr/>
        </p:nvSpPr>
        <p:spPr bwMode="auto">
          <a:xfrm>
            <a:off x="300031" y="6317675"/>
            <a:ext cx="8528050" cy="461665"/>
          </a:xfrm>
          <a:prstGeom prst="rect">
            <a:avLst/>
          </a:prstGeom>
          <a:noFill/>
          <a:ln w="9525">
            <a:noFill/>
            <a:miter lim="800000"/>
            <a:headEnd/>
            <a:tailEnd/>
          </a:ln>
        </p:spPr>
        <p:txBody>
          <a:bodyPr lIns="0" tIns="0" rIns="0" bIns="0" anchor="b">
            <a:spAutoFit/>
          </a:bodyPr>
          <a:lstStyle/>
          <a:p>
            <a:r>
              <a:rPr lang="es-MX" sz="1000" dirty="0" smtClean="0">
                <a:solidFill>
                  <a:schemeClr val="bg2"/>
                </a:solidFill>
                <a:latin typeface="Arial" pitchFamily="34" charset="0"/>
                <a:cs typeface="Arial" pitchFamily="34" charset="0"/>
              </a:rPr>
              <a:t>VR1 detecta calor nocivo, también sensible a la capsacina.</a:t>
            </a:r>
          </a:p>
          <a:p>
            <a:r>
              <a:rPr lang="es-MX" sz="1000" dirty="0" smtClean="0">
                <a:solidFill>
                  <a:schemeClr val="bg2"/>
                </a:solidFill>
                <a:latin typeface="Arial" pitchFamily="34" charset="0"/>
                <a:cs typeface="Arial" pitchFamily="34" charset="0"/>
              </a:rPr>
              <a:t>SNS / PN3: Permite que el Na</a:t>
            </a:r>
            <a:r>
              <a:rPr lang="es-MX" sz="1000" baseline="30000" dirty="0" smtClean="0">
                <a:solidFill>
                  <a:schemeClr val="bg2"/>
                </a:solidFill>
                <a:latin typeface="Arial" pitchFamily="34" charset="0"/>
                <a:cs typeface="Arial" pitchFamily="34" charset="0"/>
              </a:rPr>
              <a:t>+</a:t>
            </a:r>
            <a:r>
              <a:rPr lang="es-MX" sz="1000" dirty="0" smtClean="0">
                <a:solidFill>
                  <a:schemeClr val="bg2"/>
                </a:solidFill>
                <a:latin typeface="Arial" pitchFamily="34" charset="0"/>
                <a:cs typeface="Arial" pitchFamily="34" charset="0"/>
              </a:rPr>
              <a:t> entre a la neurona disminuyendo el umbral de disparo (activación)</a:t>
            </a:r>
          </a:p>
          <a:p>
            <a:r>
              <a:rPr lang="es-MX" sz="1000" dirty="0" smtClean="0">
                <a:solidFill>
                  <a:schemeClr val="bg2"/>
                </a:solidFill>
                <a:latin typeface="Arial" pitchFamily="34" charset="0"/>
                <a:cs typeface="Arial" pitchFamily="34" charset="0"/>
              </a:rPr>
              <a:t>Tate, et al. </a:t>
            </a:r>
            <a:r>
              <a:rPr lang="es-MX" sz="1000" i="1" dirty="0" smtClean="0">
                <a:solidFill>
                  <a:schemeClr val="bg2"/>
                </a:solidFill>
                <a:latin typeface="Arial" pitchFamily="34" charset="0"/>
                <a:cs typeface="Arial" pitchFamily="34" charset="0"/>
              </a:rPr>
              <a:t>Nature Neurosci</a:t>
            </a:r>
            <a:r>
              <a:rPr lang="es-MX" sz="1000" dirty="0" smtClean="0">
                <a:solidFill>
                  <a:schemeClr val="bg2"/>
                </a:solidFill>
                <a:latin typeface="Arial" pitchFamily="34" charset="0"/>
                <a:cs typeface="Arial" pitchFamily="34" charset="0"/>
              </a:rPr>
              <a:t> 1998;1(8):653-55.</a:t>
            </a:r>
            <a:endParaRPr lang="es-MX" sz="10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407311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5" name="Rectangle 2"/>
          <p:cNvSpPr>
            <a:spLocks noGrp="1" noChangeArrowheads="1"/>
          </p:cNvSpPr>
          <p:nvPr>
            <p:ph type="title"/>
          </p:nvPr>
        </p:nvSpPr>
        <p:spPr/>
        <p:txBody>
          <a:bodyPr>
            <a:noAutofit/>
          </a:bodyPr>
          <a:lstStyle/>
          <a:p>
            <a:r>
              <a:rPr lang="es-MX" sz="4000" dirty="0" smtClean="0"/>
              <a:t>Dolor Nociceptivo</a:t>
            </a:r>
          </a:p>
        </p:txBody>
      </p:sp>
      <p:sp>
        <p:nvSpPr>
          <p:cNvPr id="728067" name="Text Box 16"/>
          <p:cNvSpPr txBox="1">
            <a:spLocks noChangeArrowheads="1"/>
          </p:cNvSpPr>
          <p:nvPr/>
        </p:nvSpPr>
        <p:spPr bwMode="auto">
          <a:xfrm>
            <a:off x="107504" y="6597352"/>
            <a:ext cx="8528050" cy="153888"/>
          </a:xfrm>
          <a:prstGeom prst="rect">
            <a:avLst/>
          </a:prstGeom>
          <a:noFill/>
          <a:ln w="9525">
            <a:noFill/>
            <a:miter lim="800000"/>
            <a:headEnd/>
            <a:tailEnd/>
          </a:ln>
        </p:spPr>
        <p:txBody>
          <a:bodyPr lIns="0" tIns="0" rIns="0" bIns="0" anchor="b">
            <a:spAutoFit/>
          </a:bodyPr>
          <a:lstStyle/>
          <a:p>
            <a:r>
              <a:rPr lang="es-MX" sz="1000" dirty="0" smtClean="0">
                <a:solidFill>
                  <a:schemeClr val="bg2"/>
                </a:solidFill>
                <a:latin typeface="Arial" pitchFamily="34" charset="0"/>
                <a:cs typeface="Arial" pitchFamily="34" charset="0"/>
              </a:rPr>
              <a:t>Julius and Basbaum, </a:t>
            </a:r>
            <a:r>
              <a:rPr lang="es-MX" sz="1000" i="1" dirty="0" smtClean="0">
                <a:solidFill>
                  <a:schemeClr val="bg2"/>
                </a:solidFill>
                <a:latin typeface="Arial" pitchFamily="34" charset="0"/>
                <a:cs typeface="Arial" pitchFamily="34" charset="0"/>
              </a:rPr>
              <a:t>Nature</a:t>
            </a:r>
            <a:r>
              <a:rPr lang="es-MX" sz="1000" dirty="0" smtClean="0">
                <a:solidFill>
                  <a:schemeClr val="bg2"/>
                </a:solidFill>
                <a:latin typeface="Arial" pitchFamily="34" charset="0"/>
                <a:cs typeface="Arial" pitchFamily="34" charset="0"/>
              </a:rPr>
              <a:t> 2001; 413:203-10; Woolf and Salter, </a:t>
            </a:r>
            <a:r>
              <a:rPr lang="es-MX" sz="1000" i="1" dirty="0" smtClean="0">
                <a:solidFill>
                  <a:schemeClr val="bg2"/>
                </a:solidFill>
                <a:latin typeface="Arial" pitchFamily="34" charset="0"/>
                <a:cs typeface="Arial" pitchFamily="34" charset="0"/>
              </a:rPr>
              <a:t>Science</a:t>
            </a:r>
            <a:r>
              <a:rPr lang="es-MX" sz="1000" dirty="0" smtClean="0">
                <a:solidFill>
                  <a:schemeClr val="bg2"/>
                </a:solidFill>
                <a:latin typeface="Arial" pitchFamily="34" charset="0"/>
                <a:cs typeface="Arial" pitchFamily="34" charset="0"/>
              </a:rPr>
              <a:t> 2000; 288:1765-68.</a:t>
            </a:r>
            <a:endParaRPr lang="es-MX" sz="1000" dirty="0">
              <a:solidFill>
                <a:schemeClr val="bg2"/>
              </a:solidFill>
              <a:latin typeface="Arial" pitchFamily="34" charset="0"/>
              <a:cs typeface="Arial" pitchFamily="34" charset="0"/>
            </a:endParaRPr>
          </a:p>
        </p:txBody>
      </p:sp>
      <p:grpSp>
        <p:nvGrpSpPr>
          <p:cNvPr id="9" name="Group 8"/>
          <p:cNvGrpSpPr/>
          <p:nvPr/>
        </p:nvGrpSpPr>
        <p:grpSpPr>
          <a:xfrm>
            <a:off x="1511660" y="1484784"/>
            <a:ext cx="6588732" cy="4408527"/>
            <a:chOff x="1511660" y="1484784"/>
            <a:chExt cx="6588732" cy="4408527"/>
          </a:xfrm>
        </p:grpSpPr>
        <p:graphicFrame>
          <p:nvGraphicFramePr>
            <p:cNvPr id="3" name="Diagram 2"/>
            <p:cNvGraphicFramePr/>
            <p:nvPr>
              <p:extLst>
                <p:ext uri="{D42A27DB-BD31-4B8C-83A1-F6EECF244321}">
                  <p14:modId xmlns:p14="http://schemas.microsoft.com/office/powerpoint/2010/main" val="2887301786"/>
                </p:ext>
              </p:extLst>
            </p:nvPr>
          </p:nvGraphicFramePr>
          <p:xfrm>
            <a:off x="1511660" y="1484784"/>
            <a:ext cx="6588732" cy="4408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92510" y="2852936"/>
              <a:ext cx="414597" cy="646331"/>
            </a:xfrm>
            <a:prstGeom prst="rect">
              <a:avLst/>
            </a:prstGeom>
            <a:noFill/>
          </p:spPr>
          <p:txBody>
            <a:bodyPr wrap="none" rtlCol="0">
              <a:spAutoFit/>
            </a:bodyPr>
            <a:lstStyle/>
            <a:p>
              <a:r>
                <a:rPr lang="es-MX" sz="3600" b="1" dirty="0" smtClean="0">
                  <a:solidFill>
                    <a:schemeClr val="accent3"/>
                  </a:solidFill>
                </a:rPr>
                <a:t>+</a:t>
              </a:r>
              <a:endParaRPr lang="es-MX" sz="3600" b="1" dirty="0">
                <a:solidFill>
                  <a:schemeClr val="accent3"/>
                </a:solidFill>
              </a:endParaRPr>
            </a:p>
          </p:txBody>
        </p:sp>
        <p:sp>
          <p:nvSpPr>
            <p:cNvPr id="11" name="TextBox 10"/>
            <p:cNvSpPr txBox="1"/>
            <p:nvPr/>
          </p:nvSpPr>
          <p:spPr>
            <a:xfrm>
              <a:off x="1892510" y="4293096"/>
              <a:ext cx="414597" cy="646331"/>
            </a:xfrm>
            <a:prstGeom prst="rect">
              <a:avLst/>
            </a:prstGeom>
            <a:noFill/>
          </p:spPr>
          <p:txBody>
            <a:bodyPr wrap="none" rtlCol="0">
              <a:spAutoFit/>
            </a:bodyPr>
            <a:lstStyle/>
            <a:p>
              <a:r>
                <a:rPr lang="es-MX" sz="3600" b="1" dirty="0" smtClean="0">
                  <a:solidFill>
                    <a:srgbClr val="DDBB30"/>
                  </a:solidFill>
                </a:rPr>
                <a:t>+</a:t>
              </a:r>
              <a:endParaRPr lang="es-MX" sz="3600" b="1" dirty="0">
                <a:solidFill>
                  <a:srgbClr val="DDBB30"/>
                </a:solidFill>
              </a:endParaRPr>
            </a:p>
          </p:txBody>
        </p:sp>
      </p:grpSp>
      <p:sp>
        <p:nvSpPr>
          <p:cNvPr id="8" name="Rounded Rectangle 7"/>
          <p:cNvSpPr/>
          <p:nvPr/>
        </p:nvSpPr>
        <p:spPr>
          <a:xfrm>
            <a:off x="1043608" y="5949280"/>
            <a:ext cx="2088232" cy="5760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rPr>
              <a:t>Dolor Nociceptivo</a:t>
            </a:r>
            <a:endParaRPr lang="es-MX" b="1" dirty="0">
              <a:solidFill>
                <a:prstClr val="white"/>
              </a:solidFill>
            </a:endParaRPr>
          </a:p>
        </p:txBody>
      </p:sp>
    </p:spTree>
    <p:extLst>
      <p:ext uri="{BB962C8B-B14F-4D97-AF65-F5344CB8AC3E}">
        <p14:creationId xmlns:p14="http://schemas.microsoft.com/office/powerpoint/2010/main" val="1058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PATOFISIOLOGÍA</a:t>
            </a:r>
            <a:endParaRPr lang="es-MX" noProof="0" dirty="0"/>
          </a:p>
        </p:txBody>
      </p:sp>
    </p:spTree>
    <p:extLst>
      <p:ext uri="{BB962C8B-B14F-4D97-AF65-F5344CB8AC3E}">
        <p14:creationId xmlns:p14="http://schemas.microsoft.com/office/powerpoint/2010/main" val="1793851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457200" y="343806"/>
            <a:ext cx="8229600" cy="1143000"/>
          </a:xfrm>
        </p:spPr>
        <p:txBody>
          <a:bodyPr vert="horz" lIns="91440" tIns="45720" rIns="91440" bIns="45720" rtlCol="0" anchor="ctr">
            <a:normAutofit/>
          </a:bodyPr>
          <a:lstStyle/>
          <a:p>
            <a:pPr>
              <a:lnSpc>
                <a:spcPct val="85000"/>
              </a:lnSpc>
            </a:pPr>
            <a:r>
              <a:rPr lang="es-MX" sz="3600" dirty="0" smtClean="0"/>
              <a:t>Transducción vía Mediadores Endógenos</a:t>
            </a:r>
            <a:endParaRPr lang="es-MX" sz="3600" dirty="0"/>
          </a:p>
        </p:txBody>
      </p:sp>
      <p:sp>
        <p:nvSpPr>
          <p:cNvPr id="23" name="Slide Number Placeholder 3"/>
          <p:cNvSpPr>
            <a:spLocks noGrp="1"/>
          </p:cNvSpPr>
          <p:nvPr>
            <p:ph type="sldNum" sz="quarter" idx="12"/>
          </p:nvPr>
        </p:nvSpPr>
        <p:spPr>
          <a:xfrm>
            <a:off x="6553200" y="6356350"/>
            <a:ext cx="2133600" cy="365125"/>
          </a:xfrm>
        </p:spPr>
        <p:txBody>
          <a:bodyPr/>
          <a:lstStyle/>
          <a:p>
            <a:r>
              <a:rPr lang="en-CA" dirty="0" smtClean="0"/>
              <a:t/>
            </a:r>
            <a:br>
              <a:rPr lang="en-CA" dirty="0" smtClean="0"/>
            </a:br>
            <a:fld id="{903B8EED-60FF-4798-B00A-5F8F0039E366}" type="slidenum">
              <a:rPr lang="en-CA" smtClean="0"/>
              <a:pPr/>
              <a:t>30</a:t>
            </a:fld>
            <a:endParaRPr lang="en-CA" dirty="0"/>
          </a:p>
        </p:txBody>
      </p:sp>
      <p:sp>
        <p:nvSpPr>
          <p:cNvPr id="24" name="Rectangle 4"/>
          <p:cNvSpPr>
            <a:spLocks noChangeArrowheads="1"/>
          </p:cNvSpPr>
          <p:nvPr/>
        </p:nvSpPr>
        <p:spPr bwMode="auto">
          <a:xfrm>
            <a:off x="476246" y="2596778"/>
            <a:ext cx="2713038" cy="2616666"/>
          </a:xfrm>
          <a:prstGeom prst="rect">
            <a:avLst/>
          </a:prstGeom>
          <a:noFill/>
          <a:ln w="9525" algn="ctr">
            <a:noFill/>
            <a:miter lim="800000"/>
            <a:headEnd/>
            <a:tailEnd/>
          </a:ln>
        </p:spPr>
        <p:txBody>
          <a:bodyPr/>
          <a:lstStyle/>
          <a:p>
            <a:pPr marL="234950" indent="-234950" defTabSz="815975" eaLnBrk="0" hangingPunct="0">
              <a:spcAft>
                <a:spcPct val="30000"/>
              </a:spcAft>
              <a:buClr>
                <a:srgbClr val="0191CD"/>
              </a:buClr>
              <a:buFontTx/>
              <a:buChar char="•"/>
            </a:pPr>
            <a:r>
              <a:rPr lang="es-MX" dirty="0" smtClean="0">
                <a:solidFill>
                  <a:schemeClr val="bg2"/>
                </a:solidFill>
              </a:rPr>
              <a:t>Mecánico</a:t>
            </a:r>
          </a:p>
          <a:p>
            <a:pPr marL="234950" indent="-234950" defTabSz="815975" eaLnBrk="0" hangingPunct="0">
              <a:spcAft>
                <a:spcPct val="30000"/>
              </a:spcAft>
              <a:buClr>
                <a:srgbClr val="0191CD"/>
              </a:buClr>
              <a:buFontTx/>
              <a:buChar char="•"/>
            </a:pPr>
            <a:endParaRPr lang="es-MX" sz="1200" dirty="0" smtClean="0">
              <a:solidFill>
                <a:schemeClr val="bg2"/>
              </a:solidFill>
            </a:endParaRPr>
          </a:p>
          <a:p>
            <a:pPr marL="234950" indent="-234950" defTabSz="815975" eaLnBrk="0" hangingPunct="0">
              <a:spcAft>
                <a:spcPct val="30000"/>
              </a:spcAft>
              <a:buClr>
                <a:srgbClr val="0191CD"/>
              </a:buClr>
              <a:buFontTx/>
              <a:buChar char="•"/>
            </a:pPr>
            <a:r>
              <a:rPr lang="es-MX" dirty="0" smtClean="0">
                <a:solidFill>
                  <a:schemeClr val="bg2"/>
                </a:solidFill>
              </a:rPr>
              <a:t>Térmico</a:t>
            </a:r>
          </a:p>
          <a:p>
            <a:pPr marL="234950" indent="-234950" defTabSz="815975" eaLnBrk="0" hangingPunct="0">
              <a:spcAft>
                <a:spcPct val="30000"/>
              </a:spcAft>
              <a:buClr>
                <a:srgbClr val="0191CD"/>
              </a:buClr>
              <a:buFontTx/>
              <a:buChar char="•"/>
            </a:pPr>
            <a:endParaRPr lang="es-MX" dirty="0" smtClean="0">
              <a:solidFill>
                <a:schemeClr val="bg2"/>
              </a:solidFill>
            </a:endParaRPr>
          </a:p>
          <a:p>
            <a:pPr marL="234950" indent="-234950" defTabSz="815975" eaLnBrk="0" hangingPunct="0">
              <a:spcAft>
                <a:spcPct val="30000"/>
              </a:spcAft>
              <a:buClr>
                <a:srgbClr val="0191CD"/>
              </a:buClr>
              <a:buFontTx/>
              <a:buChar char="•"/>
            </a:pPr>
            <a:r>
              <a:rPr lang="es-MX" dirty="0" smtClean="0">
                <a:solidFill>
                  <a:schemeClr val="bg2"/>
                </a:solidFill>
              </a:rPr>
              <a:t>Químico</a:t>
            </a:r>
            <a:endParaRPr lang="es-MX" dirty="0">
              <a:solidFill>
                <a:schemeClr val="bg2"/>
              </a:solidFill>
            </a:endParaRPr>
          </a:p>
        </p:txBody>
      </p:sp>
      <p:sp>
        <p:nvSpPr>
          <p:cNvPr id="25" name="Text Box 16"/>
          <p:cNvSpPr txBox="1">
            <a:spLocks noChangeArrowheads="1"/>
          </p:cNvSpPr>
          <p:nvPr/>
        </p:nvSpPr>
        <p:spPr bwMode="auto">
          <a:xfrm>
            <a:off x="211607" y="6356421"/>
            <a:ext cx="8240018" cy="461665"/>
          </a:xfrm>
          <a:prstGeom prst="rect">
            <a:avLst/>
          </a:prstGeom>
          <a:noFill/>
          <a:ln w="9525">
            <a:noFill/>
            <a:miter lim="800000"/>
            <a:headEnd/>
            <a:tailEnd/>
          </a:ln>
        </p:spPr>
        <p:txBody>
          <a:bodyPr wrap="square" lIns="0" tIns="0" rIns="0" bIns="0" anchor="b">
            <a:spAutoFit/>
          </a:bodyPr>
          <a:lstStyle/>
          <a:p>
            <a:r>
              <a:rPr lang="es-MX" sz="1000" dirty="0" smtClean="0">
                <a:solidFill>
                  <a:schemeClr val="bg2"/>
                </a:solidFill>
              </a:rPr>
              <a:t>coxib = inhibidor específico de COX-2; AINEne = droga antiinflamatoria no-esteroidea no-específica</a:t>
            </a:r>
          </a:p>
          <a:p>
            <a:r>
              <a:rPr lang="en-US" sz="1000" dirty="0" smtClean="0">
                <a:solidFill>
                  <a:schemeClr val="bg2"/>
                </a:solidFill>
              </a:rPr>
              <a:t>Julius D, Basbaum AI. </a:t>
            </a:r>
            <a:r>
              <a:rPr lang="en-US" sz="1000" i="1" dirty="0" smtClean="0">
                <a:solidFill>
                  <a:schemeClr val="bg2"/>
                </a:solidFill>
              </a:rPr>
              <a:t>Nature</a:t>
            </a:r>
            <a:r>
              <a:rPr lang="en-US" sz="1000" dirty="0" smtClean="0">
                <a:solidFill>
                  <a:schemeClr val="bg2"/>
                </a:solidFill>
              </a:rPr>
              <a:t> 2001; 413(6852):203-10; </a:t>
            </a:r>
            <a:r>
              <a:rPr lang="fr-FR" sz="1000" dirty="0" smtClean="0">
                <a:solidFill>
                  <a:schemeClr val="bg2"/>
                </a:solidFill>
              </a:rPr>
              <a:t>Scholz J, Woolf  CJ. </a:t>
            </a:r>
            <a:r>
              <a:rPr lang="fr-FR" sz="1000" i="1" dirty="0" smtClean="0">
                <a:solidFill>
                  <a:schemeClr val="bg2"/>
                </a:solidFill>
              </a:rPr>
              <a:t>Nat Neurosci</a:t>
            </a:r>
            <a:r>
              <a:rPr lang="fr-FR" sz="1000" dirty="0" smtClean="0">
                <a:solidFill>
                  <a:schemeClr val="bg2"/>
                </a:solidFill>
              </a:rPr>
              <a:t> 2002; 5(Suppl):1062-7; </a:t>
            </a:r>
            <a:br>
              <a:rPr lang="fr-FR" sz="1000" dirty="0" smtClean="0">
                <a:solidFill>
                  <a:schemeClr val="bg2"/>
                </a:solidFill>
              </a:rPr>
            </a:br>
            <a:r>
              <a:rPr lang="en-US" sz="1000" dirty="0" smtClean="0">
                <a:solidFill>
                  <a:schemeClr val="bg2"/>
                </a:solidFill>
              </a:rPr>
              <a:t>Woolf CJ, Salter MW. </a:t>
            </a:r>
            <a:r>
              <a:rPr lang="en-US" sz="1000" i="1" dirty="0" smtClean="0">
                <a:solidFill>
                  <a:schemeClr val="bg2"/>
                </a:solidFill>
              </a:rPr>
              <a:t>Science</a:t>
            </a:r>
            <a:r>
              <a:rPr lang="en-US" sz="1000" dirty="0" smtClean="0">
                <a:solidFill>
                  <a:schemeClr val="bg2"/>
                </a:solidFill>
              </a:rPr>
              <a:t> 2000; 288(5472):1765-68.</a:t>
            </a:r>
            <a:endParaRPr lang="en-US" sz="1000" dirty="0">
              <a:solidFill>
                <a:schemeClr val="bg2"/>
              </a:solidFill>
            </a:endParaRPr>
          </a:p>
        </p:txBody>
      </p:sp>
      <p:sp>
        <p:nvSpPr>
          <p:cNvPr id="26" name="Text Box 19"/>
          <p:cNvSpPr txBox="1">
            <a:spLocks noChangeArrowheads="1"/>
          </p:cNvSpPr>
          <p:nvPr/>
        </p:nvSpPr>
        <p:spPr bwMode="auto">
          <a:xfrm>
            <a:off x="542400" y="1907517"/>
            <a:ext cx="1843243" cy="369332"/>
          </a:xfrm>
          <a:prstGeom prst="rect">
            <a:avLst/>
          </a:prstGeom>
          <a:noFill/>
          <a:ln w="9525">
            <a:noFill/>
            <a:miter lim="800000"/>
            <a:headEnd/>
            <a:tailEnd/>
          </a:ln>
          <a:effectLst/>
        </p:spPr>
        <p:txBody>
          <a:bodyPr wrap="square">
            <a:spAutoFit/>
          </a:bodyPr>
          <a:lstStyle/>
          <a:p>
            <a:pPr eaLnBrk="0" hangingPunct="0">
              <a:defRPr/>
            </a:pPr>
            <a:r>
              <a:rPr lang="es-MX" b="1" u="sng" dirty="0" smtClean="0">
                <a:solidFill>
                  <a:schemeClr val="bg2"/>
                </a:solidFill>
                <a:cs typeface="+mn-cs"/>
              </a:rPr>
              <a:t>Estímulo nocivo</a:t>
            </a:r>
            <a:endParaRPr lang="es-MX" b="1" u="sng" dirty="0">
              <a:solidFill>
                <a:schemeClr val="bg2"/>
              </a:solidFill>
              <a:cs typeface="+mn-cs"/>
            </a:endParaRPr>
          </a:p>
        </p:txBody>
      </p:sp>
      <p:sp>
        <p:nvSpPr>
          <p:cNvPr id="27" name="AutoShape 22"/>
          <p:cNvSpPr>
            <a:spLocks noChangeArrowheads="1"/>
          </p:cNvSpPr>
          <p:nvPr/>
        </p:nvSpPr>
        <p:spPr bwMode="auto">
          <a:xfrm rot="19768217" flipV="1">
            <a:off x="2548131" y="4092327"/>
            <a:ext cx="339725" cy="146050"/>
          </a:xfrm>
          <a:prstGeom prst="rightArrow">
            <a:avLst>
              <a:gd name="adj1" fmla="val 50000"/>
              <a:gd name="adj2" fmla="val 58152"/>
            </a:avLst>
          </a:prstGeom>
          <a:solidFill>
            <a:schemeClr val="bg2"/>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cs typeface="+mn-cs"/>
            </a:endParaRPr>
          </a:p>
        </p:txBody>
      </p:sp>
      <p:sp>
        <p:nvSpPr>
          <p:cNvPr id="28" name="AutoShape 23"/>
          <p:cNvSpPr>
            <a:spLocks noChangeArrowheads="1"/>
          </p:cNvSpPr>
          <p:nvPr/>
        </p:nvSpPr>
        <p:spPr bwMode="auto">
          <a:xfrm rot="3196011" flipV="1">
            <a:off x="2530668" y="3036639"/>
            <a:ext cx="339725" cy="146050"/>
          </a:xfrm>
          <a:prstGeom prst="rightArrow">
            <a:avLst>
              <a:gd name="adj1" fmla="val 50000"/>
              <a:gd name="adj2" fmla="val 58152"/>
            </a:avLst>
          </a:prstGeom>
          <a:solidFill>
            <a:schemeClr val="bg2"/>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cs typeface="+mn-cs"/>
            </a:endParaRPr>
          </a:p>
        </p:txBody>
      </p:sp>
      <p:sp>
        <p:nvSpPr>
          <p:cNvPr id="29" name="AutoShape 24"/>
          <p:cNvSpPr>
            <a:spLocks noChangeArrowheads="1"/>
          </p:cNvSpPr>
          <p:nvPr/>
        </p:nvSpPr>
        <p:spPr bwMode="auto">
          <a:xfrm rot="19678889">
            <a:off x="2390967" y="3721316"/>
            <a:ext cx="366713" cy="157163"/>
          </a:xfrm>
          <a:prstGeom prst="rightArrow">
            <a:avLst>
              <a:gd name="adj1" fmla="val 50000"/>
              <a:gd name="adj2" fmla="val 58333"/>
            </a:avLst>
          </a:prstGeom>
          <a:solidFill>
            <a:schemeClr val="bg2"/>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cs typeface="+mn-cs"/>
            </a:endParaRPr>
          </a:p>
        </p:txBody>
      </p:sp>
      <p:sp>
        <p:nvSpPr>
          <p:cNvPr id="30" name="AutoShape 23"/>
          <p:cNvSpPr>
            <a:spLocks noChangeArrowheads="1"/>
          </p:cNvSpPr>
          <p:nvPr/>
        </p:nvSpPr>
        <p:spPr bwMode="auto">
          <a:xfrm rot="322006" flipV="1">
            <a:off x="2389755" y="3313798"/>
            <a:ext cx="339725" cy="146050"/>
          </a:xfrm>
          <a:prstGeom prst="rightArrow">
            <a:avLst>
              <a:gd name="adj1" fmla="val 50000"/>
              <a:gd name="adj2" fmla="val 58152"/>
            </a:avLst>
          </a:prstGeom>
          <a:solidFill>
            <a:schemeClr val="bg2"/>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cs typeface="+mn-cs"/>
            </a:endParaRPr>
          </a:p>
        </p:txBody>
      </p:sp>
      <p:pic>
        <p:nvPicPr>
          <p:cNvPr id="31" name="Picture 2" descr="C:\Users\RCowan\AppData\Local\Microsoft\Windows\Temporary Internet Files\Content.IE5\10GUDHJZ\MC90043260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75718" y="2403490"/>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RCowan\AppData\Local\Microsoft\Windows\Temporary Internet Files\Content.IE5\KOWZG1UZ\MC90043481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4720" y="3031730"/>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C:\Users\RCowan\AppData\Local\Microsoft\Windows\Temporary Internet Files\Content.IE5\MY8ODV9I\MC9000129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1218" y="3619251"/>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C:\Users\RCowan\AppData\Local\Microsoft\Windows\Temporary Internet Files\Content.IE5\10GUDHJZ\MC90043689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5634" y="4050371"/>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p:nvPr/>
        </p:nvSpPr>
        <p:spPr>
          <a:xfrm>
            <a:off x="3335836" y="1909590"/>
            <a:ext cx="2690696" cy="4164217"/>
          </a:xfrm>
          <a:prstGeom prst="rect">
            <a:avLst/>
          </a:prstGeom>
        </p:spPr>
        <p:txBody>
          <a:bodyPr wrap="square">
            <a:spAutoFit/>
          </a:bodyPr>
          <a:lstStyle/>
          <a:p>
            <a:pPr defTabSz="815975" eaLnBrk="0" hangingPunct="0">
              <a:spcAft>
                <a:spcPct val="30000"/>
              </a:spcAft>
              <a:buClr>
                <a:srgbClr val="0191CD"/>
              </a:buClr>
            </a:pPr>
            <a:r>
              <a:rPr lang="es-MX" b="1" u="sng" dirty="0" smtClean="0">
                <a:solidFill>
                  <a:srgbClr val="002060"/>
                </a:solidFill>
              </a:rPr>
              <a:t>Mediadores</a:t>
            </a:r>
            <a:endParaRPr lang="es-MX" sz="1100" dirty="0" smtClean="0">
              <a:solidFill>
                <a:srgbClr val="002060"/>
              </a:solidFill>
            </a:endParaRPr>
          </a:p>
          <a:p>
            <a:pPr marL="234950" indent="-234950" defTabSz="815975" eaLnBrk="0" hangingPunct="0">
              <a:spcAft>
                <a:spcPct val="30000"/>
              </a:spcAft>
              <a:buClr>
                <a:srgbClr val="0191CD"/>
              </a:buClr>
              <a:buFontTx/>
              <a:buChar char="•"/>
            </a:pPr>
            <a:r>
              <a:rPr lang="es-MX" dirty="0" smtClean="0">
                <a:solidFill>
                  <a:srgbClr val="002060"/>
                </a:solidFill>
              </a:rPr>
              <a:t>Prostaglandinas</a:t>
            </a:r>
          </a:p>
          <a:p>
            <a:pPr marL="234950" indent="-234950" defTabSz="815975" eaLnBrk="0" hangingPunct="0">
              <a:spcAft>
                <a:spcPct val="30000"/>
              </a:spcAft>
              <a:buClr>
                <a:srgbClr val="0191CD"/>
              </a:buClr>
              <a:buFontTx/>
              <a:buChar char="•"/>
            </a:pPr>
            <a:r>
              <a:rPr lang="es-MX" dirty="0" smtClean="0">
                <a:solidFill>
                  <a:srgbClr val="002060"/>
                </a:solidFill>
              </a:rPr>
              <a:t>Leucotrienos</a:t>
            </a:r>
            <a:r>
              <a:rPr lang="es-MX" dirty="0" smtClean="0">
                <a:solidFill>
                  <a:srgbClr val="FF0066"/>
                </a:solidFill>
              </a:rPr>
              <a:t> </a:t>
            </a:r>
          </a:p>
          <a:p>
            <a:pPr marL="234950" indent="-234950" defTabSz="815975" eaLnBrk="0" hangingPunct="0">
              <a:spcAft>
                <a:spcPct val="30000"/>
              </a:spcAft>
              <a:buClr>
                <a:srgbClr val="0191CD"/>
              </a:buClr>
              <a:buFontTx/>
              <a:buChar char="•"/>
            </a:pPr>
            <a:r>
              <a:rPr lang="es-MX" dirty="0" smtClean="0">
                <a:solidFill>
                  <a:srgbClr val="002060"/>
                </a:solidFill>
              </a:rPr>
              <a:t>Sustancia P</a:t>
            </a:r>
          </a:p>
          <a:p>
            <a:pPr marL="234950" indent="-234950" defTabSz="815975" eaLnBrk="0" hangingPunct="0">
              <a:spcAft>
                <a:spcPct val="30000"/>
              </a:spcAft>
              <a:buClr>
                <a:srgbClr val="0191CD"/>
              </a:buClr>
              <a:buFontTx/>
              <a:buChar char="•"/>
            </a:pPr>
            <a:r>
              <a:rPr lang="es-MX" dirty="0" smtClean="0">
                <a:solidFill>
                  <a:srgbClr val="002060"/>
                </a:solidFill>
              </a:rPr>
              <a:t>Histamina</a:t>
            </a:r>
          </a:p>
          <a:p>
            <a:pPr marL="234950" indent="-234950" defTabSz="815975" eaLnBrk="0" hangingPunct="0">
              <a:spcAft>
                <a:spcPct val="30000"/>
              </a:spcAft>
              <a:buClr>
                <a:srgbClr val="0191CD"/>
              </a:buClr>
              <a:buFontTx/>
              <a:buChar char="•"/>
            </a:pPr>
            <a:r>
              <a:rPr lang="es-MX" dirty="0" smtClean="0">
                <a:solidFill>
                  <a:srgbClr val="002060"/>
                </a:solidFill>
              </a:rPr>
              <a:t>Bradiquinina</a:t>
            </a:r>
          </a:p>
          <a:p>
            <a:pPr marL="234950" indent="-234950" defTabSz="815975" eaLnBrk="0" hangingPunct="0">
              <a:spcAft>
                <a:spcPct val="30000"/>
              </a:spcAft>
              <a:buClr>
                <a:srgbClr val="0191CD"/>
              </a:buClr>
              <a:buFontTx/>
              <a:buChar char="•"/>
            </a:pPr>
            <a:r>
              <a:rPr lang="es-MX" dirty="0" smtClean="0">
                <a:solidFill>
                  <a:srgbClr val="002060"/>
                </a:solidFill>
              </a:rPr>
              <a:t>Serotonina </a:t>
            </a:r>
          </a:p>
          <a:p>
            <a:pPr marL="234950" indent="-234950" defTabSz="815975" eaLnBrk="0" hangingPunct="0">
              <a:spcAft>
                <a:spcPct val="30000"/>
              </a:spcAft>
              <a:buClr>
                <a:srgbClr val="0191CD"/>
              </a:buClr>
              <a:buFontTx/>
              <a:buChar char="•"/>
            </a:pPr>
            <a:r>
              <a:rPr lang="es-MX" dirty="0" smtClean="0">
                <a:solidFill>
                  <a:srgbClr val="002060"/>
                </a:solidFill>
              </a:rPr>
              <a:t>Hidroxiácidos</a:t>
            </a:r>
            <a:r>
              <a:rPr lang="es-MX" dirty="0" smtClean="0">
                <a:solidFill>
                  <a:srgbClr val="FF0066"/>
                </a:solidFill>
              </a:rPr>
              <a:t> </a:t>
            </a:r>
          </a:p>
          <a:p>
            <a:pPr marL="234950" indent="-234950" defTabSz="815975" eaLnBrk="0" hangingPunct="0">
              <a:spcAft>
                <a:spcPct val="30000"/>
              </a:spcAft>
              <a:buClr>
                <a:srgbClr val="0191CD"/>
              </a:buClr>
              <a:buFontTx/>
              <a:buChar char="•"/>
            </a:pPr>
            <a:r>
              <a:rPr lang="es-MX" dirty="0" smtClean="0">
                <a:solidFill>
                  <a:srgbClr val="002060"/>
                </a:solidFill>
              </a:rPr>
              <a:t>Especies de oxígeno reactivo</a:t>
            </a:r>
          </a:p>
          <a:p>
            <a:pPr marL="234950" indent="-234950" defTabSz="815975" eaLnBrk="0" hangingPunct="0">
              <a:spcAft>
                <a:spcPct val="30000"/>
              </a:spcAft>
              <a:buClr>
                <a:srgbClr val="0191CD"/>
              </a:buClr>
              <a:buFontTx/>
              <a:buChar char="•"/>
            </a:pPr>
            <a:r>
              <a:rPr lang="es-MX" dirty="0" smtClean="0">
                <a:solidFill>
                  <a:srgbClr val="002060"/>
                </a:solidFill>
              </a:rPr>
              <a:t>Quimioquinas y citocinas inflamatorias</a:t>
            </a:r>
            <a:endParaRPr lang="es-MX" dirty="0">
              <a:solidFill>
                <a:srgbClr val="002060"/>
              </a:solidFill>
            </a:endParaRPr>
          </a:p>
        </p:txBody>
      </p:sp>
      <p:sp>
        <p:nvSpPr>
          <p:cNvPr id="36" name="Rectangle 39"/>
          <p:cNvSpPr/>
          <p:nvPr/>
        </p:nvSpPr>
        <p:spPr>
          <a:xfrm>
            <a:off x="6417550" y="1908026"/>
            <a:ext cx="2343975" cy="646331"/>
          </a:xfrm>
          <a:prstGeom prst="rect">
            <a:avLst/>
          </a:prstGeom>
        </p:spPr>
        <p:txBody>
          <a:bodyPr wrap="square">
            <a:spAutoFit/>
          </a:bodyPr>
          <a:lstStyle/>
          <a:p>
            <a:pPr defTabSz="815975" eaLnBrk="0" hangingPunct="0">
              <a:spcAft>
                <a:spcPct val="30000"/>
              </a:spcAft>
              <a:buClr>
                <a:srgbClr val="0191CD"/>
              </a:buClr>
            </a:pPr>
            <a:r>
              <a:rPr lang="es-MX" b="1" u="sng" dirty="0" smtClean="0">
                <a:solidFill>
                  <a:srgbClr val="002060"/>
                </a:solidFill>
              </a:rPr>
              <a:t>Receptores/canales en nociceptores</a:t>
            </a:r>
            <a:endParaRPr lang="es-MX" dirty="0">
              <a:solidFill>
                <a:srgbClr val="002060"/>
              </a:solidFill>
            </a:endParaRPr>
          </a:p>
        </p:txBody>
      </p:sp>
      <p:sp>
        <p:nvSpPr>
          <p:cNvPr id="37" name="Block Arc 4"/>
          <p:cNvSpPr/>
          <p:nvPr/>
        </p:nvSpPr>
        <p:spPr>
          <a:xfrm rot="16200000">
            <a:off x="6546134" y="3371679"/>
            <a:ext cx="2016224" cy="529777"/>
          </a:xfrm>
          <a:prstGeom prst="blockArc">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8" name="Block Arc 6"/>
          <p:cNvSpPr/>
          <p:nvPr/>
        </p:nvSpPr>
        <p:spPr>
          <a:xfrm>
            <a:off x="7168606" y="3595736"/>
            <a:ext cx="385640" cy="166566"/>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9" name="Block Arc 45"/>
          <p:cNvSpPr/>
          <p:nvPr/>
        </p:nvSpPr>
        <p:spPr>
          <a:xfrm rot="10800000">
            <a:off x="7203898" y="3338597"/>
            <a:ext cx="385640" cy="166566"/>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9" name="AutoShape 23"/>
          <p:cNvSpPr>
            <a:spLocks noChangeArrowheads="1"/>
          </p:cNvSpPr>
          <p:nvPr/>
        </p:nvSpPr>
        <p:spPr bwMode="auto">
          <a:xfrm flipV="1">
            <a:off x="5438196" y="3407470"/>
            <a:ext cx="799612" cy="278848"/>
          </a:xfrm>
          <a:prstGeom prst="rightArrow">
            <a:avLst>
              <a:gd name="adj1" fmla="val 50000"/>
              <a:gd name="adj2" fmla="val 58152"/>
            </a:avLst>
          </a:prstGeom>
          <a:solidFill>
            <a:schemeClr val="bg2"/>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cs typeface="+mn-cs"/>
            </a:endParaRPr>
          </a:p>
        </p:txBody>
      </p:sp>
      <p:sp>
        <p:nvSpPr>
          <p:cNvPr id="50"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30</a:t>
            </a:fld>
            <a:endParaRPr lang="en-CA" dirty="0">
              <a:solidFill>
                <a:schemeClr val="bg1"/>
              </a:solidFill>
            </a:endParaRPr>
          </a:p>
        </p:txBody>
      </p:sp>
    </p:spTree>
    <p:extLst>
      <p:ext uri="{BB962C8B-B14F-4D97-AF65-F5344CB8AC3E}">
        <p14:creationId xmlns:p14="http://schemas.microsoft.com/office/powerpoint/2010/main" val="28390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animBg="1"/>
      <p:bldP spid="39" grpId="0" animBg="1"/>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3500" y="190500"/>
            <a:ext cx="8686800" cy="914400"/>
          </a:xfrm>
        </p:spPr>
        <p:txBody>
          <a:bodyPr>
            <a:normAutofit fontScale="90000"/>
          </a:bodyPr>
          <a:lstStyle/>
          <a:p>
            <a:pPr eaLnBrk="1" hangingPunct="1"/>
            <a:r>
              <a:rPr lang="es-MX" noProof="0" dirty="0" smtClean="0"/>
              <a:t>Transmisión: </a:t>
            </a:r>
            <a:br>
              <a:rPr lang="es-MX" noProof="0" dirty="0" smtClean="0"/>
            </a:br>
            <a:r>
              <a:rPr lang="es-MX" noProof="0" dirty="0" smtClean="0"/>
              <a:t>El Rol de los Neurotransmisores</a:t>
            </a:r>
          </a:p>
        </p:txBody>
      </p:sp>
      <p:sp>
        <p:nvSpPr>
          <p:cNvPr id="73747" name="Text Box 19"/>
          <p:cNvSpPr txBox="1">
            <a:spLocks noChangeArrowheads="1"/>
          </p:cNvSpPr>
          <p:nvPr/>
        </p:nvSpPr>
        <p:spPr bwMode="auto">
          <a:xfrm>
            <a:off x="107504" y="1606799"/>
            <a:ext cx="2201650" cy="4278094"/>
          </a:xfrm>
          <a:prstGeom prst="rect">
            <a:avLst/>
          </a:prstGeom>
          <a:noFill/>
          <a:ln>
            <a:noFill/>
          </a:ln>
          <a:effectLst/>
          <a:extLst>
            <a:ext uri="{909E8E84-426E-40DD-AFC4-6F175D3DCCD1}">
              <a14:hiddenFill xmlns:a14="http://schemas.microsoft.com/office/drawing/2010/main">
                <a:gradFill rotWithShape="1">
                  <a:gsLst>
                    <a:gs pos="0">
                      <a:srgbClr val="760000"/>
                    </a:gs>
                    <a:gs pos="100000">
                      <a:srgbClr val="FF0000"/>
                    </a:gs>
                  </a:gsLst>
                  <a:path path="shape">
                    <a:fillToRect l="50000" t="50000" r="50000" b="50000"/>
                  </a:path>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342900" indent="-342900">
              <a:buClr>
                <a:srgbClr val="00B0F0"/>
              </a:buClr>
              <a:buFont typeface="+mj-lt"/>
              <a:buAutoNum type="arabicPeriod"/>
            </a:pPr>
            <a:r>
              <a:rPr lang="es-MX" b="1" dirty="0" smtClean="0">
                <a:solidFill>
                  <a:schemeClr val="bg1"/>
                </a:solidFill>
              </a:rPr>
              <a:t>Los impulsos llegan a las terminales de la neurona presináptica</a:t>
            </a:r>
          </a:p>
          <a:p>
            <a:pPr marL="342900" indent="-342900">
              <a:buClr>
                <a:srgbClr val="00B0F0"/>
              </a:buClr>
              <a:buFont typeface="+mj-lt"/>
              <a:buAutoNum type="arabicPeriod"/>
            </a:pPr>
            <a:r>
              <a:rPr lang="es-MX" b="1" dirty="0" smtClean="0">
                <a:solidFill>
                  <a:schemeClr val="bg1"/>
                </a:solidFill>
              </a:rPr>
              <a:t>El glutamato es liberado hacia  hendidura sináptica</a:t>
            </a:r>
          </a:p>
          <a:p>
            <a:pPr marL="342900" indent="-342900">
              <a:buClr>
                <a:srgbClr val="00B0F0"/>
              </a:buClr>
              <a:buFont typeface="+mj-lt"/>
              <a:buAutoNum type="arabicPeriod"/>
            </a:pPr>
            <a:r>
              <a:rPr lang="es-MX" b="1" dirty="0" smtClean="0">
                <a:solidFill>
                  <a:schemeClr val="bg1"/>
                </a:solidFill>
              </a:rPr>
              <a:t>El glutamato se une al receptor AMPA</a:t>
            </a:r>
          </a:p>
          <a:p>
            <a:pPr marL="342900" indent="-342900">
              <a:buClr>
                <a:srgbClr val="00B0F0"/>
              </a:buClr>
              <a:buFont typeface="+mj-lt"/>
              <a:buAutoNum type="arabicPeriod"/>
            </a:pPr>
            <a:r>
              <a:rPr lang="es-MX" b="1" dirty="0" smtClean="0">
                <a:solidFill>
                  <a:schemeClr val="bg1"/>
                </a:solidFill>
              </a:rPr>
              <a:t>El impulso es transmitido a la neurona postsináptica</a:t>
            </a:r>
          </a:p>
          <a:p>
            <a:pPr marL="342900" indent="-342900">
              <a:buFont typeface="+mj-lt"/>
              <a:buAutoNum type="arabicPeriod"/>
            </a:pPr>
            <a:endParaRPr lang="en-GB" b="1" dirty="0">
              <a:solidFill>
                <a:prstClr val="black"/>
              </a:solidFill>
            </a:endParaRPr>
          </a:p>
        </p:txBody>
      </p:sp>
      <p:sp>
        <p:nvSpPr>
          <p:cNvPr id="30" name="Text Box 16"/>
          <p:cNvSpPr txBox="1">
            <a:spLocks noChangeArrowheads="1"/>
          </p:cNvSpPr>
          <p:nvPr/>
        </p:nvSpPr>
        <p:spPr bwMode="auto">
          <a:xfrm>
            <a:off x="107504" y="5682154"/>
            <a:ext cx="8528050" cy="1046440"/>
          </a:xfrm>
          <a:prstGeom prst="rect">
            <a:avLst/>
          </a:prstGeom>
          <a:noFill/>
          <a:ln w="9525">
            <a:noFill/>
            <a:miter lim="800000"/>
            <a:headEnd/>
            <a:tailEnd/>
          </a:ln>
        </p:spPr>
        <p:txBody>
          <a:bodyPr lIns="0" tIns="0" rIns="0" bIns="0" anchor="b">
            <a:spAutoFit/>
          </a:bodyPr>
          <a:lstStyle/>
          <a:p>
            <a:r>
              <a:rPr lang="es-MX" sz="1200" b="1" dirty="0" smtClean="0">
                <a:solidFill>
                  <a:srgbClr val="002060"/>
                </a:solidFill>
                <a:cs typeface="Arial" pitchFamily="34" charset="0"/>
              </a:rPr>
              <a:t>AMPA = 2-amino-3-(3-hidroxi-</a:t>
            </a:r>
            <a:br>
              <a:rPr lang="es-MX" sz="1200" b="1" dirty="0" smtClean="0">
                <a:solidFill>
                  <a:srgbClr val="002060"/>
                </a:solidFill>
                <a:cs typeface="Arial" pitchFamily="34" charset="0"/>
              </a:rPr>
            </a:br>
            <a:r>
              <a:rPr lang="es-MX" sz="1200" b="1" dirty="0" smtClean="0">
                <a:solidFill>
                  <a:srgbClr val="002060"/>
                </a:solidFill>
                <a:cs typeface="Arial" pitchFamily="34" charset="0"/>
              </a:rPr>
              <a:t>5-metil-isoxazol-4-il)</a:t>
            </a:r>
            <a:br>
              <a:rPr lang="es-MX" sz="1200" b="1" dirty="0" smtClean="0">
                <a:solidFill>
                  <a:srgbClr val="002060"/>
                </a:solidFill>
                <a:cs typeface="Arial" pitchFamily="34" charset="0"/>
              </a:rPr>
            </a:br>
            <a:r>
              <a:rPr lang="es-MX" sz="1200" b="1" dirty="0" smtClean="0">
                <a:solidFill>
                  <a:srgbClr val="002060"/>
                </a:solidFill>
                <a:cs typeface="Arial" pitchFamily="34" charset="0"/>
              </a:rPr>
              <a:t>ácido propanoico; NK = neuroquinina; </a:t>
            </a:r>
            <a:br>
              <a:rPr lang="es-MX" sz="1200" b="1" dirty="0" smtClean="0">
                <a:solidFill>
                  <a:srgbClr val="002060"/>
                </a:solidFill>
                <a:cs typeface="Arial" pitchFamily="34" charset="0"/>
              </a:rPr>
            </a:br>
            <a:r>
              <a:rPr lang="es-MX" sz="1200" b="1" dirty="0" smtClean="0">
                <a:solidFill>
                  <a:srgbClr val="002060"/>
                </a:solidFill>
                <a:cs typeface="Arial" pitchFamily="34" charset="0"/>
              </a:rPr>
              <a:t>NMDA = N-metil-D-aspartato</a:t>
            </a:r>
          </a:p>
          <a:p>
            <a:r>
              <a:rPr lang="en-US" sz="1000" dirty="0" smtClean="0">
                <a:solidFill>
                  <a:srgbClr val="002060"/>
                </a:solidFill>
                <a:cs typeface="Arial" pitchFamily="34" charset="0"/>
              </a:rPr>
              <a:t>Fields </a:t>
            </a:r>
            <a:r>
              <a:rPr lang="en-US" sz="1000" dirty="0">
                <a:solidFill>
                  <a:srgbClr val="002060"/>
                </a:solidFill>
                <a:cs typeface="Arial" pitchFamily="34" charset="0"/>
              </a:rPr>
              <a:t>HL </a:t>
            </a:r>
            <a:r>
              <a:rPr lang="en-US" sz="1000" i="1" dirty="0">
                <a:solidFill>
                  <a:srgbClr val="002060"/>
                </a:solidFill>
                <a:cs typeface="Arial" pitchFamily="34" charset="0"/>
              </a:rPr>
              <a:t>et al.</a:t>
            </a:r>
            <a:r>
              <a:rPr lang="en-US" sz="1000" dirty="0">
                <a:solidFill>
                  <a:srgbClr val="002060"/>
                </a:solidFill>
                <a:cs typeface="Arial" pitchFamily="34" charset="0"/>
              </a:rPr>
              <a:t> In: </a:t>
            </a:r>
            <a:r>
              <a:rPr lang="en-US" sz="1000" dirty="0">
                <a:solidFill>
                  <a:srgbClr val="002060"/>
                </a:solidFill>
              </a:rPr>
              <a:t>McMahon SB, Koltzenburg M </a:t>
            </a:r>
            <a:r>
              <a:rPr lang="en-US" sz="1000" dirty="0" smtClean="0">
                <a:solidFill>
                  <a:srgbClr val="002060"/>
                </a:solidFill>
              </a:rPr>
              <a:t>(</a:t>
            </a:r>
            <a:r>
              <a:rPr lang="en-US" sz="1000" dirty="0">
                <a:solidFill>
                  <a:srgbClr val="002060"/>
                </a:solidFill>
              </a:rPr>
              <a:t>e</a:t>
            </a:r>
            <a:r>
              <a:rPr lang="en-US" sz="1000" dirty="0" smtClean="0">
                <a:solidFill>
                  <a:srgbClr val="002060"/>
                </a:solidFill>
              </a:rPr>
              <a:t>ds</a:t>
            </a:r>
            <a:r>
              <a:rPr lang="en-US" sz="1000" dirty="0">
                <a:solidFill>
                  <a:srgbClr val="002060"/>
                </a:solidFill>
              </a:rPr>
              <a:t>). </a:t>
            </a:r>
            <a:r>
              <a:rPr lang="en-US" sz="1000" i="1" dirty="0">
                <a:solidFill>
                  <a:srgbClr val="002060"/>
                </a:solidFill>
              </a:rPr>
              <a:t>Wall and Melzack’s Textbook of </a:t>
            </a:r>
            <a:r>
              <a:rPr lang="en-US" sz="1000" i="1" dirty="0" smtClean="0">
                <a:solidFill>
                  <a:srgbClr val="002060"/>
                </a:solidFill>
              </a:rPr>
              <a:t>dolor. </a:t>
            </a:r>
            <a:r>
              <a:rPr lang="en-US" sz="1000" dirty="0">
                <a:solidFill>
                  <a:srgbClr val="002060"/>
                </a:solidFill>
              </a:rPr>
              <a:t>5th ed. Elsevier; London, UK: </a:t>
            </a:r>
            <a:r>
              <a:rPr lang="en-US" sz="1000" dirty="0" smtClean="0">
                <a:solidFill>
                  <a:srgbClr val="002060"/>
                </a:solidFill>
              </a:rPr>
              <a:t>2006; </a:t>
            </a:r>
            <a:br>
              <a:rPr lang="en-US" sz="1000" dirty="0" smtClean="0">
                <a:solidFill>
                  <a:srgbClr val="002060"/>
                </a:solidFill>
              </a:rPr>
            </a:br>
            <a:r>
              <a:rPr lang="en-US" sz="1000" dirty="0" smtClean="0">
                <a:solidFill>
                  <a:srgbClr val="002060"/>
                </a:solidFill>
              </a:rPr>
              <a:t>Julius </a:t>
            </a:r>
            <a:r>
              <a:rPr lang="en-US" sz="1000" dirty="0">
                <a:solidFill>
                  <a:srgbClr val="002060"/>
                </a:solidFill>
              </a:rPr>
              <a:t>D, Basbaum AI. </a:t>
            </a:r>
            <a:r>
              <a:rPr lang="en-US" sz="1000" i="1" dirty="0">
                <a:solidFill>
                  <a:srgbClr val="002060"/>
                </a:solidFill>
              </a:rPr>
              <a:t>Nature</a:t>
            </a:r>
            <a:r>
              <a:rPr lang="en-US" sz="1000" dirty="0">
                <a:solidFill>
                  <a:srgbClr val="002060"/>
                </a:solidFill>
              </a:rPr>
              <a:t> 2001; 413(6852):203-10; </a:t>
            </a:r>
            <a:r>
              <a:rPr lang="en-US" sz="1000" dirty="0" smtClean="0">
                <a:solidFill>
                  <a:srgbClr val="002060"/>
                </a:solidFill>
              </a:rPr>
              <a:t>Woolf </a:t>
            </a:r>
            <a:r>
              <a:rPr lang="en-US" sz="1000" dirty="0">
                <a:solidFill>
                  <a:srgbClr val="002060"/>
                </a:solidFill>
              </a:rPr>
              <a:t>CJ, Salter MW. </a:t>
            </a:r>
            <a:r>
              <a:rPr lang="en-US" sz="1000" i="1" dirty="0">
                <a:solidFill>
                  <a:srgbClr val="002060"/>
                </a:solidFill>
              </a:rPr>
              <a:t>Science</a:t>
            </a:r>
            <a:r>
              <a:rPr lang="en-US" sz="1000" dirty="0">
                <a:solidFill>
                  <a:srgbClr val="002060"/>
                </a:solidFill>
              </a:rPr>
              <a:t> 2000; 288(5472):1765-68</a:t>
            </a:r>
            <a:r>
              <a:rPr lang="en-US" sz="1000" dirty="0" smtClean="0">
                <a:solidFill>
                  <a:srgbClr val="002060"/>
                </a:solidFill>
              </a:rPr>
              <a:t>.</a:t>
            </a:r>
            <a:endParaRPr lang="en-US" sz="1000" dirty="0">
              <a:solidFill>
                <a:srgbClr val="002060"/>
              </a:solidFill>
              <a:cs typeface="Arial" pitchFamily="34" charset="0"/>
            </a:endParaRPr>
          </a:p>
        </p:txBody>
      </p:sp>
      <p:sp>
        <p:nvSpPr>
          <p:cNvPr id="34" name="Slide Number Placeholder 40"/>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31</a:t>
            </a:fld>
            <a:endParaRPr lang="en-CA" dirty="0">
              <a:solidFill>
                <a:prstClr val="black"/>
              </a:solidFill>
            </a:endParaRPr>
          </a:p>
        </p:txBody>
      </p:sp>
      <p:grpSp>
        <p:nvGrpSpPr>
          <p:cNvPr id="33" name="32 Grupo"/>
          <p:cNvGrpSpPr/>
          <p:nvPr/>
        </p:nvGrpSpPr>
        <p:grpSpPr>
          <a:xfrm>
            <a:off x="2370978" y="1486620"/>
            <a:ext cx="6790018" cy="5326756"/>
            <a:chOff x="2370978" y="1486620"/>
            <a:chExt cx="6790018" cy="5326756"/>
          </a:xfrm>
        </p:grpSpPr>
        <p:pic>
          <p:nvPicPr>
            <p:cNvPr id="35" name="Picture 3" descr="Slides_11_stage 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986" y="1486620"/>
              <a:ext cx="659034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4"/>
            <p:cNvSpPr txBox="1">
              <a:spLocks noChangeArrowheads="1"/>
            </p:cNvSpPr>
            <p:nvPr/>
          </p:nvSpPr>
          <p:spPr bwMode="auto">
            <a:xfrm>
              <a:off x="2880478" y="3204031"/>
              <a:ext cx="11993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s-MX" sz="1400" b="1" dirty="0" smtClean="0"/>
                <a:t>Sustancia P</a:t>
              </a:r>
              <a:endParaRPr lang="es-MX" sz="1400" b="1" dirty="0"/>
            </a:p>
          </p:txBody>
        </p:sp>
        <p:sp>
          <p:nvSpPr>
            <p:cNvPr id="37" name="Line 5"/>
            <p:cNvSpPr>
              <a:spLocks noChangeShapeType="1"/>
            </p:cNvSpPr>
            <p:nvPr/>
          </p:nvSpPr>
          <p:spPr bwMode="auto">
            <a:xfrm>
              <a:off x="3483139" y="3503106"/>
              <a:ext cx="806663" cy="345898"/>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38" name="Text Box 6"/>
            <p:cNvSpPr txBox="1">
              <a:spLocks noChangeArrowheads="1"/>
            </p:cNvSpPr>
            <p:nvPr/>
          </p:nvSpPr>
          <p:spPr bwMode="auto">
            <a:xfrm>
              <a:off x="6862401" y="1953357"/>
              <a:ext cx="20136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s-MX" sz="1400" b="1" dirty="0" smtClean="0"/>
                <a:t>Neurona presináptica</a:t>
              </a:r>
              <a:endParaRPr lang="es-MX" sz="1400" b="1" dirty="0"/>
            </a:p>
          </p:txBody>
        </p:sp>
        <p:sp>
          <p:nvSpPr>
            <p:cNvPr id="39" name="Line 7"/>
            <p:cNvSpPr>
              <a:spLocks noChangeShapeType="1"/>
            </p:cNvSpPr>
            <p:nvPr/>
          </p:nvSpPr>
          <p:spPr bwMode="auto">
            <a:xfrm flipH="1">
              <a:off x="5957631" y="2199565"/>
              <a:ext cx="896984" cy="145006"/>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0" name="Text Box 8"/>
            <p:cNvSpPr txBox="1">
              <a:spLocks noChangeArrowheads="1"/>
            </p:cNvSpPr>
            <p:nvPr/>
          </p:nvSpPr>
          <p:spPr bwMode="auto">
            <a:xfrm>
              <a:off x="2540995" y="4605753"/>
              <a:ext cx="18934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s-MX" sz="1400" b="1" dirty="0" smtClean="0"/>
                <a:t>Hendidura sináptica</a:t>
              </a:r>
              <a:endParaRPr lang="es-MX" sz="1400" b="1" dirty="0"/>
            </a:p>
          </p:txBody>
        </p:sp>
        <p:sp>
          <p:nvSpPr>
            <p:cNvPr id="41" name="Text Box 9"/>
            <p:cNvSpPr txBox="1">
              <a:spLocks noChangeArrowheads="1"/>
            </p:cNvSpPr>
            <p:nvPr/>
          </p:nvSpPr>
          <p:spPr bwMode="auto">
            <a:xfrm>
              <a:off x="8000761" y="3148143"/>
              <a:ext cx="10599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s-MX" sz="1400" b="1" dirty="0" smtClean="0"/>
                <a:t>Glutamato</a:t>
              </a:r>
              <a:endParaRPr lang="es-MX" sz="1400" b="1" dirty="0"/>
            </a:p>
          </p:txBody>
        </p:sp>
        <p:sp>
          <p:nvSpPr>
            <p:cNvPr id="42" name="Line 10"/>
            <p:cNvSpPr>
              <a:spLocks noChangeShapeType="1"/>
            </p:cNvSpPr>
            <p:nvPr/>
          </p:nvSpPr>
          <p:spPr bwMode="auto">
            <a:xfrm flipH="1">
              <a:off x="6767409" y="3296170"/>
              <a:ext cx="1245811" cy="332305"/>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3" name="Text Box 11"/>
            <p:cNvSpPr txBox="1">
              <a:spLocks noChangeArrowheads="1"/>
            </p:cNvSpPr>
            <p:nvPr/>
          </p:nvSpPr>
          <p:spPr bwMode="auto">
            <a:xfrm>
              <a:off x="2370978" y="5107230"/>
              <a:ext cx="14248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s-MX" sz="1400" b="1" dirty="0" smtClean="0"/>
                <a:t>Neurona postsináptica</a:t>
              </a:r>
              <a:endParaRPr lang="es-MX" sz="1400" b="1" dirty="0"/>
            </a:p>
          </p:txBody>
        </p:sp>
        <p:sp>
          <p:nvSpPr>
            <p:cNvPr id="44" name="Line 12"/>
            <p:cNvSpPr>
              <a:spLocks noChangeShapeType="1"/>
            </p:cNvSpPr>
            <p:nvPr/>
          </p:nvSpPr>
          <p:spPr bwMode="auto">
            <a:xfrm>
              <a:off x="2880478" y="5599645"/>
              <a:ext cx="541928" cy="392725"/>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5" name="Line 13"/>
            <p:cNvSpPr>
              <a:spLocks noChangeShapeType="1"/>
            </p:cNvSpPr>
            <p:nvPr/>
          </p:nvSpPr>
          <p:spPr bwMode="auto">
            <a:xfrm>
              <a:off x="5812805" y="1882365"/>
              <a:ext cx="0" cy="132770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6" name="Text Box 14"/>
            <p:cNvSpPr txBox="1">
              <a:spLocks noChangeArrowheads="1"/>
            </p:cNvSpPr>
            <p:nvPr/>
          </p:nvSpPr>
          <p:spPr bwMode="auto">
            <a:xfrm>
              <a:off x="7343596" y="4196573"/>
              <a:ext cx="1817400" cy="83099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s-MX" b="1" dirty="0" smtClean="0"/>
                <a:t>receptor NMDA bloqueado por  Mg</a:t>
              </a:r>
              <a:r>
                <a:rPr lang="es-MX" b="1" baseline="30000" dirty="0" smtClean="0"/>
                <a:t>2+</a:t>
              </a:r>
              <a:endParaRPr lang="es-MX" b="1" baseline="30000" dirty="0"/>
            </a:p>
          </p:txBody>
        </p:sp>
        <p:sp>
          <p:nvSpPr>
            <p:cNvPr id="47" name="Line 15"/>
            <p:cNvSpPr>
              <a:spLocks noChangeShapeType="1"/>
            </p:cNvSpPr>
            <p:nvPr/>
          </p:nvSpPr>
          <p:spPr bwMode="auto">
            <a:xfrm flipH="1">
              <a:off x="6091556" y="4605753"/>
              <a:ext cx="1252040" cy="240165"/>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48" name="Text Box 16"/>
            <p:cNvSpPr txBox="1">
              <a:spLocks noChangeArrowheads="1"/>
            </p:cNvSpPr>
            <p:nvPr/>
          </p:nvSpPr>
          <p:spPr bwMode="auto">
            <a:xfrm>
              <a:off x="6175283" y="5353438"/>
              <a:ext cx="12675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s-MX" sz="1400" b="1" dirty="0" smtClean="0"/>
                <a:t>Receptor AMPA</a:t>
              </a:r>
              <a:endParaRPr lang="es-MX" sz="1400" b="1" dirty="0"/>
            </a:p>
          </p:txBody>
        </p:sp>
        <p:sp>
          <p:nvSpPr>
            <p:cNvPr id="49" name="Text Box 17"/>
            <p:cNvSpPr txBox="1">
              <a:spLocks noChangeArrowheads="1"/>
            </p:cNvSpPr>
            <p:nvPr/>
          </p:nvSpPr>
          <p:spPr bwMode="auto">
            <a:xfrm>
              <a:off x="5136011" y="5223537"/>
              <a:ext cx="12647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s-MX" sz="1400" b="1" dirty="0" smtClean="0"/>
                <a:t>Receptor NMDA</a:t>
              </a:r>
              <a:endParaRPr lang="es-MX" sz="1400" b="1" dirty="0"/>
            </a:p>
          </p:txBody>
        </p:sp>
        <p:sp>
          <p:nvSpPr>
            <p:cNvPr id="50" name="Text Box 18"/>
            <p:cNvSpPr txBox="1">
              <a:spLocks noChangeArrowheads="1"/>
            </p:cNvSpPr>
            <p:nvPr/>
          </p:nvSpPr>
          <p:spPr bwMode="auto">
            <a:xfrm>
              <a:off x="4454872" y="5365522"/>
              <a:ext cx="603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s-MX" sz="1400" b="1" dirty="0" smtClean="0"/>
                <a:t>NK-1</a:t>
              </a:r>
              <a:endParaRPr lang="es-MX" sz="1400" b="1" dirty="0"/>
            </a:p>
          </p:txBody>
        </p:sp>
        <p:sp>
          <p:nvSpPr>
            <p:cNvPr id="51" name="AutoShape 20"/>
            <p:cNvSpPr>
              <a:spLocks noChangeArrowheads="1"/>
            </p:cNvSpPr>
            <p:nvPr/>
          </p:nvSpPr>
          <p:spPr bwMode="auto">
            <a:xfrm rot="10800000">
              <a:off x="5734942" y="1888407"/>
              <a:ext cx="152612" cy="128391"/>
            </a:xfrm>
            <a:prstGeom prst="triangle">
              <a:avLst>
                <a:gd name="adj" fmla="val 50000"/>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MX" dirty="0"/>
            </a:p>
          </p:txBody>
        </p:sp>
        <p:sp>
          <p:nvSpPr>
            <p:cNvPr id="52" name="AutoShape 21"/>
            <p:cNvSpPr>
              <a:spLocks noChangeArrowheads="1"/>
            </p:cNvSpPr>
            <p:nvPr/>
          </p:nvSpPr>
          <p:spPr bwMode="auto">
            <a:xfrm rot="10800000">
              <a:off x="5734942" y="1888407"/>
              <a:ext cx="152612" cy="128391"/>
            </a:xfrm>
            <a:prstGeom prst="triangle">
              <a:avLst>
                <a:gd name="adj" fmla="val 50000"/>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MX" dirty="0"/>
            </a:p>
          </p:txBody>
        </p:sp>
        <p:sp>
          <p:nvSpPr>
            <p:cNvPr id="53" name="Arc 22"/>
            <p:cNvSpPr>
              <a:spLocks/>
            </p:cNvSpPr>
            <p:nvPr/>
          </p:nvSpPr>
          <p:spPr bwMode="auto">
            <a:xfrm>
              <a:off x="5459307" y="3820305"/>
              <a:ext cx="319239" cy="706903"/>
            </a:xfrm>
            <a:custGeom>
              <a:avLst/>
              <a:gdLst>
                <a:gd name="T0" fmla="*/ 0 w 22934"/>
                <a:gd name="T1" fmla="*/ 799 h 38142"/>
                <a:gd name="T2" fmla="*/ 216031 w 22934"/>
                <a:gd name="T3" fmla="*/ 742950 h 38142"/>
                <a:gd name="T4" fmla="*/ 18930 w 22934"/>
                <a:gd name="T5" fmla="*/ 420736 h 38142"/>
                <a:gd name="T6" fmla="*/ 0 60000 65536"/>
                <a:gd name="T7" fmla="*/ 0 60000 65536"/>
                <a:gd name="T8" fmla="*/ 0 60000 65536"/>
              </a:gdLst>
              <a:ahLst/>
              <a:cxnLst>
                <a:cxn ang="T6">
                  <a:pos x="T0" y="T1"/>
                </a:cxn>
                <a:cxn ang="T7">
                  <a:pos x="T2" y="T3"/>
                </a:cxn>
                <a:cxn ang="T8">
                  <a:pos x="T4" y="T5"/>
                </a:cxn>
              </a:cxnLst>
              <a:rect l="0" t="0" r="r" b="b"/>
              <a:pathLst>
                <a:path w="22934" h="38142" fill="none" extrusionOk="0">
                  <a:moveTo>
                    <a:pt x="0" y="41"/>
                  </a:moveTo>
                  <a:cubicBezTo>
                    <a:pt x="444" y="13"/>
                    <a:pt x="889" y="-1"/>
                    <a:pt x="1334" y="0"/>
                  </a:cubicBezTo>
                  <a:cubicBezTo>
                    <a:pt x="13263" y="0"/>
                    <a:pt x="22934" y="9670"/>
                    <a:pt x="22934" y="21600"/>
                  </a:cubicBezTo>
                  <a:cubicBezTo>
                    <a:pt x="22934" y="27982"/>
                    <a:pt x="20111" y="34037"/>
                    <a:pt x="15223" y="38141"/>
                  </a:cubicBezTo>
                </a:path>
                <a:path w="22934" h="38142" stroke="0" extrusionOk="0">
                  <a:moveTo>
                    <a:pt x="0" y="41"/>
                  </a:moveTo>
                  <a:cubicBezTo>
                    <a:pt x="444" y="13"/>
                    <a:pt x="889" y="-1"/>
                    <a:pt x="1334" y="0"/>
                  </a:cubicBezTo>
                  <a:cubicBezTo>
                    <a:pt x="13263" y="0"/>
                    <a:pt x="22934" y="9670"/>
                    <a:pt x="22934" y="21600"/>
                  </a:cubicBezTo>
                  <a:cubicBezTo>
                    <a:pt x="22934" y="27982"/>
                    <a:pt x="20111" y="34037"/>
                    <a:pt x="15223" y="38141"/>
                  </a:cubicBezTo>
                  <a:lnTo>
                    <a:pt x="1334" y="21600"/>
                  </a:lnTo>
                  <a:lnTo>
                    <a:pt x="0" y="41"/>
                  </a:lnTo>
                  <a:close/>
                </a:path>
              </a:pathLst>
            </a:custGeom>
            <a:noFill/>
            <a:ln w="28575">
              <a:solidFill>
                <a:schemeClr val="bg1"/>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54" name="Arc 23"/>
            <p:cNvSpPr>
              <a:spLocks/>
            </p:cNvSpPr>
            <p:nvPr/>
          </p:nvSpPr>
          <p:spPr bwMode="auto">
            <a:xfrm>
              <a:off x="6312688" y="3814264"/>
              <a:ext cx="569959" cy="664609"/>
            </a:xfrm>
            <a:custGeom>
              <a:avLst/>
              <a:gdLst>
                <a:gd name="T0" fmla="*/ 0 w 22934"/>
                <a:gd name="T1" fmla="*/ 984 h 29104"/>
                <a:gd name="T2" fmla="*/ 546950 w 22934"/>
                <a:gd name="T3" fmla="*/ 698500 h 29104"/>
                <a:gd name="T4" fmla="*/ 33796 w 22934"/>
                <a:gd name="T5" fmla="*/ 518403 h 29104"/>
                <a:gd name="T6" fmla="*/ 0 60000 65536"/>
                <a:gd name="T7" fmla="*/ 0 60000 65536"/>
                <a:gd name="T8" fmla="*/ 0 60000 65536"/>
              </a:gdLst>
              <a:ahLst/>
              <a:cxnLst>
                <a:cxn ang="T6">
                  <a:pos x="T0" y="T1"/>
                </a:cxn>
                <a:cxn ang="T7">
                  <a:pos x="T2" y="T3"/>
                </a:cxn>
                <a:cxn ang="T8">
                  <a:pos x="T4" y="T5"/>
                </a:cxn>
              </a:cxnLst>
              <a:rect l="0" t="0" r="r" b="b"/>
              <a:pathLst>
                <a:path w="22934" h="29104" fill="none" extrusionOk="0">
                  <a:moveTo>
                    <a:pt x="0" y="41"/>
                  </a:moveTo>
                  <a:cubicBezTo>
                    <a:pt x="444" y="13"/>
                    <a:pt x="889" y="-1"/>
                    <a:pt x="1334" y="0"/>
                  </a:cubicBezTo>
                  <a:cubicBezTo>
                    <a:pt x="13263" y="0"/>
                    <a:pt x="22934" y="9670"/>
                    <a:pt x="22934" y="21600"/>
                  </a:cubicBezTo>
                  <a:cubicBezTo>
                    <a:pt x="22934" y="24161"/>
                    <a:pt x="22478" y="26702"/>
                    <a:pt x="21588" y="29103"/>
                  </a:cubicBezTo>
                </a:path>
                <a:path w="22934" h="29104" stroke="0" extrusionOk="0">
                  <a:moveTo>
                    <a:pt x="0" y="41"/>
                  </a:moveTo>
                  <a:cubicBezTo>
                    <a:pt x="444" y="13"/>
                    <a:pt x="889" y="-1"/>
                    <a:pt x="1334" y="0"/>
                  </a:cubicBezTo>
                  <a:cubicBezTo>
                    <a:pt x="13263" y="0"/>
                    <a:pt x="22934" y="9670"/>
                    <a:pt x="22934" y="21600"/>
                  </a:cubicBezTo>
                  <a:cubicBezTo>
                    <a:pt x="22934" y="24161"/>
                    <a:pt x="22478" y="26702"/>
                    <a:pt x="21588" y="29103"/>
                  </a:cubicBezTo>
                  <a:lnTo>
                    <a:pt x="1334" y="21600"/>
                  </a:lnTo>
                  <a:lnTo>
                    <a:pt x="0" y="41"/>
                  </a:lnTo>
                  <a:close/>
                </a:path>
              </a:pathLst>
            </a:custGeom>
            <a:noFill/>
            <a:ln w="28575">
              <a:solidFill>
                <a:schemeClr val="bg1"/>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55" name="Oval 1"/>
            <p:cNvSpPr/>
            <p:nvPr/>
          </p:nvSpPr>
          <p:spPr>
            <a:xfrm>
              <a:off x="6722734" y="4496707"/>
              <a:ext cx="115238" cy="120083"/>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56" name="Oval 24"/>
            <p:cNvSpPr/>
            <p:nvPr/>
          </p:nvSpPr>
          <p:spPr>
            <a:xfrm>
              <a:off x="5561307" y="4556749"/>
              <a:ext cx="115238" cy="120083"/>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57" name="Arc 18"/>
            <p:cNvSpPr>
              <a:spLocks/>
            </p:cNvSpPr>
            <p:nvPr/>
          </p:nvSpPr>
          <p:spPr bwMode="auto">
            <a:xfrm>
              <a:off x="6901652" y="4600825"/>
              <a:ext cx="351942" cy="573981"/>
            </a:xfrm>
            <a:custGeom>
              <a:avLst/>
              <a:gdLst>
                <a:gd name="T0" fmla="*/ 0 w 22934"/>
                <a:gd name="T1" fmla="*/ 850 h 29104"/>
                <a:gd name="T2" fmla="*/ 337734 w 22934"/>
                <a:gd name="T3" fmla="*/ 603250 h 29104"/>
                <a:gd name="T4" fmla="*/ 20869 w 22934"/>
                <a:gd name="T5" fmla="*/ 447712 h 29104"/>
                <a:gd name="T6" fmla="*/ 0 60000 65536"/>
                <a:gd name="T7" fmla="*/ 0 60000 65536"/>
                <a:gd name="T8" fmla="*/ 0 60000 65536"/>
              </a:gdLst>
              <a:ahLst/>
              <a:cxnLst>
                <a:cxn ang="T6">
                  <a:pos x="T0" y="T1"/>
                </a:cxn>
                <a:cxn ang="T7">
                  <a:pos x="T2" y="T3"/>
                </a:cxn>
                <a:cxn ang="T8">
                  <a:pos x="T4" y="T5"/>
                </a:cxn>
              </a:cxnLst>
              <a:rect l="0" t="0" r="r" b="b"/>
              <a:pathLst>
                <a:path w="22934" h="29104" fill="none" extrusionOk="0">
                  <a:moveTo>
                    <a:pt x="0" y="41"/>
                  </a:moveTo>
                  <a:cubicBezTo>
                    <a:pt x="444" y="13"/>
                    <a:pt x="889" y="-1"/>
                    <a:pt x="1334" y="0"/>
                  </a:cubicBezTo>
                  <a:cubicBezTo>
                    <a:pt x="13263" y="0"/>
                    <a:pt x="22934" y="9670"/>
                    <a:pt x="22934" y="21600"/>
                  </a:cubicBezTo>
                  <a:cubicBezTo>
                    <a:pt x="22934" y="24161"/>
                    <a:pt x="22478" y="26702"/>
                    <a:pt x="21588" y="29103"/>
                  </a:cubicBezTo>
                </a:path>
                <a:path w="22934" h="29104" stroke="0" extrusionOk="0">
                  <a:moveTo>
                    <a:pt x="0" y="41"/>
                  </a:moveTo>
                  <a:cubicBezTo>
                    <a:pt x="444" y="13"/>
                    <a:pt x="889" y="-1"/>
                    <a:pt x="1334" y="0"/>
                  </a:cubicBezTo>
                  <a:cubicBezTo>
                    <a:pt x="13263" y="0"/>
                    <a:pt x="22934" y="9670"/>
                    <a:pt x="22934" y="21600"/>
                  </a:cubicBezTo>
                  <a:cubicBezTo>
                    <a:pt x="22934" y="24161"/>
                    <a:pt x="22478" y="26702"/>
                    <a:pt x="21588" y="29103"/>
                  </a:cubicBezTo>
                  <a:lnTo>
                    <a:pt x="1334" y="21600"/>
                  </a:lnTo>
                  <a:lnTo>
                    <a:pt x="0" y="41"/>
                  </a:lnTo>
                  <a:close/>
                </a:path>
              </a:pathLst>
            </a:custGeom>
            <a:noFill/>
            <a:ln w="28575">
              <a:solidFill>
                <a:schemeClr val="bg1"/>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dirty="0"/>
            </a:p>
          </p:txBody>
        </p:sp>
        <p:sp>
          <p:nvSpPr>
            <p:cNvPr id="58" name="Oval 26"/>
            <p:cNvSpPr/>
            <p:nvPr/>
          </p:nvSpPr>
          <p:spPr>
            <a:xfrm>
              <a:off x="7183174" y="5054723"/>
              <a:ext cx="115238" cy="120083"/>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59" name="Line 17"/>
            <p:cNvSpPr>
              <a:spLocks noChangeShapeType="1"/>
            </p:cNvSpPr>
            <p:nvPr/>
          </p:nvSpPr>
          <p:spPr bwMode="auto">
            <a:xfrm>
              <a:off x="5841080" y="5845853"/>
              <a:ext cx="0" cy="40480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dirty="0"/>
            </a:p>
          </p:txBody>
        </p:sp>
        <p:sp>
          <p:nvSpPr>
            <p:cNvPr id="60" name="AutoShape 19"/>
            <p:cNvSpPr>
              <a:spLocks noChangeArrowheads="1"/>
            </p:cNvSpPr>
            <p:nvPr/>
          </p:nvSpPr>
          <p:spPr bwMode="auto">
            <a:xfrm rot="10800000">
              <a:off x="5759105" y="5830728"/>
              <a:ext cx="152612" cy="128391"/>
            </a:xfrm>
            <a:prstGeom prst="triangle">
              <a:avLst>
                <a:gd name="adj" fmla="val 50000"/>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s-MX" dirty="0"/>
            </a:p>
          </p:txBody>
        </p:sp>
        <p:sp>
          <p:nvSpPr>
            <p:cNvPr id="61"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smtClean="0">
                  <a:ln>
                    <a:noFill/>
                  </a:ln>
                  <a:solidFill>
                    <a:schemeClr val="tx1"/>
                  </a:solidFill>
                  <a:effectLst/>
                  <a:uLnTx/>
                  <a:uFillTx/>
                  <a:latin typeface="Calibri"/>
                  <a:ea typeface="+mn-ea"/>
                  <a:cs typeface="+mn-cs"/>
                </a:rPr>
                <a:t/>
              </a:r>
              <a:br>
                <a:rPr kumimoji="0" lang="es-MX" sz="1200" b="0" i="0" u="none" strike="noStrike" kern="1200" cap="none" spc="0" normalizeH="0" baseline="0" dirty="0" smtClean="0">
                  <a:ln>
                    <a:noFill/>
                  </a:ln>
                  <a:solidFill>
                    <a:schemeClr val="tx1"/>
                  </a:solidFill>
                  <a:effectLst/>
                  <a:uLnTx/>
                  <a:uFillTx/>
                  <a:latin typeface="Calibri"/>
                  <a:ea typeface="+mn-ea"/>
                  <a:cs typeface="+mn-cs"/>
                </a:rPr>
              </a:br>
              <a:fld id="{903B8EED-60FF-4798-B00A-5F8F0039E366}" type="slidenum">
                <a:rPr kumimoji="0" lang="es-MX" sz="1200" b="0" i="0" u="none" strike="noStrike" kern="1200" cap="none" spc="0" normalizeH="0" baseline="0" smtClean="0">
                  <a:ln>
                    <a:noFill/>
                  </a:ln>
                  <a:solidFill>
                    <a:schemeClr val="tx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MX" sz="1200" b="0" i="0" u="none" strike="noStrike" kern="1200" cap="none" spc="0" normalizeH="0" baseline="0" dirty="0">
                <a:ln>
                  <a:noFill/>
                </a:ln>
                <a:solidFill>
                  <a:schemeClr val="tx1"/>
                </a:solidFill>
                <a:effectLst/>
                <a:uLnTx/>
                <a:uFillTx/>
                <a:latin typeface="Calibri"/>
                <a:ea typeface="+mn-ea"/>
                <a:cs typeface="+mn-cs"/>
              </a:endParaRPr>
            </a:p>
          </p:txBody>
        </p:sp>
      </p:grpSp>
    </p:spTree>
    <p:extLst>
      <p:ext uri="{BB962C8B-B14F-4D97-AF65-F5344CB8AC3E}">
        <p14:creationId xmlns:p14="http://schemas.microsoft.com/office/powerpoint/2010/main" val="367309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0"/>
          <p:cNvSpPr>
            <a:spLocks noGrp="1" noChangeArrowheads="1"/>
          </p:cNvSpPr>
          <p:nvPr>
            <p:ph type="title"/>
          </p:nvPr>
        </p:nvSpPr>
        <p:spPr>
          <a:xfrm>
            <a:off x="457200" y="332656"/>
            <a:ext cx="8229600" cy="874713"/>
          </a:xfrm>
        </p:spPr>
        <p:txBody>
          <a:bodyPr>
            <a:noAutofit/>
          </a:bodyPr>
          <a:lstStyle/>
          <a:p>
            <a:r>
              <a:rPr lang="es-MX" sz="4000" noProof="0" dirty="0" smtClean="0"/>
              <a:t>Modulación del Dolor</a:t>
            </a: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5" name="Text Box 16"/>
          <p:cNvSpPr txBox="1">
            <a:spLocks noChangeArrowheads="1"/>
          </p:cNvSpPr>
          <p:nvPr/>
        </p:nvSpPr>
        <p:spPr bwMode="auto">
          <a:xfrm>
            <a:off x="251520" y="6205370"/>
            <a:ext cx="6562402" cy="492443"/>
          </a:xfrm>
          <a:prstGeom prst="rect">
            <a:avLst/>
          </a:prstGeom>
          <a:noFill/>
          <a:ln w="9525">
            <a:noFill/>
            <a:miter lim="800000"/>
            <a:headEnd/>
            <a:tailEnd/>
          </a:ln>
        </p:spPr>
        <p:txBody>
          <a:bodyPr wrap="square" lIns="0" tIns="0" rIns="0" bIns="0" anchor="b">
            <a:spAutoFit/>
          </a:bodyPr>
          <a:lstStyle/>
          <a:p>
            <a:pPr>
              <a:spcBef>
                <a:spcPct val="0"/>
              </a:spcBef>
              <a:spcAft>
                <a:spcPct val="0"/>
              </a:spcAft>
            </a:pPr>
            <a:r>
              <a:rPr lang="es-MX" sz="1200" b="1" dirty="0" smtClean="0">
                <a:solidFill>
                  <a:srgbClr val="002060"/>
                </a:solidFill>
              </a:rPr>
              <a:t>Coxib = inhibidor específico de COX-2; AINEne = droga antiinflamatoria no-esteroidea no-específica</a:t>
            </a:r>
          </a:p>
          <a:p>
            <a:r>
              <a:rPr lang="en-US" sz="1000" dirty="0" smtClean="0">
                <a:solidFill>
                  <a:srgbClr val="002060"/>
                </a:solidFill>
                <a:cs typeface="Arial" pitchFamily="34" charset="0"/>
              </a:rPr>
              <a:t>Fields </a:t>
            </a:r>
            <a:r>
              <a:rPr lang="en-US" sz="1000" dirty="0">
                <a:solidFill>
                  <a:srgbClr val="002060"/>
                </a:solidFill>
                <a:cs typeface="Arial" pitchFamily="34" charset="0"/>
              </a:rPr>
              <a:t>HL </a:t>
            </a:r>
            <a:r>
              <a:rPr lang="en-US" sz="1000" i="1" dirty="0">
                <a:solidFill>
                  <a:srgbClr val="002060"/>
                </a:solidFill>
                <a:cs typeface="Arial" pitchFamily="34" charset="0"/>
              </a:rPr>
              <a:t>et al.</a:t>
            </a:r>
            <a:r>
              <a:rPr lang="en-US" sz="1000" dirty="0">
                <a:solidFill>
                  <a:srgbClr val="002060"/>
                </a:solidFill>
                <a:cs typeface="Arial" pitchFamily="34" charset="0"/>
              </a:rPr>
              <a:t> In: </a:t>
            </a:r>
            <a:r>
              <a:rPr lang="en-US" sz="1000" dirty="0">
                <a:solidFill>
                  <a:srgbClr val="002060"/>
                </a:solidFill>
              </a:rPr>
              <a:t>McMahon SB, Koltzenburg M (Eds). </a:t>
            </a:r>
            <a:r>
              <a:rPr lang="en-US" sz="1000" i="1" dirty="0">
                <a:solidFill>
                  <a:srgbClr val="002060"/>
                </a:solidFill>
              </a:rPr>
              <a:t>Wall and Melzack’s Textbook of </a:t>
            </a:r>
            <a:r>
              <a:rPr lang="en-US" sz="1000" i="1" dirty="0" smtClean="0">
                <a:solidFill>
                  <a:srgbClr val="002060"/>
                </a:solidFill>
              </a:rPr>
              <a:t>dolor. </a:t>
            </a:r>
            <a:r>
              <a:rPr lang="en-US" sz="1000" dirty="0">
                <a:solidFill>
                  <a:srgbClr val="002060"/>
                </a:solidFill>
              </a:rPr>
              <a:t>5th ed. Elsevier; London, UK: 2006; </a:t>
            </a:r>
            <a:r>
              <a:rPr lang="en-US" sz="1000" dirty="0" smtClean="0">
                <a:solidFill>
                  <a:srgbClr val="002060"/>
                </a:solidFill>
              </a:rPr>
              <a:t> Scholz J, </a:t>
            </a:r>
            <a:r>
              <a:rPr lang="fr-FR" sz="1000" dirty="0" smtClean="0">
                <a:solidFill>
                  <a:srgbClr val="002060"/>
                </a:solidFill>
              </a:rPr>
              <a:t>Woolf  </a:t>
            </a:r>
            <a:r>
              <a:rPr lang="fr-FR" sz="1000" dirty="0">
                <a:solidFill>
                  <a:srgbClr val="002060"/>
                </a:solidFill>
              </a:rPr>
              <a:t>CJ. </a:t>
            </a:r>
            <a:r>
              <a:rPr lang="fr-FR" sz="1000" i="1" dirty="0">
                <a:solidFill>
                  <a:srgbClr val="002060"/>
                </a:solidFill>
              </a:rPr>
              <a:t>Nat Neurosci</a:t>
            </a:r>
            <a:r>
              <a:rPr lang="fr-FR" sz="1000" dirty="0">
                <a:solidFill>
                  <a:srgbClr val="002060"/>
                </a:solidFill>
              </a:rPr>
              <a:t> 2002; 5(Suppl):1062-7.</a:t>
            </a:r>
          </a:p>
        </p:txBody>
      </p:sp>
      <p:sp>
        <p:nvSpPr>
          <p:cNvPr id="46" name="Rectangle 45"/>
          <p:cNvSpPr/>
          <p:nvPr/>
        </p:nvSpPr>
        <p:spPr>
          <a:xfrm>
            <a:off x="290414" y="1508591"/>
            <a:ext cx="5073674" cy="1569660"/>
          </a:xfrm>
          <a:prstGeom prst="rect">
            <a:avLst/>
          </a:prstGeom>
        </p:spPr>
        <p:txBody>
          <a:bodyPr wrap="square">
            <a:spAutoFit/>
          </a:bodyPr>
          <a:lstStyle/>
          <a:p>
            <a:pPr marL="285750" indent="-285750">
              <a:spcAft>
                <a:spcPts val="1200"/>
              </a:spcAft>
              <a:buClr>
                <a:srgbClr val="00B0F0"/>
              </a:buClr>
              <a:buFont typeface="Arial" pitchFamily="34" charset="0"/>
              <a:buChar char="•"/>
            </a:pPr>
            <a:r>
              <a:rPr lang="es-MX" sz="2400" dirty="0" smtClean="0">
                <a:solidFill>
                  <a:srgbClr val="002060"/>
                </a:solidFill>
              </a:rPr>
              <a:t>El dolor es modulado vía tractos espinales </a:t>
            </a:r>
            <a:r>
              <a:rPr lang="es-MX" sz="2400" b="1" dirty="0" smtClean="0">
                <a:solidFill>
                  <a:srgbClr val="002060"/>
                </a:solidFill>
              </a:rPr>
              <a:t>nociceptivos ascendentes </a:t>
            </a:r>
            <a:r>
              <a:rPr lang="es-MX" sz="2400" dirty="0" smtClean="0">
                <a:solidFill>
                  <a:srgbClr val="002060"/>
                </a:solidFill>
              </a:rPr>
              <a:t>e </a:t>
            </a:r>
            <a:r>
              <a:rPr lang="es-MX" sz="2400" b="1" dirty="0" smtClean="0">
                <a:solidFill>
                  <a:srgbClr val="002060"/>
                </a:solidFill>
              </a:rPr>
              <a:t>facilitadores /inhibitorios descendentes</a:t>
            </a:r>
            <a:endParaRPr lang="es-MX" sz="2400" dirty="0">
              <a:solidFill>
                <a:srgbClr val="002060"/>
              </a:solidFill>
            </a:endParaRPr>
          </a:p>
        </p:txBody>
      </p:sp>
      <p:sp>
        <p:nvSpPr>
          <p:cNvPr id="2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32</a:t>
            </a:fld>
            <a:endParaRPr lang="en-CA" dirty="0">
              <a:solidFill>
                <a:prstClr val="black"/>
              </a:solidFill>
            </a:endParaRPr>
          </a:p>
        </p:txBody>
      </p:sp>
      <p:grpSp>
        <p:nvGrpSpPr>
          <p:cNvPr id="30" name="29 Grupo"/>
          <p:cNvGrpSpPr/>
          <p:nvPr/>
        </p:nvGrpSpPr>
        <p:grpSpPr>
          <a:xfrm>
            <a:off x="5124892" y="1556792"/>
            <a:ext cx="4019108" cy="4481860"/>
            <a:chOff x="5124892" y="1636713"/>
            <a:chExt cx="4019108" cy="4401939"/>
          </a:xfrm>
        </p:grpSpPr>
        <p:sp>
          <p:nvSpPr>
            <p:cNvPr id="31" name="Rectangle 27"/>
            <p:cNvSpPr/>
            <p:nvPr/>
          </p:nvSpPr>
          <p:spPr>
            <a:xfrm>
              <a:off x="5216304" y="1636713"/>
              <a:ext cx="3927696" cy="4398962"/>
            </a:xfrm>
            <a:prstGeom prst="rect">
              <a:avLst/>
            </a:prstGeom>
            <a:solidFill>
              <a:srgbClr val="171C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p>
          </p:txBody>
        </p:sp>
        <p:pic>
          <p:nvPicPr>
            <p:cNvPr id="32" name="Picture 50" descr="head and shoulders"/>
            <p:cNvPicPr>
              <a:picLocks noChangeAspect="1" noChangeArrowheads="1"/>
            </p:cNvPicPr>
            <p:nvPr/>
          </p:nvPicPr>
          <p:blipFill>
            <a:blip r:embed="rId3" cstate="print"/>
            <a:srcRect l="3940" t="5711" r="8307" b="9053"/>
            <a:stretch>
              <a:fillRect/>
            </a:stretch>
          </p:blipFill>
          <p:spPr bwMode="auto">
            <a:xfrm>
              <a:off x="5353359" y="1636713"/>
              <a:ext cx="3481387" cy="2870200"/>
            </a:xfrm>
            <a:prstGeom prst="rect">
              <a:avLst/>
            </a:prstGeom>
            <a:noFill/>
            <a:ln w="9525">
              <a:noFill/>
              <a:miter lim="800000"/>
              <a:headEnd/>
              <a:tailEnd/>
            </a:ln>
          </p:spPr>
        </p:pic>
        <p:pic>
          <p:nvPicPr>
            <p:cNvPr id="33" name="Picture 48" descr="Revision_06"/>
            <p:cNvPicPr>
              <a:picLocks noChangeAspect="1" noChangeArrowheads="1"/>
            </p:cNvPicPr>
            <p:nvPr/>
          </p:nvPicPr>
          <p:blipFill rotWithShape="1">
            <a:blip r:embed="rId4" cstate="print"/>
            <a:srcRect l="55126" t="25626" r="1190" b="7396"/>
            <a:stretch/>
          </p:blipFill>
          <p:spPr bwMode="auto">
            <a:xfrm>
              <a:off x="5216303" y="4805363"/>
              <a:ext cx="3029149" cy="1020762"/>
            </a:xfrm>
            <a:prstGeom prst="rect">
              <a:avLst/>
            </a:prstGeom>
            <a:solidFill>
              <a:schemeClr val="accent3"/>
            </a:solidFill>
            <a:ln w="9525">
              <a:noFill/>
              <a:miter lim="800000"/>
              <a:headEnd/>
              <a:tailEnd/>
            </a:ln>
          </p:spPr>
        </p:pic>
        <p:sp>
          <p:nvSpPr>
            <p:cNvPr id="34" name="Text Box 25"/>
            <p:cNvSpPr txBox="1">
              <a:spLocks noChangeArrowheads="1"/>
            </p:cNvSpPr>
            <p:nvPr/>
          </p:nvSpPr>
          <p:spPr bwMode="auto">
            <a:xfrm>
              <a:off x="5124892" y="4229100"/>
              <a:ext cx="1764835"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cs typeface="+mn-cs"/>
                </a:rPr>
                <a:t>Modulación descendente</a:t>
              </a:r>
              <a:endParaRPr lang="es-MX" b="1" dirty="0">
                <a:solidFill>
                  <a:srgbClr val="FF99CC"/>
                </a:solidFill>
                <a:cs typeface="+mn-cs"/>
              </a:endParaRPr>
            </a:p>
          </p:txBody>
        </p:sp>
        <p:sp>
          <p:nvSpPr>
            <p:cNvPr id="35" name="Text Box 29"/>
            <p:cNvSpPr txBox="1">
              <a:spLocks noChangeArrowheads="1"/>
            </p:cNvSpPr>
            <p:nvPr/>
          </p:nvSpPr>
          <p:spPr bwMode="auto">
            <a:xfrm>
              <a:off x="6446134"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Médula espinal</a:t>
              </a:r>
              <a:endParaRPr lang="es-MX" sz="1400" b="1" dirty="0">
                <a:solidFill>
                  <a:srgbClr val="FFFFFF"/>
                </a:solidFill>
                <a:cs typeface="+mn-cs"/>
              </a:endParaRPr>
            </a:p>
          </p:txBody>
        </p:sp>
        <p:sp>
          <p:nvSpPr>
            <p:cNvPr id="36" name="Oval 51"/>
            <p:cNvSpPr>
              <a:spLocks noChangeArrowheads="1"/>
            </p:cNvSpPr>
            <p:nvPr/>
          </p:nvSpPr>
          <p:spPr bwMode="auto">
            <a:xfrm>
              <a:off x="627377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37" name="Freeform 53"/>
            <p:cNvSpPr>
              <a:spLocks/>
            </p:cNvSpPr>
            <p:nvPr/>
          </p:nvSpPr>
          <p:spPr bwMode="auto">
            <a:xfrm>
              <a:off x="633410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38" name="AutoShape 56"/>
            <p:cNvSpPr>
              <a:spLocks noChangeArrowheads="1"/>
            </p:cNvSpPr>
            <p:nvPr/>
          </p:nvSpPr>
          <p:spPr bwMode="auto">
            <a:xfrm>
              <a:off x="681352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cs typeface="+mn-cs"/>
              </a:endParaRPr>
            </a:p>
          </p:txBody>
        </p:sp>
        <p:sp>
          <p:nvSpPr>
            <p:cNvPr id="39" name="Oval 57"/>
            <p:cNvSpPr>
              <a:spLocks noChangeArrowheads="1"/>
            </p:cNvSpPr>
            <p:nvPr/>
          </p:nvSpPr>
          <p:spPr bwMode="auto">
            <a:xfrm>
              <a:off x="683416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40" name="AutoShape 58"/>
            <p:cNvSpPr>
              <a:spLocks noChangeArrowheads="1"/>
            </p:cNvSpPr>
            <p:nvPr/>
          </p:nvSpPr>
          <p:spPr bwMode="auto">
            <a:xfrm rot="15931388">
              <a:off x="678098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cs typeface="+mn-cs"/>
              </a:endParaRPr>
            </a:p>
          </p:txBody>
        </p:sp>
        <p:sp>
          <p:nvSpPr>
            <p:cNvPr id="43" name="Line 60"/>
            <p:cNvSpPr>
              <a:spLocks noChangeShapeType="1"/>
            </p:cNvSpPr>
            <p:nvPr/>
          </p:nvSpPr>
          <p:spPr bwMode="auto">
            <a:xfrm flipV="1">
              <a:off x="731200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44" name="Line 61"/>
            <p:cNvSpPr>
              <a:spLocks noChangeShapeType="1"/>
            </p:cNvSpPr>
            <p:nvPr/>
          </p:nvSpPr>
          <p:spPr bwMode="auto">
            <a:xfrm flipH="1" flipV="1">
              <a:off x="687248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cs typeface="+mn-cs"/>
              </a:endParaRPr>
            </a:p>
          </p:txBody>
        </p:sp>
        <p:sp>
          <p:nvSpPr>
            <p:cNvPr id="48" name="Freeform 63"/>
            <p:cNvSpPr>
              <a:spLocks/>
            </p:cNvSpPr>
            <p:nvPr/>
          </p:nvSpPr>
          <p:spPr bwMode="auto">
            <a:xfrm>
              <a:off x="687226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cs typeface="+mn-cs"/>
              </a:endParaRPr>
            </a:p>
          </p:txBody>
        </p:sp>
        <p:pic>
          <p:nvPicPr>
            <p:cNvPr id="49" name="Picture 67" descr="pain"/>
            <p:cNvPicPr>
              <a:picLocks noChangeAspect="1" noChangeArrowheads="1"/>
            </p:cNvPicPr>
            <p:nvPr/>
          </p:nvPicPr>
          <p:blipFill>
            <a:blip r:embed="rId5" cstate="print"/>
            <a:srcRect/>
            <a:stretch>
              <a:fillRect/>
            </a:stretch>
          </p:blipFill>
          <p:spPr bwMode="auto">
            <a:xfrm>
              <a:off x="6316640" y="1685925"/>
              <a:ext cx="1436688" cy="1144588"/>
            </a:xfrm>
            <a:prstGeom prst="rect">
              <a:avLst/>
            </a:prstGeom>
            <a:noFill/>
            <a:ln w="9525">
              <a:noFill/>
              <a:miter lim="800000"/>
              <a:headEnd/>
              <a:tailEnd/>
            </a:ln>
          </p:spPr>
        </p:pic>
        <p:sp>
          <p:nvSpPr>
            <p:cNvPr id="50" name="Text Box 68"/>
            <p:cNvSpPr txBox="1">
              <a:spLocks noChangeArrowheads="1"/>
            </p:cNvSpPr>
            <p:nvPr/>
          </p:nvSpPr>
          <p:spPr bwMode="auto">
            <a:xfrm>
              <a:off x="687248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 </a:t>
              </a:r>
              <a:endParaRPr lang="es-MX" sz="1400" b="1" dirty="0">
                <a:solidFill>
                  <a:srgbClr val="FFFFFF"/>
                </a:solidFill>
                <a:cs typeface="+mn-cs"/>
              </a:endParaRPr>
            </a:p>
          </p:txBody>
        </p:sp>
        <p:sp>
          <p:nvSpPr>
            <p:cNvPr id="51" name="Freeform 40"/>
            <p:cNvSpPr/>
            <p:nvPr/>
          </p:nvSpPr>
          <p:spPr>
            <a:xfrm>
              <a:off x="622441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2" name="Freeform 41"/>
            <p:cNvSpPr/>
            <p:nvPr/>
          </p:nvSpPr>
          <p:spPr>
            <a:xfrm>
              <a:off x="730453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3" name="TextBox 28"/>
            <p:cNvSpPr txBox="1"/>
            <p:nvPr/>
          </p:nvSpPr>
          <p:spPr>
            <a:xfrm>
              <a:off x="7232528" y="1772816"/>
              <a:ext cx="1643162" cy="323050"/>
            </a:xfrm>
            <a:prstGeom prst="rect">
              <a:avLst/>
            </a:prstGeom>
            <a:noFill/>
          </p:spPr>
          <p:txBody>
            <a:bodyPr wrap="square" rtlCol="0">
              <a:spAutoFit/>
            </a:bodyPr>
            <a:lstStyle/>
            <a:p>
              <a:r>
                <a:rPr lang="es-MX" sz="1400" b="1" dirty="0" smtClean="0"/>
                <a:t>Cerebro</a:t>
              </a:r>
              <a:endParaRPr lang="es-MX" sz="1400" b="1" dirty="0"/>
            </a:p>
          </p:txBody>
        </p:sp>
        <p:sp>
          <p:nvSpPr>
            <p:cNvPr id="54" name="Text Box 26"/>
            <p:cNvSpPr txBox="1">
              <a:spLocks noChangeArrowheads="1"/>
            </p:cNvSpPr>
            <p:nvPr/>
          </p:nvSpPr>
          <p:spPr bwMode="auto">
            <a:xfrm>
              <a:off x="7232651" y="4229100"/>
              <a:ext cx="1692986"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a:t>
              </a:r>
              <a:r>
                <a:rPr lang="es-MX" b="1" dirty="0" smtClean="0">
                  <a:solidFill>
                    <a:srgbClr val="FF99CC"/>
                  </a:solidFill>
                  <a:cs typeface="+mn-cs"/>
                </a:rPr>
                <a:t>stímulo ascendente</a:t>
              </a:r>
              <a:endParaRPr lang="es-MX" b="1" dirty="0">
                <a:solidFill>
                  <a:srgbClr val="FF99CC"/>
                </a:solidFill>
                <a:cs typeface="+mn-cs"/>
              </a:endParaRPr>
            </a:p>
          </p:txBody>
        </p:sp>
      </p:grpSp>
      <p:graphicFrame>
        <p:nvGraphicFramePr>
          <p:cNvPr id="55" name="Table 46"/>
          <p:cNvGraphicFramePr>
            <a:graphicFrameLocks noGrp="1"/>
          </p:cNvGraphicFramePr>
          <p:nvPr>
            <p:extLst>
              <p:ext uri="{D42A27DB-BD31-4B8C-83A1-F6EECF244321}">
                <p14:modId xmlns:p14="http://schemas.microsoft.com/office/powerpoint/2010/main" val="3602066711"/>
              </p:ext>
            </p:extLst>
          </p:nvPr>
        </p:nvGraphicFramePr>
        <p:xfrm>
          <a:off x="600525" y="3217027"/>
          <a:ext cx="4401419" cy="1280160"/>
        </p:xfrm>
        <a:graphic>
          <a:graphicData uri="http://schemas.openxmlformats.org/drawingml/2006/table">
            <a:tbl>
              <a:tblPr firstRow="1" bandRow="1">
                <a:tableStyleId>{5C22544A-7EE6-4342-B048-85BDC9FD1C3A}</a:tableStyleId>
              </a:tblPr>
              <a:tblGrid>
                <a:gridCol w="1823073"/>
                <a:gridCol w="234395"/>
                <a:gridCol w="2343951"/>
              </a:tblGrid>
              <a:tr h="0">
                <a:tc>
                  <a:txBody>
                    <a:bodyPr/>
                    <a:lstStyle/>
                    <a:p>
                      <a:pPr algn="ctr"/>
                      <a:r>
                        <a:rPr lang="es-MX" noProof="0" dirty="0" smtClean="0"/>
                        <a:t>Nociceptivos ascendentes</a:t>
                      </a:r>
                      <a:endParaRPr lang="es-MX"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MX"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MX" noProof="0" dirty="0" smtClean="0"/>
                        <a:t>Facilitadores/inhibitorios descendentes</a:t>
                      </a:r>
                      <a:endParaRPr lang="es-MX"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noProof="0" dirty="0" smtClean="0">
                          <a:solidFill>
                            <a:srgbClr val="002060"/>
                          </a:solidFill>
                        </a:rPr>
                        <a:t>Sustancia P</a:t>
                      </a:r>
                    </a:p>
                    <a:p>
                      <a:r>
                        <a:rPr lang="es-MX" noProof="0" dirty="0" smtClean="0">
                          <a:solidFill>
                            <a:srgbClr val="002060"/>
                          </a:solidFill>
                        </a:rPr>
                        <a:t>Prostaglandinas</a:t>
                      </a:r>
                      <a:endParaRPr lang="es-MX" noProof="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s-MX" noProof="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s-MX" noProof="0" dirty="0" smtClean="0">
                          <a:solidFill>
                            <a:srgbClr val="002060"/>
                          </a:solidFill>
                        </a:rPr>
                        <a:t>Serotonina</a:t>
                      </a:r>
                    </a:p>
                    <a:p>
                      <a:r>
                        <a:rPr lang="es-MX" noProof="0" dirty="0" smtClean="0">
                          <a:solidFill>
                            <a:srgbClr val="002060"/>
                          </a:solidFill>
                        </a:rPr>
                        <a:t>Norepinefrina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Tree>
    <p:extLst>
      <p:ext uri="{BB962C8B-B14F-4D97-AF65-F5344CB8AC3E}">
        <p14:creationId xmlns:p14="http://schemas.microsoft.com/office/powerpoint/2010/main" val="17773958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0"/>
          <p:cNvSpPr>
            <a:spLocks noGrp="1" noChangeArrowheads="1"/>
          </p:cNvSpPr>
          <p:nvPr>
            <p:ph type="title"/>
          </p:nvPr>
        </p:nvSpPr>
        <p:spPr>
          <a:xfrm>
            <a:off x="457200" y="332656"/>
            <a:ext cx="8229600" cy="874713"/>
          </a:xfrm>
        </p:spPr>
        <p:txBody>
          <a:bodyPr>
            <a:noAutofit/>
          </a:bodyPr>
          <a:lstStyle/>
          <a:p>
            <a:r>
              <a:rPr lang="es-MX" sz="4000" noProof="0" dirty="0" smtClean="0"/>
              <a:t>Percepción del Dolor</a:t>
            </a: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33</a:t>
            </a:fld>
            <a:endParaRPr lang="en-CA" dirty="0">
              <a:solidFill>
                <a:prstClr val="black"/>
              </a:solidFill>
            </a:endParaRPr>
          </a:p>
        </p:txBody>
      </p:sp>
      <p:sp>
        <p:nvSpPr>
          <p:cNvPr id="11" name="Rectangle 10"/>
          <p:cNvSpPr/>
          <p:nvPr/>
        </p:nvSpPr>
        <p:spPr>
          <a:xfrm>
            <a:off x="290414" y="1508591"/>
            <a:ext cx="5073674" cy="4308872"/>
          </a:xfrm>
          <a:prstGeom prst="rect">
            <a:avLst/>
          </a:prstGeom>
        </p:spPr>
        <p:txBody>
          <a:bodyPr wrap="square">
            <a:spAutoFit/>
          </a:bodyPr>
          <a:lstStyle/>
          <a:p>
            <a:pPr marL="285750" indent="-285750">
              <a:spcAft>
                <a:spcPts val="1200"/>
              </a:spcAft>
              <a:buClr>
                <a:srgbClr val="00B0F0"/>
              </a:buClr>
              <a:buFont typeface="Arial" pitchFamily="34" charset="0"/>
              <a:buChar char="•"/>
            </a:pPr>
            <a:r>
              <a:rPr lang="es-MX" sz="2400" dirty="0" smtClean="0">
                <a:solidFill>
                  <a:srgbClr val="002060"/>
                </a:solidFill>
              </a:rPr>
              <a:t>La médula espinal transmite señales de dolor a núcleos específicos en el tálamo, y de ahí a una gran variedad de regiones en el cerebro – conocidas colectivamente como “matriz del dolor”</a:t>
            </a:r>
          </a:p>
          <a:p>
            <a:pPr marL="285750" indent="-285750">
              <a:spcAft>
                <a:spcPts val="1200"/>
              </a:spcAft>
              <a:buClr>
                <a:srgbClr val="00B0F0"/>
              </a:buClr>
              <a:buFont typeface="Arial" pitchFamily="34" charset="0"/>
              <a:buChar char="•"/>
            </a:pPr>
            <a:r>
              <a:rPr lang="es-MX" sz="2400" dirty="0" smtClean="0">
                <a:solidFill>
                  <a:srgbClr val="002060"/>
                </a:solidFill>
              </a:rPr>
              <a:t>La percepción del dolor también puede ser alterada sin ningún estímulo externo (es decir,  a través de emoción, distracción, placebo, etc.)</a:t>
            </a:r>
            <a:endParaRPr lang="es-MX" sz="2400" dirty="0">
              <a:solidFill>
                <a:srgbClr val="002060"/>
              </a:solidFill>
            </a:endParaRPr>
          </a:p>
        </p:txBody>
      </p:sp>
      <p:sp>
        <p:nvSpPr>
          <p:cNvPr id="2" name="Rectangle 1"/>
          <p:cNvSpPr/>
          <p:nvPr/>
        </p:nvSpPr>
        <p:spPr>
          <a:xfrm>
            <a:off x="368300" y="6381328"/>
            <a:ext cx="2768707" cy="246221"/>
          </a:xfrm>
          <a:prstGeom prst="rect">
            <a:avLst/>
          </a:prstGeom>
        </p:spPr>
        <p:txBody>
          <a:bodyPr wrap="none">
            <a:spAutoFit/>
          </a:bodyPr>
          <a:lstStyle/>
          <a:p>
            <a:r>
              <a:rPr lang="en-CA" sz="1000" dirty="0" smtClean="0">
                <a:solidFill>
                  <a:srgbClr val="002060"/>
                </a:solidFill>
              </a:rPr>
              <a:t>Tracey A, Dickenson A. </a:t>
            </a:r>
            <a:r>
              <a:rPr lang="en-CA" sz="1000" i="1" dirty="0" smtClean="0">
                <a:solidFill>
                  <a:srgbClr val="002060"/>
                </a:solidFill>
              </a:rPr>
              <a:t>Cell</a:t>
            </a:r>
            <a:r>
              <a:rPr lang="en-CA" sz="1000" dirty="0" smtClean="0">
                <a:solidFill>
                  <a:srgbClr val="002060"/>
                </a:solidFill>
              </a:rPr>
              <a:t> 2012; 148(6):1308-e2.</a:t>
            </a:r>
            <a:endParaRPr lang="en-CA" sz="1000" dirty="0">
              <a:solidFill>
                <a:srgbClr val="002060"/>
              </a:solidFill>
            </a:endParaRPr>
          </a:p>
        </p:txBody>
      </p:sp>
      <p:grpSp>
        <p:nvGrpSpPr>
          <p:cNvPr id="13" name="12 Grupo"/>
          <p:cNvGrpSpPr/>
          <p:nvPr/>
        </p:nvGrpSpPr>
        <p:grpSpPr>
          <a:xfrm>
            <a:off x="5326063" y="1636713"/>
            <a:ext cx="3502354" cy="2870200"/>
            <a:chOff x="5326063" y="1636713"/>
            <a:chExt cx="3502354" cy="2870200"/>
          </a:xfrm>
        </p:grpSpPr>
        <p:pic>
          <p:nvPicPr>
            <p:cNvPr id="14"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5" name="Picture 67" descr="pain"/>
            <p:cNvPicPr>
              <a:picLocks noChangeAspect="1" noChangeArrowheads="1"/>
            </p:cNvPicPr>
            <p:nvPr/>
          </p:nvPicPr>
          <p:blipFill>
            <a:blip r:embed="rId4" cstate="print"/>
            <a:srcRect/>
            <a:stretch>
              <a:fillRect/>
            </a:stretch>
          </p:blipFill>
          <p:spPr bwMode="auto">
            <a:xfrm>
              <a:off x="6248400" y="1685925"/>
              <a:ext cx="1436688" cy="1144588"/>
            </a:xfrm>
            <a:prstGeom prst="rect">
              <a:avLst/>
            </a:prstGeom>
            <a:noFill/>
            <a:ln w="9525">
              <a:noFill/>
              <a:miter lim="800000"/>
              <a:headEnd/>
              <a:tailEnd/>
            </a:ln>
          </p:spPr>
        </p:pic>
        <p:sp>
          <p:nvSpPr>
            <p:cNvPr id="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 </a:t>
              </a:r>
              <a:endParaRPr lang="es-MX" sz="1400" b="1" dirty="0">
                <a:solidFill>
                  <a:srgbClr val="FFFFFF"/>
                </a:solidFill>
                <a:cs typeface="+mn-cs"/>
              </a:endParaRPr>
            </a:p>
          </p:txBody>
        </p:sp>
        <p:sp>
          <p:nvSpPr>
            <p:cNvPr id="17" name="TextBox 28"/>
            <p:cNvSpPr txBox="1"/>
            <p:nvPr/>
          </p:nvSpPr>
          <p:spPr>
            <a:xfrm>
              <a:off x="7164288" y="1772816"/>
              <a:ext cx="1643162" cy="307777"/>
            </a:xfrm>
            <a:prstGeom prst="rect">
              <a:avLst/>
            </a:prstGeom>
            <a:noFill/>
          </p:spPr>
          <p:txBody>
            <a:bodyPr wrap="square" rtlCol="0">
              <a:spAutoFit/>
            </a:bodyPr>
            <a:lstStyle/>
            <a:p>
              <a:r>
                <a:rPr lang="es-MX" sz="1400" b="1" dirty="0" smtClean="0"/>
                <a:t>Cerebro</a:t>
              </a:r>
              <a:endParaRPr lang="es-MX" sz="1400" b="1" dirty="0"/>
            </a:p>
          </p:txBody>
        </p:sp>
        <p:sp>
          <p:nvSpPr>
            <p:cNvPr id="18" name="Text Box 26"/>
            <p:cNvSpPr txBox="1">
              <a:spLocks noChangeArrowheads="1"/>
            </p:cNvSpPr>
            <p:nvPr/>
          </p:nvSpPr>
          <p:spPr bwMode="auto">
            <a:xfrm>
              <a:off x="7595964" y="2507347"/>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cs typeface="+mn-cs"/>
                </a:rPr>
                <a:t>Percepción</a:t>
              </a:r>
              <a:endParaRPr lang="es-MX" b="1" dirty="0">
                <a:solidFill>
                  <a:srgbClr val="FF99CC"/>
                </a:solidFill>
                <a:cs typeface="+mn-cs"/>
              </a:endParaRPr>
            </a:p>
          </p:txBody>
        </p:sp>
      </p:grpSp>
    </p:spTree>
    <p:extLst>
      <p:ext uri="{BB962C8B-B14F-4D97-AF65-F5344CB8AC3E}">
        <p14:creationId xmlns:p14="http://schemas.microsoft.com/office/powerpoint/2010/main" val="21187675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0"/>
          <p:cNvSpPr>
            <a:spLocks noGrp="1" noChangeArrowheads="1"/>
          </p:cNvSpPr>
          <p:nvPr>
            <p:ph type="title"/>
          </p:nvPr>
        </p:nvSpPr>
        <p:spPr>
          <a:xfrm>
            <a:off x="457200" y="332656"/>
            <a:ext cx="8229600" cy="874713"/>
          </a:xfrm>
        </p:spPr>
        <p:txBody>
          <a:bodyPr>
            <a:noAutofit/>
          </a:bodyPr>
          <a:lstStyle/>
          <a:p>
            <a:r>
              <a:rPr lang="es-MX" sz="4000" noProof="0" dirty="0" smtClean="0"/>
              <a:t>Inflamación</a:t>
            </a: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0" name="Rectangle 39"/>
          <p:cNvSpPr/>
          <p:nvPr/>
        </p:nvSpPr>
        <p:spPr>
          <a:xfrm>
            <a:off x="158750" y="6304002"/>
            <a:ext cx="3081293" cy="553998"/>
          </a:xfrm>
          <a:prstGeom prst="rect">
            <a:avLst/>
          </a:prstGeom>
        </p:spPr>
        <p:txBody>
          <a:bodyPr wrap="none">
            <a:spAutoFit/>
          </a:bodyPr>
          <a:lstStyle/>
          <a:p>
            <a:r>
              <a:rPr lang="fr-FR" sz="1000" dirty="0" smtClean="0">
                <a:solidFill>
                  <a:srgbClr val="002060"/>
                </a:solidFill>
              </a:rPr>
              <a:t>SNC= </a:t>
            </a:r>
            <a:r>
              <a:rPr lang="es-MX" sz="1000" dirty="0" smtClean="0">
                <a:solidFill>
                  <a:srgbClr val="002060"/>
                </a:solidFill>
              </a:rPr>
              <a:t>sistema nervioso central</a:t>
            </a:r>
          </a:p>
          <a:p>
            <a:r>
              <a:rPr lang="fr-FR" sz="1000" dirty="0" smtClean="0">
                <a:solidFill>
                  <a:srgbClr val="002060"/>
                </a:solidFill>
              </a:rPr>
              <a:t>Scholz J, Woolf  CJ. </a:t>
            </a:r>
            <a:r>
              <a:rPr lang="fr-FR" sz="1000" i="1" dirty="0" smtClean="0">
                <a:solidFill>
                  <a:srgbClr val="002060"/>
                </a:solidFill>
              </a:rPr>
              <a:t>Nat Neurosci</a:t>
            </a:r>
            <a:r>
              <a:rPr lang="fr-FR" sz="1000" dirty="0" smtClean="0">
                <a:solidFill>
                  <a:srgbClr val="002060"/>
                </a:solidFill>
              </a:rPr>
              <a:t> 2002; 5(Suppl):1062-7.</a:t>
            </a:r>
          </a:p>
          <a:p>
            <a:endParaRPr lang="en-US" sz="1000" dirty="0">
              <a:solidFill>
                <a:srgbClr val="002060"/>
              </a:solidFill>
            </a:endParaRPr>
          </a:p>
        </p:txBody>
      </p:sp>
      <p:sp>
        <p:nvSpPr>
          <p:cNvPr id="41"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34</a:t>
            </a:fld>
            <a:endParaRPr lang="en-CA" dirty="0">
              <a:solidFill>
                <a:prstClr val="black"/>
              </a:solidFill>
            </a:endParaRPr>
          </a:p>
        </p:txBody>
      </p:sp>
      <p:sp>
        <p:nvSpPr>
          <p:cNvPr id="43" name="Rectangle 27"/>
          <p:cNvSpPr/>
          <p:nvPr/>
        </p:nvSpPr>
        <p:spPr>
          <a:xfrm>
            <a:off x="251520" y="1124744"/>
            <a:ext cx="8352928" cy="5107934"/>
          </a:xfrm>
          <a:prstGeom prst="rect">
            <a:avLst/>
          </a:prstGeom>
          <a:solidFill>
            <a:srgbClr val="171C7A"/>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8" name="Picture 50" descr="head and shoulders"/>
          <p:cNvPicPr>
            <a:picLocks noChangeAspect="1" noChangeArrowheads="1"/>
          </p:cNvPicPr>
          <p:nvPr/>
        </p:nvPicPr>
        <p:blipFill>
          <a:blip r:embed="rId3" cstate="print"/>
          <a:srcRect l="3940" t="5711" r="8307" b="9053"/>
          <a:stretch>
            <a:fillRect/>
          </a:stretch>
        </p:blipFill>
        <p:spPr bwMode="auto">
          <a:xfrm>
            <a:off x="5116811" y="1493610"/>
            <a:ext cx="3180203" cy="2605118"/>
          </a:xfrm>
          <a:prstGeom prst="rect">
            <a:avLst/>
          </a:prstGeom>
          <a:noFill/>
          <a:ln w="9525">
            <a:noFill/>
            <a:miter lim="800000"/>
            <a:headEnd/>
            <a:tailEnd/>
          </a:ln>
        </p:spPr>
      </p:pic>
      <p:pic>
        <p:nvPicPr>
          <p:cNvPr id="49" name="Picture 48" descr="Revision_06"/>
          <p:cNvPicPr>
            <a:picLocks noChangeAspect="1" noChangeArrowheads="1"/>
          </p:cNvPicPr>
          <p:nvPr/>
        </p:nvPicPr>
        <p:blipFill>
          <a:blip r:embed="rId4" cstate="print"/>
          <a:srcRect l="893" t="25626" r="1190" b="7396"/>
          <a:stretch>
            <a:fillRect/>
          </a:stretch>
        </p:blipFill>
        <p:spPr bwMode="auto">
          <a:xfrm>
            <a:off x="1518961" y="4369615"/>
            <a:ext cx="6202340" cy="926488"/>
          </a:xfrm>
          <a:prstGeom prst="rect">
            <a:avLst/>
          </a:prstGeom>
          <a:solidFill>
            <a:schemeClr val="accent3"/>
          </a:solidFill>
          <a:ln w="9525">
            <a:noFill/>
            <a:miter lim="800000"/>
            <a:headEnd/>
            <a:tailEnd/>
          </a:ln>
        </p:spPr>
      </p:pic>
      <p:sp>
        <p:nvSpPr>
          <p:cNvPr id="50" name="Text Box 3"/>
          <p:cNvSpPr txBox="1">
            <a:spLocks noChangeArrowheads="1"/>
          </p:cNvSpPr>
          <p:nvPr/>
        </p:nvSpPr>
        <p:spPr bwMode="auto">
          <a:xfrm>
            <a:off x="2854560" y="4990636"/>
            <a:ext cx="2194093" cy="276650"/>
          </a:xfrm>
          <a:prstGeom prst="rect">
            <a:avLst/>
          </a:prstGeom>
          <a:noFill/>
          <a:ln w="9525">
            <a:noFill/>
            <a:miter lim="800000"/>
            <a:headEnd/>
            <a:tailEnd/>
          </a:ln>
          <a:effectLst/>
        </p:spPr>
        <p:txBody>
          <a:bodyPr>
            <a:spAutoFit/>
          </a:bodyPr>
          <a:lstStyle/>
          <a:p>
            <a:pPr>
              <a:defRPr/>
            </a:pPr>
            <a:r>
              <a:rPr lang="es-MX" sz="1400" b="1" dirty="0" smtClean="0">
                <a:solidFill>
                  <a:srgbClr val="FFFFFF"/>
                </a:solidFill>
                <a:cs typeface="+mn-cs"/>
              </a:rPr>
              <a:t>Fibra aferente nociceptiva</a:t>
            </a:r>
            <a:endParaRPr lang="es-MX" sz="1400" b="1" dirty="0">
              <a:solidFill>
                <a:srgbClr val="FFFFFF"/>
              </a:solidFill>
              <a:cs typeface="+mn-cs"/>
            </a:endParaRPr>
          </a:p>
        </p:txBody>
      </p:sp>
      <p:sp>
        <p:nvSpPr>
          <p:cNvPr id="51" name="Text Box 19"/>
          <p:cNvSpPr txBox="1">
            <a:spLocks noChangeArrowheads="1"/>
          </p:cNvSpPr>
          <p:nvPr/>
        </p:nvSpPr>
        <p:spPr bwMode="auto">
          <a:xfrm>
            <a:off x="457800" y="1943931"/>
            <a:ext cx="1592422" cy="670444"/>
          </a:xfrm>
          <a:prstGeom prst="rect">
            <a:avLst/>
          </a:prstGeom>
          <a:noFill/>
          <a:ln w="9525">
            <a:noFill/>
            <a:miter lim="800000"/>
            <a:headEnd/>
            <a:tailEnd/>
          </a:ln>
          <a:effectLst/>
        </p:spPr>
        <p:txBody>
          <a:bodyPr wrap="none">
            <a:spAutoFit/>
          </a:bodyPr>
          <a:lstStyle/>
          <a:p>
            <a:pPr algn="ctr" eaLnBrk="0" hangingPunct="0">
              <a:defRPr/>
            </a:pPr>
            <a:r>
              <a:rPr lang="es-MX" sz="1400" b="1" dirty="0" smtClean="0">
                <a:solidFill>
                  <a:srgbClr val="FFFFFF"/>
                </a:solidFill>
                <a:cs typeface="+mn-cs"/>
              </a:rPr>
              <a:t>Tejido dañado</a:t>
            </a:r>
          </a:p>
          <a:p>
            <a:pPr algn="ctr" eaLnBrk="0" hangingPunct="0">
              <a:defRPr/>
            </a:pPr>
            <a:r>
              <a:rPr lang="es-MX" sz="1400" b="1" dirty="0" smtClean="0">
                <a:solidFill>
                  <a:srgbClr val="FFFFFF"/>
                </a:solidFill>
              </a:rPr>
              <a:t>Células inflamatorias</a:t>
            </a:r>
          </a:p>
          <a:p>
            <a:pPr algn="ctr" eaLnBrk="0" hangingPunct="0">
              <a:defRPr/>
            </a:pPr>
            <a:r>
              <a:rPr lang="es-MX" sz="1400" b="1" dirty="0" smtClean="0">
                <a:solidFill>
                  <a:srgbClr val="FFFFFF"/>
                </a:solidFill>
                <a:cs typeface="+mn-cs"/>
              </a:rPr>
              <a:t>Células tumorales</a:t>
            </a:r>
            <a:endParaRPr lang="es-MX" sz="1400" b="1" dirty="0">
              <a:solidFill>
                <a:srgbClr val="FFFFFF"/>
              </a:solidFill>
              <a:cs typeface="+mn-cs"/>
            </a:endParaRPr>
          </a:p>
        </p:txBody>
      </p:sp>
      <p:sp>
        <p:nvSpPr>
          <p:cNvPr id="52" name="Text Box 29"/>
          <p:cNvSpPr txBox="1">
            <a:spLocks noChangeArrowheads="1"/>
          </p:cNvSpPr>
          <p:nvPr/>
        </p:nvSpPr>
        <p:spPr bwMode="auto">
          <a:xfrm>
            <a:off x="6024612" y="5209650"/>
            <a:ext cx="1214216" cy="279352"/>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Médula espinal</a:t>
            </a:r>
            <a:endParaRPr lang="es-MX" sz="1400" b="1" dirty="0">
              <a:solidFill>
                <a:srgbClr val="FFFFFF"/>
              </a:solidFill>
              <a:cs typeface="+mn-cs"/>
            </a:endParaRPr>
          </a:p>
        </p:txBody>
      </p:sp>
      <p:sp>
        <p:nvSpPr>
          <p:cNvPr id="53" name="Oval 51"/>
          <p:cNvSpPr>
            <a:spLocks noChangeArrowheads="1"/>
          </p:cNvSpPr>
          <p:nvPr/>
        </p:nvSpPr>
        <p:spPr bwMode="auto">
          <a:xfrm>
            <a:off x="5920200" y="4633296"/>
            <a:ext cx="81209" cy="8069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54" name="Freeform 53"/>
          <p:cNvSpPr>
            <a:spLocks/>
          </p:cNvSpPr>
          <p:nvPr/>
        </p:nvSpPr>
        <p:spPr bwMode="auto">
          <a:xfrm>
            <a:off x="5975306" y="4614565"/>
            <a:ext cx="419096" cy="53312"/>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55" name="AutoShape 56"/>
          <p:cNvSpPr>
            <a:spLocks noChangeArrowheads="1"/>
          </p:cNvSpPr>
          <p:nvPr/>
        </p:nvSpPr>
        <p:spPr bwMode="auto">
          <a:xfrm>
            <a:off x="6413255" y="4582866"/>
            <a:ext cx="120363" cy="100862"/>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cs typeface="+mn-cs"/>
            </a:endParaRPr>
          </a:p>
        </p:txBody>
      </p:sp>
      <p:sp>
        <p:nvSpPr>
          <p:cNvPr id="56" name="Oval 57"/>
          <p:cNvSpPr>
            <a:spLocks noChangeArrowheads="1"/>
          </p:cNvSpPr>
          <p:nvPr/>
        </p:nvSpPr>
        <p:spPr bwMode="auto">
          <a:xfrm>
            <a:off x="6432107" y="4624651"/>
            <a:ext cx="81209" cy="8069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57" name="AutoShape 58"/>
          <p:cNvSpPr>
            <a:spLocks noChangeArrowheads="1"/>
          </p:cNvSpPr>
          <p:nvPr/>
        </p:nvSpPr>
        <p:spPr bwMode="auto">
          <a:xfrm rot="15931388">
            <a:off x="6383912" y="4612079"/>
            <a:ext cx="119593" cy="101511"/>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cs typeface="+mn-cs"/>
            </a:endParaRPr>
          </a:p>
        </p:txBody>
      </p:sp>
      <p:sp>
        <p:nvSpPr>
          <p:cNvPr id="58" name="Line 60"/>
          <p:cNvSpPr>
            <a:spLocks noChangeShapeType="1"/>
          </p:cNvSpPr>
          <p:nvPr/>
        </p:nvSpPr>
        <p:spPr bwMode="auto">
          <a:xfrm flipV="1">
            <a:off x="6868606" y="2438830"/>
            <a:ext cx="0" cy="2221843"/>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59" name="Line 61"/>
          <p:cNvSpPr>
            <a:spLocks noChangeShapeType="1"/>
          </p:cNvSpPr>
          <p:nvPr/>
        </p:nvSpPr>
        <p:spPr bwMode="auto">
          <a:xfrm flipH="1" flipV="1">
            <a:off x="6467114" y="1943931"/>
            <a:ext cx="7048" cy="2651902"/>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cs typeface="+mn-cs"/>
            </a:endParaRPr>
          </a:p>
        </p:txBody>
      </p:sp>
      <p:sp>
        <p:nvSpPr>
          <p:cNvPr id="60" name="Freeform 63"/>
          <p:cNvSpPr>
            <a:spLocks/>
          </p:cNvSpPr>
          <p:nvPr/>
        </p:nvSpPr>
        <p:spPr bwMode="auto">
          <a:xfrm>
            <a:off x="6466911" y="4650587"/>
            <a:ext cx="401695" cy="158497"/>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cs typeface="+mn-cs"/>
            </a:endParaRPr>
          </a:p>
        </p:txBody>
      </p:sp>
      <p:sp>
        <p:nvSpPr>
          <p:cNvPr id="61" name="Oval 64"/>
          <p:cNvSpPr>
            <a:spLocks noChangeArrowheads="1"/>
          </p:cNvSpPr>
          <p:nvPr/>
        </p:nvSpPr>
        <p:spPr bwMode="auto">
          <a:xfrm>
            <a:off x="1633524" y="4376819"/>
            <a:ext cx="81209" cy="8069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sp>
        <p:nvSpPr>
          <p:cNvPr id="62" name="Oval 65"/>
          <p:cNvSpPr>
            <a:spLocks noChangeArrowheads="1"/>
          </p:cNvSpPr>
          <p:nvPr/>
        </p:nvSpPr>
        <p:spPr bwMode="auto">
          <a:xfrm>
            <a:off x="1633524" y="4961818"/>
            <a:ext cx="81209" cy="8069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pic>
        <p:nvPicPr>
          <p:cNvPr id="63" name="Picture 67" descr="pain"/>
          <p:cNvPicPr>
            <a:picLocks noChangeAspect="1" noChangeArrowheads="1"/>
          </p:cNvPicPr>
          <p:nvPr/>
        </p:nvPicPr>
        <p:blipFill>
          <a:blip r:embed="rId5" cstate="print"/>
          <a:srcRect/>
          <a:stretch>
            <a:fillRect/>
          </a:stretch>
        </p:blipFill>
        <p:spPr bwMode="auto">
          <a:xfrm>
            <a:off x="5959354" y="1538277"/>
            <a:ext cx="1312396" cy="1038878"/>
          </a:xfrm>
          <a:prstGeom prst="rect">
            <a:avLst/>
          </a:prstGeom>
          <a:noFill/>
          <a:ln w="9525">
            <a:noFill/>
            <a:miter lim="800000"/>
            <a:headEnd/>
            <a:tailEnd/>
          </a:ln>
        </p:spPr>
      </p:pic>
      <p:sp>
        <p:nvSpPr>
          <p:cNvPr id="64" name="Text Box 68"/>
          <p:cNvSpPr txBox="1">
            <a:spLocks noChangeArrowheads="1"/>
          </p:cNvSpPr>
          <p:nvPr/>
        </p:nvSpPr>
        <p:spPr bwMode="auto">
          <a:xfrm>
            <a:off x="6467114" y="1813216"/>
            <a:ext cx="205299" cy="279352"/>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 </a:t>
            </a:r>
            <a:endParaRPr lang="es-MX" sz="1400" b="1" dirty="0">
              <a:solidFill>
                <a:srgbClr val="FFFFFF"/>
              </a:solidFill>
              <a:cs typeface="+mn-cs"/>
            </a:endParaRPr>
          </a:p>
        </p:txBody>
      </p:sp>
      <p:sp>
        <p:nvSpPr>
          <p:cNvPr id="65" name="TextBox 29"/>
          <p:cNvSpPr txBox="1"/>
          <p:nvPr/>
        </p:nvSpPr>
        <p:spPr>
          <a:xfrm>
            <a:off x="456567" y="4164108"/>
            <a:ext cx="2417384" cy="1340887"/>
          </a:xfrm>
          <a:prstGeom prst="rect">
            <a:avLst/>
          </a:prstGeom>
          <a:noFill/>
        </p:spPr>
        <p:txBody>
          <a:bodyPr wrap="square" rtlCol="0">
            <a:spAutoFit/>
          </a:bodyPr>
          <a:lstStyle/>
          <a:p>
            <a:r>
              <a:rPr lang="es-MX" b="1" dirty="0" smtClean="0">
                <a:solidFill>
                  <a:srgbClr val="FF99CC"/>
                </a:solidFill>
              </a:rPr>
              <a:t>Cambio en el grado de reacción de los </a:t>
            </a:r>
            <a:r>
              <a:rPr lang="es-MX" b="1" dirty="0" smtClean="0">
                <a:solidFill>
                  <a:srgbClr val="FF0000"/>
                </a:solidFill>
              </a:rPr>
              <a:t/>
            </a:r>
            <a:br>
              <a:rPr lang="es-MX" b="1" dirty="0" smtClean="0">
                <a:solidFill>
                  <a:srgbClr val="FF0000"/>
                </a:solidFill>
              </a:rPr>
            </a:br>
            <a:r>
              <a:rPr lang="es-MX" b="1" dirty="0" smtClean="0">
                <a:solidFill>
                  <a:srgbClr val="FF99CC"/>
                </a:solidFill>
              </a:rPr>
              <a:t>nociceptores</a:t>
            </a:r>
          </a:p>
          <a:p>
            <a:r>
              <a:rPr lang="es-MX" b="1" dirty="0" smtClean="0">
                <a:solidFill>
                  <a:srgbClr val="FF99CC"/>
                </a:solidFill>
              </a:rPr>
              <a:t>(Sensibilización periférica)</a:t>
            </a:r>
            <a:endParaRPr lang="es-MX" b="1" dirty="0">
              <a:solidFill>
                <a:srgbClr val="FF99CC"/>
              </a:solidFill>
            </a:endParaRPr>
          </a:p>
        </p:txBody>
      </p:sp>
      <p:sp>
        <p:nvSpPr>
          <p:cNvPr id="66" name="TextBox 33"/>
          <p:cNvSpPr txBox="1"/>
          <p:nvPr/>
        </p:nvSpPr>
        <p:spPr>
          <a:xfrm>
            <a:off x="6796006" y="1617143"/>
            <a:ext cx="1501008" cy="279352"/>
          </a:xfrm>
          <a:prstGeom prst="rect">
            <a:avLst/>
          </a:prstGeom>
          <a:noFill/>
        </p:spPr>
        <p:txBody>
          <a:bodyPr wrap="square" rtlCol="0">
            <a:spAutoFit/>
          </a:bodyPr>
          <a:lstStyle/>
          <a:p>
            <a:r>
              <a:rPr lang="es-MX" sz="1400" b="1" dirty="0" smtClean="0"/>
              <a:t>Cerebro</a:t>
            </a:r>
            <a:endParaRPr lang="es-MX" sz="1400" b="1" dirty="0"/>
          </a:p>
        </p:txBody>
      </p:sp>
      <p:sp>
        <p:nvSpPr>
          <p:cNvPr id="67" name="Oval 1"/>
          <p:cNvSpPr/>
          <p:nvPr/>
        </p:nvSpPr>
        <p:spPr>
          <a:xfrm>
            <a:off x="1288094" y="3070938"/>
            <a:ext cx="131557" cy="130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8" name="Oval 34"/>
          <p:cNvSpPr/>
          <p:nvPr/>
        </p:nvSpPr>
        <p:spPr>
          <a:xfrm>
            <a:off x="1160914" y="3275329"/>
            <a:ext cx="131557" cy="130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9" name="Oval 35"/>
          <p:cNvSpPr/>
          <p:nvPr/>
        </p:nvSpPr>
        <p:spPr>
          <a:xfrm>
            <a:off x="1254011" y="3549752"/>
            <a:ext cx="131557" cy="130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0" name="Oval 36"/>
          <p:cNvSpPr/>
          <p:nvPr/>
        </p:nvSpPr>
        <p:spPr>
          <a:xfrm>
            <a:off x="1467956" y="3340687"/>
            <a:ext cx="131557" cy="130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1" name="Oval 37"/>
          <p:cNvSpPr/>
          <p:nvPr/>
        </p:nvSpPr>
        <p:spPr>
          <a:xfrm>
            <a:off x="940519" y="3552246"/>
            <a:ext cx="131557" cy="130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2" name="Oval 38"/>
          <p:cNvSpPr/>
          <p:nvPr/>
        </p:nvSpPr>
        <p:spPr>
          <a:xfrm>
            <a:off x="926080" y="3201653"/>
            <a:ext cx="131557" cy="130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73" name="Straight Arrow Connector 3"/>
          <p:cNvCxnSpPr/>
          <p:nvPr/>
        </p:nvCxnSpPr>
        <p:spPr>
          <a:xfrm>
            <a:off x="1254011" y="2619057"/>
            <a:ext cx="0" cy="451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3"/>
          <p:cNvSpPr txBox="1">
            <a:spLocks noChangeArrowheads="1"/>
          </p:cNvSpPr>
          <p:nvPr/>
        </p:nvSpPr>
        <p:spPr bwMode="auto">
          <a:xfrm>
            <a:off x="1714733" y="3053428"/>
            <a:ext cx="1326379" cy="670444"/>
          </a:xfrm>
          <a:prstGeom prst="rect">
            <a:avLst/>
          </a:prstGeom>
          <a:noFill/>
          <a:ln w="9525">
            <a:noFill/>
            <a:miter lim="800000"/>
            <a:headEnd/>
            <a:tailEnd/>
          </a:ln>
          <a:effectLst/>
        </p:spPr>
        <p:txBody>
          <a:bodyPr wrap="square">
            <a:spAutoFit/>
          </a:bodyPr>
          <a:lstStyle/>
          <a:p>
            <a:pPr>
              <a:defRPr/>
            </a:pPr>
            <a:r>
              <a:rPr lang="es-MX" sz="1400" b="1" dirty="0" smtClean="0">
                <a:solidFill>
                  <a:srgbClr val="FFFFFF"/>
                </a:solidFill>
                <a:cs typeface="+mn-cs"/>
              </a:rPr>
              <a:t>Mediadores químicos inflamatorios</a:t>
            </a:r>
            <a:endParaRPr lang="es-MX" sz="1400" b="1" dirty="0">
              <a:solidFill>
                <a:srgbClr val="FFFFFF"/>
              </a:solidFill>
              <a:cs typeface="+mn-cs"/>
            </a:endParaRPr>
          </a:p>
        </p:txBody>
      </p:sp>
      <p:cxnSp>
        <p:nvCxnSpPr>
          <p:cNvPr id="75" name="Straight Arrow Connector 44"/>
          <p:cNvCxnSpPr/>
          <p:nvPr/>
        </p:nvCxnSpPr>
        <p:spPr>
          <a:xfrm>
            <a:off x="1147689" y="3751105"/>
            <a:ext cx="0" cy="451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45"/>
          <p:cNvSpPr txBox="1"/>
          <p:nvPr/>
        </p:nvSpPr>
        <p:spPr>
          <a:xfrm>
            <a:off x="4523205" y="3447156"/>
            <a:ext cx="2352381" cy="1089471"/>
          </a:xfrm>
          <a:prstGeom prst="rect">
            <a:avLst/>
          </a:prstGeom>
          <a:noFill/>
        </p:spPr>
        <p:txBody>
          <a:bodyPr wrap="square" rtlCol="0">
            <a:spAutoFit/>
          </a:bodyPr>
          <a:lstStyle/>
          <a:p>
            <a:r>
              <a:rPr lang="es-MX" b="1" dirty="0" smtClean="0">
                <a:solidFill>
                  <a:srgbClr val="FF99CC"/>
                </a:solidFill>
              </a:rPr>
              <a:t>Cambio en el grado de reacción de las neuronas en el SNC</a:t>
            </a:r>
          </a:p>
          <a:p>
            <a:r>
              <a:rPr lang="es-MX" b="1" dirty="0" smtClean="0">
                <a:solidFill>
                  <a:srgbClr val="FF99CC"/>
                </a:solidFill>
              </a:rPr>
              <a:t>(Sensibilización central)</a:t>
            </a:r>
            <a:endParaRPr lang="es-MX" b="1" dirty="0">
              <a:solidFill>
                <a:srgbClr val="FF99CC"/>
              </a:solidFill>
            </a:endParaRPr>
          </a:p>
        </p:txBody>
      </p:sp>
      <p:cxnSp>
        <p:nvCxnSpPr>
          <p:cNvPr id="77" name="Straight Arrow Connector 46"/>
          <p:cNvCxnSpPr/>
          <p:nvPr/>
        </p:nvCxnSpPr>
        <p:spPr>
          <a:xfrm>
            <a:off x="2717746" y="4369615"/>
            <a:ext cx="17102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Slide Number Placeholder 3"/>
          <p:cNvSpPr txBox="1">
            <a:spLocks/>
          </p:cNvSpPr>
          <p:nvPr/>
        </p:nvSpPr>
        <p:spPr>
          <a:xfrm>
            <a:off x="6425671" y="5860772"/>
            <a:ext cx="1949017" cy="331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34</a:t>
            </a:fld>
            <a:endParaRPr lang="en-CA" dirty="0">
              <a:solidFill>
                <a:schemeClr val="bg1"/>
              </a:solidFill>
            </a:endParaRPr>
          </a:p>
        </p:txBody>
      </p:sp>
    </p:spTree>
    <p:extLst>
      <p:ext uri="{BB962C8B-B14F-4D97-AF65-F5344CB8AC3E}">
        <p14:creationId xmlns:p14="http://schemas.microsoft.com/office/powerpoint/2010/main" val="57396370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noProof="0" dirty="0" smtClean="0"/>
              <a:t>¿Qué es Dolor </a:t>
            </a:r>
            <a:r>
              <a:rPr lang="es-MX" dirty="0" smtClean="0"/>
              <a:t>N</a:t>
            </a:r>
            <a:r>
              <a:rPr lang="es-MX" noProof="0" dirty="0" smtClean="0"/>
              <a:t>europático?</a:t>
            </a:r>
            <a:endParaRPr lang="es-MX" noProof="0" dirty="0"/>
          </a:p>
        </p:txBody>
      </p:sp>
      <p:sp>
        <p:nvSpPr>
          <p:cNvPr id="9" name="Text Box 12"/>
          <p:cNvSpPr txBox="1">
            <a:spLocks noChangeArrowheads="1"/>
          </p:cNvSpPr>
          <p:nvPr/>
        </p:nvSpPr>
        <p:spPr bwMode="auto">
          <a:xfrm>
            <a:off x="209511" y="6017135"/>
            <a:ext cx="7682640" cy="800219"/>
          </a:xfrm>
          <a:prstGeom prst="rect">
            <a:avLst/>
          </a:prstGeom>
          <a:noFill/>
          <a:ln w="9525">
            <a:noFill/>
            <a:miter lim="800000"/>
            <a:headEnd/>
            <a:tailEnd/>
          </a:ln>
        </p:spPr>
        <p:txBody>
          <a:bodyPr wrap="square" lIns="0" tIns="0" rIns="0" bIns="0" anchor="b">
            <a:spAutoFit/>
          </a:bodyPr>
          <a:lstStyle/>
          <a:p>
            <a:r>
              <a:rPr lang="en-US" sz="1200" b="1" dirty="0" smtClean="0">
                <a:solidFill>
                  <a:srgbClr val="002060"/>
                </a:solidFill>
              </a:rPr>
              <a:t>VIH</a:t>
            </a:r>
            <a:r>
              <a:rPr lang="es-MX" sz="1200" b="1" dirty="0" smtClean="0">
                <a:solidFill>
                  <a:srgbClr val="002060"/>
                </a:solidFill>
              </a:rPr>
              <a:t>= virus de inmunodeficiencia humano</a:t>
            </a:r>
          </a:p>
          <a:p>
            <a:r>
              <a:rPr lang="en-GB" sz="1000" dirty="0" smtClean="0">
                <a:solidFill>
                  <a:srgbClr val="002060"/>
                </a:solidFill>
              </a:rPr>
              <a:t>Chong MS, Bajwa ZH.</a:t>
            </a:r>
            <a:r>
              <a:rPr lang="en-CA" sz="1000" dirty="0" smtClean="0">
                <a:solidFill>
                  <a:srgbClr val="002060"/>
                </a:solidFill>
              </a:rPr>
              <a:t> </a:t>
            </a:r>
            <a:r>
              <a:rPr lang="en-GB" sz="1000" i="1" dirty="0" smtClean="0">
                <a:solidFill>
                  <a:srgbClr val="002060"/>
                </a:solidFill>
              </a:rPr>
              <a:t>J Pain Symptom Manage</a:t>
            </a:r>
            <a:r>
              <a:rPr lang="en-GB" sz="1000" dirty="0" smtClean="0">
                <a:solidFill>
                  <a:srgbClr val="002060"/>
                </a:solidFill>
              </a:rPr>
              <a:t> 2003; 25(5 Suppl):S4-11; Cruccu G </a:t>
            </a:r>
            <a:r>
              <a:rPr lang="en-GB" sz="1000" i="1" dirty="0" smtClean="0">
                <a:solidFill>
                  <a:srgbClr val="002060"/>
                </a:solidFill>
              </a:rPr>
              <a:t>et al.</a:t>
            </a:r>
            <a:r>
              <a:rPr lang="en-GB" sz="1000" dirty="0" smtClean="0">
                <a:solidFill>
                  <a:srgbClr val="002060"/>
                </a:solidFill>
              </a:rPr>
              <a:t> </a:t>
            </a:r>
            <a:r>
              <a:rPr lang="en-GB" sz="1000" i="1" dirty="0" smtClean="0">
                <a:solidFill>
                  <a:srgbClr val="002060"/>
                </a:solidFill>
              </a:rPr>
              <a:t>Eur J Neurol </a:t>
            </a:r>
            <a:r>
              <a:rPr lang="en-GB" sz="1000" dirty="0" smtClean="0">
                <a:solidFill>
                  <a:srgbClr val="002060"/>
                </a:solidFill>
              </a:rPr>
              <a:t>2004; 11(3):153-62;</a:t>
            </a:r>
          </a:p>
          <a:p>
            <a:r>
              <a:rPr lang="en-US" sz="1000" dirty="0" smtClean="0">
                <a:solidFill>
                  <a:srgbClr val="002060"/>
                </a:solidFill>
              </a:rPr>
              <a:t>Dray A. </a:t>
            </a:r>
            <a:r>
              <a:rPr lang="en-US" sz="1000" i="1" dirty="0" smtClean="0">
                <a:solidFill>
                  <a:srgbClr val="002060"/>
                </a:solidFill>
              </a:rPr>
              <a:t>Br J Anaesth </a:t>
            </a:r>
            <a:r>
              <a:rPr lang="en-US" sz="1000" dirty="0" smtClean="0">
                <a:solidFill>
                  <a:srgbClr val="002060"/>
                </a:solidFill>
              </a:rPr>
              <a:t>2008; 101(1):48-58; International Association for the Study of Pain. </a:t>
            </a:r>
            <a:r>
              <a:rPr lang="en-US" sz="1000" i="1" dirty="0" smtClean="0">
                <a:solidFill>
                  <a:srgbClr val="002060"/>
                </a:solidFill>
              </a:rPr>
              <a:t>IASP Taxonomy. </a:t>
            </a:r>
            <a:r>
              <a:rPr lang="en-US" sz="1000" dirty="0" smtClean="0">
                <a:solidFill>
                  <a:srgbClr val="002060"/>
                </a:solidFill>
              </a:rPr>
              <a:t>Available at: </a:t>
            </a:r>
            <a:r>
              <a:rPr lang="en-US" sz="1000" dirty="0" smtClean="0">
                <a:solidFill>
                  <a:srgbClr val="002060"/>
                </a:solidFill>
                <a:hlinkClick r:id="rId3"/>
              </a:rPr>
              <a:t>http://www.iasp-pain.org/AM/Template.cfm?Section=Pain_Definitions</a:t>
            </a:r>
            <a:r>
              <a:rPr lang="en-US" sz="1000" dirty="0" smtClean="0">
                <a:solidFill>
                  <a:srgbClr val="002060"/>
                </a:solidFill>
              </a:rPr>
              <a:t>. Accessed: July 15, 2013; McMahon SB, Koltzenburg M (eds). </a:t>
            </a:r>
            <a:r>
              <a:rPr lang="en-US" sz="1000" i="1" dirty="0" smtClean="0">
                <a:solidFill>
                  <a:srgbClr val="002060"/>
                </a:solidFill>
              </a:rPr>
              <a:t>Wall and Melzack’s Textbook of Pain. </a:t>
            </a:r>
            <a:r>
              <a:rPr lang="en-US" sz="1000" dirty="0" smtClean="0">
                <a:solidFill>
                  <a:srgbClr val="002060"/>
                </a:solidFill>
              </a:rPr>
              <a:t>5th ed. Elsevier; London, UK: 2006; Woolf CJ. </a:t>
            </a:r>
            <a:r>
              <a:rPr lang="en-US" sz="1000" i="1" dirty="0" smtClean="0">
                <a:solidFill>
                  <a:srgbClr val="002060"/>
                </a:solidFill>
              </a:rPr>
              <a:t>Pain</a:t>
            </a:r>
            <a:r>
              <a:rPr lang="en-US" sz="1000" dirty="0" smtClean="0">
                <a:solidFill>
                  <a:srgbClr val="002060"/>
                </a:solidFill>
              </a:rPr>
              <a:t> 2011;152(3 Suppl):S2-15.</a:t>
            </a:r>
            <a:endParaRPr lang="en-US" sz="1000" dirty="0">
              <a:solidFill>
                <a:srgbClr val="002060"/>
              </a:solidFill>
            </a:endParaRPr>
          </a:p>
        </p:txBody>
      </p:sp>
      <p:sp>
        <p:nvSpPr>
          <p:cNvPr id="10"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35</a:t>
            </a:fld>
            <a:endParaRPr lang="en-CA" dirty="0">
              <a:solidFill>
                <a:schemeClr val="bg1"/>
              </a:solidFill>
            </a:endParaRPr>
          </a:p>
        </p:txBody>
      </p:sp>
      <p:graphicFrame>
        <p:nvGraphicFramePr>
          <p:cNvPr id="11" name="Diagram 1"/>
          <p:cNvGraphicFramePr/>
          <p:nvPr>
            <p:extLst>
              <p:ext uri="{D42A27DB-BD31-4B8C-83A1-F6EECF244321}">
                <p14:modId xmlns:p14="http://schemas.microsoft.com/office/powerpoint/2010/main" val="781878398"/>
              </p:ext>
            </p:extLst>
          </p:nvPr>
        </p:nvGraphicFramePr>
        <p:xfrm>
          <a:off x="467544" y="1700808"/>
          <a:ext cx="842493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716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7" name="Title 1"/>
          <p:cNvSpPr>
            <a:spLocks noGrp="1"/>
          </p:cNvSpPr>
          <p:nvPr>
            <p:ph type="title"/>
          </p:nvPr>
        </p:nvSpPr>
        <p:spPr/>
        <p:txBody>
          <a:bodyPr>
            <a:noAutofit/>
          </a:bodyPr>
          <a:lstStyle/>
          <a:p>
            <a:r>
              <a:rPr lang="es-MX" dirty="0" smtClean="0"/>
              <a:t>¿Qué es Dolor Neuropático?</a:t>
            </a:r>
          </a:p>
        </p:txBody>
      </p:sp>
      <p:sp>
        <p:nvSpPr>
          <p:cNvPr id="14" name="Rectangle 13"/>
          <p:cNvSpPr/>
          <p:nvPr/>
        </p:nvSpPr>
        <p:spPr>
          <a:xfrm>
            <a:off x="2544763" y="1617762"/>
            <a:ext cx="4062412" cy="1430337"/>
          </a:xfrm>
          <a:prstGeom prst="rect">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a:t>
            </a:r>
          </a:p>
          <a:p>
            <a:pPr algn="ctr">
              <a:defRPr/>
            </a:pPr>
            <a:r>
              <a:rPr lang="es-MX" i="1" dirty="0" smtClean="0">
                <a:solidFill>
                  <a:prstClr val="white"/>
                </a:solidFill>
              </a:rPr>
              <a:t>dolor causado por una lesión o enfermedad del sistema nervioso </a:t>
            </a:r>
            <a:r>
              <a:rPr lang="es-MX" b="1" i="1" dirty="0" smtClean="0">
                <a:solidFill>
                  <a:prstClr val="white"/>
                </a:solidFill>
              </a:rPr>
              <a:t>somatosensorial</a:t>
            </a:r>
            <a:endParaRPr lang="es-MX" b="1" i="1" dirty="0">
              <a:solidFill>
                <a:prstClr val="white"/>
              </a:solidFill>
            </a:endParaRPr>
          </a:p>
        </p:txBody>
      </p:sp>
      <p:sp>
        <p:nvSpPr>
          <p:cNvPr id="15" name="Rectangle 14"/>
          <p:cNvSpPr/>
          <p:nvPr/>
        </p:nvSpPr>
        <p:spPr>
          <a:xfrm>
            <a:off x="315913" y="4006949"/>
            <a:ext cx="4062412" cy="1430338"/>
          </a:xfrm>
          <a:prstGeom prst="rect">
            <a:avLst/>
          </a:prstGeom>
          <a:solidFill>
            <a:schemeClr val="accent2"/>
          </a:solidFill>
          <a:ln>
            <a:solidFill>
              <a:schemeClr val="accent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 Periférico</a:t>
            </a:r>
          </a:p>
          <a:p>
            <a:pPr algn="ctr">
              <a:defRPr/>
            </a:pPr>
            <a:r>
              <a:rPr lang="es-MX" i="1" dirty="0" smtClean="0">
                <a:solidFill>
                  <a:prstClr val="white"/>
                </a:solidFill>
              </a:rPr>
              <a:t>dolor causado por una lesión o enfermedad del </a:t>
            </a:r>
            <a:r>
              <a:rPr lang="es-MX" b="1" i="1" dirty="0" smtClean="0">
                <a:solidFill>
                  <a:prstClr val="white"/>
                </a:solidFill>
              </a:rPr>
              <a:t>sistema nervioso somatosensorial periférico</a:t>
            </a:r>
            <a:endParaRPr lang="es-MX" b="1" i="1" dirty="0">
              <a:solidFill>
                <a:prstClr val="white"/>
              </a:solidFill>
            </a:endParaRPr>
          </a:p>
        </p:txBody>
      </p:sp>
      <p:sp>
        <p:nvSpPr>
          <p:cNvPr id="16" name="Rectangle 15"/>
          <p:cNvSpPr/>
          <p:nvPr/>
        </p:nvSpPr>
        <p:spPr>
          <a:xfrm>
            <a:off x="4773613" y="4014887"/>
            <a:ext cx="4062412" cy="1430337"/>
          </a:xfrm>
          <a:prstGeom prst="rect">
            <a:avLst/>
          </a:prstGeom>
          <a:solidFill>
            <a:schemeClr val="accent6"/>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 Central</a:t>
            </a:r>
          </a:p>
          <a:p>
            <a:pPr algn="ctr">
              <a:defRPr/>
            </a:pPr>
            <a:r>
              <a:rPr lang="es-MX" i="1" dirty="0" smtClean="0">
                <a:solidFill>
                  <a:prstClr val="white"/>
                </a:solidFill>
              </a:rPr>
              <a:t>dolor causado por una lesión o enfermedad del </a:t>
            </a:r>
            <a:r>
              <a:rPr lang="es-MX" b="1" i="1" dirty="0" smtClean="0">
                <a:solidFill>
                  <a:prstClr val="white"/>
                </a:solidFill>
              </a:rPr>
              <a:t>sistema nervioso somatosensorial central</a:t>
            </a:r>
            <a:endParaRPr lang="es-MX" b="1" i="1" dirty="0">
              <a:solidFill>
                <a:prstClr val="white"/>
              </a:solidFill>
            </a:endParaRPr>
          </a:p>
        </p:txBody>
      </p:sp>
      <p:grpSp>
        <p:nvGrpSpPr>
          <p:cNvPr id="2" name="Group 1"/>
          <p:cNvGrpSpPr/>
          <p:nvPr/>
        </p:nvGrpSpPr>
        <p:grpSpPr>
          <a:xfrm>
            <a:off x="2347913" y="3060799"/>
            <a:ext cx="4457700" cy="941388"/>
            <a:chOff x="2347913" y="3060799"/>
            <a:chExt cx="4457700" cy="941388"/>
          </a:xfrm>
        </p:grpSpPr>
        <p:cxnSp>
          <p:nvCxnSpPr>
            <p:cNvPr id="1069061" name="Elbow Connector 17"/>
            <p:cNvCxnSpPr>
              <a:cxnSpLocks noChangeShapeType="1"/>
              <a:stCxn id="14" idx="2"/>
              <a:endCxn id="15" idx="0"/>
            </p:cNvCxnSpPr>
            <p:nvPr/>
          </p:nvCxnSpPr>
          <p:spPr bwMode="auto">
            <a:xfrm rot="5400000">
              <a:off x="2995613" y="2413099"/>
              <a:ext cx="933450" cy="2228850"/>
            </a:xfrm>
            <a:prstGeom prst="bentConnector3">
              <a:avLst>
                <a:gd name="adj1" fmla="val 49829"/>
              </a:avLst>
            </a:prstGeom>
            <a:noFill/>
            <a:ln w="9525" algn="ctr">
              <a:solidFill>
                <a:schemeClr val="tx2"/>
              </a:solidFill>
              <a:miter lim="800000"/>
              <a:headEnd/>
              <a:tailEnd/>
            </a:ln>
          </p:spPr>
        </p:cxnSp>
        <p:cxnSp>
          <p:nvCxnSpPr>
            <p:cNvPr id="1069062" name="Shape 19"/>
            <p:cNvCxnSpPr>
              <a:cxnSpLocks noChangeShapeType="1"/>
              <a:stCxn id="14" idx="2"/>
              <a:endCxn id="16" idx="0"/>
            </p:cNvCxnSpPr>
            <p:nvPr/>
          </p:nvCxnSpPr>
          <p:spPr bwMode="auto">
            <a:xfrm rot="16200000" flipH="1">
              <a:off x="5220494" y="2417068"/>
              <a:ext cx="941388" cy="2228850"/>
            </a:xfrm>
            <a:prstGeom prst="bentConnector3">
              <a:avLst>
                <a:gd name="adj1" fmla="val 49917"/>
              </a:avLst>
            </a:prstGeom>
            <a:noFill/>
            <a:ln w="9525" algn="ctr">
              <a:solidFill>
                <a:schemeClr val="tx2"/>
              </a:solidFill>
              <a:miter lim="800000"/>
              <a:headEnd/>
              <a:tailEnd/>
            </a:ln>
          </p:spPr>
        </p:cxnSp>
      </p:grpSp>
      <p:sp>
        <p:nvSpPr>
          <p:cNvPr id="12" name="Slide Number Placeholder 3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3B8EED-60FF-4798-B00A-5F8F0039E366}" type="slidenum">
              <a:rPr lang="es-MX" smtClean="0">
                <a:solidFill>
                  <a:prstClr val="black"/>
                </a:solidFill>
              </a:rPr>
              <a:pPr>
                <a:defRPr/>
              </a:pPr>
              <a:t>36</a:t>
            </a:fld>
            <a:endParaRPr lang="es-MX" dirty="0">
              <a:solidFill>
                <a:prstClr val="black"/>
              </a:solidFill>
            </a:endParaRPr>
          </a:p>
        </p:txBody>
      </p:sp>
      <p:sp>
        <p:nvSpPr>
          <p:cNvPr id="13" name="Text Box 4"/>
          <p:cNvSpPr txBox="1">
            <a:spLocks noChangeArrowheads="1"/>
          </p:cNvSpPr>
          <p:nvPr/>
        </p:nvSpPr>
        <p:spPr bwMode="auto">
          <a:xfrm>
            <a:off x="41275" y="6350169"/>
            <a:ext cx="54641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n-US" sz="1000" dirty="0">
                <a:solidFill>
                  <a:srgbClr val="002060"/>
                </a:solidFill>
                <a:latin typeface="Calibri"/>
              </a:rPr>
              <a:t>International Association for the Study of </a:t>
            </a:r>
            <a:r>
              <a:rPr lang="en-US" sz="1000" dirty="0" smtClean="0">
                <a:solidFill>
                  <a:srgbClr val="002060"/>
                </a:solidFill>
                <a:latin typeface="Calibri"/>
              </a:rPr>
              <a:t>Pain. </a:t>
            </a:r>
            <a:r>
              <a:rPr lang="en-US" sz="1000" i="1" dirty="0" smtClean="0">
                <a:solidFill>
                  <a:srgbClr val="002060"/>
                </a:solidFill>
                <a:latin typeface="Calibri"/>
              </a:rPr>
              <a:t>IASP Taxonomy. </a:t>
            </a:r>
            <a:r>
              <a:rPr lang="en-US" sz="1000" dirty="0">
                <a:solidFill>
                  <a:srgbClr val="002060"/>
                </a:solidFill>
                <a:latin typeface="Calibri"/>
              </a:rPr>
              <a:t>Available at: </a:t>
            </a:r>
            <a:r>
              <a:rPr lang="en-US" sz="1000" dirty="0">
                <a:solidFill>
                  <a:srgbClr val="002060"/>
                </a:solidFill>
                <a:latin typeface="Calibri"/>
                <a:hlinkClick r:id="rId3"/>
              </a:rPr>
              <a:t>http://</a:t>
            </a:r>
            <a:r>
              <a:rPr lang="en-US" sz="1000" dirty="0" smtClean="0">
                <a:solidFill>
                  <a:srgbClr val="002060"/>
                </a:solidFill>
                <a:latin typeface="Calibri"/>
                <a:hlinkClick r:id="rId3"/>
              </a:rPr>
              <a:t>www.iasp-pain.org/AM/Template.cfm?Section=Pain_Definitions</a:t>
            </a:r>
            <a:r>
              <a:rPr lang="en-US" sz="1000" dirty="0" smtClean="0">
                <a:solidFill>
                  <a:srgbClr val="002060"/>
                </a:solidFill>
                <a:latin typeface="Calibri"/>
              </a:rPr>
              <a:t>. Accessed: July 15, 2013.</a:t>
            </a:r>
          </a:p>
          <a:p>
            <a:pPr>
              <a:lnSpc>
                <a:spcPct val="90000"/>
              </a:lnSpc>
            </a:pPr>
            <a:endParaRPr lang="en-US" sz="1000" dirty="0">
              <a:solidFill>
                <a:srgbClr val="002060"/>
              </a:solidFill>
              <a:latin typeface="Calibri"/>
            </a:endParaRPr>
          </a:p>
        </p:txBody>
      </p:sp>
    </p:spTree>
    <p:extLst>
      <p:ext uri="{BB962C8B-B14F-4D97-AF65-F5344CB8AC3E}">
        <p14:creationId xmlns:p14="http://schemas.microsoft.com/office/powerpoint/2010/main" val="1470835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29939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MX" sz="3600" b="0" i="0" u="none" strike="noStrike" kern="1200" cap="none" spc="0" normalizeH="0" baseline="0" noProof="0" dirty="0" smtClean="0">
                <a:ln>
                  <a:noFill/>
                </a:ln>
                <a:solidFill>
                  <a:srgbClr val="002060"/>
                </a:solidFill>
                <a:effectLst/>
                <a:uLnTx/>
                <a:uFillTx/>
                <a:latin typeface="+mj-lt"/>
                <a:ea typeface="+mj-ea"/>
                <a:cs typeface="+mj-cs"/>
              </a:rPr>
              <a:t>Descriptores Comunes de </a:t>
            </a:r>
            <a:br>
              <a:rPr kumimoji="0" lang="es-MX" sz="3600" b="0" i="0" u="none" strike="noStrike" kern="1200" cap="none" spc="0" normalizeH="0" baseline="0" noProof="0" dirty="0" smtClean="0">
                <a:ln>
                  <a:noFill/>
                </a:ln>
                <a:solidFill>
                  <a:srgbClr val="002060"/>
                </a:solidFill>
                <a:effectLst/>
                <a:uLnTx/>
                <a:uFillTx/>
                <a:latin typeface="+mj-lt"/>
                <a:ea typeface="+mj-ea"/>
                <a:cs typeface="+mj-cs"/>
              </a:rPr>
            </a:br>
            <a:r>
              <a:rPr kumimoji="0" lang="es-MX" sz="3600" b="0" i="0" u="none" strike="noStrike" kern="1200" cap="none" spc="0" normalizeH="0" baseline="0" noProof="0" dirty="0" smtClean="0">
                <a:ln>
                  <a:noFill/>
                </a:ln>
                <a:solidFill>
                  <a:srgbClr val="002060"/>
                </a:solidFill>
                <a:effectLst/>
                <a:uLnTx/>
                <a:uFillTx/>
                <a:latin typeface="+mj-lt"/>
                <a:ea typeface="+mj-ea"/>
                <a:cs typeface="+mj-cs"/>
              </a:rPr>
              <a:t>Dolor Neuropático</a:t>
            </a:r>
            <a:endParaRPr kumimoji="0" lang="es-MX" sz="3600" b="0" i="0" u="none" strike="noStrike" kern="1200" cap="none" spc="0" normalizeH="0" baseline="0" noProof="0" dirty="0">
              <a:ln>
                <a:noFill/>
              </a:ln>
              <a:solidFill>
                <a:srgbClr val="002060"/>
              </a:solidFill>
              <a:effectLst/>
              <a:uLnTx/>
              <a:uFillTx/>
              <a:latin typeface="+mj-lt"/>
              <a:ea typeface="+mj-ea"/>
              <a:cs typeface="+mj-cs"/>
            </a:endParaRPr>
          </a:p>
        </p:txBody>
      </p:sp>
      <p:sp>
        <p:nvSpPr>
          <p:cNvPr id="9" name="Rectangle 4"/>
          <p:cNvSpPr>
            <a:spLocks noChangeArrowheads="1"/>
          </p:cNvSpPr>
          <p:nvPr/>
        </p:nvSpPr>
        <p:spPr bwMode="auto">
          <a:xfrm>
            <a:off x="539552" y="4027400"/>
            <a:ext cx="8604448" cy="738664"/>
          </a:xfrm>
          <a:prstGeom prst="rect">
            <a:avLst/>
          </a:prstGeom>
          <a:noFill/>
          <a:ln w="25400">
            <a:noFill/>
            <a:miter lim="800000"/>
            <a:headEnd/>
            <a:tailEnd/>
          </a:ln>
        </p:spPr>
        <p:txBody>
          <a:bodyPr wrap="square" tIns="91440" bIns="91440">
            <a:spAutoFit/>
          </a:bodyPr>
          <a:lstStyle/>
          <a:p>
            <a:pPr eaLnBrk="0" hangingPunct="0">
              <a:buClr>
                <a:srgbClr val="FFFFFF"/>
              </a:buClr>
              <a:buSzPct val="120000"/>
              <a:defRPr/>
            </a:pPr>
            <a:r>
              <a:rPr lang="es-MX" b="1" i="1" dirty="0" smtClean="0">
                <a:solidFill>
                  <a:schemeClr val="bg2"/>
                </a:solidFill>
                <a:ea typeface="Arial Unicode MS" pitchFamily="34" charset="-128"/>
                <a:cs typeface="Arial Unicode MS" pitchFamily="34" charset="-128"/>
              </a:rPr>
              <a:t>Ardor                      Hormigueo               Piquetes            Como descarga      Entumecimiento</a:t>
            </a:r>
            <a:endParaRPr lang="es-MX" b="1" i="1" dirty="0" smtClean="0">
              <a:solidFill>
                <a:schemeClr val="bg2"/>
              </a:solidFill>
              <a:latin typeface="+mn-lt"/>
              <a:ea typeface="Arial Unicode MS" pitchFamily="34" charset="-128"/>
              <a:cs typeface="Arial Unicode MS" pitchFamily="34" charset="-128"/>
            </a:endParaRPr>
          </a:p>
          <a:p>
            <a:pPr eaLnBrk="0" hangingPunct="0">
              <a:buClr>
                <a:srgbClr val="FFFFFF"/>
              </a:buClr>
              <a:buSzPct val="120000"/>
              <a:defRPr/>
            </a:pPr>
            <a:r>
              <a:rPr lang="es-MX" b="1" i="1" dirty="0" smtClean="0">
                <a:solidFill>
                  <a:schemeClr val="bg2"/>
                </a:solidFill>
                <a:ea typeface="Arial Unicode MS" pitchFamily="34" charset="-128"/>
                <a:cs typeface="Arial Unicode MS" pitchFamily="34" charset="-128"/>
              </a:rPr>
              <a:t>					               </a:t>
            </a:r>
            <a:r>
              <a:rPr lang="es-MX" b="1" i="1" dirty="0" smtClean="0">
                <a:solidFill>
                  <a:schemeClr val="bg2"/>
                </a:solidFill>
                <a:latin typeface="+mn-lt"/>
                <a:ea typeface="Arial Unicode MS" pitchFamily="34" charset="-128"/>
                <a:cs typeface="Arial Unicode MS" pitchFamily="34" charset="-128"/>
              </a:rPr>
              <a:t>eléctrica</a:t>
            </a:r>
            <a:endParaRPr lang="es-MX" b="1" i="1" dirty="0">
              <a:solidFill>
                <a:schemeClr val="bg2"/>
              </a:solidFill>
              <a:latin typeface="+mn-lt"/>
              <a:ea typeface="Arial Unicode MS" pitchFamily="34" charset="-128"/>
              <a:cs typeface="Arial Unicode MS" pitchFamily="34" charset="-128"/>
            </a:endParaRPr>
          </a:p>
        </p:txBody>
      </p:sp>
      <p:sp>
        <p:nvSpPr>
          <p:cNvPr id="10" name="Rectangle 1"/>
          <p:cNvSpPr/>
          <p:nvPr/>
        </p:nvSpPr>
        <p:spPr>
          <a:xfrm>
            <a:off x="118469" y="6619772"/>
            <a:ext cx="6847656" cy="246221"/>
          </a:xfrm>
          <a:prstGeom prst="rect">
            <a:avLst/>
          </a:prstGeom>
        </p:spPr>
        <p:txBody>
          <a:bodyPr wrap="square">
            <a:spAutoFit/>
          </a:bodyPr>
          <a:lstStyle/>
          <a:p>
            <a:pPr marL="180975" lvl="2" indent="-180975"/>
            <a:r>
              <a:rPr lang="en-US" sz="1000" dirty="0" smtClean="0">
                <a:solidFill>
                  <a:srgbClr val="002060"/>
                </a:solidFill>
                <a:cs typeface="Arial" pitchFamily="34" charset="0"/>
              </a:rPr>
              <a:t>Baron </a:t>
            </a:r>
            <a:r>
              <a:rPr lang="en-US" sz="1000" dirty="0">
                <a:solidFill>
                  <a:srgbClr val="002060"/>
                </a:solidFill>
                <a:cs typeface="Arial" pitchFamily="34" charset="0"/>
              </a:rPr>
              <a:t>R </a:t>
            </a:r>
            <a:r>
              <a:rPr lang="en-US" sz="1000" i="1" dirty="0">
                <a:solidFill>
                  <a:srgbClr val="002060"/>
                </a:solidFill>
                <a:cs typeface="Arial" pitchFamily="34" charset="0"/>
              </a:rPr>
              <a:t>et al.</a:t>
            </a:r>
            <a:r>
              <a:rPr lang="en-US" sz="1000" dirty="0">
                <a:solidFill>
                  <a:srgbClr val="002060"/>
                </a:solidFill>
                <a:cs typeface="Arial" pitchFamily="34" charset="0"/>
              </a:rPr>
              <a:t> </a:t>
            </a:r>
            <a:r>
              <a:rPr lang="en-US" sz="1000" i="1" dirty="0">
                <a:solidFill>
                  <a:srgbClr val="002060"/>
                </a:solidFill>
                <a:cs typeface="Arial" pitchFamily="34" charset="0"/>
              </a:rPr>
              <a:t>Lancet Neurol </a:t>
            </a:r>
            <a:r>
              <a:rPr lang="en-US" sz="1000" dirty="0" smtClean="0">
                <a:solidFill>
                  <a:srgbClr val="002060"/>
                </a:solidFill>
                <a:cs typeface="Arial" pitchFamily="34" charset="0"/>
              </a:rPr>
              <a:t>2010; 9(8):807-19; </a:t>
            </a:r>
            <a:r>
              <a:rPr lang="en-GB" sz="1000" dirty="0" smtClean="0">
                <a:solidFill>
                  <a:srgbClr val="002060"/>
                </a:solidFill>
                <a:cs typeface="Arial" pitchFamily="34" charset="0"/>
              </a:rPr>
              <a:t>Gilron </a:t>
            </a:r>
            <a:r>
              <a:rPr lang="en-GB" sz="1000" dirty="0">
                <a:solidFill>
                  <a:srgbClr val="002060"/>
                </a:solidFill>
                <a:cs typeface="Arial" pitchFamily="34" charset="0"/>
              </a:rPr>
              <a:t>I </a:t>
            </a:r>
            <a:r>
              <a:rPr lang="en-GB" sz="1000" i="1" dirty="0">
                <a:solidFill>
                  <a:srgbClr val="002060"/>
                </a:solidFill>
                <a:cs typeface="Arial" pitchFamily="34" charset="0"/>
              </a:rPr>
              <a:t>et al. </a:t>
            </a:r>
            <a:r>
              <a:rPr lang="en-US" sz="1000" i="1" dirty="0" smtClean="0">
                <a:solidFill>
                  <a:srgbClr val="002060"/>
                </a:solidFill>
                <a:cs typeface="Arial" pitchFamily="34" charset="0"/>
              </a:rPr>
              <a:t>CMAJ </a:t>
            </a:r>
            <a:r>
              <a:rPr lang="en-GB" sz="1000" dirty="0">
                <a:solidFill>
                  <a:srgbClr val="002060"/>
                </a:solidFill>
                <a:cs typeface="Arial" pitchFamily="34" charset="0"/>
              </a:rPr>
              <a:t>2006</a:t>
            </a:r>
            <a:r>
              <a:rPr lang="en-GB" sz="1000" dirty="0" smtClean="0">
                <a:solidFill>
                  <a:srgbClr val="002060"/>
                </a:solidFill>
                <a:cs typeface="Arial" pitchFamily="34" charset="0"/>
              </a:rPr>
              <a:t>; 175(3):265-75.</a:t>
            </a:r>
            <a:endParaRPr lang="en-US" sz="1000" dirty="0">
              <a:solidFill>
                <a:srgbClr val="002060"/>
              </a:solidFill>
              <a:cs typeface="Arial" pitchFamily="34" charset="0"/>
            </a:endParaRPr>
          </a:p>
        </p:txBody>
      </p:sp>
      <p:pic>
        <p:nvPicPr>
          <p:cNvPr id="11" name="Picture 5" descr="Semptom Bilinclendirmesi ayak görselleri"/>
          <p:cNvPicPr>
            <a:picLocks noChangeAspect="1" noChangeArrowheads="1"/>
          </p:cNvPicPr>
          <p:nvPr/>
        </p:nvPicPr>
        <p:blipFill rotWithShape="1">
          <a:blip r:embed="rId3" cstate="print"/>
          <a:srcRect t="7300" b="29219"/>
          <a:stretch/>
        </p:blipFill>
        <p:spPr bwMode="auto">
          <a:xfrm>
            <a:off x="97040" y="2493765"/>
            <a:ext cx="9020175" cy="1572126"/>
          </a:xfrm>
          <a:prstGeom prst="rect">
            <a:avLst/>
          </a:prstGeom>
          <a:noFill/>
          <a:ln w="9525">
            <a:noFill/>
            <a:miter lim="800000"/>
            <a:headEnd/>
            <a:tailEnd/>
          </a:ln>
        </p:spPr>
      </p:pic>
      <p:sp>
        <p:nvSpPr>
          <p:cNvPr id="12"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37</a:t>
            </a:fld>
            <a:endParaRPr lang="en-CA" dirty="0">
              <a:solidFill>
                <a:schemeClr val="bg1"/>
              </a:solidFill>
            </a:endParaRPr>
          </a:p>
        </p:txBody>
      </p:sp>
    </p:spTree>
    <p:extLst>
      <p:ext uri="{BB962C8B-B14F-4D97-AF65-F5344CB8AC3E}">
        <p14:creationId xmlns:p14="http://schemas.microsoft.com/office/powerpoint/2010/main" val="149433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1058"/>
          <p:cNvGrpSpPr>
            <a:grpSpLocks/>
          </p:cNvGrpSpPr>
          <p:nvPr/>
        </p:nvGrpSpPr>
        <p:grpSpPr bwMode="auto">
          <a:xfrm>
            <a:off x="2242741" y="1994495"/>
            <a:ext cx="5176838" cy="3754437"/>
            <a:chOff x="1611" y="1155"/>
            <a:chExt cx="3669" cy="2365"/>
          </a:xfrm>
          <a:solidFill>
            <a:schemeClr val="accent5">
              <a:lumMod val="20000"/>
              <a:lumOff val="80000"/>
            </a:schemeClr>
          </a:solidFill>
        </p:grpSpPr>
        <p:sp>
          <p:nvSpPr>
            <p:cNvPr id="39" name="Freeform 1043"/>
            <p:cNvSpPr>
              <a:spLocks/>
            </p:cNvSpPr>
            <p:nvPr/>
          </p:nvSpPr>
          <p:spPr bwMode="auto">
            <a:xfrm>
              <a:off x="2734" y="1155"/>
              <a:ext cx="2546" cy="2349"/>
            </a:xfrm>
            <a:custGeom>
              <a:avLst/>
              <a:gdLst>
                <a:gd name="T0" fmla="*/ 1397 w 2546"/>
                <a:gd name="T1" fmla="*/ 0 h 2349"/>
                <a:gd name="T2" fmla="*/ 2546 w 2546"/>
                <a:gd name="T3" fmla="*/ 0 h 2349"/>
                <a:gd name="T4" fmla="*/ 2220 w 2546"/>
                <a:gd name="T5" fmla="*/ 86 h 2349"/>
                <a:gd name="T6" fmla="*/ 1928 w 2546"/>
                <a:gd name="T7" fmla="*/ 266 h 2349"/>
                <a:gd name="T8" fmla="*/ 1688 w 2546"/>
                <a:gd name="T9" fmla="*/ 557 h 2349"/>
                <a:gd name="T10" fmla="*/ 1491 w 2546"/>
                <a:gd name="T11" fmla="*/ 994 h 2349"/>
                <a:gd name="T12" fmla="*/ 1337 w 2546"/>
                <a:gd name="T13" fmla="*/ 1380 h 2349"/>
                <a:gd name="T14" fmla="*/ 1157 w 2546"/>
                <a:gd name="T15" fmla="*/ 1731 h 2349"/>
                <a:gd name="T16" fmla="*/ 1028 w 2546"/>
                <a:gd name="T17" fmla="*/ 1937 h 2349"/>
                <a:gd name="T18" fmla="*/ 857 w 2546"/>
                <a:gd name="T19" fmla="*/ 2134 h 2349"/>
                <a:gd name="T20" fmla="*/ 540 w 2546"/>
                <a:gd name="T21" fmla="*/ 2297 h 2349"/>
                <a:gd name="T22" fmla="*/ 326 w 2546"/>
                <a:gd name="T23" fmla="*/ 2349 h 2349"/>
                <a:gd name="T24" fmla="*/ 0 w 2546"/>
                <a:gd name="T25" fmla="*/ 2349 h 2349"/>
                <a:gd name="T26" fmla="*/ 0 w 2546"/>
                <a:gd name="T27" fmla="*/ 1389 h 2349"/>
                <a:gd name="T28" fmla="*/ 137 w 2546"/>
                <a:gd name="T29" fmla="*/ 1063 h 2349"/>
                <a:gd name="T30" fmla="*/ 257 w 2546"/>
                <a:gd name="T31" fmla="*/ 771 h 2349"/>
                <a:gd name="T32" fmla="*/ 403 w 2546"/>
                <a:gd name="T33" fmla="*/ 506 h 2349"/>
                <a:gd name="T34" fmla="*/ 557 w 2546"/>
                <a:gd name="T35" fmla="*/ 343 h 2349"/>
                <a:gd name="T36" fmla="*/ 660 w 2546"/>
                <a:gd name="T37" fmla="*/ 249 h 2349"/>
                <a:gd name="T38" fmla="*/ 900 w 2546"/>
                <a:gd name="T39" fmla="*/ 94 h 2349"/>
                <a:gd name="T40" fmla="*/ 1080 w 2546"/>
                <a:gd name="T41" fmla="*/ 51 h 2349"/>
                <a:gd name="T42" fmla="*/ 1397 w 2546"/>
                <a:gd name="T43" fmla="*/ 0 h 23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46"/>
                <a:gd name="T67" fmla="*/ 0 h 2349"/>
                <a:gd name="T68" fmla="*/ 2546 w 2546"/>
                <a:gd name="T69" fmla="*/ 2349 h 23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46" h="2349">
                  <a:moveTo>
                    <a:pt x="1397" y="0"/>
                  </a:moveTo>
                  <a:lnTo>
                    <a:pt x="2546" y="0"/>
                  </a:lnTo>
                  <a:lnTo>
                    <a:pt x="2220" y="86"/>
                  </a:lnTo>
                  <a:lnTo>
                    <a:pt x="1928" y="266"/>
                  </a:lnTo>
                  <a:lnTo>
                    <a:pt x="1688" y="557"/>
                  </a:lnTo>
                  <a:lnTo>
                    <a:pt x="1491" y="994"/>
                  </a:lnTo>
                  <a:lnTo>
                    <a:pt x="1337" y="1380"/>
                  </a:lnTo>
                  <a:lnTo>
                    <a:pt x="1157" y="1731"/>
                  </a:lnTo>
                  <a:lnTo>
                    <a:pt x="1028" y="1937"/>
                  </a:lnTo>
                  <a:lnTo>
                    <a:pt x="857" y="2134"/>
                  </a:lnTo>
                  <a:lnTo>
                    <a:pt x="540" y="2297"/>
                  </a:lnTo>
                  <a:lnTo>
                    <a:pt x="326" y="2349"/>
                  </a:lnTo>
                  <a:lnTo>
                    <a:pt x="0" y="2349"/>
                  </a:lnTo>
                  <a:lnTo>
                    <a:pt x="0" y="1389"/>
                  </a:lnTo>
                  <a:lnTo>
                    <a:pt x="137" y="1063"/>
                  </a:lnTo>
                  <a:lnTo>
                    <a:pt x="257" y="771"/>
                  </a:lnTo>
                  <a:lnTo>
                    <a:pt x="403" y="506"/>
                  </a:lnTo>
                  <a:lnTo>
                    <a:pt x="557" y="343"/>
                  </a:lnTo>
                  <a:lnTo>
                    <a:pt x="660" y="249"/>
                  </a:lnTo>
                  <a:lnTo>
                    <a:pt x="900" y="94"/>
                  </a:lnTo>
                  <a:lnTo>
                    <a:pt x="1080" y="51"/>
                  </a:lnTo>
                  <a:lnTo>
                    <a:pt x="1397" y="0"/>
                  </a:lnTo>
                  <a:close/>
                </a:path>
              </a:pathLst>
            </a:custGeom>
            <a:grpFill/>
            <a:ln w="12700">
              <a:noFill/>
              <a:round/>
              <a:headEnd type="none" w="sm" len="sm"/>
              <a:tailEnd type="none" w="sm" len="sm"/>
            </a:ln>
          </p:spPr>
          <p:txBody>
            <a:bodyPr wrap="none" anchor="ctr"/>
            <a:lstStyle/>
            <a:p>
              <a:endParaRPr lang="es-MX" dirty="0">
                <a:solidFill>
                  <a:prstClr val="white"/>
                </a:solidFill>
              </a:endParaRPr>
            </a:p>
          </p:txBody>
        </p:sp>
        <p:sp>
          <p:nvSpPr>
            <p:cNvPr id="40" name="Freeform 1042"/>
            <p:cNvSpPr>
              <a:spLocks/>
            </p:cNvSpPr>
            <p:nvPr/>
          </p:nvSpPr>
          <p:spPr bwMode="auto">
            <a:xfrm>
              <a:off x="1611" y="2560"/>
              <a:ext cx="1123" cy="960"/>
            </a:xfrm>
            <a:custGeom>
              <a:avLst/>
              <a:gdLst/>
              <a:ahLst/>
              <a:cxnLst>
                <a:cxn ang="0">
                  <a:pos x="1123" y="0"/>
                </a:cxn>
                <a:cxn ang="0">
                  <a:pos x="1123" y="960"/>
                </a:cxn>
                <a:cxn ang="0">
                  <a:pos x="0" y="960"/>
                </a:cxn>
                <a:cxn ang="0">
                  <a:pos x="292" y="926"/>
                </a:cxn>
                <a:cxn ang="0">
                  <a:pos x="506" y="840"/>
                </a:cxn>
                <a:cxn ang="0">
                  <a:pos x="729" y="669"/>
                </a:cxn>
                <a:cxn ang="0">
                  <a:pos x="875" y="463"/>
                </a:cxn>
                <a:cxn ang="0">
                  <a:pos x="1123" y="0"/>
                </a:cxn>
              </a:cxnLst>
              <a:rect l="0" t="0" r="r" b="b"/>
              <a:pathLst>
                <a:path w="1123" h="960">
                  <a:moveTo>
                    <a:pt x="1123" y="0"/>
                  </a:moveTo>
                  <a:lnTo>
                    <a:pt x="1123" y="960"/>
                  </a:lnTo>
                  <a:lnTo>
                    <a:pt x="0" y="960"/>
                  </a:lnTo>
                  <a:lnTo>
                    <a:pt x="292" y="926"/>
                  </a:lnTo>
                  <a:lnTo>
                    <a:pt x="506" y="840"/>
                  </a:lnTo>
                  <a:lnTo>
                    <a:pt x="729" y="669"/>
                  </a:lnTo>
                  <a:lnTo>
                    <a:pt x="875" y="463"/>
                  </a:lnTo>
                  <a:lnTo>
                    <a:pt x="1123" y="0"/>
                  </a:lnTo>
                  <a:close/>
                </a:path>
              </a:pathLst>
            </a:custGeom>
            <a:grpFill/>
            <a:ln w="12700" cap="flat" cmpd="sng">
              <a:noFill/>
              <a:prstDash val="solid"/>
              <a:round/>
              <a:headEnd type="none" w="sm" len="sm"/>
              <a:tailEnd type="none" w="sm" len="sm"/>
            </a:ln>
            <a:effectLst/>
          </p:spPr>
          <p:txBody>
            <a:bodyPr wrap="none" anchor="ctr"/>
            <a:lstStyle/>
            <a:p>
              <a:pPr>
                <a:defRPr/>
              </a:pPr>
              <a:endParaRPr lang="es-MX" b="1" dirty="0">
                <a:solidFill>
                  <a:srgbClr val="FAFD00"/>
                </a:solidFill>
                <a:cs typeface="Arial" charset="0"/>
              </a:endParaRPr>
            </a:p>
          </p:txBody>
        </p:sp>
      </p:grpSp>
      <p:sp>
        <p:nvSpPr>
          <p:cNvPr id="42" name="Title 1"/>
          <p:cNvSpPr>
            <a:spLocks noGrp="1"/>
          </p:cNvSpPr>
          <p:nvPr>
            <p:ph type="title"/>
          </p:nvPr>
        </p:nvSpPr>
        <p:spPr>
          <a:xfrm>
            <a:off x="457200" y="285790"/>
            <a:ext cx="8229600" cy="1143000"/>
          </a:xfrm>
        </p:spPr>
        <p:txBody>
          <a:bodyPr vert="horz" lIns="91440" tIns="45720" rIns="91440" bIns="45720" rtlCol="0" anchor="ctr">
            <a:normAutofit fontScale="90000"/>
          </a:bodyPr>
          <a:lstStyle/>
          <a:p>
            <a:pPr>
              <a:lnSpc>
                <a:spcPct val="85000"/>
              </a:lnSpc>
            </a:pPr>
            <a:r>
              <a:rPr lang="es-MX" noProof="0" dirty="0" smtClean="0"/>
              <a:t>El Dolor </a:t>
            </a:r>
            <a:r>
              <a:rPr lang="es-MX" dirty="0" smtClean="0"/>
              <a:t>N</a:t>
            </a:r>
            <a:r>
              <a:rPr lang="es-MX" noProof="0" dirty="0" smtClean="0"/>
              <a:t>europático se Caracteriza por Cambios en la Respuesta de Dolor a un </a:t>
            </a:r>
            <a:r>
              <a:rPr lang="es-MX" dirty="0" smtClean="0"/>
              <a:t>Estímulo Doloroso</a:t>
            </a:r>
            <a:endParaRPr lang="es-MX" noProof="0" dirty="0"/>
          </a:p>
        </p:txBody>
      </p:sp>
      <p:sp>
        <p:nvSpPr>
          <p:cNvPr id="43" name="Freeform 1037"/>
          <p:cNvSpPr>
            <a:spLocks/>
          </p:cNvSpPr>
          <p:nvPr/>
        </p:nvSpPr>
        <p:spPr bwMode="auto">
          <a:xfrm>
            <a:off x="3804841" y="1997670"/>
            <a:ext cx="3833813" cy="3756025"/>
          </a:xfrm>
          <a:custGeom>
            <a:avLst/>
            <a:gdLst>
              <a:gd name="T0" fmla="*/ 0 w 2717"/>
              <a:gd name="T1" fmla="*/ 2147483647 h 2366"/>
              <a:gd name="T2" fmla="*/ 2147483647 w 2717"/>
              <a:gd name="T3" fmla="*/ 2147483647 h 2366"/>
              <a:gd name="T4" fmla="*/ 2147483647 w 2717"/>
              <a:gd name="T5" fmla="*/ 2147483647 h 2366"/>
              <a:gd name="T6" fmla="*/ 2147483647 w 2717"/>
              <a:gd name="T7" fmla="*/ 2147483647 h 2366"/>
              <a:gd name="T8" fmla="*/ 2147483647 w 2717"/>
              <a:gd name="T9" fmla="*/ 2147483647 h 2366"/>
              <a:gd name="T10" fmla="*/ 2147483647 w 2717"/>
              <a:gd name="T11" fmla="*/ 2147483647 h 2366"/>
              <a:gd name="T12" fmla="*/ 2147483647 w 2717"/>
              <a:gd name="T13" fmla="*/ 2147483647 h 2366"/>
              <a:gd name="T14" fmla="*/ 2147483647 w 2717"/>
              <a:gd name="T15" fmla="*/ 2147483647 h 2366"/>
              <a:gd name="T16" fmla="*/ 2147483647 w 2717"/>
              <a:gd name="T17" fmla="*/ 2147483647 h 2366"/>
              <a:gd name="T18" fmla="*/ 2147483647 w 2717"/>
              <a:gd name="T19" fmla="*/ 2147483647 h 2366"/>
              <a:gd name="T20" fmla="*/ 2147483647 w 2717"/>
              <a:gd name="T21" fmla="*/ 2147483647 h 2366"/>
              <a:gd name="T22" fmla="*/ 2147483647 w 2717"/>
              <a:gd name="T23" fmla="*/ 2147483647 h 2366"/>
              <a:gd name="T24" fmla="*/ 2147483647 w 2717"/>
              <a:gd name="T25" fmla="*/ 2147483647 h 2366"/>
              <a:gd name="T26" fmla="*/ 2147483647 w 2717"/>
              <a:gd name="T27" fmla="*/ 2147483647 h 2366"/>
              <a:gd name="T28" fmla="*/ 2147483647 w 2717"/>
              <a:gd name="T29" fmla="*/ 2147483647 h 2366"/>
              <a:gd name="T30" fmla="*/ 2147483647 w 2717"/>
              <a:gd name="T31" fmla="*/ 2147483647 h 2366"/>
              <a:gd name="T32" fmla="*/ 2147483647 w 2717"/>
              <a:gd name="T33" fmla="*/ 2147483647 h 2366"/>
              <a:gd name="T34" fmla="*/ 2147483647 w 2717"/>
              <a:gd name="T35" fmla="*/ 0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17"/>
              <a:gd name="T55" fmla="*/ 0 h 2366"/>
              <a:gd name="T56" fmla="*/ 2717 w 2717"/>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17" h="2366">
                <a:moveTo>
                  <a:pt x="0" y="2366"/>
                </a:moveTo>
                <a:lnTo>
                  <a:pt x="155" y="2366"/>
                </a:lnTo>
                <a:lnTo>
                  <a:pt x="377" y="2358"/>
                </a:lnTo>
                <a:lnTo>
                  <a:pt x="626" y="2280"/>
                </a:lnTo>
                <a:lnTo>
                  <a:pt x="917" y="2083"/>
                </a:lnTo>
                <a:lnTo>
                  <a:pt x="1063" y="1903"/>
                </a:lnTo>
                <a:lnTo>
                  <a:pt x="1200" y="1663"/>
                </a:lnTo>
                <a:lnTo>
                  <a:pt x="1320" y="1432"/>
                </a:lnTo>
                <a:lnTo>
                  <a:pt x="1423" y="1183"/>
                </a:lnTo>
                <a:lnTo>
                  <a:pt x="1552" y="875"/>
                </a:lnTo>
                <a:lnTo>
                  <a:pt x="1646" y="660"/>
                </a:lnTo>
                <a:lnTo>
                  <a:pt x="1775" y="455"/>
                </a:lnTo>
                <a:lnTo>
                  <a:pt x="1920" y="292"/>
                </a:lnTo>
                <a:lnTo>
                  <a:pt x="2075" y="180"/>
                </a:lnTo>
                <a:lnTo>
                  <a:pt x="2212" y="112"/>
                </a:lnTo>
                <a:lnTo>
                  <a:pt x="2417" y="43"/>
                </a:lnTo>
                <a:lnTo>
                  <a:pt x="2580" y="26"/>
                </a:lnTo>
                <a:lnTo>
                  <a:pt x="2717" y="0"/>
                </a:lnTo>
              </a:path>
            </a:pathLst>
          </a:custGeom>
          <a:noFill/>
          <a:ln w="57150">
            <a:solidFill>
              <a:schemeClr val="accent1"/>
            </a:solidFill>
            <a:round/>
            <a:headEnd type="none" w="sm" len="sm"/>
            <a:tailEnd type="none" w="sm" len="sm"/>
          </a:ln>
        </p:spPr>
        <p:txBody>
          <a:bodyPr wrap="none" anchor="ctr"/>
          <a:lstStyle/>
          <a:p>
            <a:endParaRPr lang="es-MX" dirty="0">
              <a:solidFill>
                <a:prstClr val="white"/>
              </a:solidFill>
            </a:endParaRPr>
          </a:p>
        </p:txBody>
      </p:sp>
      <p:sp>
        <p:nvSpPr>
          <p:cNvPr id="44" name="Text Box 1044"/>
          <p:cNvSpPr txBox="1">
            <a:spLocks noChangeArrowheads="1"/>
          </p:cNvSpPr>
          <p:nvPr/>
        </p:nvSpPr>
        <p:spPr bwMode="auto">
          <a:xfrm rot="-5400000">
            <a:off x="248910" y="3236689"/>
            <a:ext cx="2100127"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Intensidad del dolor</a:t>
            </a:r>
            <a:endParaRPr lang="es-MX" b="1" dirty="0">
              <a:solidFill>
                <a:srgbClr val="002060"/>
              </a:solidFill>
            </a:endParaRPr>
          </a:p>
        </p:txBody>
      </p:sp>
      <p:sp>
        <p:nvSpPr>
          <p:cNvPr id="45" name="Text Box 1045"/>
          <p:cNvSpPr txBox="1">
            <a:spLocks noChangeArrowheads="1"/>
          </p:cNvSpPr>
          <p:nvPr/>
        </p:nvSpPr>
        <p:spPr bwMode="auto">
          <a:xfrm>
            <a:off x="1309291" y="1602913"/>
            <a:ext cx="530225" cy="4021137"/>
          </a:xfrm>
          <a:prstGeom prst="rect">
            <a:avLst/>
          </a:prstGeom>
          <a:noFill/>
          <a:ln w="12700">
            <a:noFill/>
            <a:miter lim="800000"/>
            <a:headEnd type="none" w="sm" len="sm"/>
            <a:tailEnd type="none" w="sm" len="sm"/>
          </a:ln>
        </p:spPr>
        <p:txBody>
          <a:bodyPr>
            <a:spAutoFit/>
          </a:bodyPr>
          <a:lstStyle/>
          <a:p>
            <a:pPr algn="r" eaLnBrk="0" hangingPunct="0">
              <a:lnSpc>
                <a:spcPct val="130000"/>
              </a:lnSpc>
            </a:pPr>
            <a:r>
              <a:rPr lang="es-MX" dirty="0" smtClean="0">
                <a:solidFill>
                  <a:srgbClr val="002060"/>
                </a:solidFill>
              </a:rPr>
              <a:t>10</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8</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6</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4</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2</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0</a:t>
            </a:r>
            <a:endParaRPr lang="es-MX" dirty="0">
              <a:solidFill>
                <a:srgbClr val="002060"/>
              </a:solidFill>
            </a:endParaRPr>
          </a:p>
        </p:txBody>
      </p:sp>
      <p:sp>
        <p:nvSpPr>
          <p:cNvPr id="46" name="Text Box 1046"/>
          <p:cNvSpPr txBox="1">
            <a:spLocks noChangeArrowheads="1"/>
          </p:cNvSpPr>
          <p:nvPr/>
        </p:nvSpPr>
        <p:spPr bwMode="auto">
          <a:xfrm>
            <a:off x="3711179" y="5942607"/>
            <a:ext cx="2419765"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Intensidad del Estímulo</a:t>
            </a:r>
            <a:endParaRPr lang="es-MX" b="1" dirty="0">
              <a:solidFill>
                <a:srgbClr val="002060"/>
              </a:solidFill>
            </a:endParaRPr>
          </a:p>
        </p:txBody>
      </p:sp>
      <p:sp>
        <p:nvSpPr>
          <p:cNvPr id="47" name="Text Box 1050"/>
          <p:cNvSpPr txBox="1">
            <a:spLocks noChangeArrowheads="1"/>
          </p:cNvSpPr>
          <p:nvPr/>
        </p:nvSpPr>
        <p:spPr bwMode="auto">
          <a:xfrm>
            <a:off x="6887688" y="2558057"/>
            <a:ext cx="1779551" cy="646331"/>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Respuesta normal de dolor</a:t>
            </a:r>
            <a:endParaRPr lang="es-MX" b="1" dirty="0">
              <a:solidFill>
                <a:srgbClr val="002060"/>
              </a:solidFill>
            </a:endParaRPr>
          </a:p>
        </p:txBody>
      </p:sp>
      <p:sp>
        <p:nvSpPr>
          <p:cNvPr id="48" name="Freeform 1040"/>
          <p:cNvSpPr>
            <a:spLocks/>
          </p:cNvSpPr>
          <p:nvPr/>
        </p:nvSpPr>
        <p:spPr bwMode="auto">
          <a:xfrm>
            <a:off x="1947466" y="1992907"/>
            <a:ext cx="3833813" cy="3756025"/>
          </a:xfrm>
          <a:custGeom>
            <a:avLst/>
            <a:gdLst>
              <a:gd name="T0" fmla="*/ 0 w 2717"/>
              <a:gd name="T1" fmla="*/ 2147483647 h 2366"/>
              <a:gd name="T2" fmla="*/ 2147483647 w 2717"/>
              <a:gd name="T3" fmla="*/ 2147483647 h 2366"/>
              <a:gd name="T4" fmla="*/ 2147483647 w 2717"/>
              <a:gd name="T5" fmla="*/ 2147483647 h 2366"/>
              <a:gd name="T6" fmla="*/ 2147483647 w 2717"/>
              <a:gd name="T7" fmla="*/ 2147483647 h 2366"/>
              <a:gd name="T8" fmla="*/ 2147483647 w 2717"/>
              <a:gd name="T9" fmla="*/ 2147483647 h 2366"/>
              <a:gd name="T10" fmla="*/ 2147483647 w 2717"/>
              <a:gd name="T11" fmla="*/ 2147483647 h 2366"/>
              <a:gd name="T12" fmla="*/ 2147483647 w 2717"/>
              <a:gd name="T13" fmla="*/ 2147483647 h 2366"/>
              <a:gd name="T14" fmla="*/ 2147483647 w 2717"/>
              <a:gd name="T15" fmla="*/ 2147483647 h 2366"/>
              <a:gd name="T16" fmla="*/ 2147483647 w 2717"/>
              <a:gd name="T17" fmla="*/ 2147483647 h 2366"/>
              <a:gd name="T18" fmla="*/ 2147483647 w 2717"/>
              <a:gd name="T19" fmla="*/ 2147483647 h 2366"/>
              <a:gd name="T20" fmla="*/ 2147483647 w 2717"/>
              <a:gd name="T21" fmla="*/ 2147483647 h 2366"/>
              <a:gd name="T22" fmla="*/ 2147483647 w 2717"/>
              <a:gd name="T23" fmla="*/ 2147483647 h 2366"/>
              <a:gd name="T24" fmla="*/ 2147483647 w 2717"/>
              <a:gd name="T25" fmla="*/ 2147483647 h 2366"/>
              <a:gd name="T26" fmla="*/ 2147483647 w 2717"/>
              <a:gd name="T27" fmla="*/ 2147483647 h 2366"/>
              <a:gd name="T28" fmla="*/ 2147483647 w 2717"/>
              <a:gd name="T29" fmla="*/ 2147483647 h 2366"/>
              <a:gd name="T30" fmla="*/ 2147483647 w 2717"/>
              <a:gd name="T31" fmla="*/ 2147483647 h 2366"/>
              <a:gd name="T32" fmla="*/ 2147483647 w 2717"/>
              <a:gd name="T33" fmla="*/ 2147483647 h 2366"/>
              <a:gd name="T34" fmla="*/ 2147483647 w 2717"/>
              <a:gd name="T35" fmla="*/ 0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17"/>
              <a:gd name="T55" fmla="*/ 0 h 2366"/>
              <a:gd name="T56" fmla="*/ 2717 w 2717"/>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17" h="2366">
                <a:moveTo>
                  <a:pt x="0" y="2366"/>
                </a:moveTo>
                <a:lnTo>
                  <a:pt x="155" y="2366"/>
                </a:lnTo>
                <a:lnTo>
                  <a:pt x="377" y="2358"/>
                </a:lnTo>
                <a:lnTo>
                  <a:pt x="626" y="2280"/>
                </a:lnTo>
                <a:lnTo>
                  <a:pt x="917" y="2083"/>
                </a:lnTo>
                <a:lnTo>
                  <a:pt x="1063" y="1903"/>
                </a:lnTo>
                <a:lnTo>
                  <a:pt x="1200" y="1663"/>
                </a:lnTo>
                <a:lnTo>
                  <a:pt x="1320" y="1432"/>
                </a:lnTo>
                <a:lnTo>
                  <a:pt x="1423" y="1183"/>
                </a:lnTo>
                <a:lnTo>
                  <a:pt x="1552" y="875"/>
                </a:lnTo>
                <a:lnTo>
                  <a:pt x="1646" y="660"/>
                </a:lnTo>
                <a:lnTo>
                  <a:pt x="1775" y="455"/>
                </a:lnTo>
                <a:lnTo>
                  <a:pt x="1920" y="292"/>
                </a:lnTo>
                <a:lnTo>
                  <a:pt x="2075" y="180"/>
                </a:lnTo>
                <a:lnTo>
                  <a:pt x="2212" y="112"/>
                </a:lnTo>
                <a:lnTo>
                  <a:pt x="2417" y="43"/>
                </a:lnTo>
                <a:lnTo>
                  <a:pt x="2580" y="26"/>
                </a:lnTo>
                <a:lnTo>
                  <a:pt x="2717" y="0"/>
                </a:lnTo>
              </a:path>
            </a:pathLst>
          </a:custGeom>
          <a:noFill/>
          <a:ln w="57150">
            <a:solidFill>
              <a:schemeClr val="accent2"/>
            </a:solidFill>
            <a:round/>
            <a:headEnd type="none" w="sm" len="sm"/>
            <a:tailEnd type="none" w="sm" len="sm"/>
          </a:ln>
        </p:spPr>
        <p:txBody>
          <a:bodyPr wrap="none" anchor="ctr"/>
          <a:lstStyle/>
          <a:p>
            <a:endParaRPr lang="es-MX" dirty="0">
              <a:solidFill>
                <a:prstClr val="white"/>
              </a:solidFill>
            </a:endParaRPr>
          </a:p>
        </p:txBody>
      </p:sp>
      <p:sp>
        <p:nvSpPr>
          <p:cNvPr id="49" name="Line 1029"/>
          <p:cNvSpPr>
            <a:spLocks noChangeShapeType="1"/>
          </p:cNvSpPr>
          <p:nvPr/>
        </p:nvSpPr>
        <p:spPr bwMode="auto">
          <a:xfrm>
            <a:off x="1947466" y="5761632"/>
            <a:ext cx="5894388"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grpSp>
        <p:nvGrpSpPr>
          <p:cNvPr id="50" name="Group 33"/>
          <p:cNvGrpSpPr>
            <a:grpSpLocks/>
          </p:cNvGrpSpPr>
          <p:nvPr/>
        </p:nvGrpSpPr>
        <p:grpSpPr bwMode="auto">
          <a:xfrm>
            <a:off x="1812529" y="2056407"/>
            <a:ext cx="134937" cy="3695700"/>
            <a:chOff x="1153" y="1149"/>
            <a:chExt cx="85" cy="2373"/>
          </a:xfrm>
        </p:grpSpPr>
        <p:sp>
          <p:nvSpPr>
            <p:cNvPr id="51" name="Line 1031"/>
            <p:cNvSpPr>
              <a:spLocks noChangeShapeType="1"/>
            </p:cNvSpPr>
            <p:nvPr/>
          </p:nvSpPr>
          <p:spPr bwMode="auto">
            <a:xfrm>
              <a:off x="1153" y="1149"/>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2" name="Line 1032"/>
            <p:cNvSpPr>
              <a:spLocks noChangeShapeType="1"/>
            </p:cNvSpPr>
            <p:nvPr/>
          </p:nvSpPr>
          <p:spPr bwMode="auto">
            <a:xfrm>
              <a:off x="1154" y="1606"/>
              <a:ext cx="84"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3" name="Line 1033"/>
            <p:cNvSpPr>
              <a:spLocks noChangeShapeType="1"/>
            </p:cNvSpPr>
            <p:nvPr/>
          </p:nvSpPr>
          <p:spPr bwMode="auto">
            <a:xfrm>
              <a:off x="1153" y="2063"/>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4" name="Line 1034"/>
            <p:cNvSpPr>
              <a:spLocks noChangeShapeType="1"/>
            </p:cNvSpPr>
            <p:nvPr/>
          </p:nvSpPr>
          <p:spPr bwMode="auto">
            <a:xfrm>
              <a:off x="1153" y="2520"/>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5" name="Line 1035"/>
            <p:cNvSpPr>
              <a:spLocks noChangeShapeType="1"/>
            </p:cNvSpPr>
            <p:nvPr/>
          </p:nvSpPr>
          <p:spPr bwMode="auto">
            <a:xfrm>
              <a:off x="1154" y="2977"/>
              <a:ext cx="84"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6" name="Line 1028"/>
            <p:cNvSpPr>
              <a:spLocks noChangeShapeType="1"/>
            </p:cNvSpPr>
            <p:nvPr/>
          </p:nvSpPr>
          <p:spPr bwMode="auto">
            <a:xfrm>
              <a:off x="1238" y="1149"/>
              <a:ext cx="0" cy="2373"/>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grpSp>
      <p:cxnSp>
        <p:nvCxnSpPr>
          <p:cNvPr id="57" name="Straight Connector 30"/>
          <p:cNvCxnSpPr/>
          <p:nvPr/>
        </p:nvCxnSpPr>
        <p:spPr>
          <a:xfrm flipV="1">
            <a:off x="4747816" y="2434232"/>
            <a:ext cx="0" cy="332740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33"/>
          <p:cNvGrpSpPr>
            <a:grpSpLocks/>
          </p:cNvGrpSpPr>
          <p:nvPr/>
        </p:nvGrpSpPr>
        <p:grpSpPr bwMode="auto">
          <a:xfrm>
            <a:off x="4077891" y="3454995"/>
            <a:ext cx="1339850" cy="704850"/>
            <a:chOff x="4095831" y="3293762"/>
            <a:chExt cx="1339687" cy="705583"/>
          </a:xfrm>
          <a:solidFill>
            <a:schemeClr val="accent1"/>
          </a:solidFill>
        </p:grpSpPr>
        <p:sp>
          <p:nvSpPr>
            <p:cNvPr id="59" name="Right Arrow 31"/>
            <p:cNvSpPr/>
            <p:nvPr/>
          </p:nvSpPr>
          <p:spPr>
            <a:xfrm rot="10800000">
              <a:off x="4095831" y="3293762"/>
              <a:ext cx="1339687" cy="705583"/>
            </a:xfrm>
            <a:prstGeom prst="rightArrow">
              <a:avLst>
                <a:gd name="adj1" fmla="val 56646"/>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60" name="TextBox 32"/>
            <p:cNvSpPr txBox="1">
              <a:spLocks noChangeArrowheads="1"/>
            </p:cNvSpPr>
            <p:nvPr/>
          </p:nvSpPr>
          <p:spPr bwMode="auto">
            <a:xfrm>
              <a:off x="4506808" y="3492666"/>
              <a:ext cx="775411" cy="307777"/>
            </a:xfrm>
            <a:prstGeom prst="rect">
              <a:avLst/>
            </a:prstGeom>
            <a:grpFill/>
            <a:ln w="9525">
              <a:noFill/>
              <a:miter lim="800000"/>
              <a:headEnd/>
              <a:tailEnd/>
            </a:ln>
          </p:spPr>
          <p:txBody>
            <a:bodyPr>
              <a:spAutoFit/>
            </a:bodyPr>
            <a:lstStyle/>
            <a:p>
              <a:r>
                <a:rPr lang="es-MX" sz="1400" b="1" dirty="0" smtClean="0">
                  <a:solidFill>
                    <a:prstClr val="white"/>
                  </a:solidFill>
                </a:rPr>
                <a:t>Lesión</a:t>
              </a:r>
              <a:endParaRPr lang="es-MX" sz="1400" b="1" dirty="0">
                <a:solidFill>
                  <a:prstClr val="white"/>
                </a:solidFill>
              </a:endParaRPr>
            </a:p>
          </p:txBody>
        </p:sp>
      </p:grpSp>
      <p:grpSp>
        <p:nvGrpSpPr>
          <p:cNvPr id="61" name="Group 43"/>
          <p:cNvGrpSpPr>
            <a:grpSpLocks/>
          </p:cNvGrpSpPr>
          <p:nvPr/>
        </p:nvGrpSpPr>
        <p:grpSpPr bwMode="auto">
          <a:xfrm>
            <a:off x="1947466" y="2064345"/>
            <a:ext cx="2778125" cy="800219"/>
            <a:chOff x="2333286" y="1903413"/>
            <a:chExt cx="2410164" cy="800219"/>
          </a:xfrm>
        </p:grpSpPr>
        <p:sp>
          <p:nvSpPr>
            <p:cNvPr id="62" name="Text Box 1052"/>
            <p:cNvSpPr txBox="1">
              <a:spLocks noChangeArrowheads="1"/>
            </p:cNvSpPr>
            <p:nvPr/>
          </p:nvSpPr>
          <p:spPr bwMode="auto">
            <a:xfrm>
              <a:off x="2333286" y="1903413"/>
              <a:ext cx="2352089" cy="800219"/>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Hiperalgesia</a:t>
              </a:r>
            </a:p>
            <a:p>
              <a:pPr algn="ctr" eaLnBrk="0" hangingPunct="0"/>
              <a:r>
                <a:rPr lang="es-MX" sz="1400" dirty="0" smtClean="0">
                  <a:solidFill>
                    <a:srgbClr val="002060"/>
                  </a:solidFill>
                </a:rPr>
                <a:t>(mayor respuesta a un estímulo que es normalmente doloroso) </a:t>
              </a:r>
            </a:p>
          </p:txBody>
        </p:sp>
        <p:cxnSp>
          <p:nvCxnSpPr>
            <p:cNvPr id="63" name="Straight Connector 35"/>
            <p:cNvCxnSpPr/>
            <p:nvPr/>
          </p:nvCxnSpPr>
          <p:spPr>
            <a:xfrm>
              <a:off x="4094944" y="2200275"/>
              <a:ext cx="648506" cy="9525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4" name="Text Box 1048"/>
          <p:cNvSpPr txBox="1">
            <a:spLocks noChangeArrowheads="1"/>
          </p:cNvSpPr>
          <p:nvPr/>
        </p:nvSpPr>
        <p:spPr bwMode="auto">
          <a:xfrm>
            <a:off x="2015277" y="3429000"/>
            <a:ext cx="1962800" cy="1231106"/>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Alodinia</a:t>
            </a:r>
          </a:p>
          <a:p>
            <a:pPr algn="ctr" eaLnBrk="0" hangingPunct="0"/>
            <a:r>
              <a:rPr lang="es-MX" sz="1400" dirty="0" smtClean="0">
                <a:solidFill>
                  <a:srgbClr val="002060"/>
                </a:solidFill>
              </a:rPr>
              <a:t>(dolor debido a un estímulo que normalmente no provoca dolor) </a:t>
            </a:r>
            <a:endParaRPr lang="es-MX" sz="1400" dirty="0">
              <a:solidFill>
                <a:srgbClr val="002060"/>
              </a:solidFill>
            </a:endParaRPr>
          </a:p>
        </p:txBody>
      </p:sp>
      <p:cxnSp>
        <p:nvCxnSpPr>
          <p:cNvPr id="65" name="Straight Connector 40"/>
          <p:cNvCxnSpPr/>
          <p:nvPr/>
        </p:nvCxnSpPr>
        <p:spPr bwMode="auto">
          <a:xfrm>
            <a:off x="3034999" y="4441046"/>
            <a:ext cx="453929" cy="445881"/>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 Box 16"/>
          <p:cNvSpPr txBox="1">
            <a:spLocks noChangeArrowheads="1"/>
          </p:cNvSpPr>
          <p:nvPr/>
        </p:nvSpPr>
        <p:spPr bwMode="auto">
          <a:xfrm>
            <a:off x="213160" y="6663560"/>
            <a:ext cx="8528050" cy="153888"/>
          </a:xfrm>
          <a:prstGeom prst="rect">
            <a:avLst/>
          </a:prstGeom>
          <a:noFill/>
          <a:ln w="9525">
            <a:noFill/>
            <a:miter lim="800000"/>
            <a:headEnd/>
            <a:tailEnd/>
          </a:ln>
        </p:spPr>
        <p:txBody>
          <a:bodyPr lIns="0" tIns="0" rIns="0" bIns="0" anchor="b">
            <a:spAutoFit/>
          </a:bodyPr>
          <a:lstStyle/>
          <a:p>
            <a:r>
              <a:rPr lang="en-US" sz="1000" dirty="0" smtClean="0">
                <a:solidFill>
                  <a:srgbClr val="002060"/>
                </a:solidFill>
              </a:rPr>
              <a:t>Adaptado de : Gottschalk A </a:t>
            </a:r>
            <a:r>
              <a:rPr lang="en-US" sz="1000" i="1" dirty="0" smtClean="0">
                <a:solidFill>
                  <a:srgbClr val="002060"/>
                </a:solidFill>
              </a:rPr>
              <a:t>et al. Am </a:t>
            </a:r>
            <a:r>
              <a:rPr lang="en-US" sz="1000" i="1" dirty="0">
                <a:solidFill>
                  <a:srgbClr val="002060"/>
                </a:solidFill>
              </a:rPr>
              <a:t>Fam </a:t>
            </a:r>
            <a:r>
              <a:rPr lang="en-US" sz="1000" i="1" dirty="0" smtClean="0">
                <a:solidFill>
                  <a:srgbClr val="002060"/>
                </a:solidFill>
              </a:rPr>
              <a:t>Physician</a:t>
            </a:r>
            <a:r>
              <a:rPr lang="en-US" sz="1000" dirty="0" smtClean="0">
                <a:solidFill>
                  <a:srgbClr val="002060"/>
                </a:solidFill>
              </a:rPr>
              <a:t> 2001; 63(10):1979-84.</a:t>
            </a:r>
            <a:endParaRPr lang="en-US" sz="1000" dirty="0">
              <a:solidFill>
                <a:srgbClr val="002060"/>
              </a:solidFill>
            </a:endParaRPr>
          </a:p>
        </p:txBody>
      </p:sp>
      <p:cxnSp>
        <p:nvCxnSpPr>
          <p:cNvPr id="67" name="Straight Connector 40"/>
          <p:cNvCxnSpPr/>
          <p:nvPr/>
        </p:nvCxnSpPr>
        <p:spPr>
          <a:xfrm>
            <a:off x="6298804" y="2759670"/>
            <a:ext cx="536575"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TextBox 32"/>
          <p:cNvSpPr txBox="1"/>
          <p:nvPr/>
        </p:nvSpPr>
        <p:spPr>
          <a:xfrm>
            <a:off x="6567091" y="4161398"/>
            <a:ext cx="2161273" cy="646331"/>
          </a:xfrm>
          <a:prstGeom prst="rect">
            <a:avLst/>
          </a:prstGeom>
          <a:noFill/>
        </p:spPr>
        <p:txBody>
          <a:bodyPr wrap="square" rtlCol="0">
            <a:spAutoFit/>
          </a:bodyPr>
          <a:lstStyle/>
          <a:p>
            <a:pPr algn="ctr"/>
            <a:r>
              <a:rPr lang="es-MX" b="1" dirty="0" smtClean="0">
                <a:solidFill>
                  <a:srgbClr val="FF0000"/>
                </a:solidFill>
              </a:rPr>
              <a:t>Respuesta después de la lesión</a:t>
            </a:r>
            <a:endParaRPr lang="es-MX" b="1" dirty="0">
              <a:solidFill>
                <a:srgbClr val="FF0000"/>
              </a:solidFill>
            </a:endParaRPr>
          </a:p>
        </p:txBody>
      </p:sp>
      <p:cxnSp>
        <p:nvCxnSpPr>
          <p:cNvPr id="69" name="Straight Connector 34"/>
          <p:cNvCxnSpPr/>
          <p:nvPr/>
        </p:nvCxnSpPr>
        <p:spPr>
          <a:xfrm>
            <a:off x="3711179" y="4441046"/>
            <a:ext cx="281421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70"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38</a:t>
            </a:fld>
            <a:endParaRPr lang="en-CA" dirty="0">
              <a:solidFill>
                <a:schemeClr val="bg1"/>
              </a:solidFill>
            </a:endParaRPr>
          </a:p>
        </p:txBody>
      </p:sp>
    </p:spTree>
    <p:extLst>
      <p:ext uri="{BB962C8B-B14F-4D97-AF65-F5344CB8AC3E}">
        <p14:creationId xmlns:p14="http://schemas.microsoft.com/office/powerpoint/2010/main" val="171319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right)">
                                      <p:cBhvr>
                                        <p:cTn id="7" dur="500"/>
                                        <p:tgtEl>
                                          <p:spTgt spid="58"/>
                                        </p:tgtEl>
                                      </p:cBhvr>
                                    </p:animEffect>
                                  </p:childTnLst>
                                </p:cTn>
                              </p:par>
                            </p:childTnLst>
                          </p:cTn>
                        </p:par>
                        <p:par>
                          <p:cTn id="8" fill="hold">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ppt_w/2"/>
                                          </p:val>
                                        </p:tav>
                                        <p:tav tm="100000">
                                          <p:val>
                                            <p:strVal val="#ppt_x"/>
                                          </p:val>
                                        </p:tav>
                                      </p:tavLst>
                                    </p:anim>
                                    <p:anim calcmode="lin" valueType="num">
                                      <p:cBhvr>
                                        <p:cTn id="12" dur="500" fill="hold"/>
                                        <p:tgtEl>
                                          <p:spTgt spid="48"/>
                                        </p:tgtEl>
                                        <p:attrNameLst>
                                          <p:attrName>ppt_y</p:attrName>
                                        </p:attrNameLst>
                                      </p:cBhvr>
                                      <p:tavLst>
                                        <p:tav tm="0">
                                          <p:val>
                                            <p:strVal val="#ppt_y"/>
                                          </p:val>
                                        </p:tav>
                                        <p:tav tm="100000">
                                          <p:val>
                                            <p:strVal val="#ppt_y"/>
                                          </p:val>
                                        </p:tav>
                                      </p:tavLst>
                                    </p:anim>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523704" y="2030660"/>
            <a:ext cx="3784600" cy="2046412"/>
          </a:xfrm>
          <a:prstGeom prst="rect">
            <a:avLst/>
          </a:prstGeom>
          <a:solidFill>
            <a:srgbClr val="363636">
              <a:alpha val="30196"/>
            </a:srgbClr>
          </a:solidFill>
          <a:ln w="9525">
            <a:solidFill>
              <a:schemeClr val="tx1"/>
            </a:solidFill>
            <a:miter lim="800000"/>
            <a:headEnd/>
            <a:tailEnd/>
          </a:ln>
        </p:spPr>
        <p:txBody>
          <a:bodyPr wrap="none" anchor="ctr"/>
          <a:lstStyle/>
          <a:p>
            <a:pPr algn="ctr"/>
            <a:endParaRPr lang="es-MX" sz="1800" b="1" dirty="0"/>
          </a:p>
        </p:txBody>
      </p:sp>
      <p:sp>
        <p:nvSpPr>
          <p:cNvPr id="49155" name="Rectangle 3"/>
          <p:cNvSpPr>
            <a:spLocks noGrp="1" noChangeArrowheads="1"/>
          </p:cNvSpPr>
          <p:nvPr>
            <p:ph type="title"/>
          </p:nvPr>
        </p:nvSpPr>
        <p:spPr/>
        <p:txBody>
          <a:bodyPr>
            <a:normAutofit/>
          </a:bodyPr>
          <a:lstStyle/>
          <a:p>
            <a:pPr eaLnBrk="1" hangingPunct="1"/>
            <a:r>
              <a:rPr lang="es-MX" dirty="0" smtClean="0"/>
              <a:t>Desarrollo del Dolor Neuropático</a:t>
            </a:r>
          </a:p>
        </p:txBody>
      </p:sp>
      <p:sp>
        <p:nvSpPr>
          <p:cNvPr id="49156" name="Text Box 4"/>
          <p:cNvSpPr txBox="1">
            <a:spLocks noChangeArrowheads="1"/>
          </p:cNvSpPr>
          <p:nvPr/>
        </p:nvSpPr>
        <p:spPr bwMode="auto">
          <a:xfrm>
            <a:off x="66675" y="6513513"/>
            <a:ext cx="33474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200" dirty="0" smtClean="0">
                <a:solidFill>
                  <a:schemeClr val="bg2"/>
                </a:solidFill>
              </a:rPr>
              <a:t>Woolf and Mannion. Lancet 1999;353:1959-64</a:t>
            </a:r>
            <a:endParaRPr lang="es-MX" sz="1200" dirty="0">
              <a:solidFill>
                <a:schemeClr val="bg2"/>
              </a:solidFill>
            </a:endParaRPr>
          </a:p>
        </p:txBody>
      </p:sp>
      <p:sp>
        <p:nvSpPr>
          <p:cNvPr id="49157" name="Rectangle 5"/>
          <p:cNvSpPr>
            <a:spLocks noChangeArrowheads="1"/>
          </p:cNvSpPr>
          <p:nvPr/>
        </p:nvSpPr>
        <p:spPr bwMode="auto">
          <a:xfrm>
            <a:off x="3697288" y="5877272"/>
            <a:ext cx="3784600" cy="423863"/>
          </a:xfrm>
          <a:prstGeom prst="rect">
            <a:avLst/>
          </a:prstGeom>
          <a:solidFill>
            <a:schemeClr val="accent4">
              <a:alpha val="74117"/>
            </a:schemeClr>
          </a:solidFill>
          <a:ln w="9525" algn="ctr">
            <a:solidFill>
              <a:schemeClr val="tx1"/>
            </a:solidFill>
            <a:miter lim="800000"/>
            <a:headEnd/>
            <a:tailEnd/>
          </a:ln>
        </p:spPr>
        <p:txBody>
          <a:bodyPr wrap="none" anchor="ctr"/>
          <a:lstStyle/>
          <a:p>
            <a:pPr algn="ctr"/>
            <a:r>
              <a:rPr lang="es-MX" sz="1800" b="1" dirty="0" smtClean="0">
                <a:cs typeface="Arial" pitchFamily="34" charset="0"/>
              </a:rPr>
              <a:t>Dolor Neuropático</a:t>
            </a:r>
            <a:endParaRPr lang="es-MX" sz="1800" b="1" dirty="0">
              <a:cs typeface="Arial" pitchFamily="34" charset="0"/>
            </a:endParaRPr>
          </a:p>
        </p:txBody>
      </p:sp>
      <p:sp>
        <p:nvSpPr>
          <p:cNvPr id="49158" name="Rectangle 6"/>
          <p:cNvSpPr>
            <a:spLocks noChangeArrowheads="1"/>
          </p:cNvSpPr>
          <p:nvPr/>
        </p:nvSpPr>
        <p:spPr bwMode="auto">
          <a:xfrm>
            <a:off x="3579961" y="5124797"/>
            <a:ext cx="1828800" cy="346075"/>
          </a:xfrm>
          <a:prstGeom prst="rect">
            <a:avLst/>
          </a:prstGeom>
          <a:solidFill>
            <a:schemeClr val="accent5">
              <a:alpha val="30196"/>
            </a:scheme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Dolor espontáneo</a:t>
            </a:r>
            <a:endParaRPr lang="es-MX" i="1" dirty="0">
              <a:cs typeface="Arial" pitchFamily="34" charset="0"/>
            </a:endParaRPr>
          </a:p>
        </p:txBody>
      </p:sp>
      <p:sp>
        <p:nvSpPr>
          <p:cNvPr id="49159" name="Rectangle 7"/>
          <p:cNvSpPr>
            <a:spLocks noChangeArrowheads="1"/>
          </p:cNvSpPr>
          <p:nvPr/>
        </p:nvSpPr>
        <p:spPr bwMode="auto">
          <a:xfrm>
            <a:off x="5505599" y="5124797"/>
            <a:ext cx="3026841" cy="320427"/>
          </a:xfrm>
          <a:prstGeom prst="rect">
            <a:avLst/>
          </a:prstGeom>
          <a:solidFill>
            <a:schemeClr val="accent5">
              <a:alpha val="30196"/>
            </a:scheme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Dolor evocado por un estímulo</a:t>
            </a:r>
            <a:endParaRPr lang="es-MX" i="1" dirty="0">
              <a:cs typeface="Arial" pitchFamily="34" charset="0"/>
            </a:endParaRPr>
          </a:p>
        </p:txBody>
      </p:sp>
      <p:sp>
        <p:nvSpPr>
          <p:cNvPr id="49160" name="Rectangle 8"/>
          <p:cNvSpPr>
            <a:spLocks noChangeArrowheads="1"/>
          </p:cNvSpPr>
          <p:nvPr/>
        </p:nvSpPr>
        <p:spPr bwMode="auto">
          <a:xfrm>
            <a:off x="3563888" y="4380657"/>
            <a:ext cx="3784600" cy="344487"/>
          </a:xfrm>
          <a:prstGeom prst="rect">
            <a:avLst/>
          </a:prstGeom>
          <a:solidFill>
            <a:schemeClr val="tx2">
              <a:lumMod val="25000"/>
              <a:alpha val="30196"/>
            </a:schemeClr>
          </a:solidFill>
          <a:ln w="9525" algn="ctr">
            <a:solidFill>
              <a:schemeClr val="tx1"/>
            </a:solidFill>
            <a:miter lim="800000"/>
            <a:headEnd/>
            <a:tailEnd/>
          </a:ln>
        </p:spPr>
        <p:txBody>
          <a:bodyPr wrap="none" anchor="ctr"/>
          <a:lstStyle/>
          <a:p>
            <a:pPr algn="ctr"/>
            <a:r>
              <a:rPr lang="es-MX" sz="1800" b="1" dirty="0" smtClean="0"/>
              <a:t>Mecanismos</a:t>
            </a:r>
            <a:endParaRPr lang="es-MX" sz="1800" b="1" dirty="0"/>
          </a:p>
        </p:txBody>
      </p:sp>
      <p:grpSp>
        <p:nvGrpSpPr>
          <p:cNvPr id="49161" name="Group 9"/>
          <p:cNvGrpSpPr>
            <a:grpSpLocks/>
          </p:cNvGrpSpPr>
          <p:nvPr/>
        </p:nvGrpSpPr>
        <p:grpSpPr bwMode="auto">
          <a:xfrm>
            <a:off x="3636987" y="2125909"/>
            <a:ext cx="3600450" cy="1879599"/>
            <a:chOff x="2372" y="2363"/>
            <a:chExt cx="2268" cy="1184"/>
          </a:xfrm>
        </p:grpSpPr>
        <p:sp>
          <p:nvSpPr>
            <p:cNvPr id="49175" name="Rectangle 10"/>
            <p:cNvSpPr>
              <a:spLocks noChangeArrowheads="1"/>
            </p:cNvSpPr>
            <p:nvPr/>
          </p:nvSpPr>
          <p:spPr bwMode="auto">
            <a:xfrm>
              <a:off x="2372" y="2363"/>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Metabólico</a:t>
              </a:r>
              <a:endParaRPr lang="es-MX" i="1" dirty="0">
                <a:cs typeface="Arial" pitchFamily="34" charset="0"/>
              </a:endParaRPr>
            </a:p>
          </p:txBody>
        </p:sp>
        <p:sp>
          <p:nvSpPr>
            <p:cNvPr id="49176" name="Rectangle 11"/>
            <p:cNvSpPr>
              <a:spLocks noChangeArrowheads="1"/>
            </p:cNvSpPr>
            <p:nvPr/>
          </p:nvSpPr>
          <p:spPr bwMode="auto">
            <a:xfrm>
              <a:off x="3532" y="2363"/>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Traumático</a:t>
              </a:r>
              <a:endParaRPr lang="es-MX" i="1" dirty="0">
                <a:cs typeface="Arial" pitchFamily="34" charset="0"/>
              </a:endParaRPr>
            </a:p>
          </p:txBody>
        </p:sp>
        <p:sp>
          <p:nvSpPr>
            <p:cNvPr id="49177" name="Rectangle 12"/>
            <p:cNvSpPr>
              <a:spLocks noChangeArrowheads="1"/>
            </p:cNvSpPr>
            <p:nvPr/>
          </p:nvSpPr>
          <p:spPr bwMode="auto">
            <a:xfrm>
              <a:off x="3532" y="2635"/>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Tóxico</a:t>
              </a:r>
              <a:endParaRPr lang="es-MX" i="1" dirty="0">
                <a:cs typeface="Arial" pitchFamily="34" charset="0"/>
              </a:endParaRPr>
            </a:p>
          </p:txBody>
        </p:sp>
        <p:sp>
          <p:nvSpPr>
            <p:cNvPr id="49178" name="Rectangle 13"/>
            <p:cNvSpPr>
              <a:spLocks noChangeArrowheads="1"/>
            </p:cNvSpPr>
            <p:nvPr/>
          </p:nvSpPr>
          <p:spPr bwMode="auto">
            <a:xfrm>
              <a:off x="2372" y="2635"/>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Isquémico</a:t>
              </a:r>
              <a:endParaRPr lang="es-MX" i="1" dirty="0">
                <a:cs typeface="Arial" pitchFamily="34" charset="0"/>
              </a:endParaRPr>
            </a:p>
          </p:txBody>
        </p:sp>
        <p:sp>
          <p:nvSpPr>
            <p:cNvPr id="49179" name="Rectangle 14"/>
            <p:cNvSpPr>
              <a:spLocks noChangeArrowheads="1"/>
            </p:cNvSpPr>
            <p:nvPr/>
          </p:nvSpPr>
          <p:spPr bwMode="auto">
            <a:xfrm>
              <a:off x="2372" y="2907"/>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Hereditario</a:t>
              </a:r>
              <a:endParaRPr lang="es-MX" i="1" dirty="0">
                <a:cs typeface="Arial" pitchFamily="34" charset="0"/>
              </a:endParaRPr>
            </a:p>
          </p:txBody>
        </p:sp>
        <p:sp>
          <p:nvSpPr>
            <p:cNvPr id="49180" name="Rectangle 15"/>
            <p:cNvSpPr>
              <a:spLocks noChangeArrowheads="1"/>
            </p:cNvSpPr>
            <p:nvPr/>
          </p:nvSpPr>
          <p:spPr bwMode="auto">
            <a:xfrm>
              <a:off x="2372" y="3179"/>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Compresión</a:t>
              </a:r>
              <a:endParaRPr lang="es-MX" i="1" dirty="0">
                <a:cs typeface="Arial" pitchFamily="34" charset="0"/>
              </a:endParaRPr>
            </a:p>
          </p:txBody>
        </p:sp>
        <p:sp>
          <p:nvSpPr>
            <p:cNvPr id="49181" name="Rectangle 16"/>
            <p:cNvSpPr>
              <a:spLocks noChangeArrowheads="1"/>
            </p:cNvSpPr>
            <p:nvPr/>
          </p:nvSpPr>
          <p:spPr bwMode="auto">
            <a:xfrm>
              <a:off x="3532" y="2907"/>
              <a:ext cx="1094" cy="217"/>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Infeccioso</a:t>
              </a:r>
              <a:endParaRPr lang="es-MX" i="1" dirty="0">
                <a:cs typeface="Arial" pitchFamily="34" charset="0"/>
              </a:endParaRPr>
            </a:p>
          </p:txBody>
        </p:sp>
        <p:sp>
          <p:nvSpPr>
            <p:cNvPr id="49182" name="Rectangle 17"/>
            <p:cNvSpPr>
              <a:spLocks noChangeArrowheads="1"/>
            </p:cNvSpPr>
            <p:nvPr/>
          </p:nvSpPr>
          <p:spPr bwMode="auto">
            <a:xfrm>
              <a:off x="3546" y="3179"/>
              <a:ext cx="1094" cy="368"/>
            </a:xfrm>
            <a:prstGeom prst="rect">
              <a:avLst/>
            </a:prstGeom>
            <a:solidFill>
              <a:srgbClr val="0092FF">
                <a:alpha val="79999"/>
              </a:srgbClr>
            </a:solidFill>
            <a:ln w="9525" algn="ctr">
              <a:solidFill>
                <a:schemeClr val="tx1"/>
              </a:solidFill>
              <a:miter lim="800000"/>
              <a:headEnd/>
              <a:tailEnd/>
            </a:ln>
          </p:spPr>
          <p:txBody>
            <a:bodyPr wrap="none" anchor="ctr"/>
            <a:lstStyle/>
            <a:p>
              <a:pPr algn="ctr">
                <a:lnSpc>
                  <a:spcPct val="80000"/>
                </a:lnSpc>
                <a:spcBef>
                  <a:spcPct val="20000"/>
                </a:spcBef>
                <a:buSzPct val="120000"/>
              </a:pPr>
              <a:r>
                <a:rPr lang="es-MX" i="1" dirty="0" smtClean="0">
                  <a:cs typeface="Arial" pitchFamily="34" charset="0"/>
                </a:rPr>
                <a:t>Relacionado </a:t>
              </a:r>
            </a:p>
            <a:p>
              <a:pPr algn="ctr">
                <a:lnSpc>
                  <a:spcPct val="80000"/>
                </a:lnSpc>
                <a:spcBef>
                  <a:spcPct val="20000"/>
                </a:spcBef>
                <a:buSzPct val="120000"/>
              </a:pPr>
              <a:r>
                <a:rPr lang="es-MX" i="1" dirty="0" smtClean="0">
                  <a:cs typeface="Arial" pitchFamily="34" charset="0"/>
                </a:rPr>
                <a:t>con inmunidad</a:t>
              </a:r>
              <a:endParaRPr lang="es-MX" i="1" dirty="0">
                <a:cs typeface="Arial" pitchFamily="34" charset="0"/>
              </a:endParaRPr>
            </a:p>
          </p:txBody>
        </p:sp>
      </p:grpSp>
      <p:sp>
        <p:nvSpPr>
          <p:cNvPr id="49162" name="Text Box 18"/>
          <p:cNvSpPr txBox="1">
            <a:spLocks noChangeArrowheads="1"/>
          </p:cNvSpPr>
          <p:nvPr/>
        </p:nvSpPr>
        <p:spPr bwMode="auto">
          <a:xfrm>
            <a:off x="1373621" y="5905847"/>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chemeClr val="bg2"/>
                </a:solidFill>
              </a:rPr>
              <a:t>Síndrome</a:t>
            </a:r>
            <a:endParaRPr lang="es-MX" sz="1800" b="1" dirty="0">
              <a:solidFill>
                <a:schemeClr val="bg2"/>
              </a:solidFill>
            </a:endParaRPr>
          </a:p>
        </p:txBody>
      </p:sp>
      <p:sp>
        <p:nvSpPr>
          <p:cNvPr id="49163" name="Text Box 19"/>
          <p:cNvSpPr txBox="1">
            <a:spLocks noChangeArrowheads="1"/>
          </p:cNvSpPr>
          <p:nvPr/>
        </p:nvSpPr>
        <p:spPr bwMode="auto">
          <a:xfrm>
            <a:off x="1348221" y="5119056"/>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chemeClr val="bg2"/>
                </a:solidFill>
              </a:rPr>
              <a:t>Síntomas</a:t>
            </a:r>
            <a:endParaRPr lang="es-MX" sz="1800" b="1" dirty="0">
              <a:solidFill>
                <a:schemeClr val="bg2"/>
              </a:solidFill>
            </a:endParaRPr>
          </a:p>
        </p:txBody>
      </p:sp>
      <p:sp>
        <p:nvSpPr>
          <p:cNvPr id="49164" name="Text Box 20"/>
          <p:cNvSpPr txBox="1">
            <a:spLocks noChangeArrowheads="1"/>
          </p:cNvSpPr>
          <p:nvPr/>
        </p:nvSpPr>
        <p:spPr bwMode="auto">
          <a:xfrm>
            <a:off x="1011671" y="4343748"/>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chemeClr val="bg2"/>
                </a:solidFill>
              </a:rPr>
              <a:t>Patofisiología</a:t>
            </a:r>
            <a:endParaRPr lang="es-MX" sz="1800" b="1" dirty="0">
              <a:solidFill>
                <a:schemeClr val="bg2"/>
              </a:solidFill>
            </a:endParaRPr>
          </a:p>
        </p:txBody>
      </p:sp>
      <p:sp>
        <p:nvSpPr>
          <p:cNvPr id="49165" name="Text Box 21"/>
          <p:cNvSpPr txBox="1">
            <a:spLocks noChangeArrowheads="1"/>
          </p:cNvSpPr>
          <p:nvPr/>
        </p:nvSpPr>
        <p:spPr bwMode="auto">
          <a:xfrm>
            <a:off x="1481571" y="2729953"/>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chemeClr val="bg2"/>
                </a:solidFill>
              </a:rPr>
              <a:t>Etiología</a:t>
            </a:r>
            <a:endParaRPr lang="es-MX" sz="1800" b="1" dirty="0">
              <a:solidFill>
                <a:schemeClr val="bg2"/>
              </a:solidFill>
            </a:endParaRPr>
          </a:p>
        </p:txBody>
      </p:sp>
      <p:cxnSp>
        <p:nvCxnSpPr>
          <p:cNvPr id="49166" name="AutoShape 22"/>
          <p:cNvCxnSpPr>
            <a:cxnSpLocks noChangeShapeType="1"/>
            <a:stCxn id="49158" idx="0"/>
          </p:cNvCxnSpPr>
          <p:nvPr/>
        </p:nvCxnSpPr>
        <p:spPr bwMode="auto">
          <a:xfrm flipH="1" flipV="1">
            <a:off x="4492774" y="4710460"/>
            <a:ext cx="1587" cy="414337"/>
          </a:xfrm>
          <a:prstGeom prst="straightConnector1">
            <a:avLst/>
          </a:prstGeom>
          <a:noFill/>
          <a:ln w="76200">
            <a:solidFill>
              <a:srgbClr val="8064A2"/>
            </a:solidFill>
            <a:round/>
            <a:headEnd type="triangle"/>
            <a:tailEnd type="none" w="med" len="med"/>
          </a:ln>
          <a:extLst>
            <a:ext uri="{909E8E84-426E-40DD-AFC4-6F175D3DCCD1}">
              <a14:hiddenFill xmlns:a14="http://schemas.microsoft.com/office/drawing/2010/main">
                <a:noFill/>
              </a14:hiddenFill>
            </a:ext>
          </a:extLst>
        </p:spPr>
      </p:cxnSp>
      <p:cxnSp>
        <p:nvCxnSpPr>
          <p:cNvPr id="49167" name="AutoShape 23"/>
          <p:cNvCxnSpPr>
            <a:cxnSpLocks noChangeShapeType="1"/>
            <a:stCxn id="49159" idx="0"/>
          </p:cNvCxnSpPr>
          <p:nvPr/>
        </p:nvCxnSpPr>
        <p:spPr bwMode="auto">
          <a:xfrm flipH="1" flipV="1">
            <a:off x="6551762" y="4710461"/>
            <a:ext cx="467258" cy="414336"/>
          </a:xfrm>
          <a:prstGeom prst="straightConnector1">
            <a:avLst/>
          </a:prstGeom>
          <a:noFill/>
          <a:ln w="76200">
            <a:solidFill>
              <a:srgbClr val="8064A2"/>
            </a:solidFill>
            <a:round/>
            <a:headEnd type="triangle"/>
            <a:tailEnd type="none" w="med" len="med"/>
          </a:ln>
          <a:extLst>
            <a:ext uri="{909E8E84-426E-40DD-AFC4-6F175D3DCCD1}">
              <a14:hiddenFill xmlns:a14="http://schemas.microsoft.com/office/drawing/2010/main">
                <a:noFill/>
              </a14:hiddenFill>
            </a:ext>
          </a:extLst>
        </p:spPr>
      </p:cxnSp>
      <p:cxnSp>
        <p:nvCxnSpPr>
          <p:cNvPr id="49168" name="AutoShape 24"/>
          <p:cNvCxnSpPr>
            <a:cxnSpLocks noChangeShapeType="1"/>
          </p:cNvCxnSpPr>
          <p:nvPr/>
        </p:nvCxnSpPr>
        <p:spPr bwMode="auto">
          <a:xfrm>
            <a:off x="5446247" y="3861048"/>
            <a:ext cx="3175" cy="490017"/>
          </a:xfrm>
          <a:prstGeom prst="straightConnector1">
            <a:avLst/>
          </a:prstGeom>
          <a:noFill/>
          <a:ln w="76200">
            <a:solidFill>
              <a:srgbClr val="8064A2"/>
            </a:solidFill>
            <a:round/>
            <a:headEnd/>
            <a:tailEnd type="triangle" w="med" len="med"/>
          </a:ln>
          <a:extLst>
            <a:ext uri="{909E8E84-426E-40DD-AFC4-6F175D3DCCD1}">
              <a14:hiddenFill xmlns:a14="http://schemas.microsoft.com/office/drawing/2010/main">
                <a:noFill/>
              </a14:hiddenFill>
            </a:ext>
          </a:extLst>
        </p:spPr>
      </p:cxnSp>
      <p:cxnSp>
        <p:nvCxnSpPr>
          <p:cNvPr id="49169" name="AutoShape 25"/>
          <p:cNvCxnSpPr>
            <a:cxnSpLocks noChangeShapeType="1"/>
          </p:cNvCxnSpPr>
          <p:nvPr/>
        </p:nvCxnSpPr>
        <p:spPr bwMode="auto">
          <a:xfrm flipH="1" flipV="1">
            <a:off x="4488011" y="5462935"/>
            <a:ext cx="1588" cy="414337"/>
          </a:xfrm>
          <a:prstGeom prst="straightConnector1">
            <a:avLst/>
          </a:prstGeom>
          <a:noFill/>
          <a:ln w="76200">
            <a:solidFill>
              <a:srgbClr val="8064A2"/>
            </a:solidFill>
            <a:round/>
            <a:headEnd type="triangle"/>
            <a:tailEnd type="none" w="med" len="med"/>
          </a:ln>
          <a:extLst>
            <a:ext uri="{909E8E84-426E-40DD-AFC4-6F175D3DCCD1}">
              <a14:hiddenFill xmlns:a14="http://schemas.microsoft.com/office/drawing/2010/main">
                <a:noFill/>
              </a14:hiddenFill>
            </a:ext>
          </a:extLst>
        </p:spPr>
      </p:cxnSp>
      <p:cxnSp>
        <p:nvCxnSpPr>
          <p:cNvPr id="49170" name="AutoShape 26"/>
          <p:cNvCxnSpPr>
            <a:cxnSpLocks noChangeShapeType="1"/>
          </p:cNvCxnSpPr>
          <p:nvPr/>
        </p:nvCxnSpPr>
        <p:spPr bwMode="auto">
          <a:xfrm flipV="1">
            <a:off x="6445399" y="5462935"/>
            <a:ext cx="0" cy="414337"/>
          </a:xfrm>
          <a:prstGeom prst="straightConnector1">
            <a:avLst/>
          </a:prstGeom>
          <a:noFill/>
          <a:ln w="76200">
            <a:solidFill>
              <a:srgbClr val="8064A2"/>
            </a:solidFill>
            <a:round/>
            <a:headEnd type="triangle"/>
            <a:tailEnd type="none" w="med" len="med"/>
          </a:ln>
          <a:extLst>
            <a:ext uri="{909E8E84-426E-40DD-AFC4-6F175D3DCCD1}">
              <a14:hiddenFill xmlns:a14="http://schemas.microsoft.com/office/drawing/2010/main">
                <a:noFill/>
              </a14:hiddenFill>
            </a:ext>
          </a:extLst>
        </p:spPr>
      </p:cxnSp>
      <p:sp>
        <p:nvSpPr>
          <p:cNvPr id="49171" name="Line 27"/>
          <p:cNvSpPr>
            <a:spLocks noChangeShapeType="1"/>
          </p:cNvSpPr>
          <p:nvPr/>
        </p:nvSpPr>
        <p:spPr bwMode="auto">
          <a:xfrm>
            <a:off x="2024496" y="3159619"/>
            <a:ext cx="0" cy="1166813"/>
          </a:xfrm>
          <a:prstGeom prst="line">
            <a:avLst/>
          </a:prstGeom>
          <a:noFill/>
          <a:ln w="76200">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endParaRPr lang="es-MX" dirty="0"/>
          </a:p>
        </p:txBody>
      </p:sp>
      <p:sp>
        <p:nvSpPr>
          <p:cNvPr id="49172" name="Line 28"/>
          <p:cNvSpPr>
            <a:spLocks noChangeShapeType="1"/>
          </p:cNvSpPr>
          <p:nvPr/>
        </p:nvSpPr>
        <p:spPr bwMode="auto">
          <a:xfrm flipV="1">
            <a:off x="2024496" y="5485769"/>
            <a:ext cx="0" cy="442913"/>
          </a:xfrm>
          <a:prstGeom prst="line">
            <a:avLst/>
          </a:prstGeom>
          <a:noFill/>
          <a:ln w="76200">
            <a:solidFill>
              <a:schemeClr val="accent4"/>
            </a:solidFill>
            <a:round/>
            <a:headEnd type="triangle"/>
            <a:tailEnd type="none" w="med" len="med"/>
          </a:ln>
          <a:extLst>
            <a:ext uri="{909E8E84-426E-40DD-AFC4-6F175D3DCCD1}">
              <a14:hiddenFill xmlns:a14="http://schemas.microsoft.com/office/drawing/2010/main">
                <a:noFill/>
              </a14:hiddenFill>
            </a:ext>
          </a:extLst>
        </p:spPr>
        <p:txBody>
          <a:bodyPr/>
          <a:lstStyle/>
          <a:p>
            <a:endParaRPr lang="es-MX" dirty="0"/>
          </a:p>
        </p:txBody>
      </p:sp>
      <p:sp>
        <p:nvSpPr>
          <p:cNvPr id="49173" name="Line 29"/>
          <p:cNvSpPr>
            <a:spLocks noChangeShapeType="1"/>
          </p:cNvSpPr>
          <p:nvPr/>
        </p:nvSpPr>
        <p:spPr bwMode="auto">
          <a:xfrm flipV="1">
            <a:off x="2024496" y="4710460"/>
            <a:ext cx="0" cy="485775"/>
          </a:xfrm>
          <a:prstGeom prst="line">
            <a:avLst/>
          </a:prstGeom>
          <a:noFill/>
          <a:ln w="76200">
            <a:solidFill>
              <a:schemeClr val="accent4"/>
            </a:solidFill>
            <a:round/>
            <a:headEnd type="triangle"/>
            <a:tailEnd type="none" w="med" len="med"/>
          </a:ln>
          <a:extLst>
            <a:ext uri="{909E8E84-426E-40DD-AFC4-6F175D3DCCD1}">
              <a14:hiddenFill xmlns:a14="http://schemas.microsoft.com/office/drawing/2010/main">
                <a:noFill/>
              </a14:hiddenFill>
            </a:ext>
          </a:extLst>
        </p:spPr>
        <p:txBody>
          <a:bodyPr/>
          <a:lstStyle/>
          <a:p>
            <a:endParaRPr lang="es-MX" dirty="0"/>
          </a:p>
        </p:txBody>
      </p:sp>
      <p:sp>
        <p:nvSpPr>
          <p:cNvPr id="49174" name="Rectangle 30"/>
          <p:cNvSpPr>
            <a:spLocks noChangeArrowheads="1"/>
          </p:cNvSpPr>
          <p:nvPr/>
        </p:nvSpPr>
        <p:spPr bwMode="auto">
          <a:xfrm>
            <a:off x="3525301" y="1609179"/>
            <a:ext cx="3784600" cy="344488"/>
          </a:xfrm>
          <a:prstGeom prst="rect">
            <a:avLst/>
          </a:prstGeom>
          <a:solidFill>
            <a:schemeClr val="tx2">
              <a:lumMod val="25000"/>
              <a:alpha val="30196"/>
            </a:schemeClr>
          </a:solidFill>
          <a:ln w="9525" algn="ctr">
            <a:solidFill>
              <a:schemeClr val="tx1"/>
            </a:solidFill>
            <a:miter lim="800000"/>
            <a:headEnd/>
            <a:tailEnd/>
          </a:ln>
        </p:spPr>
        <p:txBody>
          <a:bodyPr wrap="none" anchor="ctr"/>
          <a:lstStyle/>
          <a:p>
            <a:pPr algn="ctr"/>
            <a:r>
              <a:rPr lang="es-MX" sz="1800" b="1" dirty="0" smtClean="0"/>
              <a:t>Daño al nervio</a:t>
            </a:r>
            <a:endParaRPr lang="es-MX" sz="1800" b="1" dirty="0"/>
          </a:p>
        </p:txBody>
      </p:sp>
    </p:spTree>
    <p:extLst>
      <p:ext uri="{BB962C8B-B14F-4D97-AF65-F5344CB8AC3E}">
        <p14:creationId xmlns:p14="http://schemas.microsoft.com/office/powerpoint/2010/main" val="373560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Visión General</a:t>
            </a:r>
            <a:endParaRPr lang="es-MX" sz="4000" noProof="0" dirty="0">
              <a:solidFill>
                <a:schemeClr val="tx1">
                  <a:lumMod val="50000"/>
                </a:schemeClr>
              </a:solidFill>
            </a:endParaRPr>
          </a:p>
        </p:txBody>
      </p:sp>
    </p:spTree>
    <p:extLst>
      <p:ext uri="{BB962C8B-B14F-4D97-AF65-F5344CB8AC3E}">
        <p14:creationId xmlns:p14="http://schemas.microsoft.com/office/powerpoint/2010/main" val="4042756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5"/>
          <p:cNvSpPr>
            <a:spLocks noChangeArrowheads="1"/>
          </p:cNvSpPr>
          <p:nvPr/>
        </p:nvSpPr>
        <p:spPr bwMode="auto">
          <a:xfrm>
            <a:off x="244043" y="3548717"/>
            <a:ext cx="2447925" cy="821656"/>
          </a:xfrm>
          <a:prstGeom prst="rect">
            <a:avLst/>
          </a:prstGeom>
          <a:solidFill>
            <a:schemeClr val="accent4">
              <a:alpha val="79999"/>
            </a:schemeClr>
          </a:solidFill>
          <a:ln>
            <a:noFill/>
          </a:ln>
          <a:extLst/>
        </p:spPr>
        <p:txBody>
          <a:bodyPr wrap="none" anchor="ctr"/>
          <a:lstStyle/>
          <a:p>
            <a:pPr algn="ctr"/>
            <a:r>
              <a:rPr lang="es-MX" b="1" dirty="0" smtClean="0">
                <a:solidFill>
                  <a:srgbClr val="002060"/>
                </a:solidFill>
                <a:ea typeface="Arial Unicode MS" pitchFamily="34" charset="-128"/>
                <a:cs typeface="Arial Unicode MS" pitchFamily="34" charset="-128"/>
              </a:rPr>
              <a:t>Pérdida de </a:t>
            </a:r>
            <a:br>
              <a:rPr lang="es-MX" b="1" dirty="0" smtClean="0">
                <a:solidFill>
                  <a:srgbClr val="002060"/>
                </a:solidFill>
                <a:ea typeface="Arial Unicode MS" pitchFamily="34" charset="-128"/>
                <a:cs typeface="Arial Unicode MS" pitchFamily="34" charset="-128"/>
              </a:rPr>
            </a:br>
            <a:r>
              <a:rPr lang="es-MX" b="1" dirty="0" smtClean="0">
                <a:solidFill>
                  <a:srgbClr val="002060"/>
                </a:solidFill>
                <a:ea typeface="Arial Unicode MS" pitchFamily="34" charset="-128"/>
                <a:cs typeface="Arial Unicode MS" pitchFamily="34" charset="-128"/>
              </a:rPr>
              <a:t>controles inhibitorios</a:t>
            </a:r>
            <a:endParaRPr lang="es-MX" b="1" dirty="0">
              <a:solidFill>
                <a:srgbClr val="002060"/>
              </a:solidFill>
              <a:ea typeface="Arial Unicode MS" pitchFamily="34" charset="-128"/>
              <a:cs typeface="Arial Unicode MS" pitchFamily="34" charset="-128"/>
            </a:endParaRPr>
          </a:p>
        </p:txBody>
      </p:sp>
      <p:sp>
        <p:nvSpPr>
          <p:cNvPr id="60420" name="Rectangle 7"/>
          <p:cNvSpPr>
            <a:spLocks noGrp="1" noChangeArrowheads="1"/>
          </p:cNvSpPr>
          <p:nvPr>
            <p:ph type="title" idx="4294967295"/>
          </p:nvPr>
        </p:nvSpPr>
        <p:spPr>
          <a:xfrm>
            <a:off x="457200" y="274638"/>
            <a:ext cx="8229600" cy="1143000"/>
          </a:xfrm>
        </p:spPr>
        <p:txBody>
          <a:bodyPr lIns="91440" tIns="45720" rIns="91440" bIns="45720">
            <a:normAutofit fontScale="90000"/>
          </a:bodyPr>
          <a:lstStyle/>
          <a:p>
            <a:r>
              <a:rPr lang="es-MX" dirty="0" smtClean="0"/>
              <a:t>Patofisiología Simplificada del Dolor Neuropático</a:t>
            </a:r>
          </a:p>
        </p:txBody>
      </p:sp>
      <p:sp>
        <p:nvSpPr>
          <p:cNvPr id="60421" name="AutoShape 14"/>
          <p:cNvSpPr>
            <a:spLocks noChangeArrowheads="1"/>
          </p:cNvSpPr>
          <p:nvPr/>
        </p:nvSpPr>
        <p:spPr bwMode="auto">
          <a:xfrm rot="8475119">
            <a:off x="6484938" y="2898761"/>
            <a:ext cx="2433637" cy="2895600"/>
          </a:xfrm>
          <a:prstGeom prst="irregularSeal2">
            <a:avLst/>
          </a:prstGeom>
          <a:noFill/>
          <a:ln>
            <a:noFill/>
          </a:ln>
          <a:effectLst>
            <a:prstShdw prst="shdw17" dist="17961" dir="2700000">
              <a:srgbClr val="993D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s-MX" dirty="0">
              <a:solidFill>
                <a:prstClr val="white"/>
              </a:solidFill>
              <a:ea typeface="Arial Unicode MS" pitchFamily="34" charset="-128"/>
              <a:cs typeface="Arial Unicode MS" pitchFamily="34" charset="-128"/>
            </a:endParaRPr>
          </a:p>
        </p:txBody>
      </p:sp>
      <p:pic>
        <p:nvPicPr>
          <p:cNvPr id="60425" name="Picture 6" descr="flash#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879711"/>
            <a:ext cx="2351559"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Text Box 8"/>
          <p:cNvSpPr txBox="1">
            <a:spLocks noChangeArrowheads="1"/>
          </p:cNvSpPr>
          <p:nvPr/>
        </p:nvSpPr>
        <p:spPr bwMode="auto">
          <a:xfrm>
            <a:off x="6876256" y="4017258"/>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spcBef>
                <a:spcPct val="50000"/>
              </a:spcBef>
            </a:pPr>
            <a:r>
              <a:rPr lang="es-MX" sz="2000" b="1" dirty="0" smtClean="0">
                <a:solidFill>
                  <a:prstClr val="black"/>
                </a:solidFill>
                <a:latin typeface="Calibri"/>
                <a:ea typeface="Arial Unicode MS" pitchFamily="34" charset="-128"/>
                <a:cs typeface="Arial Unicode MS" pitchFamily="34" charset="-128"/>
              </a:rPr>
              <a:t>Dolor Neuropático</a:t>
            </a:r>
            <a:endParaRPr lang="es-MX" sz="2000" b="1" dirty="0">
              <a:solidFill>
                <a:prstClr val="black"/>
              </a:solidFill>
              <a:latin typeface="Calibri"/>
              <a:ea typeface="Arial Unicode MS" pitchFamily="34" charset="-128"/>
              <a:cs typeface="Arial Unicode MS" pitchFamily="34" charset="-128"/>
            </a:endParaRPr>
          </a:p>
        </p:txBody>
      </p:sp>
      <p:sp>
        <p:nvSpPr>
          <p:cNvPr id="60428" name="Rectangle 11"/>
          <p:cNvSpPr>
            <a:spLocks noChangeArrowheads="1"/>
          </p:cNvSpPr>
          <p:nvPr/>
        </p:nvSpPr>
        <p:spPr bwMode="auto">
          <a:xfrm>
            <a:off x="258762" y="4484138"/>
            <a:ext cx="2449513" cy="792553"/>
          </a:xfrm>
          <a:prstGeom prst="rect">
            <a:avLst/>
          </a:prstGeom>
          <a:solidFill>
            <a:schemeClr val="accent4">
              <a:alpha val="79999"/>
            </a:schemeClr>
          </a:solidFill>
          <a:ln>
            <a:noFill/>
          </a:ln>
          <a:extLst/>
        </p:spPr>
        <p:txBody>
          <a:bodyPr wrap="none" anchor="ctr"/>
          <a:lstStyle/>
          <a:p>
            <a:pPr algn="ctr"/>
            <a:r>
              <a:rPr lang="es-MX" b="1" dirty="0" smtClean="0">
                <a:solidFill>
                  <a:srgbClr val="002060"/>
                </a:solidFill>
                <a:ea typeface="Arial Unicode MS" pitchFamily="34" charset="-128"/>
                <a:cs typeface="Arial Unicode MS" pitchFamily="34" charset="-128"/>
              </a:rPr>
              <a:t>Hiperexcitabilidad</a:t>
            </a:r>
          </a:p>
          <a:p>
            <a:pPr algn="ctr"/>
            <a:r>
              <a:rPr lang="es-MX" b="1" dirty="0" smtClean="0">
                <a:solidFill>
                  <a:srgbClr val="002060"/>
                </a:solidFill>
                <a:ea typeface="Arial Unicode MS" pitchFamily="34" charset="-128"/>
                <a:cs typeface="Arial Unicode MS" pitchFamily="34" charset="-128"/>
              </a:rPr>
              <a:t>Neurona central</a:t>
            </a:r>
            <a:endParaRPr lang="es-MX" b="1" dirty="0">
              <a:solidFill>
                <a:srgbClr val="002060"/>
              </a:solidFill>
              <a:ea typeface="Arial Unicode MS" pitchFamily="34" charset="-128"/>
              <a:cs typeface="Arial Unicode MS" pitchFamily="34" charset="-128"/>
            </a:endParaRPr>
          </a:p>
        </p:txBody>
      </p:sp>
      <p:sp>
        <p:nvSpPr>
          <p:cNvPr id="60429" name="Rectangle 22"/>
          <p:cNvSpPr>
            <a:spLocks noChangeArrowheads="1"/>
          </p:cNvSpPr>
          <p:nvPr/>
        </p:nvSpPr>
        <p:spPr bwMode="auto">
          <a:xfrm>
            <a:off x="234950" y="1666861"/>
            <a:ext cx="2446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s-MX" b="1" dirty="0" smtClean="0">
                <a:solidFill>
                  <a:srgbClr val="C03932"/>
                </a:solidFill>
                <a:ea typeface="Arial Unicode MS" pitchFamily="34" charset="-128"/>
                <a:cs typeface="Arial Unicode MS" pitchFamily="34" charset="-128"/>
              </a:rPr>
              <a:t>Mecanismos periféricos</a:t>
            </a:r>
            <a:endParaRPr lang="es-MX" b="1" dirty="0">
              <a:solidFill>
                <a:srgbClr val="C03932"/>
              </a:solidFill>
              <a:ea typeface="Arial Unicode MS" pitchFamily="34" charset="-128"/>
              <a:cs typeface="Arial Unicode MS" pitchFamily="34" charset="-128"/>
            </a:endParaRPr>
          </a:p>
        </p:txBody>
      </p:sp>
      <p:pic>
        <p:nvPicPr>
          <p:cNvPr id="60430" name="Picture 23" descr="part1"/>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923928" y="2047861"/>
            <a:ext cx="1725613"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1" name="Rectangle 13"/>
          <p:cNvSpPr>
            <a:spLocks noChangeArrowheads="1"/>
          </p:cNvSpPr>
          <p:nvPr/>
        </p:nvSpPr>
        <p:spPr bwMode="auto">
          <a:xfrm>
            <a:off x="3960813" y="3827449"/>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r>
              <a:rPr lang="es-MX" b="1" dirty="0" smtClean="0">
                <a:solidFill>
                  <a:srgbClr val="002060"/>
                </a:solidFill>
                <a:ea typeface="Arial Unicode MS" pitchFamily="34" charset="-128"/>
                <a:cs typeface="Arial Unicode MS" pitchFamily="34" charset="-128"/>
              </a:rPr>
              <a:t>Cambios </a:t>
            </a:r>
          </a:p>
          <a:p>
            <a:pPr algn="ctr"/>
            <a:r>
              <a:rPr lang="es-MX" b="1" dirty="0" smtClean="0">
                <a:solidFill>
                  <a:srgbClr val="002060"/>
                </a:solidFill>
                <a:ea typeface="Arial Unicode MS" pitchFamily="34" charset="-128"/>
                <a:cs typeface="Arial Unicode MS" pitchFamily="34" charset="-128"/>
              </a:rPr>
              <a:t>anormales</a:t>
            </a:r>
            <a:endParaRPr lang="es-MX" b="1" dirty="0">
              <a:solidFill>
                <a:srgbClr val="002060"/>
              </a:solidFill>
              <a:ea typeface="Arial Unicode MS" pitchFamily="34" charset="-128"/>
              <a:cs typeface="Arial Unicode MS" pitchFamily="34" charset="-128"/>
            </a:endParaRPr>
          </a:p>
        </p:txBody>
      </p:sp>
      <p:pic>
        <p:nvPicPr>
          <p:cNvPr id="60432" name="Picture 24" descr="part1"/>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r="-5217"/>
          <a:stretch>
            <a:fillRect/>
          </a:stretch>
        </p:blipFill>
        <p:spPr bwMode="auto">
          <a:xfrm>
            <a:off x="5652120" y="3954449"/>
            <a:ext cx="10572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3" name="Text Box 10"/>
          <p:cNvSpPr txBox="1">
            <a:spLocks noChangeArrowheads="1"/>
          </p:cNvSpPr>
          <p:nvPr/>
        </p:nvSpPr>
        <p:spPr bwMode="auto">
          <a:xfrm>
            <a:off x="228600" y="3159904"/>
            <a:ext cx="248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spcBef>
                <a:spcPct val="50000"/>
              </a:spcBef>
            </a:pPr>
            <a:r>
              <a:rPr lang="es-MX" sz="1800" b="1" dirty="0" smtClean="0">
                <a:solidFill>
                  <a:srgbClr val="C03932"/>
                </a:solidFill>
                <a:latin typeface="Calibri"/>
                <a:ea typeface="Arial Unicode MS" pitchFamily="34" charset="-128"/>
                <a:cs typeface="Arial Unicode MS" pitchFamily="34" charset="-128"/>
              </a:rPr>
              <a:t>Mecanismos centrales</a:t>
            </a:r>
            <a:endParaRPr lang="es-MX" sz="1800" b="1" dirty="0">
              <a:solidFill>
                <a:srgbClr val="C03932"/>
              </a:solidFill>
              <a:latin typeface="Calibri"/>
              <a:ea typeface="Arial Unicode MS" pitchFamily="34" charset="-128"/>
              <a:cs typeface="Arial Unicode MS" pitchFamily="34" charset="-128"/>
            </a:endParaRPr>
          </a:p>
        </p:txBody>
      </p:sp>
      <p:sp>
        <p:nvSpPr>
          <p:cNvPr id="60434" name="Rectangle 18"/>
          <p:cNvSpPr>
            <a:spLocks noChangeArrowheads="1"/>
          </p:cNvSpPr>
          <p:nvPr/>
        </p:nvSpPr>
        <p:spPr bwMode="auto">
          <a:xfrm>
            <a:off x="269874" y="6525344"/>
            <a:ext cx="7686501" cy="184666"/>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eaLnBrk="0" hangingPunct="0"/>
            <a:r>
              <a:rPr lang="es-MX" sz="1200" dirty="0" smtClean="0">
                <a:solidFill>
                  <a:srgbClr val="002060"/>
                </a:solidFill>
                <a:cs typeface="Arial" pitchFamily="34" charset="0"/>
              </a:rPr>
              <a:t>Gilron I </a:t>
            </a:r>
            <a:r>
              <a:rPr lang="es-MX" sz="1200" i="1" dirty="0" smtClean="0">
                <a:solidFill>
                  <a:srgbClr val="002060"/>
                </a:solidFill>
                <a:cs typeface="Arial" pitchFamily="34" charset="0"/>
              </a:rPr>
              <a:t>et al. CMAJ </a:t>
            </a:r>
            <a:r>
              <a:rPr lang="es-MX" sz="1200" dirty="0" smtClean="0">
                <a:solidFill>
                  <a:srgbClr val="002060"/>
                </a:solidFill>
                <a:cs typeface="Arial" pitchFamily="34" charset="0"/>
              </a:rPr>
              <a:t>2006; 175(3):265-75; Jarvis MF, Boyce-Rustay JM. </a:t>
            </a:r>
            <a:r>
              <a:rPr lang="es-MX" sz="1200" i="1" dirty="0" smtClean="0">
                <a:solidFill>
                  <a:srgbClr val="002060"/>
                </a:solidFill>
                <a:cs typeface="Arial" pitchFamily="34" charset="0"/>
              </a:rPr>
              <a:t>Curr Pharm Des </a:t>
            </a:r>
            <a:r>
              <a:rPr lang="es-MX" sz="1200" dirty="0" smtClean="0">
                <a:solidFill>
                  <a:srgbClr val="002060"/>
                </a:solidFill>
                <a:cs typeface="Arial" pitchFamily="34" charset="0"/>
              </a:rPr>
              <a:t>2009; 15(15):1711-6. </a:t>
            </a:r>
            <a:endParaRPr lang="es-MX" sz="1200" dirty="0">
              <a:solidFill>
                <a:srgbClr val="002060"/>
              </a:solidFill>
              <a:cs typeface="Arial" pitchFamily="34" charset="0"/>
            </a:endParaRPr>
          </a:p>
        </p:txBody>
      </p:sp>
      <p:sp>
        <p:nvSpPr>
          <p:cNvPr id="20" name="Rectangle 11"/>
          <p:cNvSpPr>
            <a:spLocks noChangeArrowheads="1"/>
          </p:cNvSpPr>
          <p:nvPr/>
        </p:nvSpPr>
        <p:spPr bwMode="auto">
          <a:xfrm>
            <a:off x="251520" y="5380445"/>
            <a:ext cx="2449513" cy="792553"/>
          </a:xfrm>
          <a:prstGeom prst="rect">
            <a:avLst/>
          </a:prstGeom>
          <a:solidFill>
            <a:schemeClr val="accent4">
              <a:alpha val="79999"/>
            </a:schemeClr>
          </a:solidFill>
          <a:ln>
            <a:noFill/>
          </a:ln>
          <a:extLst/>
        </p:spPr>
        <p:txBody>
          <a:bodyPr wrap="none" anchor="ctr"/>
          <a:lstStyle/>
          <a:p>
            <a:pPr algn="ctr"/>
            <a:r>
              <a:rPr lang="es-MX" b="1" dirty="0" smtClean="0">
                <a:solidFill>
                  <a:srgbClr val="002060"/>
                </a:solidFill>
                <a:ea typeface="Arial Unicode MS" pitchFamily="34" charset="-128"/>
                <a:cs typeface="Arial Unicode MS" pitchFamily="34" charset="-128"/>
              </a:rPr>
              <a:t>Sensibilización central</a:t>
            </a:r>
            <a:endParaRPr lang="es-MX" b="1" dirty="0">
              <a:solidFill>
                <a:srgbClr val="002060"/>
              </a:solidFill>
              <a:ea typeface="Arial Unicode MS" pitchFamily="34" charset="-128"/>
              <a:cs typeface="Arial Unicode MS" pitchFamily="34" charset="-128"/>
            </a:endParaRPr>
          </a:p>
        </p:txBody>
      </p:sp>
      <p:cxnSp>
        <p:nvCxnSpPr>
          <p:cNvPr id="5" name="Elbow Connector 4"/>
          <p:cNvCxnSpPr>
            <a:endCxn id="60431" idx="1"/>
          </p:cNvCxnSpPr>
          <p:nvPr/>
        </p:nvCxnSpPr>
        <p:spPr>
          <a:xfrm>
            <a:off x="2698750" y="2459818"/>
            <a:ext cx="1262063" cy="1824831"/>
          </a:xfrm>
          <a:prstGeom prst="bentConnector3">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0419" idx="3"/>
          </p:cNvCxnSpPr>
          <p:nvPr/>
        </p:nvCxnSpPr>
        <p:spPr>
          <a:xfrm>
            <a:off x="2691968" y="3959545"/>
            <a:ext cx="1268845" cy="311610"/>
          </a:xfrm>
          <a:prstGeom prst="bentConnector3">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60428" idx="3"/>
          </p:cNvCxnSpPr>
          <p:nvPr/>
        </p:nvCxnSpPr>
        <p:spPr>
          <a:xfrm flipV="1">
            <a:off x="2708275" y="4271155"/>
            <a:ext cx="1252538" cy="609260"/>
          </a:xfrm>
          <a:prstGeom prst="bentConnector3">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0" idx="3"/>
            <a:endCxn id="60431" idx="1"/>
          </p:cNvCxnSpPr>
          <p:nvPr/>
        </p:nvCxnSpPr>
        <p:spPr>
          <a:xfrm flipV="1">
            <a:off x="2701033" y="4284649"/>
            <a:ext cx="1259780" cy="1492073"/>
          </a:xfrm>
          <a:prstGeom prst="bentConnector3">
            <a:avLst>
              <a:gd name="adj1" fmla="val 50000"/>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3" descr="part2"/>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b="61653"/>
          <a:stretch>
            <a:fillRect/>
          </a:stretch>
        </p:blipFill>
        <p:spPr bwMode="auto">
          <a:xfrm>
            <a:off x="251520" y="2039924"/>
            <a:ext cx="24304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4"/>
          <p:cNvSpPr>
            <a:spLocks noChangeArrowheads="1"/>
          </p:cNvSpPr>
          <p:nvPr/>
        </p:nvSpPr>
        <p:spPr bwMode="auto">
          <a:xfrm>
            <a:off x="300733" y="2056592"/>
            <a:ext cx="23320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lstStyle/>
          <a:p>
            <a:pPr algn="ctr"/>
            <a:r>
              <a:rPr lang="es-MX" b="1" dirty="0" smtClean="0">
                <a:solidFill>
                  <a:prstClr val="black"/>
                </a:solidFill>
                <a:ea typeface="Arial Unicode MS" pitchFamily="34" charset="-128"/>
                <a:cs typeface="Arial" pitchFamily="34" charset="0"/>
              </a:rPr>
              <a:t>Hiperexcitabilidad</a:t>
            </a:r>
          </a:p>
          <a:p>
            <a:pPr algn="ctr"/>
            <a:r>
              <a:rPr lang="es-MX" b="1" dirty="0" smtClean="0">
                <a:solidFill>
                  <a:prstClr val="black"/>
                </a:solidFill>
                <a:ea typeface="Arial Unicode MS" pitchFamily="34" charset="-128"/>
                <a:cs typeface="Arial" pitchFamily="34" charset="0"/>
              </a:rPr>
              <a:t>neurona periférica</a:t>
            </a:r>
            <a:endParaRPr lang="es-MX" b="1" dirty="0">
              <a:solidFill>
                <a:prstClr val="black"/>
              </a:solidFill>
              <a:ea typeface="Arial Unicode MS" pitchFamily="34" charset="-128"/>
              <a:cs typeface="Arial" pitchFamily="34" charset="0"/>
            </a:endParaRPr>
          </a:p>
        </p:txBody>
      </p:sp>
    </p:spTree>
    <p:extLst>
      <p:ext uri="{BB962C8B-B14F-4D97-AF65-F5344CB8AC3E}">
        <p14:creationId xmlns:p14="http://schemas.microsoft.com/office/powerpoint/2010/main" val="25987479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8"/>
          <p:cNvSpPr>
            <a:spLocks noGrp="1" noChangeArrowheads="1"/>
          </p:cNvSpPr>
          <p:nvPr>
            <p:ph type="title"/>
          </p:nvPr>
        </p:nvSpPr>
        <p:spPr>
          <a:noFill/>
        </p:spPr>
        <p:txBody>
          <a:bodyPr>
            <a:normAutofit/>
          </a:bodyPr>
          <a:lstStyle/>
          <a:p>
            <a:r>
              <a:rPr lang="es-MX" noProof="0" dirty="0" smtClean="0"/>
              <a:t>Mecanismos del Dolor Neuropático</a:t>
            </a:r>
          </a:p>
        </p:txBody>
      </p:sp>
      <p:sp>
        <p:nvSpPr>
          <p:cNvPr id="46" name="Text Box 53"/>
          <p:cNvSpPr txBox="1">
            <a:spLocks noChangeArrowheads="1"/>
          </p:cNvSpPr>
          <p:nvPr/>
        </p:nvSpPr>
        <p:spPr bwMode="auto">
          <a:xfrm>
            <a:off x="45468" y="6375495"/>
            <a:ext cx="8486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a:solidFill>
                  <a:srgbClr val="002060"/>
                </a:solidFill>
                <a:latin typeface="Calibri"/>
                <a:cs typeface="Arial" pitchFamily="34" charset="0"/>
              </a:rPr>
              <a:t>Gilron I </a:t>
            </a:r>
            <a:r>
              <a:rPr lang="en-US" sz="1000" i="1" dirty="0">
                <a:solidFill>
                  <a:srgbClr val="002060"/>
                </a:solidFill>
                <a:latin typeface="Calibri"/>
                <a:cs typeface="Arial" pitchFamily="34" charset="0"/>
              </a:rPr>
              <a:t>et al. CMAJ </a:t>
            </a:r>
            <a:r>
              <a:rPr lang="en-US" sz="1000" dirty="0">
                <a:solidFill>
                  <a:srgbClr val="002060"/>
                </a:solidFill>
                <a:latin typeface="Calibri"/>
                <a:cs typeface="Arial" pitchFamily="34" charset="0"/>
              </a:rPr>
              <a:t>2006; 175(3):265-75; </a:t>
            </a:r>
            <a:r>
              <a:rPr lang="en-US" sz="1000" dirty="0" smtClean="0">
                <a:solidFill>
                  <a:srgbClr val="002060"/>
                </a:solidFill>
                <a:latin typeface="Calibri"/>
                <a:cs typeface="Arial" pitchFamily="34" charset="0"/>
              </a:rPr>
              <a:t>Jarvis MF, Boyce-Rustay JM</a:t>
            </a:r>
            <a:r>
              <a:rPr lang="en-US" sz="1000" i="1" dirty="0" smtClean="0">
                <a:solidFill>
                  <a:srgbClr val="002060"/>
                </a:solidFill>
                <a:latin typeface="Calibri"/>
                <a:cs typeface="Arial" pitchFamily="34" charset="0"/>
              </a:rPr>
              <a:t>. </a:t>
            </a:r>
            <a:r>
              <a:rPr lang="fr-FR" sz="1000" i="1" dirty="0">
                <a:solidFill>
                  <a:srgbClr val="002060"/>
                </a:solidFill>
                <a:latin typeface="Calibri"/>
                <a:cs typeface="Arial" pitchFamily="34" charset="0"/>
              </a:rPr>
              <a:t>Curr Pharm Des </a:t>
            </a:r>
            <a:r>
              <a:rPr lang="fr-FR" sz="1000" dirty="0">
                <a:solidFill>
                  <a:srgbClr val="002060"/>
                </a:solidFill>
                <a:latin typeface="Calibri"/>
                <a:cs typeface="Arial" pitchFamily="34" charset="0"/>
              </a:rPr>
              <a:t>2009</a:t>
            </a:r>
            <a:r>
              <a:rPr lang="fr-FR" sz="1000" dirty="0" smtClean="0">
                <a:solidFill>
                  <a:srgbClr val="002060"/>
                </a:solidFill>
                <a:latin typeface="Calibri"/>
                <a:cs typeface="Arial" pitchFamily="34" charset="0"/>
              </a:rPr>
              <a:t>; 15(15):1711-6</a:t>
            </a:r>
            <a:r>
              <a:rPr lang="fr-FR" sz="1000" dirty="0">
                <a:solidFill>
                  <a:srgbClr val="002060"/>
                </a:solidFill>
                <a:latin typeface="Calibri"/>
                <a:cs typeface="Arial" pitchFamily="34" charset="0"/>
              </a:rPr>
              <a:t>; </a:t>
            </a:r>
            <a:r>
              <a:rPr lang="fr-FR" sz="1000" dirty="0" smtClean="0">
                <a:solidFill>
                  <a:srgbClr val="002060"/>
                </a:solidFill>
                <a:latin typeface="Calibri"/>
                <a:cs typeface="Arial" pitchFamily="34" charset="0"/>
              </a:rPr>
              <a:t/>
            </a:r>
            <a:br>
              <a:rPr lang="fr-FR" sz="1000" dirty="0" smtClean="0">
                <a:solidFill>
                  <a:srgbClr val="002060"/>
                </a:solidFill>
                <a:latin typeface="Calibri"/>
                <a:cs typeface="Arial" pitchFamily="34" charset="0"/>
              </a:rPr>
            </a:br>
            <a:r>
              <a:rPr lang="fr-FR" sz="1000" dirty="0" smtClean="0">
                <a:solidFill>
                  <a:srgbClr val="002060"/>
                </a:solidFill>
                <a:latin typeface="Calibri"/>
                <a:cs typeface="Arial" pitchFamily="34" charset="0"/>
              </a:rPr>
              <a:t>Scholz J, </a:t>
            </a:r>
            <a:r>
              <a:rPr lang="fr-FR" sz="1000" dirty="0" smtClean="0">
                <a:solidFill>
                  <a:srgbClr val="002060"/>
                </a:solidFill>
                <a:latin typeface="Calibri"/>
              </a:rPr>
              <a:t>Woolf  </a:t>
            </a:r>
            <a:r>
              <a:rPr lang="fr-FR" sz="1000" dirty="0">
                <a:solidFill>
                  <a:srgbClr val="002060"/>
                </a:solidFill>
                <a:latin typeface="Calibri"/>
              </a:rPr>
              <a:t>CJ. </a:t>
            </a:r>
            <a:r>
              <a:rPr lang="fr-FR" sz="1000" i="1" dirty="0">
                <a:solidFill>
                  <a:srgbClr val="002060"/>
                </a:solidFill>
                <a:latin typeface="Calibri"/>
              </a:rPr>
              <a:t>Nat Neurosci</a:t>
            </a:r>
            <a:r>
              <a:rPr lang="fr-FR" sz="1000" dirty="0">
                <a:solidFill>
                  <a:srgbClr val="002060"/>
                </a:solidFill>
                <a:latin typeface="Calibri"/>
              </a:rPr>
              <a:t> 2002; 5(Suppl):1062-7</a:t>
            </a:r>
            <a:r>
              <a:rPr lang="fr-FR" sz="1000" dirty="0" smtClean="0">
                <a:solidFill>
                  <a:srgbClr val="002060"/>
                </a:solidFill>
                <a:latin typeface="Calibri"/>
              </a:rPr>
              <a:t>.</a:t>
            </a:r>
            <a:endParaRPr lang="en-US" sz="1000" dirty="0">
              <a:solidFill>
                <a:srgbClr val="002060"/>
              </a:solidFill>
              <a:latin typeface="Calibri"/>
              <a:cs typeface="Arial" pitchFamily="34" charset="0"/>
            </a:endParaRPr>
          </a:p>
        </p:txBody>
      </p:sp>
      <p:sp>
        <p:nvSpPr>
          <p:cNvPr id="5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41</a:t>
            </a:fld>
            <a:endParaRPr lang="en-CA" dirty="0">
              <a:solidFill>
                <a:prstClr val="black"/>
              </a:solidFill>
            </a:endParaRPr>
          </a:p>
        </p:txBody>
      </p:sp>
      <p:sp>
        <p:nvSpPr>
          <p:cNvPr id="60" name="Rectangle 43"/>
          <p:cNvSpPr/>
          <p:nvPr/>
        </p:nvSpPr>
        <p:spPr>
          <a:xfrm>
            <a:off x="251520" y="1412776"/>
            <a:ext cx="8496944" cy="4787356"/>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schemeClr val="bg1"/>
              </a:solidFill>
            </a:endParaRPr>
          </a:p>
        </p:txBody>
      </p:sp>
      <p:pic>
        <p:nvPicPr>
          <p:cNvPr id="63" name="Picture 50" descr="head and shoulders"/>
          <p:cNvPicPr>
            <a:picLocks noChangeAspect="1" noChangeArrowheads="1"/>
          </p:cNvPicPr>
          <p:nvPr/>
        </p:nvPicPr>
        <p:blipFill>
          <a:blip r:embed="rId3" cstate="print"/>
          <a:srcRect l="3940" t="5711" r="8307" b="9053"/>
          <a:stretch>
            <a:fillRect/>
          </a:stretch>
        </p:blipFill>
        <p:spPr bwMode="auto">
          <a:xfrm>
            <a:off x="5093433" y="1821626"/>
            <a:ext cx="2974393" cy="2441619"/>
          </a:xfrm>
          <a:prstGeom prst="rect">
            <a:avLst/>
          </a:prstGeom>
          <a:noFill/>
          <a:ln w="9525">
            <a:noFill/>
            <a:miter lim="800000"/>
            <a:headEnd/>
            <a:tailEnd/>
          </a:ln>
        </p:spPr>
      </p:pic>
      <p:pic>
        <p:nvPicPr>
          <p:cNvPr id="64" name="Picture 98" descr="Revision_07"/>
          <p:cNvPicPr>
            <a:picLocks noChangeAspect="1" noChangeArrowheads="1"/>
          </p:cNvPicPr>
          <p:nvPr/>
        </p:nvPicPr>
        <p:blipFill>
          <a:blip r:embed="rId4" cstate="print"/>
          <a:srcRect l="882" t="25748" r="882" b="7559"/>
          <a:stretch>
            <a:fillRect/>
          </a:stretch>
        </p:blipFill>
        <p:spPr bwMode="auto">
          <a:xfrm>
            <a:off x="1733107" y="4641710"/>
            <a:ext cx="5802305" cy="861589"/>
          </a:xfrm>
          <a:prstGeom prst="rect">
            <a:avLst/>
          </a:prstGeom>
          <a:noFill/>
          <a:ln w="9525">
            <a:noFill/>
            <a:miter lim="800000"/>
            <a:headEnd/>
            <a:tailEnd/>
          </a:ln>
        </p:spPr>
      </p:pic>
      <p:sp>
        <p:nvSpPr>
          <p:cNvPr id="65" name="Text Box 33"/>
          <p:cNvSpPr txBox="1">
            <a:spLocks noChangeArrowheads="1"/>
          </p:cNvSpPr>
          <p:nvPr/>
        </p:nvSpPr>
        <p:spPr bwMode="auto">
          <a:xfrm>
            <a:off x="1019687" y="4144743"/>
            <a:ext cx="1447832" cy="307777"/>
          </a:xfrm>
          <a:prstGeom prst="rect">
            <a:avLst/>
          </a:prstGeom>
          <a:noFill/>
          <a:ln w="9525">
            <a:noFill/>
            <a:miter lim="800000"/>
            <a:headEnd/>
            <a:tailEnd/>
          </a:ln>
        </p:spPr>
        <p:txBody>
          <a:bodyPr wrap="none">
            <a:spAutoFit/>
          </a:bodyPr>
          <a:lstStyle/>
          <a:p>
            <a:r>
              <a:rPr lang="es-MX" sz="1400" b="1" dirty="0" smtClean="0"/>
              <a:t>Lesión del nervio</a:t>
            </a:r>
            <a:endParaRPr lang="es-MX" sz="1400" b="1" dirty="0"/>
          </a:p>
        </p:txBody>
      </p:sp>
      <p:sp>
        <p:nvSpPr>
          <p:cNvPr id="66" name="Text Box 81"/>
          <p:cNvSpPr txBox="1">
            <a:spLocks noChangeArrowheads="1"/>
          </p:cNvSpPr>
          <p:nvPr/>
        </p:nvSpPr>
        <p:spPr bwMode="auto">
          <a:xfrm>
            <a:off x="6114861" y="5283175"/>
            <a:ext cx="1329210" cy="307777"/>
          </a:xfrm>
          <a:prstGeom prst="rect">
            <a:avLst/>
          </a:prstGeom>
          <a:noFill/>
          <a:ln w="9525">
            <a:noFill/>
            <a:miter lim="800000"/>
            <a:headEnd/>
            <a:tailEnd/>
          </a:ln>
        </p:spPr>
        <p:txBody>
          <a:bodyPr wrap="none">
            <a:spAutoFit/>
          </a:bodyPr>
          <a:lstStyle/>
          <a:p>
            <a:r>
              <a:rPr lang="es-MX" sz="1400" b="1" dirty="0" smtClean="0"/>
              <a:t>Médula</a:t>
            </a:r>
            <a:r>
              <a:rPr lang="es-MX" sz="1400" b="1" dirty="0" smtClean="0">
                <a:solidFill>
                  <a:schemeClr val="bg1"/>
                </a:solidFill>
              </a:rPr>
              <a:t> espinal</a:t>
            </a:r>
            <a:endParaRPr lang="es-MX" sz="1400" b="1" dirty="0">
              <a:solidFill>
                <a:schemeClr val="bg1"/>
              </a:solidFill>
            </a:endParaRPr>
          </a:p>
        </p:txBody>
      </p:sp>
      <p:sp>
        <p:nvSpPr>
          <p:cNvPr id="67" name="Text Box 89"/>
          <p:cNvSpPr txBox="1">
            <a:spLocks noChangeArrowheads="1"/>
          </p:cNvSpPr>
          <p:nvPr/>
        </p:nvSpPr>
        <p:spPr bwMode="auto">
          <a:xfrm>
            <a:off x="2974133" y="5217003"/>
            <a:ext cx="2052100" cy="523220"/>
          </a:xfrm>
          <a:prstGeom prst="rect">
            <a:avLst/>
          </a:prstGeom>
          <a:noFill/>
          <a:ln w="9525">
            <a:noFill/>
            <a:miter lim="800000"/>
            <a:headEnd/>
            <a:tailEnd/>
          </a:ln>
        </p:spPr>
        <p:txBody>
          <a:bodyPr>
            <a:spAutoFit/>
          </a:bodyPr>
          <a:lstStyle/>
          <a:p>
            <a:pPr algn="ctr" eaLnBrk="1" hangingPunct="1"/>
            <a:r>
              <a:rPr lang="es-MX" sz="1400" b="1" dirty="0" smtClean="0"/>
              <a:t>Fibra aferente nociceptiva</a:t>
            </a:r>
            <a:endParaRPr lang="es-MX" sz="1400" b="1" dirty="0"/>
          </a:p>
        </p:txBody>
      </p:sp>
      <p:pic>
        <p:nvPicPr>
          <p:cNvPr id="68" name="Picture 100" descr="pain"/>
          <p:cNvPicPr>
            <a:picLocks noChangeAspect="1" noChangeArrowheads="1"/>
          </p:cNvPicPr>
          <p:nvPr/>
        </p:nvPicPr>
        <p:blipFill>
          <a:blip r:embed="rId5" cstate="print"/>
          <a:srcRect/>
          <a:stretch>
            <a:fillRect/>
          </a:stretch>
        </p:blipFill>
        <p:spPr bwMode="auto">
          <a:xfrm>
            <a:off x="1914853" y="4886142"/>
            <a:ext cx="101724" cy="97233"/>
          </a:xfrm>
          <a:prstGeom prst="rect">
            <a:avLst/>
          </a:prstGeom>
          <a:noFill/>
          <a:ln w="9525">
            <a:noFill/>
            <a:miter lim="800000"/>
            <a:headEnd/>
            <a:tailEnd/>
          </a:ln>
        </p:spPr>
      </p:pic>
      <p:pic>
        <p:nvPicPr>
          <p:cNvPr id="69" name="Picture 102" descr="pain"/>
          <p:cNvPicPr>
            <a:picLocks noChangeAspect="1" noChangeArrowheads="1"/>
          </p:cNvPicPr>
          <p:nvPr/>
        </p:nvPicPr>
        <p:blipFill>
          <a:blip r:embed="rId5" cstate="print"/>
          <a:srcRect/>
          <a:stretch>
            <a:fillRect/>
          </a:stretch>
        </p:blipFill>
        <p:spPr bwMode="auto">
          <a:xfrm>
            <a:off x="2365149" y="4903697"/>
            <a:ext cx="101724" cy="97233"/>
          </a:xfrm>
          <a:prstGeom prst="rect">
            <a:avLst/>
          </a:prstGeom>
          <a:noFill/>
          <a:ln w="9525">
            <a:noFill/>
            <a:miter lim="800000"/>
            <a:headEnd/>
            <a:tailEnd/>
          </a:ln>
        </p:spPr>
      </p:pic>
      <p:pic>
        <p:nvPicPr>
          <p:cNvPr id="70" name="Picture 103" descr="pain"/>
          <p:cNvPicPr>
            <a:picLocks noChangeAspect="1" noChangeArrowheads="1"/>
          </p:cNvPicPr>
          <p:nvPr/>
        </p:nvPicPr>
        <p:blipFill>
          <a:blip r:embed="rId5" cstate="print"/>
          <a:srcRect/>
          <a:stretch>
            <a:fillRect/>
          </a:stretch>
        </p:blipFill>
        <p:spPr bwMode="auto">
          <a:xfrm>
            <a:off x="1975887" y="5369604"/>
            <a:ext cx="101723" cy="97233"/>
          </a:xfrm>
          <a:prstGeom prst="rect">
            <a:avLst/>
          </a:prstGeom>
          <a:noFill/>
          <a:ln w="9525">
            <a:noFill/>
            <a:miter lim="800000"/>
            <a:headEnd/>
            <a:tailEnd/>
          </a:ln>
        </p:spPr>
      </p:pic>
      <p:pic>
        <p:nvPicPr>
          <p:cNvPr id="71" name="Picture 104" descr="pain"/>
          <p:cNvPicPr>
            <a:picLocks noChangeAspect="1" noChangeArrowheads="1"/>
          </p:cNvPicPr>
          <p:nvPr/>
        </p:nvPicPr>
        <p:blipFill>
          <a:blip r:embed="rId5" cstate="print"/>
          <a:srcRect/>
          <a:stretch>
            <a:fillRect/>
          </a:stretch>
        </p:blipFill>
        <p:spPr bwMode="auto">
          <a:xfrm>
            <a:off x="1752095" y="4726789"/>
            <a:ext cx="101724" cy="97233"/>
          </a:xfrm>
          <a:prstGeom prst="rect">
            <a:avLst/>
          </a:prstGeom>
          <a:noFill/>
          <a:ln w="9525">
            <a:noFill/>
            <a:miter lim="800000"/>
            <a:headEnd/>
            <a:tailEnd/>
          </a:ln>
        </p:spPr>
      </p:pic>
      <p:pic>
        <p:nvPicPr>
          <p:cNvPr id="72" name="Picture 105" descr="pain"/>
          <p:cNvPicPr>
            <a:picLocks noChangeAspect="1" noChangeArrowheads="1"/>
          </p:cNvPicPr>
          <p:nvPr/>
        </p:nvPicPr>
        <p:blipFill>
          <a:blip r:embed="rId5" cstate="print"/>
          <a:srcRect/>
          <a:stretch>
            <a:fillRect/>
          </a:stretch>
        </p:blipFill>
        <p:spPr bwMode="auto">
          <a:xfrm>
            <a:off x="2281057" y="4965818"/>
            <a:ext cx="101724" cy="97233"/>
          </a:xfrm>
          <a:prstGeom prst="rect">
            <a:avLst/>
          </a:prstGeom>
          <a:noFill/>
          <a:ln w="9525">
            <a:noFill/>
            <a:miter lim="800000"/>
            <a:headEnd/>
            <a:tailEnd/>
          </a:ln>
        </p:spPr>
      </p:pic>
      <p:pic>
        <p:nvPicPr>
          <p:cNvPr id="73" name="Picture 106" descr="pain"/>
          <p:cNvPicPr>
            <a:picLocks noChangeAspect="1" noChangeArrowheads="1"/>
          </p:cNvPicPr>
          <p:nvPr/>
        </p:nvPicPr>
        <p:blipFill>
          <a:blip r:embed="rId5" cstate="print"/>
          <a:srcRect/>
          <a:stretch>
            <a:fillRect/>
          </a:stretch>
        </p:blipFill>
        <p:spPr bwMode="auto">
          <a:xfrm>
            <a:off x="1845681" y="5153532"/>
            <a:ext cx="101723" cy="97233"/>
          </a:xfrm>
          <a:prstGeom prst="rect">
            <a:avLst/>
          </a:prstGeom>
          <a:noFill/>
          <a:ln w="9525">
            <a:noFill/>
            <a:miter lim="800000"/>
            <a:headEnd/>
            <a:tailEnd/>
          </a:ln>
        </p:spPr>
      </p:pic>
      <p:pic>
        <p:nvPicPr>
          <p:cNvPr id="74" name="Picture 107" descr="pain"/>
          <p:cNvPicPr>
            <a:picLocks noChangeAspect="1" noChangeArrowheads="1"/>
          </p:cNvPicPr>
          <p:nvPr/>
        </p:nvPicPr>
        <p:blipFill>
          <a:blip r:embed="rId5" cstate="print"/>
          <a:srcRect/>
          <a:stretch>
            <a:fillRect/>
          </a:stretch>
        </p:blipFill>
        <p:spPr bwMode="auto">
          <a:xfrm>
            <a:off x="1904002" y="5030640"/>
            <a:ext cx="101724" cy="97233"/>
          </a:xfrm>
          <a:prstGeom prst="rect">
            <a:avLst/>
          </a:prstGeom>
          <a:noFill/>
          <a:ln w="9525">
            <a:noFill/>
            <a:miter lim="800000"/>
            <a:headEnd/>
            <a:tailEnd/>
          </a:ln>
        </p:spPr>
      </p:pic>
      <p:pic>
        <p:nvPicPr>
          <p:cNvPr id="75" name="Picture 108" descr="pain"/>
          <p:cNvPicPr>
            <a:picLocks noChangeAspect="1" noChangeArrowheads="1"/>
          </p:cNvPicPr>
          <p:nvPr/>
        </p:nvPicPr>
        <p:blipFill>
          <a:blip r:embed="rId5" cstate="print"/>
          <a:srcRect/>
          <a:stretch>
            <a:fillRect/>
          </a:stretch>
        </p:blipFill>
        <p:spPr bwMode="auto">
          <a:xfrm>
            <a:off x="2413976" y="4963117"/>
            <a:ext cx="101724" cy="97233"/>
          </a:xfrm>
          <a:prstGeom prst="rect">
            <a:avLst/>
          </a:prstGeom>
          <a:noFill/>
          <a:ln w="9525">
            <a:noFill/>
            <a:miter lim="800000"/>
            <a:headEnd/>
            <a:tailEnd/>
          </a:ln>
        </p:spPr>
      </p:pic>
      <p:pic>
        <p:nvPicPr>
          <p:cNvPr id="76" name="Picture 109" descr="pain"/>
          <p:cNvPicPr>
            <a:picLocks noChangeAspect="1" noChangeArrowheads="1"/>
          </p:cNvPicPr>
          <p:nvPr/>
        </p:nvPicPr>
        <p:blipFill>
          <a:blip r:embed="rId5" cstate="print"/>
          <a:srcRect/>
          <a:stretch>
            <a:fillRect/>
          </a:stretch>
        </p:blipFill>
        <p:spPr bwMode="auto">
          <a:xfrm>
            <a:off x="2129150" y="4953665"/>
            <a:ext cx="101724" cy="97233"/>
          </a:xfrm>
          <a:prstGeom prst="rect">
            <a:avLst/>
          </a:prstGeom>
          <a:noFill/>
          <a:ln w="9525">
            <a:noFill/>
            <a:miter lim="800000"/>
            <a:headEnd/>
            <a:tailEnd/>
          </a:ln>
        </p:spPr>
      </p:pic>
      <p:pic>
        <p:nvPicPr>
          <p:cNvPr id="77" name="Picture 111" descr="pain"/>
          <p:cNvPicPr>
            <a:picLocks noChangeAspect="1" noChangeArrowheads="1"/>
          </p:cNvPicPr>
          <p:nvPr/>
        </p:nvPicPr>
        <p:blipFill>
          <a:blip r:embed="rId5" cstate="print"/>
          <a:srcRect/>
          <a:stretch>
            <a:fillRect/>
          </a:stretch>
        </p:blipFill>
        <p:spPr bwMode="auto">
          <a:xfrm>
            <a:off x="1937911" y="5185943"/>
            <a:ext cx="101723" cy="97233"/>
          </a:xfrm>
          <a:prstGeom prst="rect">
            <a:avLst/>
          </a:prstGeom>
          <a:noFill/>
          <a:ln w="9525">
            <a:noFill/>
            <a:miter lim="800000"/>
            <a:headEnd/>
            <a:tailEnd/>
          </a:ln>
        </p:spPr>
      </p:pic>
      <p:sp>
        <p:nvSpPr>
          <p:cNvPr id="78" name="Oval 115"/>
          <p:cNvSpPr>
            <a:spLocks noChangeArrowheads="1"/>
          </p:cNvSpPr>
          <p:nvPr/>
        </p:nvSpPr>
        <p:spPr bwMode="auto">
          <a:xfrm>
            <a:off x="5841378" y="4882090"/>
            <a:ext cx="75954" cy="75625"/>
          </a:xfrm>
          <a:prstGeom prst="ellipse">
            <a:avLst/>
          </a:prstGeom>
          <a:solidFill>
            <a:srgbClr val="FF0000"/>
          </a:solidFill>
          <a:ln w="9525">
            <a:noFill/>
            <a:round/>
            <a:headEnd/>
            <a:tailEnd/>
          </a:ln>
        </p:spPr>
        <p:txBody>
          <a:bodyPr wrap="none" anchor="ctr"/>
          <a:lstStyle/>
          <a:p>
            <a:endParaRPr lang="es-MX" dirty="0"/>
          </a:p>
        </p:txBody>
      </p:sp>
      <p:sp>
        <p:nvSpPr>
          <p:cNvPr id="79" name="Freeform 116"/>
          <p:cNvSpPr>
            <a:spLocks/>
          </p:cNvSpPr>
          <p:nvPr/>
        </p:nvSpPr>
        <p:spPr bwMode="auto">
          <a:xfrm>
            <a:off x="5892918" y="4864535"/>
            <a:ext cx="390618" cy="49966"/>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p>
        </p:txBody>
      </p:sp>
      <p:sp>
        <p:nvSpPr>
          <p:cNvPr id="80" name="AutoShape 117"/>
          <p:cNvSpPr>
            <a:spLocks noChangeArrowheads="1"/>
          </p:cNvSpPr>
          <p:nvPr/>
        </p:nvSpPr>
        <p:spPr bwMode="auto">
          <a:xfrm>
            <a:off x="6302524" y="4834825"/>
            <a:ext cx="112574" cy="94532"/>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p>
        </p:txBody>
      </p:sp>
      <p:sp>
        <p:nvSpPr>
          <p:cNvPr id="81" name="Oval 118"/>
          <p:cNvSpPr>
            <a:spLocks noChangeArrowheads="1"/>
          </p:cNvSpPr>
          <p:nvPr/>
        </p:nvSpPr>
        <p:spPr bwMode="auto">
          <a:xfrm>
            <a:off x="6320156" y="4873988"/>
            <a:ext cx="75954" cy="75625"/>
          </a:xfrm>
          <a:prstGeom prst="ellipse">
            <a:avLst/>
          </a:prstGeom>
          <a:solidFill>
            <a:srgbClr val="FF0000"/>
          </a:solidFill>
          <a:ln w="9525">
            <a:noFill/>
            <a:round/>
            <a:headEnd/>
            <a:tailEnd/>
          </a:ln>
        </p:spPr>
        <p:txBody>
          <a:bodyPr wrap="none" anchor="ctr"/>
          <a:lstStyle/>
          <a:p>
            <a:endParaRPr lang="es-MX" dirty="0"/>
          </a:p>
        </p:txBody>
      </p:sp>
      <p:sp>
        <p:nvSpPr>
          <p:cNvPr id="82" name="Line 120"/>
          <p:cNvSpPr>
            <a:spLocks noChangeShapeType="1"/>
          </p:cNvSpPr>
          <p:nvPr/>
        </p:nvSpPr>
        <p:spPr bwMode="auto">
          <a:xfrm flipV="1">
            <a:off x="6728406" y="2825351"/>
            <a:ext cx="0" cy="2082399"/>
          </a:xfrm>
          <a:prstGeom prst="line">
            <a:avLst/>
          </a:prstGeom>
          <a:noFill/>
          <a:ln w="19050">
            <a:solidFill>
              <a:srgbClr val="FF0000"/>
            </a:solidFill>
            <a:round/>
            <a:headEnd/>
            <a:tailEnd/>
          </a:ln>
        </p:spPr>
        <p:txBody>
          <a:bodyPr/>
          <a:lstStyle/>
          <a:p>
            <a:endParaRPr lang="es-MX" dirty="0"/>
          </a:p>
        </p:txBody>
      </p:sp>
      <p:sp>
        <p:nvSpPr>
          <p:cNvPr id="83" name="Line 121"/>
          <p:cNvSpPr>
            <a:spLocks noChangeShapeType="1"/>
          </p:cNvSpPr>
          <p:nvPr/>
        </p:nvSpPr>
        <p:spPr bwMode="auto">
          <a:xfrm flipV="1">
            <a:off x="6359489" y="2825351"/>
            <a:ext cx="0" cy="2021628"/>
          </a:xfrm>
          <a:prstGeom prst="line">
            <a:avLst/>
          </a:prstGeom>
          <a:noFill/>
          <a:ln w="19050">
            <a:solidFill>
              <a:srgbClr val="00FF00"/>
            </a:solidFill>
            <a:round/>
            <a:headEnd/>
            <a:tailEnd/>
          </a:ln>
        </p:spPr>
        <p:txBody>
          <a:bodyPr/>
          <a:lstStyle/>
          <a:p>
            <a:endParaRPr lang="es-MX" dirty="0"/>
          </a:p>
        </p:txBody>
      </p:sp>
      <p:sp>
        <p:nvSpPr>
          <p:cNvPr id="84" name="Freeform 122"/>
          <p:cNvSpPr>
            <a:spLocks/>
          </p:cNvSpPr>
          <p:nvPr/>
        </p:nvSpPr>
        <p:spPr bwMode="auto">
          <a:xfrm>
            <a:off x="6360845" y="4898296"/>
            <a:ext cx="367561" cy="149901"/>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p>
        </p:txBody>
      </p:sp>
      <p:sp>
        <p:nvSpPr>
          <p:cNvPr id="85" name="Oval 124"/>
          <p:cNvSpPr>
            <a:spLocks noChangeArrowheads="1"/>
          </p:cNvSpPr>
          <p:nvPr/>
        </p:nvSpPr>
        <p:spPr bwMode="auto">
          <a:xfrm>
            <a:off x="2620135" y="4925305"/>
            <a:ext cx="75954" cy="75625"/>
          </a:xfrm>
          <a:prstGeom prst="ellipse">
            <a:avLst/>
          </a:prstGeom>
          <a:solidFill>
            <a:srgbClr val="FF0000"/>
          </a:solidFill>
          <a:ln w="9525">
            <a:noFill/>
            <a:round/>
            <a:headEnd/>
            <a:tailEnd/>
          </a:ln>
        </p:spPr>
        <p:txBody>
          <a:bodyPr wrap="none" anchor="ctr"/>
          <a:lstStyle/>
          <a:p>
            <a:endParaRPr lang="es-MX" dirty="0"/>
          </a:p>
        </p:txBody>
      </p:sp>
      <p:sp>
        <p:nvSpPr>
          <p:cNvPr id="86" name="Oval 125"/>
          <p:cNvSpPr>
            <a:spLocks noChangeArrowheads="1"/>
          </p:cNvSpPr>
          <p:nvPr/>
        </p:nvSpPr>
        <p:spPr bwMode="auto">
          <a:xfrm>
            <a:off x="2620135" y="4925305"/>
            <a:ext cx="75954" cy="75625"/>
          </a:xfrm>
          <a:prstGeom prst="ellipse">
            <a:avLst/>
          </a:prstGeom>
          <a:solidFill>
            <a:srgbClr val="FF0000"/>
          </a:solidFill>
          <a:ln w="9525">
            <a:noFill/>
            <a:round/>
            <a:headEnd/>
            <a:tailEnd/>
          </a:ln>
        </p:spPr>
        <p:txBody>
          <a:bodyPr wrap="none" anchor="ctr"/>
          <a:lstStyle/>
          <a:p>
            <a:endParaRPr lang="es-MX" dirty="0"/>
          </a:p>
        </p:txBody>
      </p:sp>
      <p:sp>
        <p:nvSpPr>
          <p:cNvPr id="87" name="Oval 126"/>
          <p:cNvSpPr>
            <a:spLocks noChangeArrowheads="1"/>
          </p:cNvSpPr>
          <p:nvPr/>
        </p:nvSpPr>
        <p:spPr bwMode="auto">
          <a:xfrm>
            <a:off x="2620135" y="4925305"/>
            <a:ext cx="75954" cy="75625"/>
          </a:xfrm>
          <a:prstGeom prst="ellipse">
            <a:avLst/>
          </a:prstGeom>
          <a:solidFill>
            <a:srgbClr val="FF0000"/>
          </a:solidFill>
          <a:ln w="9525">
            <a:noFill/>
            <a:round/>
            <a:headEnd/>
            <a:tailEnd/>
          </a:ln>
        </p:spPr>
        <p:txBody>
          <a:bodyPr wrap="none" anchor="ctr"/>
          <a:lstStyle/>
          <a:p>
            <a:endParaRPr lang="es-MX" dirty="0"/>
          </a:p>
        </p:txBody>
      </p:sp>
      <p:sp>
        <p:nvSpPr>
          <p:cNvPr id="88" name="Oval 127"/>
          <p:cNvSpPr>
            <a:spLocks noChangeArrowheads="1"/>
          </p:cNvSpPr>
          <p:nvPr/>
        </p:nvSpPr>
        <p:spPr bwMode="auto">
          <a:xfrm>
            <a:off x="2620135" y="4925305"/>
            <a:ext cx="75954" cy="75625"/>
          </a:xfrm>
          <a:prstGeom prst="ellipse">
            <a:avLst/>
          </a:prstGeom>
          <a:solidFill>
            <a:srgbClr val="FF0000"/>
          </a:solidFill>
          <a:ln w="9525">
            <a:noFill/>
            <a:round/>
            <a:headEnd/>
            <a:tailEnd/>
          </a:ln>
        </p:spPr>
        <p:txBody>
          <a:bodyPr wrap="none" anchor="ctr"/>
          <a:lstStyle/>
          <a:p>
            <a:endParaRPr lang="es-MX" dirty="0"/>
          </a:p>
        </p:txBody>
      </p:sp>
      <p:sp>
        <p:nvSpPr>
          <p:cNvPr id="89" name="Oval 128"/>
          <p:cNvSpPr>
            <a:spLocks noChangeArrowheads="1"/>
          </p:cNvSpPr>
          <p:nvPr/>
        </p:nvSpPr>
        <p:spPr bwMode="auto">
          <a:xfrm>
            <a:off x="2620135" y="4925305"/>
            <a:ext cx="75954" cy="75625"/>
          </a:xfrm>
          <a:prstGeom prst="ellipse">
            <a:avLst/>
          </a:prstGeom>
          <a:solidFill>
            <a:srgbClr val="FF0000"/>
          </a:solidFill>
          <a:ln w="9525">
            <a:noFill/>
            <a:round/>
            <a:headEnd/>
            <a:tailEnd/>
          </a:ln>
        </p:spPr>
        <p:txBody>
          <a:bodyPr wrap="none" anchor="ctr"/>
          <a:lstStyle/>
          <a:p>
            <a:endParaRPr lang="es-MX" dirty="0"/>
          </a:p>
        </p:txBody>
      </p:sp>
      <p:sp>
        <p:nvSpPr>
          <p:cNvPr id="90" name="Oval 129"/>
          <p:cNvSpPr>
            <a:spLocks noChangeArrowheads="1"/>
          </p:cNvSpPr>
          <p:nvPr/>
        </p:nvSpPr>
        <p:spPr bwMode="auto">
          <a:xfrm>
            <a:off x="2620135" y="4925305"/>
            <a:ext cx="75954" cy="75625"/>
          </a:xfrm>
          <a:prstGeom prst="ellipse">
            <a:avLst/>
          </a:prstGeom>
          <a:solidFill>
            <a:srgbClr val="FF0000"/>
          </a:solidFill>
          <a:ln w="9525">
            <a:noFill/>
            <a:round/>
            <a:headEnd/>
            <a:tailEnd/>
          </a:ln>
        </p:spPr>
        <p:txBody>
          <a:bodyPr wrap="none" anchor="ctr"/>
          <a:lstStyle/>
          <a:p>
            <a:endParaRPr lang="es-MX" dirty="0"/>
          </a:p>
        </p:txBody>
      </p:sp>
      <p:pic>
        <p:nvPicPr>
          <p:cNvPr id="91" name="Picture 130" descr="pain"/>
          <p:cNvPicPr>
            <a:picLocks noChangeAspect="1" noChangeArrowheads="1"/>
          </p:cNvPicPr>
          <p:nvPr/>
        </p:nvPicPr>
        <p:blipFill>
          <a:blip r:embed="rId6" cstate="print"/>
          <a:srcRect/>
          <a:stretch>
            <a:fillRect/>
          </a:stretch>
        </p:blipFill>
        <p:spPr bwMode="auto">
          <a:xfrm>
            <a:off x="5877998" y="1981317"/>
            <a:ext cx="1227463" cy="973677"/>
          </a:xfrm>
          <a:prstGeom prst="rect">
            <a:avLst/>
          </a:prstGeom>
          <a:noFill/>
          <a:ln w="9525">
            <a:noFill/>
            <a:miter lim="800000"/>
            <a:headEnd/>
            <a:tailEnd/>
          </a:ln>
        </p:spPr>
      </p:pic>
      <p:sp>
        <p:nvSpPr>
          <p:cNvPr id="92" name="Oval 132"/>
          <p:cNvSpPr>
            <a:spLocks noChangeArrowheads="1"/>
          </p:cNvSpPr>
          <p:nvPr/>
        </p:nvSpPr>
        <p:spPr bwMode="auto">
          <a:xfrm>
            <a:off x="6321513" y="2791589"/>
            <a:ext cx="75954" cy="75625"/>
          </a:xfrm>
          <a:prstGeom prst="ellipse">
            <a:avLst/>
          </a:prstGeom>
          <a:solidFill>
            <a:srgbClr val="00FF00"/>
          </a:solidFill>
          <a:ln w="9525">
            <a:noFill/>
            <a:round/>
            <a:headEnd/>
            <a:tailEnd/>
          </a:ln>
        </p:spPr>
        <p:txBody>
          <a:bodyPr wrap="none" anchor="ctr"/>
          <a:lstStyle/>
          <a:p>
            <a:endParaRPr lang="es-MX" dirty="0"/>
          </a:p>
        </p:txBody>
      </p:sp>
      <p:sp>
        <p:nvSpPr>
          <p:cNvPr id="93" name="Oval 133"/>
          <p:cNvSpPr>
            <a:spLocks noChangeArrowheads="1"/>
          </p:cNvSpPr>
          <p:nvPr/>
        </p:nvSpPr>
        <p:spPr bwMode="auto">
          <a:xfrm>
            <a:off x="6318800" y="2791589"/>
            <a:ext cx="75954" cy="75625"/>
          </a:xfrm>
          <a:prstGeom prst="ellipse">
            <a:avLst/>
          </a:prstGeom>
          <a:solidFill>
            <a:srgbClr val="00FF00"/>
          </a:solidFill>
          <a:ln w="9525">
            <a:noFill/>
            <a:round/>
            <a:headEnd/>
            <a:tailEnd/>
          </a:ln>
        </p:spPr>
        <p:txBody>
          <a:bodyPr wrap="none" anchor="ctr"/>
          <a:lstStyle/>
          <a:p>
            <a:endParaRPr lang="es-MX" dirty="0"/>
          </a:p>
        </p:txBody>
      </p:sp>
      <p:sp>
        <p:nvSpPr>
          <p:cNvPr id="94" name="AutoShape 119"/>
          <p:cNvSpPr>
            <a:spLocks noChangeArrowheads="1"/>
          </p:cNvSpPr>
          <p:nvPr/>
        </p:nvSpPr>
        <p:spPr bwMode="auto">
          <a:xfrm rot="16200000">
            <a:off x="6274964" y="4862303"/>
            <a:ext cx="112087" cy="94942"/>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p>
        </p:txBody>
      </p:sp>
      <p:sp>
        <p:nvSpPr>
          <p:cNvPr id="96" name="Text Box 25"/>
          <p:cNvSpPr txBox="1">
            <a:spLocks noChangeArrowheads="1"/>
          </p:cNvSpPr>
          <p:nvPr/>
        </p:nvSpPr>
        <p:spPr bwMode="auto">
          <a:xfrm>
            <a:off x="4603776" y="3152184"/>
            <a:ext cx="1733368" cy="549820"/>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cs typeface="+mn-cs"/>
              </a:rPr>
              <a:t>Pérdida de </a:t>
            </a:r>
            <a:br>
              <a:rPr lang="es-MX" b="1" dirty="0" smtClean="0">
                <a:solidFill>
                  <a:srgbClr val="FF99CC"/>
                </a:solidFill>
                <a:cs typeface="+mn-cs"/>
              </a:rPr>
            </a:br>
            <a:r>
              <a:rPr lang="es-MX" b="1" dirty="0" smtClean="0">
                <a:solidFill>
                  <a:srgbClr val="FF99CC"/>
                </a:solidFill>
                <a:cs typeface="+mn-cs"/>
              </a:rPr>
              <a:t>control inhibitorio</a:t>
            </a:r>
            <a:endParaRPr lang="es-MX" b="1" dirty="0">
              <a:solidFill>
                <a:srgbClr val="FF99CC"/>
              </a:solidFill>
              <a:cs typeface="+mn-cs"/>
            </a:endParaRPr>
          </a:p>
        </p:txBody>
      </p:sp>
      <p:sp>
        <p:nvSpPr>
          <p:cNvPr id="97" name="Text Box 26"/>
          <p:cNvSpPr txBox="1">
            <a:spLocks noChangeArrowheads="1"/>
          </p:cNvSpPr>
          <p:nvPr/>
        </p:nvSpPr>
        <p:spPr bwMode="auto">
          <a:xfrm>
            <a:off x="6939696" y="4396291"/>
            <a:ext cx="1412216" cy="549820"/>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cs typeface="+mn-cs"/>
              </a:rPr>
              <a:t>Sensibilización central</a:t>
            </a:r>
            <a:endParaRPr lang="es-MX" b="1" dirty="0">
              <a:solidFill>
                <a:srgbClr val="FF99CC"/>
              </a:solidFill>
              <a:cs typeface="+mn-cs"/>
            </a:endParaRPr>
          </a:p>
        </p:txBody>
      </p:sp>
      <p:sp>
        <p:nvSpPr>
          <p:cNvPr id="98" name="Oval 64"/>
          <p:cNvSpPr>
            <a:spLocks noChangeArrowheads="1"/>
          </p:cNvSpPr>
          <p:nvPr/>
        </p:nvSpPr>
        <p:spPr bwMode="auto">
          <a:xfrm>
            <a:off x="1832118" y="4460749"/>
            <a:ext cx="75954" cy="75625"/>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cs typeface="+mn-cs"/>
            </a:endParaRPr>
          </a:p>
        </p:txBody>
      </p:sp>
      <p:pic>
        <p:nvPicPr>
          <p:cNvPr id="99" name="Picture 67" descr="pain"/>
          <p:cNvPicPr>
            <a:picLocks noChangeAspect="1" noChangeArrowheads="1"/>
          </p:cNvPicPr>
          <p:nvPr/>
        </p:nvPicPr>
        <p:blipFill>
          <a:blip r:embed="rId6" cstate="print"/>
          <a:srcRect/>
          <a:stretch>
            <a:fillRect/>
          </a:stretch>
        </p:blipFill>
        <p:spPr bwMode="auto">
          <a:xfrm>
            <a:off x="5877998" y="1800356"/>
            <a:ext cx="1227463" cy="973677"/>
          </a:xfrm>
          <a:prstGeom prst="rect">
            <a:avLst/>
          </a:prstGeom>
          <a:noFill/>
          <a:ln w="9525">
            <a:noFill/>
            <a:miter lim="800000"/>
            <a:headEnd/>
            <a:tailEnd/>
          </a:ln>
        </p:spPr>
      </p:pic>
      <p:sp>
        <p:nvSpPr>
          <p:cNvPr id="100" name="Text Box 68"/>
          <p:cNvSpPr txBox="1">
            <a:spLocks noChangeArrowheads="1"/>
          </p:cNvSpPr>
          <p:nvPr/>
        </p:nvSpPr>
        <p:spPr bwMode="auto">
          <a:xfrm>
            <a:off x="6352898" y="2058040"/>
            <a:ext cx="192013" cy="261819"/>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cs typeface="+mn-cs"/>
              </a:rPr>
              <a:t> </a:t>
            </a:r>
            <a:endParaRPr lang="es-MX" sz="1400" b="1" dirty="0">
              <a:solidFill>
                <a:srgbClr val="FFFFFF"/>
              </a:solidFill>
              <a:cs typeface="+mn-cs"/>
            </a:endParaRPr>
          </a:p>
        </p:txBody>
      </p:sp>
      <p:sp>
        <p:nvSpPr>
          <p:cNvPr id="101" name="TextBox 52"/>
          <p:cNvSpPr txBox="1"/>
          <p:nvPr/>
        </p:nvSpPr>
        <p:spPr>
          <a:xfrm>
            <a:off x="2407402" y="4085864"/>
            <a:ext cx="1230430" cy="549820"/>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102" name="TextBox 53"/>
          <p:cNvSpPr txBox="1"/>
          <p:nvPr/>
        </p:nvSpPr>
        <p:spPr>
          <a:xfrm>
            <a:off x="539552" y="4479981"/>
            <a:ext cx="1356991" cy="1200329"/>
          </a:xfrm>
          <a:prstGeom prst="rect">
            <a:avLst/>
          </a:prstGeom>
          <a:noFill/>
        </p:spPr>
        <p:txBody>
          <a:bodyPr wrap="square" rtlCol="0">
            <a:spAutoFit/>
          </a:bodyPr>
          <a:lstStyle/>
          <a:p>
            <a:r>
              <a:rPr lang="es-MX" b="1" dirty="0" smtClean="0">
                <a:solidFill>
                  <a:srgbClr val="FF99CC"/>
                </a:solidFill>
              </a:rPr>
              <a:t>Hiper-excitabilidad neurona periférica</a:t>
            </a:r>
            <a:endParaRPr lang="es-MX" b="1" dirty="0">
              <a:solidFill>
                <a:srgbClr val="FF99CC"/>
              </a:solidFill>
            </a:endParaRPr>
          </a:p>
        </p:txBody>
      </p:sp>
      <p:sp>
        <p:nvSpPr>
          <p:cNvPr id="103" name="TextBox 54"/>
          <p:cNvSpPr txBox="1"/>
          <p:nvPr/>
        </p:nvSpPr>
        <p:spPr>
          <a:xfrm>
            <a:off x="6660505" y="1874273"/>
            <a:ext cx="1403868" cy="307777"/>
          </a:xfrm>
          <a:prstGeom prst="rect">
            <a:avLst/>
          </a:prstGeom>
          <a:noFill/>
        </p:spPr>
        <p:txBody>
          <a:bodyPr wrap="square" rtlCol="0">
            <a:spAutoFit/>
          </a:bodyPr>
          <a:lstStyle/>
          <a:p>
            <a:r>
              <a:rPr lang="es-MX" sz="1400" b="1" dirty="0" smtClean="0"/>
              <a:t>Cerebro</a:t>
            </a:r>
            <a:endParaRPr lang="es-MX" sz="1400" b="1" dirty="0"/>
          </a:p>
        </p:txBody>
      </p:sp>
      <p:sp>
        <p:nvSpPr>
          <p:cNvPr id="104" name="Freeform 221"/>
          <p:cNvSpPr>
            <a:spLocks/>
          </p:cNvSpPr>
          <p:nvPr/>
        </p:nvSpPr>
        <p:spPr bwMode="blackWhite">
          <a:xfrm>
            <a:off x="2665656" y="4611957"/>
            <a:ext cx="452109" cy="32689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cs typeface="Arial" charset="0"/>
            </a:endParaRPr>
          </a:p>
        </p:txBody>
      </p:sp>
      <p:cxnSp>
        <p:nvCxnSpPr>
          <p:cNvPr id="105" name="Straight Connector 4"/>
          <p:cNvCxnSpPr/>
          <p:nvPr/>
        </p:nvCxnSpPr>
        <p:spPr>
          <a:xfrm>
            <a:off x="1914853" y="4297825"/>
            <a:ext cx="638002" cy="5916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Text Box 26"/>
          <p:cNvSpPr txBox="1">
            <a:spLocks noChangeArrowheads="1"/>
          </p:cNvSpPr>
          <p:nvPr/>
        </p:nvSpPr>
        <p:spPr bwMode="auto">
          <a:xfrm>
            <a:off x="4583821" y="4297825"/>
            <a:ext cx="1697210" cy="549820"/>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cs typeface="+mn-cs"/>
              </a:rPr>
              <a:t>Hiperexcitabilidad</a:t>
            </a:r>
          </a:p>
          <a:p>
            <a:pPr algn="r" eaLnBrk="0" hangingPunct="0">
              <a:defRPr/>
            </a:pPr>
            <a:r>
              <a:rPr lang="es-MX" b="1" dirty="0" smtClean="0">
                <a:solidFill>
                  <a:srgbClr val="FF99CC"/>
                </a:solidFill>
              </a:rPr>
              <a:t>neurona central</a:t>
            </a:r>
            <a:endParaRPr lang="es-MX" b="1" dirty="0">
              <a:solidFill>
                <a:srgbClr val="FF99CC"/>
              </a:solidFill>
              <a:cs typeface="+mn-cs"/>
            </a:endParaRPr>
          </a:p>
        </p:txBody>
      </p:sp>
      <p:sp>
        <p:nvSpPr>
          <p:cNvPr id="107" name="Slide Number Placeholder 3"/>
          <p:cNvSpPr txBox="1">
            <a:spLocks/>
          </p:cNvSpPr>
          <p:nvPr/>
        </p:nvSpPr>
        <p:spPr>
          <a:xfrm>
            <a:off x="6314137" y="5851567"/>
            <a:ext cx="1822884" cy="31060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white"/>
                </a:solidFill>
                <a:effectLst/>
                <a:uLnTx/>
                <a:uFillTx/>
                <a:latin typeface="Calibri"/>
                <a:ea typeface="+mn-ea"/>
                <a:cs typeface="+mn-cs"/>
              </a:rPr>
              <a:t/>
            </a:r>
            <a:br>
              <a:rPr kumimoji="0" lang="es-MX" sz="1200" b="0" i="0" u="none" strike="noStrike" kern="1200" cap="none" spc="0" normalizeH="0" baseline="0" noProof="0" dirty="0" smtClean="0">
                <a:ln>
                  <a:noFill/>
                </a:ln>
                <a:solidFill>
                  <a:prstClr val="white"/>
                </a:solidFill>
                <a:effectLst/>
                <a:uLnTx/>
                <a:uFillTx/>
                <a:latin typeface="Calibri"/>
                <a:ea typeface="+mn-ea"/>
                <a:cs typeface="+mn-cs"/>
              </a:rPr>
            </a:br>
            <a:fld id="{903B8EED-60FF-4798-B00A-5F8F0039E366}" type="slidenum">
              <a:rPr kumimoji="0" lang="es-MX"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MX"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2649516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noAutofit/>
          </a:bodyPr>
          <a:lstStyle/>
          <a:p>
            <a:r>
              <a:rPr lang="es-MX" noProof="0" dirty="0" smtClean="0"/>
              <a:t>NeP: Fibras Aβ , Aδ y C </a:t>
            </a:r>
            <a:endParaRPr lang="es-MX" noProof="0" dirty="0"/>
          </a:p>
        </p:txBody>
      </p:sp>
      <p:sp>
        <p:nvSpPr>
          <p:cNvPr id="50180" name="Text Box 4"/>
          <p:cNvSpPr txBox="1">
            <a:spLocks noChangeArrowheads="1"/>
          </p:cNvSpPr>
          <p:nvPr/>
        </p:nvSpPr>
        <p:spPr bwMode="auto">
          <a:xfrm>
            <a:off x="28575" y="6381328"/>
            <a:ext cx="69916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000" dirty="0" smtClean="0">
                <a:solidFill>
                  <a:srgbClr val="002060"/>
                </a:solidFill>
              </a:rPr>
              <a:t>NeP = Dolor Neuropático</a:t>
            </a:r>
          </a:p>
          <a:p>
            <a:pPr eaLnBrk="1" hangingPunct="1"/>
            <a:r>
              <a:rPr lang="en-GB" sz="1000" dirty="0" smtClean="0">
                <a:solidFill>
                  <a:srgbClr val="002060"/>
                </a:solidFill>
              </a:rPr>
              <a:t>Dworkin Clin J Pain. 2002;18:343-349; Raja et al. in Wall PD, Melzack R (Eds). Textbook of pain. 4</a:t>
            </a:r>
            <a:r>
              <a:rPr lang="en-GB" sz="1000" baseline="30000" dirty="0" smtClean="0">
                <a:solidFill>
                  <a:srgbClr val="002060"/>
                </a:solidFill>
              </a:rPr>
              <a:t>th</a:t>
            </a:r>
            <a:r>
              <a:rPr lang="en-GB" sz="1000" dirty="0" smtClean="0">
                <a:solidFill>
                  <a:srgbClr val="002060"/>
                </a:solidFill>
              </a:rPr>
              <a:t> Ed. 1999.;11-57</a:t>
            </a:r>
          </a:p>
          <a:p>
            <a:pPr eaLnBrk="1" hangingPunct="1"/>
            <a:endParaRPr lang="en-GB" sz="1000" dirty="0">
              <a:solidFill>
                <a:srgbClr val="FF0066"/>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26425912"/>
              </p:ext>
            </p:extLst>
          </p:nvPr>
        </p:nvGraphicFramePr>
        <p:xfrm>
          <a:off x="323528" y="2060848"/>
          <a:ext cx="8460000" cy="2684160"/>
        </p:xfrm>
        <a:graphic>
          <a:graphicData uri="http://schemas.openxmlformats.org/drawingml/2006/table">
            <a:tbl>
              <a:tblPr firstRow="1" bandRow="1">
                <a:tableStyleId>{5C22544A-7EE6-4342-B048-85BDC9FD1C3A}</a:tableStyleId>
              </a:tblPr>
              <a:tblGrid>
                <a:gridCol w="2124000"/>
                <a:gridCol w="2520000"/>
                <a:gridCol w="1908000"/>
                <a:gridCol w="1908000"/>
              </a:tblGrid>
              <a:tr h="468000">
                <a:tc>
                  <a:txBody>
                    <a:bodyPr/>
                    <a:lstStyle/>
                    <a:p>
                      <a:pPr algn="ctr"/>
                      <a:r>
                        <a:rPr lang="es-MX" noProof="0" dirty="0" smtClean="0"/>
                        <a:t>Característica</a:t>
                      </a:r>
                      <a:endParaRPr lang="es-MX" noProof="0" dirty="0"/>
                    </a:p>
                  </a:txBody>
                  <a:tcPr anchor="ctr"/>
                </a:tc>
                <a:tc>
                  <a:txBody>
                    <a:bodyPr/>
                    <a:lstStyle/>
                    <a:p>
                      <a:pPr algn="ctr"/>
                      <a:r>
                        <a:rPr lang="es-MX" sz="1800" noProof="0" dirty="0" smtClean="0"/>
                        <a:t>Fibras Aβ</a:t>
                      </a:r>
                      <a:endParaRPr lang="es-MX" noProof="0" dirty="0"/>
                    </a:p>
                  </a:txBody>
                  <a:tcPr anchor="ctr"/>
                </a:tc>
                <a:tc>
                  <a:txBody>
                    <a:bodyPr/>
                    <a:lstStyle/>
                    <a:p>
                      <a:pPr algn="ctr"/>
                      <a:r>
                        <a:rPr lang="es-MX" sz="1800" noProof="0" dirty="0" smtClean="0"/>
                        <a:t>Fibras Aδ</a:t>
                      </a:r>
                      <a:endParaRPr lang="es-MX" noProof="0" dirty="0"/>
                    </a:p>
                  </a:txBody>
                  <a:tcPr anchor="ctr"/>
                </a:tc>
                <a:tc>
                  <a:txBody>
                    <a:bodyPr/>
                    <a:lstStyle/>
                    <a:p>
                      <a:pPr algn="ctr"/>
                      <a:r>
                        <a:rPr lang="es-MX" noProof="0" dirty="0" smtClean="0"/>
                        <a:t>Fibras C</a:t>
                      </a:r>
                      <a:endParaRPr lang="es-MX" noProof="0" dirty="0"/>
                    </a:p>
                  </a:txBody>
                  <a:tcPr anchor="ctr"/>
                </a:tc>
              </a:tr>
              <a:tr h="468000">
                <a:tc>
                  <a:txBody>
                    <a:bodyPr/>
                    <a:lstStyle/>
                    <a:p>
                      <a:r>
                        <a:rPr lang="es-MX" noProof="0" dirty="0" smtClean="0">
                          <a:solidFill>
                            <a:srgbClr val="002060"/>
                          </a:solidFill>
                        </a:rPr>
                        <a:t>Diámetro</a:t>
                      </a:r>
                      <a:endParaRPr lang="es-MX" noProof="0" dirty="0">
                        <a:solidFill>
                          <a:srgbClr val="002060"/>
                        </a:solidFill>
                      </a:endParaRPr>
                    </a:p>
                  </a:txBody>
                  <a:tcPr>
                    <a:solidFill>
                      <a:schemeClr val="accent1">
                        <a:lumMod val="60000"/>
                        <a:lumOff val="40000"/>
                      </a:schemeClr>
                    </a:solidFill>
                  </a:tcPr>
                </a:tc>
                <a:tc>
                  <a:txBody>
                    <a:bodyPr/>
                    <a:lstStyle/>
                    <a:p>
                      <a:r>
                        <a:rPr lang="es-MX" noProof="0" dirty="0" smtClean="0">
                          <a:solidFill>
                            <a:srgbClr val="002060"/>
                          </a:solidFill>
                        </a:rPr>
                        <a:t>Grande</a:t>
                      </a:r>
                      <a:endParaRPr lang="es-MX" noProof="0" dirty="0">
                        <a:solidFill>
                          <a:srgbClr val="002060"/>
                        </a:solidFill>
                      </a:endParaRPr>
                    </a:p>
                  </a:txBody>
                  <a:tcPr>
                    <a:solidFill>
                      <a:schemeClr val="accent1">
                        <a:lumMod val="60000"/>
                        <a:lumOff val="40000"/>
                      </a:schemeClr>
                    </a:solidFill>
                  </a:tcPr>
                </a:tc>
                <a:tc>
                  <a:txBody>
                    <a:bodyPr/>
                    <a:lstStyle/>
                    <a:p>
                      <a:r>
                        <a:rPr lang="es-MX" noProof="0" dirty="0" smtClean="0">
                          <a:solidFill>
                            <a:srgbClr val="002060"/>
                          </a:solidFill>
                        </a:rPr>
                        <a:t>Más grande</a:t>
                      </a:r>
                      <a:endParaRPr lang="es-MX" noProof="0" dirty="0">
                        <a:solidFill>
                          <a:srgbClr val="002060"/>
                        </a:solidFill>
                      </a:endParaRPr>
                    </a:p>
                  </a:txBody>
                  <a:tcPr>
                    <a:solidFill>
                      <a:schemeClr val="accent1">
                        <a:lumMod val="60000"/>
                        <a:lumOff val="40000"/>
                      </a:schemeClr>
                    </a:solidFill>
                  </a:tcPr>
                </a:tc>
                <a:tc>
                  <a:txBody>
                    <a:bodyPr/>
                    <a:lstStyle/>
                    <a:p>
                      <a:r>
                        <a:rPr lang="es-MX" noProof="0" dirty="0" smtClean="0">
                          <a:solidFill>
                            <a:srgbClr val="002060"/>
                          </a:solidFill>
                        </a:rPr>
                        <a:t>Pequeño</a:t>
                      </a:r>
                      <a:endParaRPr lang="es-MX" noProof="0" dirty="0">
                        <a:solidFill>
                          <a:srgbClr val="002060"/>
                        </a:solidFill>
                      </a:endParaRPr>
                    </a:p>
                  </a:txBody>
                  <a:tcPr>
                    <a:solidFill>
                      <a:schemeClr val="accent1">
                        <a:lumMod val="60000"/>
                        <a:lumOff val="40000"/>
                      </a:schemeClr>
                    </a:solidFill>
                  </a:tcPr>
                </a:tc>
              </a:tr>
              <a:tr h="468000">
                <a:tc>
                  <a:txBody>
                    <a:bodyPr/>
                    <a:lstStyle/>
                    <a:p>
                      <a:r>
                        <a:rPr lang="es-MX" noProof="0" dirty="0" smtClean="0">
                          <a:solidFill>
                            <a:srgbClr val="002060"/>
                          </a:solidFill>
                        </a:rPr>
                        <a:t>Mielinización</a:t>
                      </a:r>
                      <a:endParaRPr lang="es-MX" noProof="0" dirty="0">
                        <a:solidFill>
                          <a:srgbClr val="002060"/>
                        </a:solidFill>
                      </a:endParaRPr>
                    </a:p>
                  </a:txBody>
                  <a:tcPr>
                    <a:solidFill>
                      <a:schemeClr val="accent1">
                        <a:lumMod val="20000"/>
                        <a:lumOff val="80000"/>
                      </a:schemeClr>
                    </a:solidFill>
                  </a:tcPr>
                </a:tc>
                <a:tc>
                  <a:txBody>
                    <a:bodyPr/>
                    <a:lstStyle/>
                    <a:p>
                      <a:r>
                        <a:rPr lang="es-MX" noProof="0" dirty="0" smtClean="0">
                          <a:solidFill>
                            <a:srgbClr val="002060"/>
                          </a:solidFill>
                        </a:rPr>
                        <a:t>Sí</a:t>
                      </a:r>
                      <a:endParaRPr lang="es-MX" noProof="0" dirty="0">
                        <a:solidFill>
                          <a:srgbClr val="002060"/>
                        </a:solidFill>
                      </a:endParaRPr>
                    </a:p>
                  </a:txBody>
                  <a:tcPr>
                    <a:solidFill>
                      <a:schemeClr val="accent1">
                        <a:lumMod val="20000"/>
                        <a:lumOff val="80000"/>
                      </a:schemeClr>
                    </a:solidFill>
                  </a:tcPr>
                </a:tc>
                <a:tc>
                  <a:txBody>
                    <a:bodyPr/>
                    <a:lstStyle/>
                    <a:p>
                      <a:r>
                        <a:rPr lang="es-MX" noProof="0" dirty="0" smtClean="0">
                          <a:solidFill>
                            <a:srgbClr val="002060"/>
                          </a:solidFill>
                        </a:rPr>
                        <a:t>Sí</a:t>
                      </a:r>
                      <a:endParaRPr lang="es-MX" noProof="0" dirty="0">
                        <a:solidFill>
                          <a:srgbClr val="002060"/>
                        </a:solidFill>
                      </a:endParaRPr>
                    </a:p>
                  </a:txBody>
                  <a:tcPr>
                    <a:solidFill>
                      <a:schemeClr val="accent1">
                        <a:lumMod val="20000"/>
                        <a:lumOff val="80000"/>
                      </a:schemeClr>
                    </a:solidFill>
                  </a:tcPr>
                </a:tc>
                <a:tc>
                  <a:txBody>
                    <a:bodyPr/>
                    <a:lstStyle/>
                    <a:p>
                      <a:r>
                        <a:rPr lang="es-MX" noProof="0" dirty="0" smtClean="0">
                          <a:solidFill>
                            <a:srgbClr val="002060"/>
                          </a:solidFill>
                        </a:rPr>
                        <a:t>No</a:t>
                      </a:r>
                      <a:endParaRPr lang="es-MX" noProof="0" dirty="0">
                        <a:solidFill>
                          <a:srgbClr val="002060"/>
                        </a:solidFill>
                      </a:endParaRPr>
                    </a:p>
                  </a:txBody>
                  <a:tcPr>
                    <a:solidFill>
                      <a:schemeClr val="accent1">
                        <a:lumMod val="20000"/>
                        <a:lumOff val="80000"/>
                      </a:schemeClr>
                    </a:solidFill>
                  </a:tcPr>
                </a:tc>
              </a:tr>
              <a:tr h="468000">
                <a:tc>
                  <a:txBody>
                    <a:bodyPr/>
                    <a:lstStyle/>
                    <a:p>
                      <a:r>
                        <a:rPr lang="es-MX" noProof="0" dirty="0" smtClean="0">
                          <a:solidFill>
                            <a:srgbClr val="002060"/>
                          </a:solidFill>
                        </a:rPr>
                        <a:t>Velocidad de conducción</a:t>
                      </a:r>
                      <a:endParaRPr lang="es-MX" noProof="0" dirty="0">
                        <a:solidFill>
                          <a:srgbClr val="002060"/>
                        </a:solidFill>
                      </a:endParaRPr>
                    </a:p>
                  </a:txBody>
                  <a:tcPr>
                    <a:solidFill>
                      <a:srgbClr val="5AA9F5"/>
                    </a:solidFill>
                  </a:tcPr>
                </a:tc>
                <a:tc>
                  <a:txBody>
                    <a:bodyPr/>
                    <a:lstStyle/>
                    <a:p>
                      <a:r>
                        <a:rPr lang="es-MX" noProof="0" dirty="0" smtClean="0">
                          <a:solidFill>
                            <a:srgbClr val="002060"/>
                          </a:solidFill>
                        </a:rPr>
                        <a:t>Rápida</a:t>
                      </a:r>
                      <a:endParaRPr lang="es-MX" noProof="0" dirty="0">
                        <a:solidFill>
                          <a:srgbClr val="002060"/>
                        </a:solidFill>
                      </a:endParaRPr>
                    </a:p>
                  </a:txBody>
                  <a:tcPr>
                    <a:solidFill>
                      <a:srgbClr val="5AA9F5"/>
                    </a:solidFill>
                  </a:tcPr>
                </a:tc>
                <a:tc>
                  <a:txBody>
                    <a:bodyPr/>
                    <a:lstStyle/>
                    <a:p>
                      <a:r>
                        <a:rPr lang="es-MX" noProof="0" dirty="0" smtClean="0">
                          <a:solidFill>
                            <a:srgbClr val="002060"/>
                          </a:solidFill>
                        </a:rPr>
                        <a:t>Intermedia</a:t>
                      </a:r>
                      <a:endParaRPr lang="es-MX" noProof="0" dirty="0">
                        <a:solidFill>
                          <a:srgbClr val="002060"/>
                        </a:solidFill>
                      </a:endParaRPr>
                    </a:p>
                  </a:txBody>
                  <a:tcPr>
                    <a:solidFill>
                      <a:srgbClr val="5AA9F5"/>
                    </a:solidFill>
                  </a:tcPr>
                </a:tc>
                <a:tc>
                  <a:txBody>
                    <a:bodyPr/>
                    <a:lstStyle/>
                    <a:p>
                      <a:r>
                        <a:rPr lang="es-MX" noProof="0" dirty="0" smtClean="0">
                          <a:solidFill>
                            <a:srgbClr val="002060"/>
                          </a:solidFill>
                        </a:rPr>
                        <a:t>Lenta</a:t>
                      </a:r>
                      <a:endParaRPr lang="es-MX" noProof="0" dirty="0">
                        <a:solidFill>
                          <a:srgbClr val="002060"/>
                        </a:solidFill>
                      </a:endParaRPr>
                    </a:p>
                  </a:txBody>
                  <a:tcPr>
                    <a:solidFill>
                      <a:srgbClr val="5AA9F5"/>
                    </a:solidFill>
                  </a:tcPr>
                </a:tc>
              </a:tr>
              <a:tr h="468000">
                <a:tc>
                  <a:txBody>
                    <a:bodyPr/>
                    <a:lstStyle/>
                    <a:p>
                      <a:r>
                        <a:rPr lang="es-MX" noProof="0" dirty="0" smtClean="0">
                          <a:solidFill>
                            <a:srgbClr val="002060"/>
                          </a:solidFill>
                        </a:rPr>
                        <a:t>Estímulo de activación</a:t>
                      </a:r>
                      <a:endParaRPr lang="es-MX" noProof="0" dirty="0">
                        <a:solidFill>
                          <a:srgbClr val="002060"/>
                        </a:solidFill>
                      </a:endParaRPr>
                    </a:p>
                  </a:txBody>
                  <a:tcPr>
                    <a:solidFill>
                      <a:srgbClr val="C8E2FC"/>
                    </a:solidFill>
                  </a:tcPr>
                </a:tc>
                <a:tc>
                  <a:txBody>
                    <a:bodyPr/>
                    <a:lstStyle/>
                    <a:p>
                      <a:r>
                        <a:rPr lang="es-MX" noProof="0" dirty="0" smtClean="0">
                          <a:solidFill>
                            <a:srgbClr val="002060"/>
                          </a:solidFill>
                        </a:rPr>
                        <a:t>Mecánico no-nocivo</a:t>
                      </a:r>
                      <a:endParaRPr lang="es-MX" noProof="0" dirty="0">
                        <a:solidFill>
                          <a:srgbClr val="002060"/>
                        </a:solidFill>
                      </a:endParaRPr>
                    </a:p>
                  </a:txBody>
                  <a:tcPr>
                    <a:solidFill>
                      <a:srgbClr val="C8E2FC"/>
                    </a:solidFill>
                  </a:tcPr>
                </a:tc>
                <a:tc>
                  <a:txBody>
                    <a:bodyPr/>
                    <a:lstStyle/>
                    <a:p>
                      <a:r>
                        <a:rPr lang="es-MX" noProof="0" dirty="0" smtClean="0">
                          <a:solidFill>
                            <a:srgbClr val="002060"/>
                          </a:solidFill>
                        </a:rPr>
                        <a:t>Nocivo</a:t>
                      </a:r>
                      <a:endParaRPr lang="es-MX" noProof="0" dirty="0">
                        <a:solidFill>
                          <a:srgbClr val="002060"/>
                        </a:solidFill>
                      </a:endParaRPr>
                    </a:p>
                  </a:txBody>
                  <a:tcPr>
                    <a:solidFill>
                      <a:srgbClr val="C8E2FC"/>
                    </a:solidFill>
                  </a:tcPr>
                </a:tc>
                <a:tc>
                  <a:txBody>
                    <a:bodyPr/>
                    <a:lstStyle/>
                    <a:p>
                      <a:r>
                        <a:rPr lang="es-MX" noProof="0" dirty="0" smtClean="0">
                          <a:solidFill>
                            <a:srgbClr val="002060"/>
                          </a:solidFill>
                        </a:rPr>
                        <a:t>Nocivo</a:t>
                      </a:r>
                      <a:endParaRPr lang="es-MX" noProof="0" dirty="0">
                        <a:solidFill>
                          <a:srgbClr val="002060"/>
                        </a:solidFill>
                      </a:endParaRPr>
                    </a:p>
                  </a:txBody>
                  <a:tcPr>
                    <a:solidFill>
                      <a:srgbClr val="C8E2FC"/>
                    </a:solidFill>
                  </a:tcPr>
                </a:tc>
              </a:tr>
            </a:tbl>
          </a:graphicData>
        </a:graphic>
      </p:graphicFrame>
    </p:spTree>
    <p:extLst>
      <p:ext uri="{BB962C8B-B14F-4D97-AF65-F5344CB8AC3E}">
        <p14:creationId xmlns:p14="http://schemas.microsoft.com/office/powerpoint/2010/main" val="367206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pPr eaLnBrk="1" hangingPunct="1"/>
            <a:r>
              <a:rPr lang="es-MX" dirty="0" smtClean="0"/>
              <a:t>Procesamiento Sensorial y NeP</a:t>
            </a:r>
          </a:p>
        </p:txBody>
      </p:sp>
      <p:graphicFrame>
        <p:nvGraphicFramePr>
          <p:cNvPr id="4862980" name="Group 4"/>
          <p:cNvGraphicFramePr>
            <a:graphicFrameLocks noGrp="1"/>
          </p:cNvGraphicFramePr>
          <p:nvPr>
            <p:ph idx="1"/>
            <p:extLst>
              <p:ext uri="{D42A27DB-BD31-4B8C-83A1-F6EECF244321}">
                <p14:modId xmlns:p14="http://schemas.microsoft.com/office/powerpoint/2010/main" val="1256932499"/>
              </p:ext>
            </p:extLst>
          </p:nvPr>
        </p:nvGraphicFramePr>
        <p:xfrm>
          <a:off x="323528" y="1052736"/>
          <a:ext cx="8391445" cy="5193948"/>
        </p:xfrm>
        <a:graphic>
          <a:graphicData uri="http://schemas.openxmlformats.org/drawingml/2006/table">
            <a:tbl>
              <a:tblPr/>
              <a:tblGrid>
                <a:gridCol w="1378496"/>
                <a:gridCol w="1529996"/>
                <a:gridCol w="1800200"/>
                <a:gridCol w="2081784"/>
                <a:gridCol w="1600969"/>
              </a:tblGrid>
              <a:tr h="172616">
                <a:tc>
                  <a:txBody>
                    <a:bodyPr/>
                    <a:lstStyle/>
                    <a:p>
                      <a:pPr marL="0" marR="0" lvl="0" indent="0" algn="l"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rgbClr val="002060"/>
                          </a:solidFill>
                          <a:effectLst/>
                          <a:latin typeface="Arial" pitchFamily="34" charset="0"/>
                        </a:rPr>
                        <a:t>Función Nerviosa</a:t>
                      </a:r>
                    </a:p>
                  </a:txBody>
                  <a:tcPr marL="93811" marR="93811"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bg2"/>
                          </a:solidFill>
                          <a:effectLst/>
                          <a:latin typeface="Arial" pitchFamily="34" charset="0"/>
                        </a:rPr>
                        <a:t>Estímulo</a:t>
                      </a:r>
                    </a:p>
                  </a:txBody>
                  <a:tcPr marL="46905" marR="46905"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bg2"/>
                          </a:solidFill>
                          <a:effectLst/>
                          <a:latin typeface="Arial" pitchFamily="34" charset="0"/>
                        </a:rPr>
                        <a:t>Aferente primaria</a:t>
                      </a:r>
                    </a:p>
                  </a:txBody>
                  <a:tcPr marL="93811" marR="93811"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bg2"/>
                          </a:solidFill>
                          <a:effectLst/>
                          <a:latin typeface="Arial" pitchFamily="34" charset="0"/>
                        </a:rPr>
                        <a:t>Sensación</a:t>
                      </a:r>
                    </a:p>
                  </a:txBody>
                  <a:tcPr marL="93811" marR="46905"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bg2"/>
                          </a:solidFill>
                          <a:effectLst/>
                          <a:latin typeface="Arial" pitchFamily="34" charset="0"/>
                        </a:rPr>
                        <a:t>Mecanismo</a:t>
                      </a:r>
                    </a:p>
                  </a:txBody>
                  <a:tcPr marL="93811" marR="46905" marT="45726" marB="45726"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r h="432048">
                <a:tc rowSpan="2">
                  <a:txBody>
                    <a:bodyPr/>
                    <a:lstStyle/>
                    <a:p>
                      <a:pPr marL="168275" marR="0" lvl="0" indent="-168275" algn="l"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pitchFamily="34" charset="0"/>
                        </a:rPr>
                        <a:t>Normal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Innocuo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A-beta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Toque normal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Función normal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r h="835136">
                <a:tc vMerge="1">
                  <a:txBody>
                    <a:bodyPr/>
                    <a:lstStyle/>
                    <a:p>
                      <a:endParaRPr lang="es-MX"/>
                    </a:p>
                  </a:txBody>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Nocivo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Térmico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Químico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A-delta</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C</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Dolor agudo normal</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Dolor quemante normal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vMerge="1">
                  <a:txBody>
                    <a:bodyPr/>
                    <a:lstStyle/>
                    <a:p>
                      <a:endParaRPr lang="es-MX"/>
                    </a:p>
                  </a:txBody>
                  <a:tcPr/>
                </a:tc>
              </a:tr>
              <a:tr h="453728">
                <a:tc rowSpan="2">
                  <a:txBody>
                    <a:bodyPr/>
                    <a:lstStyle/>
                    <a:p>
                      <a:pPr marL="168275" marR="0" lvl="0" indent="-168275" algn="l"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pitchFamily="34" charset="0"/>
                        </a:rPr>
                        <a:t>Disminuida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Innocuo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A-beta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Hipoanestesia táctil</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Transmisión de impulsos disminuida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r h="796560">
                <a:tc vMerge="1">
                  <a:txBody>
                    <a:bodyPr/>
                    <a:lstStyle/>
                    <a:p>
                      <a:endParaRPr lang="es-MX"/>
                    </a:p>
                  </a:txBody>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Nocivo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Térmico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Químico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A-delta</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C</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Hipoalgesia al calor o frío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vMerge="1">
                  <a:txBody>
                    <a:bodyPr/>
                    <a:lstStyle/>
                    <a:p>
                      <a:endParaRPr lang="es-MX"/>
                    </a:p>
                  </a:txBody>
                  <a:tcPr/>
                </a:tc>
              </a:tr>
              <a:tr h="458200">
                <a:tc rowSpan="2">
                  <a:txBody>
                    <a:bodyPr/>
                    <a:lstStyle/>
                    <a:p>
                      <a:pPr marL="168275" marR="0" lvl="0" indent="-168275" algn="l" defTabSz="914400" rtl="0" eaLnBrk="1" fontAlgn="base" latinLnBrk="0" hangingPunct="1">
                        <a:lnSpc>
                          <a:spcPct val="95000"/>
                        </a:lnSpc>
                        <a:spcBef>
                          <a:spcPts val="0"/>
                        </a:spcBef>
                        <a:spcAft>
                          <a:spcPct val="0"/>
                        </a:spcAft>
                        <a:buClrTx/>
                        <a:buSzTx/>
                        <a:buFontTx/>
                        <a:buNone/>
                        <a:tabLst/>
                      </a:pPr>
                      <a:r>
                        <a:rPr kumimoji="0" lang="es-MX" sz="1200" b="1" i="0" u="none" strike="noStrike" cap="none" normalizeH="0" baseline="0" noProof="0" dirty="0" smtClean="0">
                          <a:ln>
                            <a:noFill/>
                          </a:ln>
                          <a:solidFill>
                            <a:schemeClr val="tx1"/>
                          </a:solidFill>
                          <a:effectLst/>
                          <a:latin typeface="Arial" pitchFamily="34" charset="0"/>
                        </a:rPr>
                        <a:t>Aumentada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Innocuo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A-beta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Alodinia mecánica dinámica</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Muchas teorías (</a:t>
                      </a:r>
                      <a:r>
                        <a:rPr kumimoji="0" lang="es-MX" sz="1200" b="0" i="1" u="none" strike="noStrike" cap="none" normalizeH="0" baseline="0" noProof="0" dirty="0" smtClean="0">
                          <a:ln>
                            <a:noFill/>
                          </a:ln>
                          <a:solidFill>
                            <a:schemeClr val="bg2"/>
                          </a:solidFill>
                          <a:effectLst/>
                          <a:latin typeface="Arial" pitchFamily="34" charset="0"/>
                        </a:rPr>
                        <a:t>ej: </a:t>
                      </a:r>
                      <a:r>
                        <a:rPr kumimoji="0" lang="es-MX" sz="1200" b="0" i="0" u="none" strike="noStrike" cap="none" normalizeH="0" baseline="0" noProof="0" dirty="0" smtClean="0">
                          <a:ln>
                            <a:noFill/>
                          </a:ln>
                          <a:solidFill>
                            <a:schemeClr val="bg2"/>
                          </a:solidFill>
                          <a:effectLst/>
                          <a:latin typeface="Arial" pitchFamily="34" charset="0"/>
                        </a:rPr>
                        <a:t> sensibilización) </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r h="914521">
                <a:tc vMerge="1">
                  <a:txBody>
                    <a:bodyPr/>
                    <a:lstStyle/>
                    <a:p>
                      <a:pPr marL="168275" marR="0" lvl="0" indent="-168275" algn="l" defTabSz="914400" rtl="0" eaLnBrk="1" fontAlgn="base" latinLnBrk="0" hangingPunct="1">
                        <a:lnSpc>
                          <a:spcPct val="95000"/>
                        </a:lnSpc>
                        <a:spcBef>
                          <a:spcPct val="75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93811" marR="46905" marT="91452" marB="914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000000">
                        <a:alpha val="50000"/>
                      </a:srgbClr>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Nocivo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Térmico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Químico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A-delta</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Nociceptor C</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Mecánico</a:t>
                      </a:r>
                    </a:p>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Hiperalgesia al calor o frío</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MX" sz="1200" b="0" i="0" u="none" strike="noStrike" cap="none" normalizeH="0" baseline="0" noProof="0" dirty="0" smtClean="0">
                          <a:ln>
                            <a:noFill/>
                          </a:ln>
                          <a:solidFill>
                            <a:schemeClr val="bg2"/>
                          </a:solidFill>
                          <a:effectLst/>
                          <a:latin typeface="Arial" pitchFamily="34" charset="0"/>
                        </a:rPr>
                        <a:t>Muchas teorías (</a:t>
                      </a:r>
                      <a:r>
                        <a:rPr kumimoji="0" lang="es-MX" sz="1200" b="0" i="1" u="none" strike="noStrike" cap="none" normalizeH="0" baseline="0" noProof="0" dirty="0" smtClean="0">
                          <a:ln>
                            <a:noFill/>
                          </a:ln>
                          <a:solidFill>
                            <a:schemeClr val="bg2"/>
                          </a:solidFill>
                          <a:effectLst/>
                          <a:latin typeface="Arial" pitchFamily="34" charset="0"/>
                        </a:rPr>
                        <a:t>ej:  </a:t>
                      </a:r>
                      <a:r>
                        <a:rPr kumimoji="0" lang="es-MX" sz="1200" b="0" i="0" u="none" strike="noStrike" cap="none" normalizeH="0" baseline="0" noProof="0" dirty="0" smtClean="0">
                          <a:ln>
                            <a:noFill/>
                          </a:ln>
                          <a:solidFill>
                            <a:schemeClr val="bg2"/>
                          </a:solidFill>
                          <a:effectLst/>
                          <a:latin typeface="Arial" pitchFamily="34" charset="0"/>
                        </a:rPr>
                        <a:t>dolor secundario o </a:t>
                      </a:r>
                      <a:r>
                        <a:rPr kumimoji="0" lang="es-MX" sz="1200" b="0" i="1" u="none" strike="noStrike" cap="none" normalizeH="0" baseline="0" noProof="0" dirty="0" smtClean="0">
                          <a:ln>
                            <a:noFill/>
                          </a:ln>
                          <a:solidFill>
                            <a:schemeClr val="bg2"/>
                          </a:solidFill>
                          <a:effectLst/>
                          <a:latin typeface="Arial" pitchFamily="34" charset="0"/>
                        </a:rPr>
                        <a:t>dolor secundario (wind-up)</a:t>
                      </a:r>
                      <a:r>
                        <a:rPr kumimoji="0" lang="es-MX" sz="1200" b="0" i="0" u="none" strike="noStrike" cap="none" normalizeH="0" baseline="0" noProof="0" dirty="0" smtClean="0">
                          <a:ln>
                            <a:noFill/>
                          </a:ln>
                          <a:solidFill>
                            <a:schemeClr val="bg2"/>
                          </a:solidFill>
                          <a:effectLst/>
                          <a:latin typeface="Arial" pitchFamily="34" charset="0"/>
                        </a:rPr>
                        <a:t>, sensibilización periférica) </a:t>
                      </a:r>
                    </a:p>
                  </a:txBody>
                  <a:tcPr marL="93811" marR="46905" marT="91452" marB="91452" anchor="ctr" horzOverflow="overflow">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noFill/>
                  </a:tcPr>
                </a:tc>
              </a:tr>
            </a:tbl>
          </a:graphicData>
        </a:graphic>
      </p:graphicFrame>
      <p:sp>
        <p:nvSpPr>
          <p:cNvPr id="52227" name="Text Box 3"/>
          <p:cNvSpPr txBox="1">
            <a:spLocks noChangeArrowheads="1"/>
          </p:cNvSpPr>
          <p:nvPr/>
        </p:nvSpPr>
        <p:spPr bwMode="auto">
          <a:xfrm>
            <a:off x="72008" y="6309320"/>
            <a:ext cx="47160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000" dirty="0" smtClean="0">
                <a:solidFill>
                  <a:srgbClr val="002060"/>
                </a:solidFill>
              </a:rPr>
              <a:t>NeP = Dolor Neuropático</a:t>
            </a:r>
          </a:p>
          <a:p>
            <a:pPr eaLnBrk="1" hangingPunct="1"/>
            <a:r>
              <a:rPr lang="es-MX" sz="1000" dirty="0" smtClean="0">
                <a:solidFill>
                  <a:srgbClr val="002060"/>
                </a:solidFill>
              </a:rPr>
              <a:t>Adaptado de Doubell et al. in Wall PD, Melzack R (Eds). Textbook of pain. 4th Ed. 1999.;165-182</a:t>
            </a:r>
            <a:endParaRPr lang="es-MX" sz="1000" dirty="0">
              <a:solidFill>
                <a:srgbClr val="002060"/>
              </a:solidFill>
            </a:endParaRPr>
          </a:p>
        </p:txBody>
      </p:sp>
    </p:spTree>
    <p:extLst>
      <p:ext uri="{BB962C8B-B14F-4D97-AF65-F5344CB8AC3E}">
        <p14:creationId xmlns:p14="http://schemas.microsoft.com/office/powerpoint/2010/main" val="272468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p:cNvSpPr>
          <p:nvPr>
            <p:ph type="title"/>
          </p:nvPr>
        </p:nvSpPr>
        <p:spPr/>
        <p:txBody>
          <a:bodyPr>
            <a:normAutofit fontScale="90000"/>
          </a:bodyPr>
          <a:lstStyle/>
          <a:p>
            <a:r>
              <a:rPr lang="es-MX" dirty="0" smtClean="0"/>
              <a:t>¿Qué es Sensibilización Central/ </a:t>
            </a:r>
            <a:br>
              <a:rPr lang="es-MX" dirty="0" smtClean="0"/>
            </a:br>
            <a:r>
              <a:rPr lang="es-MX" dirty="0" smtClean="0"/>
              <a:t>Dolor disfuncional?</a:t>
            </a:r>
            <a:endParaRPr lang="es-MX" noProof="0" dirty="0" smtClean="0"/>
          </a:p>
        </p:txBody>
      </p:sp>
      <p:graphicFrame>
        <p:nvGraphicFramePr>
          <p:cNvPr id="2" name="Diagram 1"/>
          <p:cNvGraphicFramePr/>
          <p:nvPr>
            <p:extLst>
              <p:ext uri="{D42A27DB-BD31-4B8C-83A1-F6EECF244321}">
                <p14:modId xmlns:p14="http://schemas.microsoft.com/office/powerpoint/2010/main" val="2227585445"/>
              </p:ext>
            </p:extLst>
          </p:nvPr>
        </p:nvGraphicFramePr>
        <p:xfrm>
          <a:off x="467544" y="1700808"/>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p:cNvSpPr txBox="1">
            <a:spLocks noChangeArrowheads="1"/>
          </p:cNvSpPr>
          <p:nvPr/>
        </p:nvSpPr>
        <p:spPr bwMode="auto">
          <a:xfrm>
            <a:off x="198061" y="6237312"/>
            <a:ext cx="8339138" cy="430887"/>
          </a:xfrm>
          <a:prstGeom prst="rect">
            <a:avLst/>
          </a:prstGeom>
          <a:noFill/>
          <a:ln w="9525">
            <a:noFill/>
            <a:miter lim="800000"/>
            <a:headEnd/>
            <a:tailEnd/>
          </a:ln>
        </p:spPr>
        <p:txBody>
          <a:bodyPr wrap="square">
            <a:spAutoFit/>
          </a:bodyPr>
          <a:lstStyle/>
          <a:p>
            <a:r>
              <a:rPr lang="en-US" sz="1000" b="1" dirty="0" smtClean="0">
                <a:solidFill>
                  <a:srgbClr val="002060"/>
                </a:solidFill>
              </a:rPr>
              <a:t>*</a:t>
            </a:r>
            <a:r>
              <a:rPr lang="es-MX" sz="1200" b="1" dirty="0" smtClean="0">
                <a:solidFill>
                  <a:srgbClr val="002060"/>
                </a:solidFill>
              </a:rPr>
              <a:t>Existen indicaciones recientes de que puede existir patología de fibras nerviosas pequeñas en la Fibromialgia</a:t>
            </a:r>
          </a:p>
          <a:p>
            <a:r>
              <a:rPr lang="en-US" sz="1000" dirty="0" smtClean="0">
                <a:solidFill>
                  <a:srgbClr val="002060"/>
                </a:solidFill>
              </a:rPr>
              <a:t>Woolf </a:t>
            </a:r>
            <a:r>
              <a:rPr lang="en-US" sz="1000" dirty="0">
                <a:solidFill>
                  <a:srgbClr val="002060"/>
                </a:solidFill>
              </a:rPr>
              <a:t>CJ</a:t>
            </a:r>
            <a:r>
              <a:rPr lang="en-US" sz="1000" dirty="0" smtClean="0">
                <a:solidFill>
                  <a:srgbClr val="002060"/>
                </a:solidFill>
              </a:rPr>
              <a:t>.</a:t>
            </a:r>
            <a:r>
              <a:rPr lang="en-US" sz="1000" i="1" dirty="0" smtClean="0">
                <a:solidFill>
                  <a:srgbClr val="002060"/>
                </a:solidFill>
              </a:rPr>
              <a:t> dolor</a:t>
            </a:r>
            <a:r>
              <a:rPr lang="en-US" sz="1000" dirty="0" smtClean="0">
                <a:solidFill>
                  <a:srgbClr val="002060"/>
                </a:solidFill>
              </a:rPr>
              <a:t> 2011; 152(3 Suppl):S2-15; </a:t>
            </a:r>
            <a:r>
              <a:rPr lang="en-PH" sz="1000" dirty="0">
                <a:solidFill>
                  <a:srgbClr val="002060"/>
                </a:solidFill>
              </a:rPr>
              <a:t>Üçeyler N </a:t>
            </a:r>
            <a:r>
              <a:rPr lang="en-PH" sz="1000" i="1" dirty="0">
                <a:solidFill>
                  <a:srgbClr val="002060"/>
                </a:solidFill>
              </a:rPr>
              <a:t>et </a:t>
            </a:r>
            <a:r>
              <a:rPr lang="en-PH" sz="1000" i="1" dirty="0" smtClean="0">
                <a:solidFill>
                  <a:srgbClr val="002060"/>
                </a:solidFill>
              </a:rPr>
              <a:t>al. Brain </a:t>
            </a:r>
            <a:r>
              <a:rPr lang="en-PH" sz="1000" dirty="0" smtClean="0">
                <a:solidFill>
                  <a:srgbClr val="002060"/>
                </a:solidFill>
              </a:rPr>
              <a:t>2013; 136(Pt </a:t>
            </a:r>
            <a:r>
              <a:rPr lang="en-PH" sz="1000" dirty="0">
                <a:solidFill>
                  <a:srgbClr val="002060"/>
                </a:solidFill>
              </a:rPr>
              <a:t>6):1857-67.</a:t>
            </a:r>
            <a:endParaRPr lang="en-US" sz="1000" dirty="0">
              <a:solidFill>
                <a:srgbClr val="002060"/>
              </a:solidFill>
            </a:endParaRPr>
          </a:p>
        </p:txBody>
      </p:sp>
      <p:sp>
        <p:nvSpPr>
          <p:cNvPr id="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44</a:t>
            </a:fld>
            <a:endParaRPr lang="en-CA" dirty="0">
              <a:solidFill>
                <a:prstClr val="black"/>
              </a:solidFill>
            </a:endParaRPr>
          </a:p>
        </p:txBody>
      </p:sp>
    </p:spTree>
    <p:extLst>
      <p:ext uri="{BB962C8B-B14F-4D97-AF65-F5344CB8AC3E}">
        <p14:creationId xmlns:p14="http://schemas.microsoft.com/office/powerpoint/2010/main" val="151514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s-MX" dirty="0" smtClean="0"/>
              <a:t>Características Clínicas  de la Sensibilización Central/dolor disfuncional</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2094323"/>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95536" y="6488668"/>
            <a:ext cx="2632706" cy="246221"/>
          </a:xfrm>
          <a:prstGeom prst="rect">
            <a:avLst/>
          </a:prstGeom>
        </p:spPr>
        <p:txBody>
          <a:bodyPr wrap="square">
            <a:spAutoFit/>
          </a:bodyPr>
          <a:lstStyle/>
          <a:p>
            <a:r>
              <a:rPr lang="es-MX" sz="1000" dirty="0" smtClean="0">
                <a:solidFill>
                  <a:srgbClr val="002060"/>
                </a:solidFill>
              </a:rPr>
              <a:t>Mayer TG </a:t>
            </a:r>
            <a:r>
              <a:rPr lang="es-MX" sz="1000" i="1" dirty="0" smtClean="0">
                <a:solidFill>
                  <a:srgbClr val="002060"/>
                </a:solidFill>
              </a:rPr>
              <a:t>et al. Pain Pract</a:t>
            </a:r>
            <a:r>
              <a:rPr lang="es-MX" sz="1000" dirty="0" smtClean="0">
                <a:solidFill>
                  <a:srgbClr val="002060"/>
                </a:solidFill>
              </a:rPr>
              <a:t> 2012; 12(4):276-85.</a:t>
            </a:r>
            <a:endParaRPr lang="es-MX" sz="1000" dirty="0">
              <a:solidFill>
                <a:srgbClr val="002060"/>
              </a:solidFill>
            </a:endParaRPr>
          </a:p>
        </p:txBody>
      </p:sp>
      <p:sp>
        <p:nvSpPr>
          <p:cNvPr id="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45</a:t>
            </a:fld>
            <a:endParaRPr lang="es-MX" dirty="0">
              <a:solidFill>
                <a:prstClr val="black"/>
              </a:solidFill>
            </a:endParaRPr>
          </a:p>
        </p:txBody>
      </p:sp>
    </p:spTree>
    <p:extLst>
      <p:ext uri="{BB962C8B-B14F-4D97-AF65-F5344CB8AC3E}">
        <p14:creationId xmlns:p14="http://schemas.microsoft.com/office/powerpoint/2010/main" val="24879776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Grp="1" noChangeArrowheads="1"/>
          </p:cNvSpPr>
          <p:nvPr>
            <p:ph type="title"/>
          </p:nvPr>
        </p:nvSpPr>
        <p:spPr/>
        <p:txBody>
          <a:bodyPr>
            <a:noAutofit/>
          </a:bodyPr>
          <a:lstStyle/>
          <a:p>
            <a:r>
              <a:rPr lang="es-MX" noProof="0" dirty="0" smtClean="0"/>
              <a:t>Plasticidad Neuronal</a:t>
            </a:r>
            <a:endParaRPr lang="es-MX" noProof="0" dirty="0"/>
          </a:p>
        </p:txBody>
      </p:sp>
      <p:sp>
        <p:nvSpPr>
          <p:cNvPr id="30724" name="Rectangle 4"/>
          <p:cNvSpPr>
            <a:spLocks noChangeArrowheads="1"/>
          </p:cNvSpPr>
          <p:nvPr/>
        </p:nvSpPr>
        <p:spPr bwMode="auto">
          <a:xfrm>
            <a:off x="107504" y="6453336"/>
            <a:ext cx="4572000" cy="246221"/>
          </a:xfrm>
          <a:prstGeom prst="rect">
            <a:avLst/>
          </a:prstGeom>
          <a:noFill/>
          <a:ln w="9525">
            <a:noFill/>
            <a:miter lim="800000"/>
            <a:headEnd/>
            <a:tailEnd/>
          </a:ln>
        </p:spPr>
        <p:txBody>
          <a:bodyPr>
            <a:spAutoFit/>
          </a:bodyPr>
          <a:lstStyle/>
          <a:p>
            <a:r>
              <a:rPr lang="en-US" sz="1000" dirty="0">
                <a:solidFill>
                  <a:schemeClr val="bg2"/>
                </a:solidFill>
                <a:latin typeface="Arial" pitchFamily="34" charset="0"/>
                <a:cs typeface="Arial" pitchFamily="34" charset="0"/>
              </a:rPr>
              <a:t>Woolf CJ, Salter MW. </a:t>
            </a:r>
            <a:r>
              <a:rPr lang="en-US" sz="1000" i="1" dirty="0">
                <a:solidFill>
                  <a:schemeClr val="bg2"/>
                </a:solidFill>
                <a:latin typeface="Arial" pitchFamily="34" charset="0"/>
                <a:cs typeface="Arial" pitchFamily="34" charset="0"/>
              </a:rPr>
              <a:t>Science </a:t>
            </a:r>
            <a:r>
              <a:rPr lang="en-US" sz="1000" dirty="0">
                <a:solidFill>
                  <a:schemeClr val="bg2"/>
                </a:solidFill>
                <a:latin typeface="Arial" pitchFamily="34" charset="0"/>
                <a:cs typeface="Arial" pitchFamily="34" charset="0"/>
              </a:rPr>
              <a:t>2000;288:1765</a:t>
            </a:r>
            <a:r>
              <a:rPr lang="pt-BR" sz="1000" dirty="0">
                <a:solidFill>
                  <a:schemeClr val="bg2"/>
                </a:solidFill>
                <a:latin typeface="Arial" pitchFamily="34" charset="0"/>
                <a:cs typeface="Arial" pitchFamily="34" charset="0"/>
              </a:rPr>
              <a:t>–</a:t>
            </a:r>
            <a:r>
              <a:rPr lang="en-US" sz="1000" dirty="0">
                <a:solidFill>
                  <a:schemeClr val="bg2"/>
                </a:solidFill>
                <a:latin typeface="Arial" pitchFamily="34" charset="0"/>
                <a:cs typeface="Arial" pitchFamily="34" charset="0"/>
              </a:rPr>
              <a:t>1768. </a:t>
            </a:r>
          </a:p>
        </p:txBody>
      </p:sp>
      <p:sp>
        <p:nvSpPr>
          <p:cNvPr id="2" name="Rounded Rectangle 1"/>
          <p:cNvSpPr/>
          <p:nvPr/>
        </p:nvSpPr>
        <p:spPr>
          <a:xfrm>
            <a:off x="1565158" y="2667248"/>
            <a:ext cx="6228692" cy="18722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MX" sz="2400" i="1" dirty="0" smtClean="0">
                <a:latin typeface="Arial" pitchFamily="34" charset="0"/>
                <a:cs typeface="Arial" pitchFamily="34" charset="0"/>
              </a:rPr>
              <a:t>Cambios en la función neuronal, estructura o perfil químico como resultado de estimulación dolorosa y daño del nervio</a:t>
            </a:r>
            <a:endParaRPr lang="es-MX" sz="2400" i="1" baseline="30000" dirty="0">
              <a:latin typeface="Arial" pitchFamily="34" charset="0"/>
              <a:cs typeface="Arial" pitchFamily="34" charset="0"/>
            </a:endParaRPr>
          </a:p>
        </p:txBody>
      </p:sp>
    </p:spTree>
    <p:extLst>
      <p:ext uri="{BB962C8B-B14F-4D97-AF65-F5344CB8AC3E}">
        <p14:creationId xmlns:p14="http://schemas.microsoft.com/office/powerpoint/2010/main" val="76106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Grp="1" noChangeArrowheads="1"/>
          </p:cNvSpPr>
          <p:nvPr>
            <p:ph type="title"/>
          </p:nvPr>
        </p:nvSpPr>
        <p:spPr/>
        <p:txBody>
          <a:bodyPr>
            <a:noAutofit/>
          </a:bodyPr>
          <a:lstStyle/>
          <a:p>
            <a:r>
              <a:rPr lang="es-MX" sz="3600" noProof="0" dirty="0" smtClean="0"/>
              <a:t>Plasticidad Neuronal y Patogénesis del Dolor</a:t>
            </a:r>
            <a:endParaRPr lang="es-MX" sz="3600" noProof="0" dirty="0"/>
          </a:p>
        </p:txBody>
      </p:sp>
      <p:sp>
        <p:nvSpPr>
          <p:cNvPr id="161803" name="Rectangle 11"/>
          <p:cNvSpPr>
            <a:spLocks noGrp="1" noChangeArrowheads="1"/>
          </p:cNvSpPr>
          <p:nvPr>
            <p:ph idx="1"/>
          </p:nvPr>
        </p:nvSpPr>
        <p:spPr>
          <a:xfrm>
            <a:off x="457200" y="1855365"/>
            <a:ext cx="8229600" cy="3661867"/>
          </a:xfrm>
        </p:spPr>
        <p:txBody>
          <a:bodyPr rtlCol="0">
            <a:normAutofit/>
          </a:bodyPr>
          <a:lstStyle/>
          <a:p>
            <a:pPr eaLnBrk="1" fontAlgn="auto" hangingPunct="1">
              <a:lnSpc>
                <a:spcPct val="120000"/>
              </a:lnSpc>
              <a:spcBef>
                <a:spcPts val="0"/>
              </a:spcBef>
              <a:spcAft>
                <a:spcPts val="0"/>
              </a:spcAft>
              <a:defRPr/>
            </a:pPr>
            <a:r>
              <a:rPr lang="es-MX" sz="2400" noProof="0" dirty="0" smtClean="0">
                <a:latin typeface="Arial" pitchFamily="34" charset="0"/>
                <a:cs typeface="Arial" pitchFamily="34" charset="0"/>
              </a:rPr>
              <a:t>La Plasticidad Neuronal puede causar dolor</a:t>
            </a:r>
            <a:r>
              <a:rPr lang="es-MX" sz="2400" baseline="30000" noProof="0" dirty="0" smtClean="0">
                <a:latin typeface="Arial" pitchFamily="34" charset="0"/>
                <a:cs typeface="Arial" pitchFamily="34" charset="0"/>
              </a:rPr>
              <a:t>1,2</a:t>
            </a:r>
          </a:p>
          <a:p>
            <a:pPr lvl="1" eaLnBrk="1" fontAlgn="auto" hangingPunct="1">
              <a:lnSpc>
                <a:spcPct val="120000"/>
              </a:lnSpc>
              <a:spcBef>
                <a:spcPts val="0"/>
              </a:spcBef>
              <a:spcAft>
                <a:spcPts val="0"/>
              </a:spcAft>
              <a:defRPr/>
            </a:pPr>
            <a:r>
              <a:rPr lang="es-MX" sz="2400" noProof="0" dirty="0" smtClean="0">
                <a:latin typeface="Arial" pitchFamily="34" charset="0"/>
                <a:cs typeface="Arial" pitchFamily="34" charset="0"/>
              </a:rPr>
              <a:t>El dolor neuropático (NeP) es dolor que se siente en ausencia de estimulación nociceptora</a:t>
            </a:r>
          </a:p>
          <a:p>
            <a:pPr lvl="2">
              <a:lnSpc>
                <a:spcPct val="120000"/>
              </a:lnSpc>
              <a:spcBef>
                <a:spcPts val="0"/>
              </a:spcBef>
              <a:defRPr/>
            </a:pPr>
            <a:r>
              <a:rPr lang="es-MX" sz="2000" noProof="0" dirty="0" smtClean="0">
                <a:latin typeface="Arial" pitchFamily="34" charset="0"/>
                <a:cs typeface="Arial" pitchFamily="34" charset="0"/>
              </a:rPr>
              <a:t>A partir de una lesión o enfermedad que afecta el sistema somatosensorial</a:t>
            </a:r>
          </a:p>
          <a:p>
            <a:pPr eaLnBrk="1" fontAlgn="auto" hangingPunct="1">
              <a:lnSpc>
                <a:spcPct val="120000"/>
              </a:lnSpc>
              <a:spcBef>
                <a:spcPts val="0"/>
              </a:spcBef>
              <a:spcAft>
                <a:spcPts val="0"/>
              </a:spcAft>
              <a:defRPr/>
            </a:pPr>
            <a:r>
              <a:rPr lang="es-MX" sz="2400" noProof="0" dirty="0" smtClean="0">
                <a:latin typeface="Arial" pitchFamily="34" charset="0"/>
                <a:cs typeface="Arial" pitchFamily="34" charset="0"/>
              </a:rPr>
              <a:t>Percepción amplificada del dolor debido a cambios en el procesamiento del dolor en el SNC</a:t>
            </a:r>
            <a:r>
              <a:rPr lang="es-MX" sz="2400" baseline="30000" noProof="0" dirty="0" smtClean="0">
                <a:latin typeface="Arial" pitchFamily="34" charset="0"/>
                <a:cs typeface="Arial" pitchFamily="34" charset="0"/>
              </a:rPr>
              <a:t>1,3</a:t>
            </a:r>
          </a:p>
          <a:p>
            <a:pPr lvl="1">
              <a:lnSpc>
                <a:spcPct val="120000"/>
              </a:lnSpc>
              <a:spcBef>
                <a:spcPts val="0"/>
              </a:spcBef>
              <a:defRPr/>
            </a:pPr>
            <a:r>
              <a:rPr lang="es-MX" sz="2400" noProof="0" dirty="0" smtClean="0">
                <a:latin typeface="Arial" pitchFamily="34" charset="0"/>
                <a:cs typeface="Arial" pitchFamily="34" charset="0"/>
              </a:rPr>
              <a:t>Caracterizado por hiperalgesia y alodinia</a:t>
            </a:r>
            <a:r>
              <a:rPr lang="es-MX" sz="2400" baseline="30000" noProof="0" dirty="0" smtClean="0">
                <a:latin typeface="Arial" pitchFamily="34" charset="0"/>
                <a:cs typeface="Arial" pitchFamily="34" charset="0"/>
              </a:rPr>
              <a:t>2</a:t>
            </a:r>
          </a:p>
        </p:txBody>
      </p:sp>
      <p:sp>
        <p:nvSpPr>
          <p:cNvPr id="30724" name="Rectangle 4"/>
          <p:cNvSpPr>
            <a:spLocks noChangeArrowheads="1"/>
          </p:cNvSpPr>
          <p:nvPr/>
        </p:nvSpPr>
        <p:spPr bwMode="auto">
          <a:xfrm>
            <a:off x="323528" y="6147377"/>
            <a:ext cx="4572000" cy="553998"/>
          </a:xfrm>
          <a:prstGeom prst="rect">
            <a:avLst/>
          </a:prstGeom>
          <a:noFill/>
          <a:ln w="9525">
            <a:noFill/>
            <a:miter lim="800000"/>
            <a:headEnd/>
            <a:tailEnd/>
          </a:ln>
        </p:spPr>
        <p:txBody>
          <a:bodyPr>
            <a:spAutoFit/>
          </a:bodyPr>
          <a:lstStyle/>
          <a:p>
            <a:pPr marL="169863" indent="-169863">
              <a:buFontTx/>
              <a:buAutoNum type="arabicPeriod"/>
            </a:pPr>
            <a:r>
              <a:rPr lang="en-US" sz="1000" dirty="0" smtClean="0">
                <a:solidFill>
                  <a:srgbClr val="002060"/>
                </a:solidFill>
                <a:latin typeface="Arial" pitchFamily="34" charset="0"/>
                <a:cs typeface="Arial" pitchFamily="34" charset="0"/>
              </a:rPr>
              <a:t>Costigan </a:t>
            </a:r>
            <a:r>
              <a:rPr lang="en-US" sz="1000" dirty="0">
                <a:solidFill>
                  <a:srgbClr val="002060"/>
                </a:solidFill>
                <a:latin typeface="Arial" pitchFamily="34" charset="0"/>
                <a:cs typeface="Arial" pitchFamily="34" charset="0"/>
              </a:rPr>
              <a:t>M, et al. </a:t>
            </a:r>
            <a:r>
              <a:rPr lang="en-US" sz="1000" i="1" dirty="0">
                <a:solidFill>
                  <a:srgbClr val="002060"/>
                </a:solidFill>
                <a:latin typeface="Arial" pitchFamily="34" charset="0"/>
                <a:cs typeface="Arial" pitchFamily="34" charset="0"/>
              </a:rPr>
              <a:t>Annu Rev Neurosci</a:t>
            </a:r>
            <a:r>
              <a:rPr lang="en-US" sz="1000" dirty="0">
                <a:solidFill>
                  <a:srgbClr val="002060"/>
                </a:solidFill>
                <a:latin typeface="Arial" pitchFamily="34" charset="0"/>
                <a:cs typeface="Arial" pitchFamily="34" charset="0"/>
              </a:rPr>
              <a:t> 2009;32:1</a:t>
            </a:r>
            <a:r>
              <a:rPr lang="pt-BR" sz="1000" dirty="0">
                <a:solidFill>
                  <a:srgbClr val="002060"/>
                </a:solidFill>
                <a:latin typeface="Arial" pitchFamily="34" charset="0"/>
                <a:cs typeface="Arial" pitchFamily="34" charset="0"/>
              </a:rPr>
              <a:t>–</a:t>
            </a:r>
            <a:r>
              <a:rPr lang="en-US" sz="1000" dirty="0" smtClean="0">
                <a:solidFill>
                  <a:srgbClr val="002060"/>
                </a:solidFill>
                <a:latin typeface="Arial" pitchFamily="34" charset="0"/>
                <a:cs typeface="Arial" pitchFamily="34" charset="0"/>
              </a:rPr>
              <a:t>32.</a:t>
            </a:r>
          </a:p>
          <a:p>
            <a:pPr marL="169863" indent="-169863">
              <a:buFontTx/>
              <a:buAutoNum type="arabicPeriod"/>
            </a:pPr>
            <a:r>
              <a:rPr lang="en-US" sz="1000" dirty="0" smtClean="0">
                <a:solidFill>
                  <a:srgbClr val="002060"/>
                </a:solidFill>
                <a:latin typeface="Arial" pitchFamily="34" charset="0"/>
                <a:cs typeface="Arial" pitchFamily="34" charset="0"/>
              </a:rPr>
              <a:t>Woolf CJ. </a:t>
            </a:r>
            <a:r>
              <a:rPr lang="en-US" sz="1000" i="1" dirty="0" smtClean="0">
                <a:solidFill>
                  <a:srgbClr val="002060"/>
                </a:solidFill>
                <a:latin typeface="Arial" pitchFamily="34" charset="0"/>
                <a:cs typeface="Arial" pitchFamily="34" charset="0"/>
              </a:rPr>
              <a:t>Ann Intern Med 2</a:t>
            </a:r>
            <a:r>
              <a:rPr lang="en-US" sz="1000" dirty="0" smtClean="0">
                <a:solidFill>
                  <a:srgbClr val="002060"/>
                </a:solidFill>
                <a:latin typeface="Arial" pitchFamily="34" charset="0"/>
                <a:cs typeface="Arial" pitchFamily="34" charset="0"/>
              </a:rPr>
              <a:t>004;140:441</a:t>
            </a:r>
            <a:r>
              <a:rPr lang="pt-BR" sz="1000" dirty="0" smtClean="0">
                <a:solidFill>
                  <a:srgbClr val="002060"/>
                </a:solidFill>
                <a:latin typeface="Arial" pitchFamily="34" charset="0"/>
                <a:cs typeface="Arial" pitchFamily="34" charset="0"/>
              </a:rPr>
              <a:t>–</a:t>
            </a:r>
            <a:r>
              <a:rPr lang="en-US" sz="1000" dirty="0" smtClean="0">
                <a:solidFill>
                  <a:srgbClr val="002060"/>
                </a:solidFill>
                <a:latin typeface="Arial" pitchFamily="34" charset="0"/>
                <a:cs typeface="Arial" pitchFamily="34" charset="0"/>
              </a:rPr>
              <a:t>451.</a:t>
            </a:r>
          </a:p>
          <a:p>
            <a:pPr marL="169863" indent="-169863">
              <a:buFontTx/>
              <a:buAutoNum type="arabicPeriod"/>
            </a:pPr>
            <a:r>
              <a:rPr lang="en-US" sz="1000" dirty="0" smtClean="0">
                <a:solidFill>
                  <a:srgbClr val="002060"/>
                </a:solidFill>
                <a:latin typeface="Arial" pitchFamily="34" charset="0"/>
                <a:cs typeface="Arial" pitchFamily="34" charset="0"/>
              </a:rPr>
              <a:t>Staud R. </a:t>
            </a:r>
            <a:r>
              <a:rPr lang="en-US" sz="1000" i="1" dirty="0" smtClean="0">
                <a:solidFill>
                  <a:srgbClr val="002060"/>
                </a:solidFill>
                <a:latin typeface="Arial" pitchFamily="34" charset="0"/>
                <a:cs typeface="Arial" pitchFamily="34" charset="0"/>
              </a:rPr>
              <a:t>Artritis Res Ther 2</a:t>
            </a:r>
            <a:r>
              <a:rPr lang="en-US" sz="1000" dirty="0" smtClean="0">
                <a:solidFill>
                  <a:srgbClr val="002060"/>
                </a:solidFill>
                <a:latin typeface="Arial" pitchFamily="34" charset="0"/>
                <a:cs typeface="Arial" pitchFamily="34" charset="0"/>
              </a:rPr>
              <a:t>006;8:208</a:t>
            </a:r>
            <a:r>
              <a:rPr lang="pt-BR" sz="1000" dirty="0" smtClean="0">
                <a:solidFill>
                  <a:srgbClr val="002060"/>
                </a:solidFill>
                <a:latin typeface="Arial" pitchFamily="34" charset="0"/>
                <a:cs typeface="Arial" pitchFamily="34" charset="0"/>
              </a:rPr>
              <a:t>–214</a:t>
            </a:r>
            <a:r>
              <a:rPr lang="en-US" sz="1000" dirty="0" smtClean="0">
                <a:solidFill>
                  <a:srgbClr val="002060"/>
                </a:solidFill>
                <a:latin typeface="Arial" pitchFamily="34" charset="0"/>
                <a:cs typeface="Arial" pitchFamily="34" charset="0"/>
              </a:rPr>
              <a:t>.</a:t>
            </a:r>
            <a:endParaRPr lang="en-US" sz="1000" dirty="0">
              <a:solidFill>
                <a:srgbClr val="002060"/>
              </a:solidFill>
              <a:latin typeface="Arial" pitchFamily="34" charset="0"/>
              <a:cs typeface="Arial" pitchFamily="34" charset="0"/>
            </a:endParaRPr>
          </a:p>
        </p:txBody>
      </p:sp>
      <p:sp>
        <p:nvSpPr>
          <p:cNvPr id="2" name="TextBox 1"/>
          <p:cNvSpPr txBox="1"/>
          <p:nvPr/>
        </p:nvSpPr>
        <p:spPr>
          <a:xfrm>
            <a:off x="435968" y="5753278"/>
            <a:ext cx="3705951" cy="276999"/>
          </a:xfrm>
          <a:prstGeom prst="rect">
            <a:avLst/>
          </a:prstGeom>
          <a:noFill/>
        </p:spPr>
        <p:txBody>
          <a:bodyPr wrap="none" rtlCol="0">
            <a:spAutoFit/>
          </a:bodyPr>
          <a:lstStyle/>
          <a:p>
            <a:r>
              <a:rPr lang="es-MX" sz="1200" dirty="0" smtClean="0">
                <a:solidFill>
                  <a:srgbClr val="002060"/>
                </a:solidFill>
              </a:rPr>
              <a:t>SNC= sistema nervioso central; NeP = Dolor Neuropático</a:t>
            </a:r>
            <a:endParaRPr lang="es-MX" sz="1200" dirty="0">
              <a:solidFill>
                <a:srgbClr val="002060"/>
              </a:solidFill>
            </a:endParaRPr>
          </a:p>
        </p:txBody>
      </p:sp>
    </p:spTree>
    <p:extLst>
      <p:ext uri="{BB962C8B-B14F-4D97-AF65-F5344CB8AC3E}">
        <p14:creationId xmlns:p14="http://schemas.microsoft.com/office/powerpoint/2010/main" val="80132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3" name="Title 1"/>
          <p:cNvSpPr>
            <a:spLocks noGrp="1"/>
          </p:cNvSpPr>
          <p:nvPr>
            <p:ph type="title"/>
          </p:nvPr>
        </p:nvSpPr>
        <p:spPr/>
        <p:txBody>
          <a:bodyPr>
            <a:noAutofit/>
          </a:bodyPr>
          <a:lstStyle/>
          <a:p>
            <a:r>
              <a:rPr lang="es-MX" sz="3000" noProof="0" dirty="0" smtClean="0"/>
              <a:t>Las Neuronas que Detectan y Transmiten Dolor Muestran “Plasticidad”</a:t>
            </a:r>
          </a:p>
        </p:txBody>
      </p:sp>
      <p:sp>
        <p:nvSpPr>
          <p:cNvPr id="750594" name="Content Placeholder 2"/>
          <p:cNvSpPr>
            <a:spLocks noGrp="1"/>
          </p:cNvSpPr>
          <p:nvPr>
            <p:ph idx="1"/>
          </p:nvPr>
        </p:nvSpPr>
        <p:spPr>
          <a:xfrm>
            <a:off x="457200" y="1855365"/>
            <a:ext cx="8229600" cy="4525963"/>
          </a:xfrm>
        </p:spPr>
        <p:txBody>
          <a:bodyPr>
            <a:normAutofit/>
          </a:bodyPr>
          <a:lstStyle/>
          <a:p>
            <a:pPr>
              <a:spcBef>
                <a:spcPts val="600"/>
              </a:spcBef>
            </a:pPr>
            <a:r>
              <a:rPr lang="es-MX" sz="2800" noProof="0" dirty="0" smtClean="0"/>
              <a:t>La plasticidad puede ser definida como:</a:t>
            </a:r>
          </a:p>
          <a:p>
            <a:pPr lvl="1">
              <a:spcBef>
                <a:spcPts val="600"/>
              </a:spcBef>
            </a:pPr>
            <a:r>
              <a:rPr lang="es-MX" noProof="0" dirty="0" smtClean="0"/>
              <a:t>La capacidad para cambiar la función, el perfil químico o la estructura</a:t>
            </a:r>
          </a:p>
          <a:p>
            <a:pPr lvl="1">
              <a:spcBef>
                <a:spcPts val="600"/>
              </a:spcBef>
            </a:pPr>
            <a:r>
              <a:rPr lang="es-MX" noProof="0" dirty="0" smtClean="0"/>
              <a:t>Respuesta a estímulos dolorosos e inflamación</a:t>
            </a:r>
          </a:p>
          <a:p>
            <a:pPr marL="342900" lvl="1" indent="-342900">
              <a:spcBef>
                <a:spcPts val="600"/>
              </a:spcBef>
              <a:buFont typeface="Arial" pitchFamily="34" charset="0"/>
              <a:buChar char="•"/>
            </a:pPr>
            <a:r>
              <a:rPr lang="es-MX" noProof="0" dirty="0" smtClean="0"/>
              <a:t>Todos contribuyen a la sensibilidad alterada al dolor</a:t>
            </a:r>
            <a:endParaRPr lang="es-MX" noProof="0" dirty="0"/>
          </a:p>
        </p:txBody>
      </p:sp>
      <p:sp>
        <p:nvSpPr>
          <p:cNvPr id="750595" name="Text Box 16"/>
          <p:cNvSpPr txBox="1">
            <a:spLocks noChangeArrowheads="1"/>
          </p:cNvSpPr>
          <p:nvPr/>
        </p:nvSpPr>
        <p:spPr bwMode="auto">
          <a:xfrm>
            <a:off x="395536" y="6495281"/>
            <a:ext cx="8528050" cy="153888"/>
          </a:xfrm>
          <a:prstGeom prst="rect">
            <a:avLst/>
          </a:prstGeom>
          <a:noFill/>
          <a:ln w="9525">
            <a:noFill/>
            <a:miter lim="800000"/>
            <a:headEnd/>
            <a:tailEnd/>
          </a:ln>
        </p:spPr>
        <p:txBody>
          <a:bodyPr lIns="0" tIns="0" rIns="0" bIns="0" anchor="b">
            <a:spAutoFit/>
          </a:bodyPr>
          <a:lstStyle/>
          <a:p>
            <a:r>
              <a:rPr lang="en-US" sz="1000" dirty="0">
                <a:solidFill>
                  <a:srgbClr val="002060"/>
                </a:solidFill>
              </a:rPr>
              <a:t>Woolf and </a:t>
            </a:r>
            <a:r>
              <a:rPr lang="en-US" sz="1000" dirty="0" smtClean="0">
                <a:solidFill>
                  <a:srgbClr val="002060"/>
                </a:solidFill>
              </a:rPr>
              <a:t>Salter. </a:t>
            </a:r>
            <a:r>
              <a:rPr lang="en-US" sz="1000" i="1" dirty="0">
                <a:solidFill>
                  <a:srgbClr val="002060"/>
                </a:solidFill>
              </a:rPr>
              <a:t>Science</a:t>
            </a:r>
            <a:r>
              <a:rPr lang="en-US" sz="1000" dirty="0">
                <a:solidFill>
                  <a:srgbClr val="002060"/>
                </a:solidFill>
              </a:rPr>
              <a:t> </a:t>
            </a:r>
            <a:r>
              <a:rPr lang="en-US" sz="1000" dirty="0" smtClean="0">
                <a:solidFill>
                  <a:srgbClr val="002060"/>
                </a:solidFill>
              </a:rPr>
              <a:t>2000;288:1765-68</a:t>
            </a:r>
            <a:r>
              <a:rPr lang="en-US" sz="1000" dirty="0">
                <a:solidFill>
                  <a:srgbClr val="002060"/>
                </a:solidFill>
              </a:rPr>
              <a:t>.</a:t>
            </a:r>
          </a:p>
        </p:txBody>
      </p:sp>
    </p:spTree>
    <p:extLst>
      <p:ext uri="{BB962C8B-B14F-4D97-AF65-F5344CB8AC3E}">
        <p14:creationId xmlns:p14="http://schemas.microsoft.com/office/powerpoint/2010/main" val="33886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1" name="Title 2"/>
          <p:cNvSpPr>
            <a:spLocks noGrp="1"/>
          </p:cNvSpPr>
          <p:nvPr>
            <p:ph type="title"/>
          </p:nvPr>
        </p:nvSpPr>
        <p:spPr/>
        <p:txBody>
          <a:bodyPr>
            <a:normAutofit fontScale="90000"/>
          </a:bodyPr>
          <a:lstStyle/>
          <a:p>
            <a:r>
              <a:rPr lang="es-MX" noProof="0" dirty="0" smtClean="0"/>
              <a:t>Tres Formas de Plasticidad Neuronal</a:t>
            </a:r>
          </a:p>
        </p:txBody>
      </p:sp>
      <p:sp>
        <p:nvSpPr>
          <p:cNvPr id="752642" name="Content Placeholder 3"/>
          <p:cNvSpPr>
            <a:spLocks noGrp="1"/>
          </p:cNvSpPr>
          <p:nvPr>
            <p:ph idx="1"/>
          </p:nvPr>
        </p:nvSpPr>
        <p:spPr>
          <a:xfrm>
            <a:off x="683568" y="1528331"/>
            <a:ext cx="7992888" cy="4708981"/>
          </a:xfrm>
        </p:spPr>
        <p:txBody>
          <a:bodyPr wrap="square">
            <a:spAutoFit/>
          </a:bodyPr>
          <a:lstStyle/>
          <a:p>
            <a:pPr marL="0" indent="0">
              <a:buNone/>
            </a:pPr>
            <a:r>
              <a:rPr lang="es-MX" sz="2000" b="1" noProof="0" dirty="0" smtClean="0"/>
              <a:t>Activación</a:t>
            </a:r>
          </a:p>
          <a:p>
            <a:pPr lvl="1">
              <a:buFont typeface="Arial" pitchFamily="34" charset="0"/>
              <a:buChar char="•"/>
            </a:pPr>
            <a:r>
              <a:rPr lang="es-MX" sz="2000" noProof="0" dirty="0" smtClean="0"/>
              <a:t>Inicio rápido, sustancial, fácilmente reversible </a:t>
            </a:r>
          </a:p>
          <a:p>
            <a:pPr lvl="1">
              <a:buFont typeface="Arial" pitchFamily="34" charset="0"/>
              <a:buChar char="•"/>
            </a:pPr>
            <a:r>
              <a:rPr lang="es-MX" sz="2000" b="1" noProof="0" dirty="0" smtClean="0"/>
              <a:t>“Autosensibilización y dolor secundario (wind-up)”</a:t>
            </a:r>
            <a:br>
              <a:rPr lang="es-MX" sz="2000" b="1" noProof="0" dirty="0" smtClean="0"/>
            </a:br>
            <a:endParaRPr lang="es-MX" sz="2000" b="1" noProof="0" dirty="0" smtClean="0"/>
          </a:p>
          <a:p>
            <a:pPr marL="0" indent="0">
              <a:buNone/>
            </a:pPr>
            <a:r>
              <a:rPr lang="es-MX" sz="2000" b="1" noProof="0" dirty="0" smtClean="0"/>
              <a:t>Modulación</a:t>
            </a:r>
          </a:p>
          <a:p>
            <a:pPr lvl="1">
              <a:buFont typeface="Arial" pitchFamily="34" charset="0"/>
              <a:buChar char="•"/>
            </a:pPr>
            <a:r>
              <a:rPr lang="es-MX" sz="2000" noProof="0" dirty="0" smtClean="0"/>
              <a:t>Sucede después de estímulos intensos repetidos</a:t>
            </a:r>
          </a:p>
          <a:p>
            <a:pPr lvl="1">
              <a:buFont typeface="Arial" pitchFamily="34" charset="0"/>
              <a:buChar char="•"/>
            </a:pPr>
            <a:r>
              <a:rPr lang="es-MX" sz="2000" noProof="0" dirty="0" smtClean="0"/>
              <a:t>Sustancial, lentamente reversible</a:t>
            </a:r>
          </a:p>
          <a:p>
            <a:pPr lvl="1">
              <a:buFont typeface="Arial" pitchFamily="34" charset="0"/>
              <a:buChar char="•"/>
            </a:pPr>
            <a:r>
              <a:rPr lang="es-MX" sz="2000" b="1" noProof="0" dirty="0" smtClean="0"/>
              <a:t>“Sensibilización periférica y central”</a:t>
            </a:r>
            <a:br>
              <a:rPr lang="es-MX" sz="2000" b="1" noProof="0" dirty="0" smtClean="0"/>
            </a:br>
            <a:endParaRPr lang="es-MX" sz="2000" b="1" noProof="0" dirty="0" smtClean="0"/>
          </a:p>
          <a:p>
            <a:pPr marL="0" indent="0">
              <a:buNone/>
            </a:pPr>
            <a:r>
              <a:rPr lang="es-MX" sz="2000" b="1" noProof="0" dirty="0" smtClean="0"/>
              <a:t>Modificación</a:t>
            </a:r>
          </a:p>
          <a:p>
            <a:pPr lvl="1">
              <a:buFont typeface="Arial" pitchFamily="34" charset="0"/>
              <a:buChar char="•"/>
            </a:pPr>
            <a:r>
              <a:rPr lang="es-MX" sz="2000" noProof="0" dirty="0" smtClean="0"/>
              <a:t>Sucede después de un estímulo intenso prolongado o daño al nervio</a:t>
            </a:r>
          </a:p>
          <a:p>
            <a:pPr lvl="1">
              <a:buFont typeface="Arial" pitchFamily="34" charset="0"/>
              <a:buChar char="•"/>
            </a:pPr>
            <a:r>
              <a:rPr lang="es-MX" sz="2000" noProof="0" dirty="0" smtClean="0"/>
              <a:t>De muy larga duración</a:t>
            </a:r>
          </a:p>
          <a:p>
            <a:pPr lvl="1">
              <a:buFont typeface="Arial" pitchFamily="34" charset="0"/>
              <a:buChar char="•"/>
            </a:pPr>
            <a:r>
              <a:rPr lang="es-MX" sz="2000" b="1" noProof="0" dirty="0" smtClean="0"/>
              <a:t>“Dolor persistente, patológico (</a:t>
            </a:r>
            <a:r>
              <a:rPr lang="es-MX" sz="2000" b="1" dirty="0" smtClean="0"/>
              <a:t>n</a:t>
            </a:r>
            <a:r>
              <a:rPr lang="es-MX" sz="2000" b="1" noProof="0" dirty="0" smtClean="0"/>
              <a:t>europático)”</a:t>
            </a:r>
          </a:p>
        </p:txBody>
      </p:sp>
      <p:sp>
        <p:nvSpPr>
          <p:cNvPr id="752643" name="Text Box 16"/>
          <p:cNvSpPr txBox="1">
            <a:spLocks noChangeArrowheads="1"/>
          </p:cNvSpPr>
          <p:nvPr/>
        </p:nvSpPr>
        <p:spPr bwMode="auto">
          <a:xfrm>
            <a:off x="220414" y="6479892"/>
            <a:ext cx="8528050" cy="169277"/>
          </a:xfrm>
          <a:prstGeom prst="rect">
            <a:avLst/>
          </a:prstGeom>
          <a:noFill/>
          <a:ln w="9525">
            <a:noFill/>
            <a:miter lim="800000"/>
            <a:headEnd/>
            <a:tailEnd/>
          </a:ln>
        </p:spPr>
        <p:txBody>
          <a:bodyPr lIns="0" tIns="0" rIns="0" bIns="0" anchor="b">
            <a:spAutoFit/>
          </a:bodyPr>
          <a:lstStyle/>
          <a:p>
            <a:r>
              <a:rPr lang="en-CA" sz="1100" dirty="0">
                <a:solidFill>
                  <a:schemeClr val="bg2"/>
                </a:solidFill>
              </a:rPr>
              <a:t>Woolf CJ, Salter MW. Science. 2000;288(5472):1765-9.</a:t>
            </a:r>
            <a:endParaRPr lang="en-US" sz="1100" dirty="0">
              <a:solidFill>
                <a:schemeClr val="bg2"/>
              </a:solidFill>
            </a:endParaRPr>
          </a:p>
        </p:txBody>
      </p:sp>
    </p:spTree>
    <p:extLst>
      <p:ext uri="{BB962C8B-B14F-4D97-AF65-F5344CB8AC3E}">
        <p14:creationId xmlns:p14="http://schemas.microsoft.com/office/powerpoint/2010/main" val="165688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5"/>
          <p:cNvSpPr/>
          <p:nvPr/>
        </p:nvSpPr>
        <p:spPr>
          <a:xfrm>
            <a:off x="144473" y="159742"/>
            <a:ext cx="1907248" cy="21334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noProof="0" dirty="0" smtClean="0"/>
              <a:t>¿Qué es dolor?</a:t>
            </a:r>
            <a:endParaRPr lang="es-MX" noProof="0" dirty="0"/>
          </a:p>
        </p:txBody>
      </p:sp>
      <p:sp>
        <p:nvSpPr>
          <p:cNvPr id="14" name="Rectangle 3"/>
          <p:cNvSpPr>
            <a:spLocks noGrp="1" noChangeArrowheads="1"/>
          </p:cNvSpPr>
          <p:nvPr>
            <p:ph idx="1"/>
          </p:nvPr>
        </p:nvSpPr>
        <p:spPr>
          <a:xfrm>
            <a:off x="437625" y="2961157"/>
            <a:ext cx="6078592" cy="2259162"/>
          </a:xfrm>
        </p:spPr>
        <p:txBody>
          <a:bodyPr>
            <a:normAutofit/>
          </a:bodyPr>
          <a:lstStyle/>
          <a:p>
            <a:pPr marL="0" indent="0" algn="ctr" eaLnBrk="1" hangingPunct="1">
              <a:lnSpc>
                <a:spcPct val="85000"/>
              </a:lnSpc>
              <a:buClr>
                <a:schemeClr val="tx1"/>
              </a:buClr>
              <a:buNone/>
              <a:tabLst>
                <a:tab pos="169863" algn="l"/>
                <a:tab pos="8002588" algn="r"/>
              </a:tabLst>
            </a:pPr>
            <a:r>
              <a:rPr lang="es-MX" i="1" noProof="0" dirty="0" smtClean="0"/>
              <a:t>Una experiencia sensorial y emocional desagradable asociada con daño tisular real o potencial, o descrita en términos de dicho daño.</a:t>
            </a:r>
          </a:p>
        </p:txBody>
      </p:sp>
      <p:sp>
        <p:nvSpPr>
          <p:cNvPr id="15" name="Text Box 4"/>
          <p:cNvSpPr txBox="1">
            <a:spLocks noChangeArrowheads="1"/>
          </p:cNvSpPr>
          <p:nvPr/>
        </p:nvSpPr>
        <p:spPr bwMode="auto">
          <a:xfrm>
            <a:off x="117952" y="6494949"/>
            <a:ext cx="54641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n-US" sz="1000" dirty="0" smtClean="0">
                <a:solidFill>
                  <a:srgbClr val="002060"/>
                </a:solidFill>
                <a:latin typeface="Calibri"/>
              </a:rPr>
              <a:t>International Association for the Study of Pain. </a:t>
            </a:r>
            <a:r>
              <a:rPr lang="en-US" sz="1000" i="1" dirty="0" smtClean="0">
                <a:solidFill>
                  <a:srgbClr val="002060"/>
                </a:solidFill>
                <a:latin typeface="Calibri"/>
              </a:rPr>
              <a:t>IASP Taxonomy. </a:t>
            </a:r>
            <a:r>
              <a:rPr lang="en-US" sz="1000" dirty="0" smtClean="0">
                <a:solidFill>
                  <a:srgbClr val="002060"/>
                </a:solidFill>
                <a:latin typeface="Calibri"/>
              </a:rPr>
              <a:t>Available at: </a:t>
            </a:r>
            <a:r>
              <a:rPr lang="en-US" sz="1000" dirty="0" smtClean="0">
                <a:solidFill>
                  <a:srgbClr val="002060"/>
                </a:solidFill>
                <a:latin typeface="Calibri"/>
                <a:hlinkClick r:id="rId3"/>
              </a:rPr>
              <a:t>http://www.iasp-pain.org/AM/Template.cfm?Section=Pain_Definitions</a:t>
            </a:r>
            <a:r>
              <a:rPr lang="en-US" sz="1000" dirty="0" smtClean="0">
                <a:solidFill>
                  <a:srgbClr val="002060"/>
                </a:solidFill>
                <a:latin typeface="Calibri"/>
              </a:rPr>
              <a:t>. Accessed: July 15, 2013.</a:t>
            </a:r>
          </a:p>
          <a:p>
            <a:pPr>
              <a:lnSpc>
                <a:spcPct val="90000"/>
              </a:lnSpc>
            </a:pPr>
            <a:endParaRPr lang="en-US" sz="1000" dirty="0" smtClean="0">
              <a:solidFill>
                <a:srgbClr val="002060"/>
              </a:solidFill>
            </a:endParaRPr>
          </a:p>
        </p:txBody>
      </p:sp>
      <p:sp>
        <p:nvSpPr>
          <p:cNvPr id="16" name="Rectangle 5"/>
          <p:cNvSpPr>
            <a:spLocks noChangeArrowheads="1"/>
          </p:cNvSpPr>
          <p:nvPr/>
        </p:nvSpPr>
        <p:spPr bwMode="auto">
          <a:xfrm>
            <a:off x="491481" y="4869160"/>
            <a:ext cx="602473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r">
              <a:lnSpc>
                <a:spcPct val="90000"/>
              </a:lnSpc>
              <a:buClr>
                <a:schemeClr val="tx1"/>
              </a:buClr>
              <a:tabLst>
                <a:tab pos="169863" algn="l"/>
                <a:tab pos="8002588" algn="r"/>
              </a:tabLst>
            </a:pPr>
            <a:r>
              <a:rPr lang="en-US" dirty="0" smtClean="0">
                <a:solidFill>
                  <a:srgbClr val="002060"/>
                </a:solidFill>
              </a:rPr>
              <a:t> </a:t>
            </a:r>
            <a:r>
              <a:rPr lang="es-MX" sz="1800" dirty="0" smtClean="0">
                <a:solidFill>
                  <a:srgbClr val="002060"/>
                </a:solidFill>
              </a:rPr>
              <a:t>Asociación Internacional para el Estudio del Dolor </a:t>
            </a:r>
            <a:r>
              <a:rPr lang="en-US" sz="1800" dirty="0" smtClean="0">
                <a:solidFill>
                  <a:srgbClr val="002060"/>
                </a:solidFill>
              </a:rPr>
              <a:t>(</a:t>
            </a:r>
            <a:r>
              <a:rPr lang="en-US" sz="1800" dirty="0">
                <a:solidFill>
                  <a:srgbClr val="002060"/>
                </a:solidFill>
              </a:rPr>
              <a:t>IASP) </a:t>
            </a:r>
            <a:r>
              <a:rPr lang="en-US" sz="1800" dirty="0" smtClean="0">
                <a:solidFill>
                  <a:srgbClr val="002060"/>
                </a:solidFill>
              </a:rPr>
              <a:t>2011</a:t>
            </a:r>
            <a:endParaRPr lang="en-US" sz="2800" dirty="0">
              <a:solidFill>
                <a:srgbClr val="002060"/>
              </a:solidFill>
            </a:endParaRPr>
          </a:p>
        </p:txBody>
      </p:sp>
      <p:sp>
        <p:nvSpPr>
          <p:cNvPr id="17"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5</a:t>
            </a:fld>
            <a:endParaRPr lang="en-CA" dirty="0">
              <a:solidFill>
                <a:schemeClr val="bg1"/>
              </a:solidFill>
            </a:endParaRPr>
          </a:p>
        </p:txBody>
      </p:sp>
      <p:pic>
        <p:nvPicPr>
          <p:cNvPr id="18"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7985" y="1716820"/>
            <a:ext cx="3426015" cy="4568020"/>
          </a:xfrm>
          <a:prstGeom prst="rect">
            <a:avLst/>
          </a:prstGeom>
        </p:spPr>
      </p:pic>
      <p:pic>
        <p:nvPicPr>
          <p:cNvPr id="1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2" y="-7207"/>
            <a:ext cx="3040693" cy="3040693"/>
          </a:xfrm>
          <a:prstGeom prst="rect">
            <a:avLst/>
          </a:prstGeom>
        </p:spPr>
      </p:pic>
    </p:spTree>
    <p:extLst>
      <p:ext uri="{BB962C8B-B14F-4D97-AF65-F5344CB8AC3E}">
        <p14:creationId xmlns:p14="http://schemas.microsoft.com/office/powerpoint/2010/main" val="3419046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89" name="Title 2"/>
          <p:cNvSpPr>
            <a:spLocks noGrp="1"/>
          </p:cNvSpPr>
          <p:nvPr>
            <p:ph type="title"/>
          </p:nvPr>
        </p:nvSpPr>
        <p:spPr/>
        <p:txBody>
          <a:bodyPr>
            <a:noAutofit/>
          </a:bodyPr>
          <a:lstStyle/>
          <a:p>
            <a:r>
              <a:rPr lang="es-MX" sz="4000" noProof="0" dirty="0" smtClean="0"/>
              <a:t>Autosensibilización</a:t>
            </a:r>
          </a:p>
        </p:txBody>
      </p:sp>
      <p:sp>
        <p:nvSpPr>
          <p:cNvPr id="754690" name="Content Placeholder 3"/>
          <p:cNvSpPr>
            <a:spLocks noGrp="1"/>
          </p:cNvSpPr>
          <p:nvPr>
            <p:ph idx="1"/>
          </p:nvPr>
        </p:nvSpPr>
        <p:spPr>
          <a:xfrm>
            <a:off x="421280" y="1600200"/>
            <a:ext cx="8111160" cy="4525963"/>
          </a:xfrm>
        </p:spPr>
        <p:txBody>
          <a:bodyPr>
            <a:normAutofit/>
          </a:bodyPr>
          <a:lstStyle/>
          <a:p>
            <a:r>
              <a:rPr lang="es-MX" sz="2400" dirty="0" smtClean="0"/>
              <a:t>La e</a:t>
            </a:r>
            <a:r>
              <a:rPr lang="es-MX" sz="2400" noProof="0" dirty="0" smtClean="0"/>
              <a:t>stimulación repetida de los receptores vaniloides en nociceptores a través de calor, </a:t>
            </a:r>
            <a:r>
              <a:rPr lang="es-MX" sz="2400" dirty="0" smtClean="0"/>
              <a:t>capsaicina o pH ácido causa</a:t>
            </a:r>
          </a:p>
          <a:p>
            <a:pPr lvl="1"/>
            <a:r>
              <a:rPr lang="es-MX" sz="2400" noProof="0" dirty="0" smtClean="0"/>
              <a:t>Aumento rápido en la sensibilidad del receptor</a:t>
            </a:r>
          </a:p>
          <a:p>
            <a:pPr lvl="1">
              <a:spcAft>
                <a:spcPts val="1200"/>
              </a:spcAft>
            </a:pPr>
            <a:r>
              <a:rPr lang="es-MX" sz="2400" noProof="0" dirty="0" smtClean="0"/>
              <a:t>Aumento sustancial en </a:t>
            </a:r>
            <a:r>
              <a:rPr lang="es-MX" sz="2400" dirty="0" smtClean="0"/>
              <a:t>la “autosensibilización” pero rápidamente </a:t>
            </a:r>
            <a:r>
              <a:rPr lang="es-MX" sz="2400" noProof="0" dirty="0" smtClean="0"/>
              <a:t>reversible</a:t>
            </a:r>
          </a:p>
        </p:txBody>
      </p:sp>
      <p:sp>
        <p:nvSpPr>
          <p:cNvPr id="754692" name="TextBox 5"/>
          <p:cNvSpPr txBox="1">
            <a:spLocks noChangeArrowheads="1"/>
          </p:cNvSpPr>
          <p:nvPr/>
        </p:nvSpPr>
        <p:spPr bwMode="auto">
          <a:xfrm>
            <a:off x="126852" y="6451966"/>
            <a:ext cx="8712968" cy="246221"/>
          </a:xfrm>
          <a:prstGeom prst="rect">
            <a:avLst/>
          </a:prstGeom>
          <a:noFill/>
          <a:ln w="9525">
            <a:noFill/>
            <a:miter lim="800000"/>
            <a:headEnd/>
            <a:tailEnd/>
          </a:ln>
        </p:spPr>
        <p:txBody>
          <a:bodyPr wrap="square">
            <a:spAutoFit/>
          </a:bodyPr>
          <a:lstStyle/>
          <a:p>
            <a:r>
              <a:rPr lang="fr-FR" sz="1000" dirty="0">
                <a:solidFill>
                  <a:schemeClr val="bg2"/>
                </a:solidFill>
              </a:rPr>
              <a:t>Guenther S</a:t>
            </a:r>
            <a:r>
              <a:rPr lang="fr-FR" sz="1000" i="1" dirty="0">
                <a:solidFill>
                  <a:schemeClr val="bg2"/>
                </a:solidFill>
              </a:rPr>
              <a:t> et al. Eur J Neurosci.</a:t>
            </a:r>
            <a:r>
              <a:rPr lang="fr-FR" sz="1000" dirty="0">
                <a:solidFill>
                  <a:schemeClr val="bg2"/>
                </a:solidFill>
              </a:rPr>
              <a:t> 1999;11(9):3143-50; Caterina MJ </a:t>
            </a:r>
            <a:r>
              <a:rPr lang="fr-FR" sz="1000" i="1" dirty="0">
                <a:solidFill>
                  <a:schemeClr val="bg2"/>
                </a:solidFill>
              </a:rPr>
              <a:t>et al. Nature.</a:t>
            </a:r>
            <a:r>
              <a:rPr lang="fr-FR" sz="1000" dirty="0">
                <a:solidFill>
                  <a:schemeClr val="bg2"/>
                </a:solidFill>
              </a:rPr>
              <a:t> 1997;389(6653):</a:t>
            </a:r>
            <a:r>
              <a:rPr lang="fr-FR" sz="1000" dirty="0" smtClean="0">
                <a:solidFill>
                  <a:schemeClr val="bg2"/>
                </a:solidFill>
              </a:rPr>
              <a:t>816-24</a:t>
            </a:r>
            <a:r>
              <a:rPr lang="en-CA" sz="1000" dirty="0">
                <a:solidFill>
                  <a:schemeClr val="bg2"/>
                </a:solidFill>
              </a:rPr>
              <a:t>; Woolf CJ, Salter MW. </a:t>
            </a:r>
            <a:r>
              <a:rPr lang="en-CA" sz="1000" i="1" dirty="0" smtClean="0">
                <a:solidFill>
                  <a:schemeClr val="bg2"/>
                </a:solidFill>
              </a:rPr>
              <a:t>Science</a:t>
            </a:r>
            <a:r>
              <a:rPr lang="en-CA" sz="1000" i="1" dirty="0">
                <a:solidFill>
                  <a:schemeClr val="bg2"/>
                </a:solidFill>
              </a:rPr>
              <a:t>.</a:t>
            </a:r>
            <a:r>
              <a:rPr lang="en-CA" sz="1000" dirty="0">
                <a:solidFill>
                  <a:schemeClr val="bg2"/>
                </a:solidFill>
              </a:rPr>
              <a:t> 2000;288(5472):1765-9</a:t>
            </a:r>
            <a:r>
              <a:rPr lang="en-CA" sz="1000" dirty="0" smtClean="0">
                <a:solidFill>
                  <a:schemeClr val="bg2"/>
                </a:solidFill>
              </a:rPr>
              <a:t>.</a:t>
            </a:r>
            <a:r>
              <a:rPr lang="en-US" sz="1000" dirty="0" smtClean="0">
                <a:solidFill>
                  <a:schemeClr val="bg2"/>
                </a:solidFill>
              </a:rPr>
              <a:t>.</a:t>
            </a:r>
            <a:endParaRPr lang="en-US" sz="1000" dirty="0">
              <a:solidFill>
                <a:schemeClr val="bg2"/>
              </a:solidFill>
            </a:endParaRPr>
          </a:p>
        </p:txBody>
      </p:sp>
    </p:spTree>
    <p:extLst>
      <p:ext uri="{BB962C8B-B14F-4D97-AF65-F5344CB8AC3E}">
        <p14:creationId xmlns:p14="http://schemas.microsoft.com/office/powerpoint/2010/main" val="413322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89" name="Title 2"/>
          <p:cNvSpPr>
            <a:spLocks noGrp="1"/>
          </p:cNvSpPr>
          <p:nvPr>
            <p:ph type="title"/>
          </p:nvPr>
        </p:nvSpPr>
        <p:spPr/>
        <p:txBody>
          <a:bodyPr>
            <a:normAutofit/>
          </a:bodyPr>
          <a:lstStyle/>
          <a:p>
            <a:r>
              <a:rPr lang="es-MX" dirty="0" smtClean="0"/>
              <a:t>D</a:t>
            </a:r>
            <a:r>
              <a:rPr lang="es-MX" noProof="0" dirty="0" smtClean="0"/>
              <a:t>olor </a:t>
            </a:r>
            <a:r>
              <a:rPr lang="es-MX" dirty="0" smtClean="0"/>
              <a:t>S</a:t>
            </a:r>
            <a:r>
              <a:rPr lang="es-MX" noProof="0" dirty="0" smtClean="0"/>
              <a:t>ecundario (wind-up)</a:t>
            </a:r>
            <a:endParaRPr lang="es-MX" noProof="0" dirty="0" smtClean="0">
              <a:solidFill>
                <a:srgbClr val="FF0066"/>
              </a:solidFill>
            </a:endParaRPr>
          </a:p>
        </p:txBody>
      </p:sp>
      <p:sp>
        <p:nvSpPr>
          <p:cNvPr id="754690" name="Content Placeholder 3"/>
          <p:cNvSpPr>
            <a:spLocks noGrp="1"/>
          </p:cNvSpPr>
          <p:nvPr>
            <p:ph idx="1"/>
          </p:nvPr>
        </p:nvSpPr>
        <p:spPr>
          <a:xfrm>
            <a:off x="581241" y="1556792"/>
            <a:ext cx="8229600" cy="4525963"/>
          </a:xfrm>
        </p:spPr>
        <p:txBody>
          <a:bodyPr>
            <a:normAutofit/>
          </a:bodyPr>
          <a:lstStyle/>
          <a:p>
            <a:r>
              <a:rPr lang="es-MX" sz="2400" noProof="0" dirty="0" smtClean="0"/>
              <a:t>Cuerno dorsal: un estímulo nocivo intenso o continuo causa</a:t>
            </a:r>
          </a:p>
          <a:p>
            <a:pPr lvl="1"/>
            <a:r>
              <a:rPr lang="es-MX" sz="2400" kern="0" noProof="0" dirty="0" smtClean="0"/>
              <a:t>Liberación de neuromoduladores (</a:t>
            </a:r>
            <a:r>
              <a:rPr lang="es-MX" sz="2400" i="1" kern="0" noProof="0" dirty="0" smtClean="0"/>
              <a:t>ej: </a:t>
            </a:r>
            <a:r>
              <a:rPr lang="es-MX" sz="2400" kern="0" noProof="0" dirty="0" smtClean="0"/>
              <a:t> Sustancia P) y glutamato</a:t>
            </a:r>
          </a:p>
          <a:p>
            <a:pPr lvl="1"/>
            <a:r>
              <a:rPr lang="es-MX" sz="2400" kern="0" noProof="0" dirty="0" smtClean="0"/>
              <a:t>Potenciales postsinápticos excitatorios lentos de larga duración (EPSPs) y despolarización acumulativa</a:t>
            </a:r>
          </a:p>
          <a:p>
            <a:pPr lvl="1"/>
            <a:r>
              <a:rPr lang="es-MX" sz="2400" kern="0" dirty="0" smtClean="0"/>
              <a:t>La c</a:t>
            </a:r>
            <a:r>
              <a:rPr lang="es-MX" sz="2400" kern="0" noProof="0" dirty="0" smtClean="0"/>
              <a:t>ascada de eventos potencia aun más la despolarización</a:t>
            </a:r>
          </a:p>
          <a:p>
            <a:pPr lvl="1"/>
            <a:r>
              <a:rPr lang="es-MX" sz="2400" kern="0" noProof="0" dirty="0" smtClean="0"/>
              <a:t>Resultado neto: “dolor secundario (wind-up)” </a:t>
            </a:r>
            <a:r>
              <a:rPr lang="es-MX" sz="2400" kern="0" dirty="0" smtClean="0"/>
              <a:t>de descarga de potencial de acción</a:t>
            </a:r>
          </a:p>
          <a:p>
            <a:pPr lvl="1"/>
            <a:endParaRPr lang="es-MX" sz="2400" noProof="0" dirty="0" smtClean="0"/>
          </a:p>
        </p:txBody>
      </p:sp>
      <p:sp>
        <p:nvSpPr>
          <p:cNvPr id="7" name="TextBox 5"/>
          <p:cNvSpPr txBox="1">
            <a:spLocks noChangeArrowheads="1"/>
          </p:cNvSpPr>
          <p:nvPr/>
        </p:nvSpPr>
        <p:spPr bwMode="auto">
          <a:xfrm>
            <a:off x="126852" y="6451966"/>
            <a:ext cx="8712968" cy="246221"/>
          </a:xfrm>
          <a:prstGeom prst="rect">
            <a:avLst/>
          </a:prstGeom>
          <a:noFill/>
          <a:ln w="9525">
            <a:noFill/>
            <a:miter lim="800000"/>
            <a:headEnd/>
            <a:tailEnd/>
          </a:ln>
        </p:spPr>
        <p:txBody>
          <a:bodyPr wrap="square">
            <a:spAutoFit/>
          </a:bodyPr>
          <a:lstStyle/>
          <a:p>
            <a:r>
              <a:rPr lang="fr-FR" sz="1000" dirty="0">
                <a:solidFill>
                  <a:schemeClr val="bg2"/>
                </a:solidFill>
              </a:rPr>
              <a:t>Guenther S</a:t>
            </a:r>
            <a:r>
              <a:rPr lang="fr-FR" sz="1000" i="1" dirty="0">
                <a:solidFill>
                  <a:schemeClr val="bg2"/>
                </a:solidFill>
              </a:rPr>
              <a:t> et al. Eur J Neurosci.</a:t>
            </a:r>
            <a:r>
              <a:rPr lang="fr-FR" sz="1000" dirty="0">
                <a:solidFill>
                  <a:schemeClr val="bg2"/>
                </a:solidFill>
              </a:rPr>
              <a:t> 1999;11(9):3143-50; Caterina MJ </a:t>
            </a:r>
            <a:r>
              <a:rPr lang="fr-FR" sz="1000" i="1" dirty="0">
                <a:solidFill>
                  <a:schemeClr val="bg2"/>
                </a:solidFill>
              </a:rPr>
              <a:t>et al. Nature.</a:t>
            </a:r>
            <a:r>
              <a:rPr lang="fr-FR" sz="1000" dirty="0">
                <a:solidFill>
                  <a:schemeClr val="bg2"/>
                </a:solidFill>
              </a:rPr>
              <a:t> 1997;389(6653):</a:t>
            </a:r>
            <a:r>
              <a:rPr lang="fr-FR" sz="1000" dirty="0" smtClean="0">
                <a:solidFill>
                  <a:schemeClr val="bg2"/>
                </a:solidFill>
              </a:rPr>
              <a:t>816-24</a:t>
            </a:r>
            <a:r>
              <a:rPr lang="en-CA" sz="1000" dirty="0">
                <a:solidFill>
                  <a:schemeClr val="bg2"/>
                </a:solidFill>
              </a:rPr>
              <a:t>; Woolf CJ, Salter MW. </a:t>
            </a:r>
            <a:r>
              <a:rPr lang="en-CA" sz="1000" i="1" dirty="0" smtClean="0">
                <a:solidFill>
                  <a:schemeClr val="bg2"/>
                </a:solidFill>
              </a:rPr>
              <a:t>Science</a:t>
            </a:r>
            <a:r>
              <a:rPr lang="en-CA" sz="1000" i="1" dirty="0">
                <a:solidFill>
                  <a:schemeClr val="bg2"/>
                </a:solidFill>
              </a:rPr>
              <a:t>.</a:t>
            </a:r>
            <a:r>
              <a:rPr lang="en-CA" sz="1000" dirty="0">
                <a:solidFill>
                  <a:schemeClr val="bg2"/>
                </a:solidFill>
              </a:rPr>
              <a:t> 2000;288(5472):1765-9</a:t>
            </a:r>
            <a:r>
              <a:rPr lang="en-CA" sz="1000" dirty="0" smtClean="0">
                <a:solidFill>
                  <a:schemeClr val="bg2"/>
                </a:solidFill>
              </a:rPr>
              <a:t>.</a:t>
            </a:r>
            <a:r>
              <a:rPr lang="en-US" sz="1000" dirty="0" smtClean="0">
                <a:solidFill>
                  <a:schemeClr val="bg2"/>
                </a:solidFill>
              </a:rPr>
              <a:t>.</a:t>
            </a:r>
            <a:endParaRPr lang="en-US" sz="1000" dirty="0">
              <a:solidFill>
                <a:schemeClr val="bg2"/>
              </a:solidFill>
            </a:endParaRPr>
          </a:p>
        </p:txBody>
      </p:sp>
    </p:spTree>
    <p:extLst>
      <p:ext uri="{BB962C8B-B14F-4D97-AF65-F5344CB8AC3E}">
        <p14:creationId xmlns:p14="http://schemas.microsoft.com/office/powerpoint/2010/main" val="107273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Autofit/>
          </a:bodyPr>
          <a:lstStyle/>
          <a:p>
            <a:r>
              <a:rPr lang="es-MX" dirty="0" smtClean="0"/>
              <a:t>Dolor Secundario (wind-up)</a:t>
            </a:r>
            <a:endParaRPr lang="es-MX" dirty="0" smtClean="0">
              <a:solidFill>
                <a:srgbClr val="FF0066"/>
              </a:solidFill>
            </a:endParaRPr>
          </a:p>
        </p:txBody>
      </p:sp>
      <p:sp>
        <p:nvSpPr>
          <p:cNvPr id="55299" name="Oval 3"/>
          <p:cNvSpPr>
            <a:spLocks noChangeArrowheads="1"/>
          </p:cNvSpPr>
          <p:nvPr/>
        </p:nvSpPr>
        <p:spPr bwMode="auto">
          <a:xfrm>
            <a:off x="4573588" y="1811932"/>
            <a:ext cx="215900" cy="230188"/>
          </a:xfrm>
          <a:prstGeom prst="ellipse">
            <a:avLst/>
          </a:prstGeom>
          <a:solidFill>
            <a:schemeClr val="accent6"/>
          </a:solidFill>
          <a:ln w="9525">
            <a:noFill/>
            <a:round/>
            <a:headEnd/>
            <a:tailEnd/>
          </a:ln>
        </p:spPr>
        <p:txBody>
          <a:bodyPr wrap="none" anchor="ctr"/>
          <a:lstStyle/>
          <a:p>
            <a:endParaRPr lang="es-MX" dirty="0"/>
          </a:p>
        </p:txBody>
      </p:sp>
      <p:sp>
        <p:nvSpPr>
          <p:cNvPr id="55300" name="Oval 4"/>
          <p:cNvSpPr>
            <a:spLocks noChangeArrowheads="1"/>
          </p:cNvSpPr>
          <p:nvPr/>
        </p:nvSpPr>
        <p:spPr bwMode="auto">
          <a:xfrm>
            <a:off x="6084888" y="2027832"/>
            <a:ext cx="771525" cy="787400"/>
          </a:xfrm>
          <a:prstGeom prst="ellipse">
            <a:avLst/>
          </a:prstGeom>
          <a:solidFill>
            <a:schemeClr val="accent4"/>
          </a:solidFill>
          <a:ln w="9525">
            <a:solidFill>
              <a:schemeClr val="tx1"/>
            </a:solidFill>
            <a:round/>
            <a:headEnd/>
            <a:tailEnd/>
          </a:ln>
        </p:spPr>
        <p:txBody>
          <a:bodyPr wrap="none" anchor="ctr"/>
          <a:lstStyle/>
          <a:p>
            <a:endParaRPr lang="es-MX" dirty="0"/>
          </a:p>
        </p:txBody>
      </p:sp>
      <p:sp>
        <p:nvSpPr>
          <p:cNvPr id="55301" name="Line 5"/>
          <p:cNvSpPr>
            <a:spLocks noChangeShapeType="1"/>
          </p:cNvSpPr>
          <p:nvPr/>
        </p:nvSpPr>
        <p:spPr bwMode="auto">
          <a:xfrm flipH="1">
            <a:off x="4662488" y="2042120"/>
            <a:ext cx="14287" cy="450850"/>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02" name="AutoShape 6"/>
          <p:cNvSpPr>
            <a:spLocks noChangeArrowheads="1"/>
          </p:cNvSpPr>
          <p:nvPr/>
        </p:nvSpPr>
        <p:spPr bwMode="auto">
          <a:xfrm rot="-8043032">
            <a:off x="1967706" y="2303264"/>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55303" name="Line 7"/>
          <p:cNvSpPr>
            <a:spLocks noChangeShapeType="1"/>
          </p:cNvSpPr>
          <p:nvPr/>
        </p:nvSpPr>
        <p:spPr bwMode="auto">
          <a:xfrm>
            <a:off x="2419350" y="2480270"/>
            <a:ext cx="2906713" cy="1587"/>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04" name="Line 8"/>
          <p:cNvSpPr>
            <a:spLocks noChangeShapeType="1"/>
          </p:cNvSpPr>
          <p:nvPr/>
        </p:nvSpPr>
        <p:spPr bwMode="auto">
          <a:xfrm>
            <a:off x="6877050" y="2459632"/>
            <a:ext cx="774700" cy="1588"/>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05" name="Text Box 9"/>
          <p:cNvSpPr txBox="1">
            <a:spLocks noChangeArrowheads="1"/>
          </p:cNvSpPr>
          <p:nvPr/>
        </p:nvSpPr>
        <p:spPr bwMode="auto">
          <a:xfrm>
            <a:off x="179388" y="2315170"/>
            <a:ext cx="1051089" cy="338554"/>
          </a:xfrm>
          <a:prstGeom prst="rect">
            <a:avLst/>
          </a:prstGeom>
          <a:noFill/>
          <a:ln w="12700" cmpd="sng">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chemeClr val="bg2"/>
                </a:solidFill>
              </a:rPr>
              <a:t>Estímulo</a:t>
            </a:r>
            <a:endParaRPr lang="es-MX" b="1" dirty="0">
              <a:solidFill>
                <a:schemeClr val="bg2"/>
              </a:solidFill>
            </a:endParaRPr>
          </a:p>
        </p:txBody>
      </p:sp>
      <p:sp>
        <p:nvSpPr>
          <p:cNvPr id="55306" name="AutoShape 10"/>
          <p:cNvSpPr>
            <a:spLocks noChangeArrowheads="1"/>
          </p:cNvSpPr>
          <p:nvPr/>
        </p:nvSpPr>
        <p:spPr bwMode="auto">
          <a:xfrm rot="2955217">
            <a:off x="5352256" y="2327077"/>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55307" name="Rectangle 11"/>
          <p:cNvSpPr>
            <a:spLocks noChangeArrowheads="1"/>
          </p:cNvSpPr>
          <p:nvPr/>
        </p:nvSpPr>
        <p:spPr bwMode="auto">
          <a:xfrm>
            <a:off x="2413000" y="1954807"/>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55308" name="Line 12"/>
          <p:cNvSpPr>
            <a:spLocks noChangeShapeType="1"/>
          </p:cNvSpPr>
          <p:nvPr/>
        </p:nvSpPr>
        <p:spPr bwMode="auto">
          <a:xfrm>
            <a:off x="2489200" y="2259607"/>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09" name="Line 13"/>
          <p:cNvSpPr>
            <a:spLocks noChangeShapeType="1"/>
          </p:cNvSpPr>
          <p:nvPr/>
        </p:nvSpPr>
        <p:spPr bwMode="auto">
          <a:xfrm>
            <a:off x="2565400" y="203100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10" name="Line 14"/>
          <p:cNvSpPr>
            <a:spLocks noChangeShapeType="1"/>
          </p:cNvSpPr>
          <p:nvPr/>
        </p:nvSpPr>
        <p:spPr bwMode="auto">
          <a:xfrm>
            <a:off x="3022600" y="203100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11" name="Rectangle 15"/>
          <p:cNvSpPr>
            <a:spLocks noChangeArrowheads="1"/>
          </p:cNvSpPr>
          <p:nvPr/>
        </p:nvSpPr>
        <p:spPr bwMode="auto">
          <a:xfrm>
            <a:off x="7016750" y="3307357"/>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55312" name="Line 16"/>
          <p:cNvSpPr>
            <a:spLocks noChangeShapeType="1"/>
          </p:cNvSpPr>
          <p:nvPr/>
        </p:nvSpPr>
        <p:spPr bwMode="auto">
          <a:xfrm>
            <a:off x="7092950" y="3612157"/>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13" name="Line 17"/>
          <p:cNvSpPr>
            <a:spLocks noChangeShapeType="1"/>
          </p:cNvSpPr>
          <p:nvPr/>
        </p:nvSpPr>
        <p:spPr bwMode="auto">
          <a:xfrm>
            <a:off x="7169150" y="338355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14" name="Line 18"/>
          <p:cNvSpPr>
            <a:spLocks noChangeShapeType="1"/>
          </p:cNvSpPr>
          <p:nvPr/>
        </p:nvSpPr>
        <p:spPr bwMode="auto">
          <a:xfrm>
            <a:off x="7397750" y="338355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15" name="Rectangle 19"/>
          <p:cNvSpPr>
            <a:spLocks noChangeArrowheads="1"/>
          </p:cNvSpPr>
          <p:nvPr/>
        </p:nvSpPr>
        <p:spPr bwMode="auto">
          <a:xfrm>
            <a:off x="6970713" y="1934170"/>
            <a:ext cx="914400" cy="381000"/>
          </a:xfrm>
          <a:prstGeom prst="rect">
            <a:avLst/>
          </a:prstGeom>
          <a:solidFill>
            <a:schemeClr val="bg2"/>
          </a:solidFill>
          <a:ln w="25400">
            <a:noFill/>
            <a:miter lim="800000"/>
            <a:headEnd/>
            <a:tailEnd/>
          </a:ln>
        </p:spPr>
        <p:txBody>
          <a:bodyPr wrap="none" anchor="ctr"/>
          <a:lstStyle/>
          <a:p>
            <a:endParaRPr lang="es-MX" dirty="0"/>
          </a:p>
        </p:txBody>
      </p:sp>
      <p:sp>
        <p:nvSpPr>
          <p:cNvPr id="55316" name="Line 20"/>
          <p:cNvSpPr>
            <a:spLocks noChangeShapeType="1"/>
          </p:cNvSpPr>
          <p:nvPr/>
        </p:nvSpPr>
        <p:spPr bwMode="auto">
          <a:xfrm>
            <a:off x="7046913" y="223897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17" name="Line 21"/>
          <p:cNvSpPr>
            <a:spLocks noChangeShapeType="1"/>
          </p:cNvSpPr>
          <p:nvPr/>
        </p:nvSpPr>
        <p:spPr bwMode="auto">
          <a:xfrm>
            <a:off x="7123113" y="201037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18" name="Line 22"/>
          <p:cNvSpPr>
            <a:spLocks noChangeShapeType="1"/>
          </p:cNvSpPr>
          <p:nvPr/>
        </p:nvSpPr>
        <p:spPr bwMode="auto">
          <a:xfrm>
            <a:off x="7580313" y="201037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19" name="Oval 23"/>
          <p:cNvSpPr>
            <a:spLocks noChangeArrowheads="1"/>
          </p:cNvSpPr>
          <p:nvPr/>
        </p:nvSpPr>
        <p:spPr bwMode="auto">
          <a:xfrm>
            <a:off x="4573588" y="3178770"/>
            <a:ext cx="215900" cy="230187"/>
          </a:xfrm>
          <a:prstGeom prst="ellipse">
            <a:avLst/>
          </a:prstGeom>
          <a:solidFill>
            <a:schemeClr val="accent6"/>
          </a:solidFill>
          <a:ln w="9525">
            <a:noFill/>
            <a:round/>
            <a:headEnd/>
            <a:tailEnd/>
          </a:ln>
        </p:spPr>
        <p:txBody>
          <a:bodyPr wrap="none" anchor="ctr"/>
          <a:lstStyle/>
          <a:p>
            <a:endParaRPr lang="es-MX" dirty="0"/>
          </a:p>
        </p:txBody>
      </p:sp>
      <p:sp>
        <p:nvSpPr>
          <p:cNvPr id="55320" name="Oval 24"/>
          <p:cNvSpPr>
            <a:spLocks noChangeArrowheads="1"/>
          </p:cNvSpPr>
          <p:nvPr/>
        </p:nvSpPr>
        <p:spPr bwMode="auto">
          <a:xfrm>
            <a:off x="6084888" y="3394670"/>
            <a:ext cx="771525" cy="787400"/>
          </a:xfrm>
          <a:prstGeom prst="ellipse">
            <a:avLst/>
          </a:prstGeom>
          <a:solidFill>
            <a:schemeClr val="accent4"/>
          </a:solidFill>
          <a:ln w="9525">
            <a:solidFill>
              <a:schemeClr val="tx1"/>
            </a:solidFill>
            <a:round/>
            <a:headEnd/>
            <a:tailEnd/>
          </a:ln>
        </p:spPr>
        <p:txBody>
          <a:bodyPr wrap="none" anchor="ctr"/>
          <a:lstStyle/>
          <a:p>
            <a:endParaRPr lang="es-MX" dirty="0"/>
          </a:p>
        </p:txBody>
      </p:sp>
      <p:sp>
        <p:nvSpPr>
          <p:cNvPr id="55321" name="Line 25"/>
          <p:cNvSpPr>
            <a:spLocks noChangeShapeType="1"/>
          </p:cNvSpPr>
          <p:nvPr/>
        </p:nvSpPr>
        <p:spPr bwMode="auto">
          <a:xfrm flipH="1">
            <a:off x="4662488" y="3408957"/>
            <a:ext cx="14287" cy="450850"/>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22" name="AutoShape 26"/>
          <p:cNvSpPr>
            <a:spLocks noChangeArrowheads="1"/>
          </p:cNvSpPr>
          <p:nvPr/>
        </p:nvSpPr>
        <p:spPr bwMode="auto">
          <a:xfrm rot="-8043032">
            <a:off x="1967706" y="3670102"/>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55323" name="Line 27"/>
          <p:cNvSpPr>
            <a:spLocks noChangeShapeType="1"/>
          </p:cNvSpPr>
          <p:nvPr/>
        </p:nvSpPr>
        <p:spPr bwMode="auto">
          <a:xfrm>
            <a:off x="2419350" y="3847107"/>
            <a:ext cx="2906713" cy="1588"/>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24" name="Line 28"/>
          <p:cNvSpPr>
            <a:spLocks noChangeShapeType="1"/>
          </p:cNvSpPr>
          <p:nvPr/>
        </p:nvSpPr>
        <p:spPr bwMode="auto">
          <a:xfrm>
            <a:off x="6877050" y="3826470"/>
            <a:ext cx="774700" cy="1587"/>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25" name="Text Box 29"/>
          <p:cNvSpPr txBox="1">
            <a:spLocks noChangeArrowheads="1"/>
          </p:cNvSpPr>
          <p:nvPr/>
        </p:nvSpPr>
        <p:spPr bwMode="auto">
          <a:xfrm>
            <a:off x="179388" y="3682007"/>
            <a:ext cx="1051089" cy="338554"/>
          </a:xfrm>
          <a:prstGeom prst="rect">
            <a:avLst/>
          </a:prstGeom>
          <a:noFill/>
          <a:ln w="12700" cmpd="sng">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chemeClr val="bg2"/>
                </a:solidFill>
              </a:rPr>
              <a:t>Estímulo</a:t>
            </a:r>
            <a:endParaRPr lang="es-MX" b="1" dirty="0">
              <a:solidFill>
                <a:schemeClr val="bg2"/>
              </a:solidFill>
            </a:endParaRPr>
          </a:p>
        </p:txBody>
      </p:sp>
      <p:sp>
        <p:nvSpPr>
          <p:cNvPr id="55326" name="AutoShape 30"/>
          <p:cNvSpPr>
            <a:spLocks noChangeArrowheads="1"/>
          </p:cNvSpPr>
          <p:nvPr/>
        </p:nvSpPr>
        <p:spPr bwMode="auto">
          <a:xfrm rot="2955217">
            <a:off x="5352256" y="3693914"/>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55327" name="Rectangle 31"/>
          <p:cNvSpPr>
            <a:spLocks noChangeArrowheads="1"/>
          </p:cNvSpPr>
          <p:nvPr/>
        </p:nvSpPr>
        <p:spPr bwMode="auto">
          <a:xfrm>
            <a:off x="2413000" y="3321645"/>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55328" name="Line 32"/>
          <p:cNvSpPr>
            <a:spLocks noChangeShapeType="1"/>
          </p:cNvSpPr>
          <p:nvPr/>
        </p:nvSpPr>
        <p:spPr bwMode="auto">
          <a:xfrm>
            <a:off x="2489200" y="3626445"/>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29" name="Line 33"/>
          <p:cNvSpPr>
            <a:spLocks noChangeShapeType="1"/>
          </p:cNvSpPr>
          <p:nvPr/>
        </p:nvSpPr>
        <p:spPr bwMode="auto">
          <a:xfrm>
            <a:off x="2565400" y="339784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30" name="Line 34"/>
          <p:cNvSpPr>
            <a:spLocks noChangeShapeType="1"/>
          </p:cNvSpPr>
          <p:nvPr/>
        </p:nvSpPr>
        <p:spPr bwMode="auto">
          <a:xfrm>
            <a:off x="3022600" y="339784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31" name="Oval 35"/>
          <p:cNvSpPr>
            <a:spLocks noChangeArrowheads="1"/>
          </p:cNvSpPr>
          <p:nvPr/>
        </p:nvSpPr>
        <p:spPr bwMode="auto">
          <a:xfrm>
            <a:off x="4573588" y="4551957"/>
            <a:ext cx="215900" cy="230188"/>
          </a:xfrm>
          <a:prstGeom prst="ellipse">
            <a:avLst/>
          </a:prstGeom>
          <a:solidFill>
            <a:schemeClr val="accent6"/>
          </a:solidFill>
          <a:ln w="9525">
            <a:noFill/>
            <a:round/>
            <a:headEnd/>
            <a:tailEnd/>
          </a:ln>
        </p:spPr>
        <p:txBody>
          <a:bodyPr wrap="none" anchor="ctr"/>
          <a:lstStyle/>
          <a:p>
            <a:endParaRPr lang="es-MX" dirty="0"/>
          </a:p>
        </p:txBody>
      </p:sp>
      <p:sp>
        <p:nvSpPr>
          <p:cNvPr id="55332" name="Oval 36"/>
          <p:cNvSpPr>
            <a:spLocks noChangeArrowheads="1"/>
          </p:cNvSpPr>
          <p:nvPr/>
        </p:nvSpPr>
        <p:spPr bwMode="auto">
          <a:xfrm>
            <a:off x="6084888" y="4767857"/>
            <a:ext cx="771525" cy="787400"/>
          </a:xfrm>
          <a:prstGeom prst="ellipse">
            <a:avLst/>
          </a:prstGeom>
          <a:solidFill>
            <a:schemeClr val="accent4"/>
          </a:solidFill>
          <a:ln w="9525">
            <a:solidFill>
              <a:schemeClr val="tx1"/>
            </a:solidFill>
            <a:round/>
            <a:headEnd/>
            <a:tailEnd/>
          </a:ln>
        </p:spPr>
        <p:txBody>
          <a:bodyPr wrap="none" anchor="ctr"/>
          <a:lstStyle/>
          <a:p>
            <a:endParaRPr lang="es-MX" dirty="0"/>
          </a:p>
        </p:txBody>
      </p:sp>
      <p:sp>
        <p:nvSpPr>
          <p:cNvPr id="55333" name="Line 37"/>
          <p:cNvSpPr>
            <a:spLocks noChangeShapeType="1"/>
          </p:cNvSpPr>
          <p:nvPr/>
        </p:nvSpPr>
        <p:spPr bwMode="auto">
          <a:xfrm flipH="1">
            <a:off x="4662488" y="4782145"/>
            <a:ext cx="14287" cy="450850"/>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34" name="AutoShape 38"/>
          <p:cNvSpPr>
            <a:spLocks noChangeArrowheads="1"/>
          </p:cNvSpPr>
          <p:nvPr/>
        </p:nvSpPr>
        <p:spPr bwMode="auto">
          <a:xfrm rot="-8043032">
            <a:off x="1967706" y="5043289"/>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55335" name="Line 39"/>
          <p:cNvSpPr>
            <a:spLocks noChangeShapeType="1"/>
          </p:cNvSpPr>
          <p:nvPr/>
        </p:nvSpPr>
        <p:spPr bwMode="auto">
          <a:xfrm>
            <a:off x="2419350" y="5220295"/>
            <a:ext cx="2906713" cy="1587"/>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36" name="Line 40"/>
          <p:cNvSpPr>
            <a:spLocks noChangeShapeType="1"/>
          </p:cNvSpPr>
          <p:nvPr/>
        </p:nvSpPr>
        <p:spPr bwMode="auto">
          <a:xfrm>
            <a:off x="6877050" y="5199657"/>
            <a:ext cx="774700" cy="1588"/>
          </a:xfrm>
          <a:prstGeom prst="line">
            <a:avLst/>
          </a:prstGeom>
          <a:noFill/>
          <a:ln w="50800">
            <a:solidFill>
              <a:schemeClr val="accent5"/>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5337" name="AutoShape 41"/>
          <p:cNvSpPr>
            <a:spLocks noChangeArrowheads="1"/>
          </p:cNvSpPr>
          <p:nvPr/>
        </p:nvSpPr>
        <p:spPr bwMode="auto">
          <a:xfrm rot="2955217">
            <a:off x="5352256" y="5067102"/>
            <a:ext cx="384175" cy="360362"/>
          </a:xfrm>
          <a:prstGeom prst="rtTriangle">
            <a:avLst/>
          </a:prstGeom>
          <a:solidFill>
            <a:schemeClr val="accent6"/>
          </a:solidFill>
          <a:ln w="9525">
            <a:noFill/>
            <a:miter lim="800000"/>
            <a:headEnd/>
            <a:tailEnd/>
          </a:ln>
        </p:spPr>
        <p:txBody>
          <a:bodyPr wrap="none" anchor="ctr"/>
          <a:lstStyle/>
          <a:p>
            <a:endParaRPr lang="es-MX" dirty="0"/>
          </a:p>
        </p:txBody>
      </p:sp>
      <p:sp>
        <p:nvSpPr>
          <p:cNvPr id="55338" name="Rectangle 42"/>
          <p:cNvSpPr>
            <a:spLocks noChangeArrowheads="1"/>
          </p:cNvSpPr>
          <p:nvPr/>
        </p:nvSpPr>
        <p:spPr bwMode="auto">
          <a:xfrm>
            <a:off x="7042150" y="4671020"/>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55339" name="Line 43"/>
          <p:cNvSpPr>
            <a:spLocks noChangeShapeType="1"/>
          </p:cNvSpPr>
          <p:nvPr/>
        </p:nvSpPr>
        <p:spPr bwMode="auto">
          <a:xfrm>
            <a:off x="7118350" y="497582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40" name="Line 44"/>
          <p:cNvSpPr>
            <a:spLocks noChangeShapeType="1"/>
          </p:cNvSpPr>
          <p:nvPr/>
        </p:nvSpPr>
        <p:spPr bwMode="auto">
          <a:xfrm>
            <a:off x="7194550" y="474722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41" name="Line 45"/>
          <p:cNvSpPr>
            <a:spLocks noChangeShapeType="1"/>
          </p:cNvSpPr>
          <p:nvPr/>
        </p:nvSpPr>
        <p:spPr bwMode="auto">
          <a:xfrm>
            <a:off x="7308850" y="474722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42" name="Line 46"/>
          <p:cNvSpPr>
            <a:spLocks noChangeShapeType="1"/>
          </p:cNvSpPr>
          <p:nvPr/>
        </p:nvSpPr>
        <p:spPr bwMode="auto">
          <a:xfrm>
            <a:off x="7453313" y="475039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43" name="Line 47"/>
          <p:cNvSpPr>
            <a:spLocks noChangeShapeType="1"/>
          </p:cNvSpPr>
          <p:nvPr/>
        </p:nvSpPr>
        <p:spPr bwMode="auto">
          <a:xfrm>
            <a:off x="7597775" y="475039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44" name="Line 48"/>
          <p:cNvSpPr>
            <a:spLocks noChangeShapeType="1"/>
          </p:cNvSpPr>
          <p:nvPr/>
        </p:nvSpPr>
        <p:spPr bwMode="auto">
          <a:xfrm>
            <a:off x="7740650" y="475039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45" name="Line 49"/>
          <p:cNvSpPr>
            <a:spLocks noChangeShapeType="1"/>
          </p:cNvSpPr>
          <p:nvPr/>
        </p:nvSpPr>
        <p:spPr bwMode="auto">
          <a:xfrm>
            <a:off x="7597775" y="338355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5346" name="Text Box 50"/>
          <p:cNvSpPr txBox="1">
            <a:spLocks noChangeArrowheads="1"/>
          </p:cNvSpPr>
          <p:nvPr/>
        </p:nvSpPr>
        <p:spPr bwMode="auto">
          <a:xfrm>
            <a:off x="1115616" y="5723532"/>
            <a:ext cx="4032647" cy="338554"/>
          </a:xfrm>
          <a:prstGeom prst="rect">
            <a:avLst/>
          </a:prstGeom>
          <a:noFill/>
          <a:ln w="9525">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chemeClr val="bg2"/>
                </a:solidFill>
              </a:rPr>
              <a:t>Fibras nerviosas aferentes primarias</a:t>
            </a:r>
            <a:endParaRPr lang="es-MX" b="1" dirty="0">
              <a:solidFill>
                <a:schemeClr val="bg2"/>
              </a:solidFill>
            </a:endParaRPr>
          </a:p>
        </p:txBody>
      </p:sp>
      <p:sp>
        <p:nvSpPr>
          <p:cNvPr id="55347" name="Text Box 51"/>
          <p:cNvSpPr txBox="1">
            <a:spLocks noChangeArrowheads="1"/>
          </p:cNvSpPr>
          <p:nvPr/>
        </p:nvSpPr>
        <p:spPr bwMode="auto">
          <a:xfrm>
            <a:off x="5651500" y="5661620"/>
            <a:ext cx="1660525" cy="590550"/>
          </a:xfrm>
          <a:prstGeom prst="rect">
            <a:avLst/>
          </a:prstGeom>
          <a:noFill/>
          <a:ln w="952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s-MX" b="1" dirty="0" smtClean="0">
                <a:solidFill>
                  <a:schemeClr val="bg2"/>
                </a:solidFill>
              </a:rPr>
              <a:t>Neuronas del cuerno dorsal</a:t>
            </a:r>
            <a:endParaRPr lang="es-MX" b="1" dirty="0">
              <a:solidFill>
                <a:schemeClr val="bg2"/>
              </a:solidFill>
            </a:endParaRPr>
          </a:p>
        </p:txBody>
      </p:sp>
      <p:sp>
        <p:nvSpPr>
          <p:cNvPr id="55349" name="Oval 53"/>
          <p:cNvSpPr>
            <a:spLocks noChangeArrowheads="1"/>
          </p:cNvSpPr>
          <p:nvPr/>
        </p:nvSpPr>
        <p:spPr bwMode="auto">
          <a:xfrm>
            <a:off x="6804025" y="1667470"/>
            <a:ext cx="1368425" cy="9144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55350" name="Oval 54"/>
          <p:cNvSpPr>
            <a:spLocks noChangeArrowheads="1"/>
          </p:cNvSpPr>
          <p:nvPr/>
        </p:nvSpPr>
        <p:spPr bwMode="auto">
          <a:xfrm>
            <a:off x="6804025" y="3035895"/>
            <a:ext cx="1368425" cy="9144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55351" name="Oval 55"/>
          <p:cNvSpPr>
            <a:spLocks noChangeArrowheads="1"/>
          </p:cNvSpPr>
          <p:nvPr/>
        </p:nvSpPr>
        <p:spPr bwMode="auto">
          <a:xfrm>
            <a:off x="6804025" y="4404320"/>
            <a:ext cx="1368425" cy="914400"/>
          </a:xfrm>
          <a:prstGeom prst="ellipse">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55352" name="Oval 56"/>
          <p:cNvSpPr>
            <a:spLocks noChangeArrowheads="1"/>
          </p:cNvSpPr>
          <p:nvPr/>
        </p:nvSpPr>
        <p:spPr bwMode="auto">
          <a:xfrm>
            <a:off x="5837238" y="2099270"/>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55353" name="Oval 57"/>
          <p:cNvSpPr>
            <a:spLocks noChangeArrowheads="1"/>
          </p:cNvSpPr>
          <p:nvPr/>
        </p:nvSpPr>
        <p:spPr bwMode="auto">
          <a:xfrm>
            <a:off x="5724525" y="2413595"/>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55354" name="Oval 58"/>
          <p:cNvSpPr>
            <a:spLocks noChangeArrowheads="1"/>
          </p:cNvSpPr>
          <p:nvPr/>
        </p:nvSpPr>
        <p:spPr bwMode="auto">
          <a:xfrm>
            <a:off x="5940425" y="2629495"/>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55355" name="Oval 59"/>
          <p:cNvSpPr>
            <a:spLocks noChangeArrowheads="1"/>
          </p:cNvSpPr>
          <p:nvPr/>
        </p:nvSpPr>
        <p:spPr bwMode="auto">
          <a:xfrm>
            <a:off x="5837238" y="3467695"/>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55356" name="Oval 60"/>
          <p:cNvSpPr>
            <a:spLocks noChangeArrowheads="1"/>
          </p:cNvSpPr>
          <p:nvPr/>
        </p:nvSpPr>
        <p:spPr bwMode="auto">
          <a:xfrm>
            <a:off x="5724525" y="3782020"/>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55357" name="Oval 61"/>
          <p:cNvSpPr>
            <a:spLocks noChangeArrowheads="1"/>
          </p:cNvSpPr>
          <p:nvPr/>
        </p:nvSpPr>
        <p:spPr bwMode="auto">
          <a:xfrm>
            <a:off x="5940425" y="3997920"/>
            <a:ext cx="174625" cy="190500"/>
          </a:xfrm>
          <a:prstGeom prst="ellipse">
            <a:avLst/>
          </a:prstGeom>
          <a:solidFill>
            <a:schemeClr val="accent2">
              <a:lumMod val="60000"/>
              <a:lumOff val="40000"/>
            </a:schemeClr>
          </a:solidFill>
          <a:ln w="9525">
            <a:noFill/>
            <a:round/>
            <a:headEnd/>
            <a:tailEnd/>
          </a:ln>
        </p:spPr>
        <p:txBody>
          <a:bodyPr wrap="none" anchor="ctr"/>
          <a:lstStyle/>
          <a:p>
            <a:endParaRPr lang="es-MX" dirty="0"/>
          </a:p>
        </p:txBody>
      </p:sp>
      <p:sp>
        <p:nvSpPr>
          <p:cNvPr id="55358" name="AutoShape 62"/>
          <p:cNvSpPr>
            <a:spLocks noChangeArrowheads="1"/>
          </p:cNvSpPr>
          <p:nvPr/>
        </p:nvSpPr>
        <p:spPr bwMode="auto">
          <a:xfrm rot="10800000">
            <a:off x="1403350" y="3683595"/>
            <a:ext cx="500063" cy="288925"/>
          </a:xfrm>
          <a:prstGeom prst="leftArrow">
            <a:avLst>
              <a:gd name="adj1" fmla="val 50000"/>
              <a:gd name="adj2" fmla="val 43269"/>
            </a:avLst>
          </a:prstGeom>
          <a:solidFill>
            <a:schemeClr val="accent3"/>
          </a:solidFill>
          <a:ln w="9525">
            <a:noFill/>
            <a:miter lim="800000"/>
            <a:headEnd/>
            <a:tailEnd/>
          </a:ln>
        </p:spPr>
        <p:txBody>
          <a:bodyPr wrap="none" anchor="ctr"/>
          <a:lstStyle/>
          <a:p>
            <a:endParaRPr lang="es-MX" dirty="0"/>
          </a:p>
        </p:txBody>
      </p:sp>
      <p:sp>
        <p:nvSpPr>
          <p:cNvPr id="55359" name="AutoShape 63"/>
          <p:cNvSpPr>
            <a:spLocks noChangeArrowheads="1"/>
          </p:cNvSpPr>
          <p:nvPr/>
        </p:nvSpPr>
        <p:spPr bwMode="auto">
          <a:xfrm rot="10800000">
            <a:off x="1335088" y="2316757"/>
            <a:ext cx="500062" cy="288925"/>
          </a:xfrm>
          <a:prstGeom prst="leftArrow">
            <a:avLst>
              <a:gd name="adj1" fmla="val 50000"/>
              <a:gd name="adj2" fmla="val 43269"/>
            </a:avLst>
          </a:prstGeom>
          <a:solidFill>
            <a:schemeClr val="accent3"/>
          </a:solidFill>
          <a:ln w="9525">
            <a:noFill/>
            <a:miter lim="800000"/>
            <a:headEnd/>
            <a:tailEnd/>
          </a:ln>
        </p:spPr>
        <p:txBody>
          <a:bodyPr wrap="none" anchor="ctr"/>
          <a:lstStyle/>
          <a:p>
            <a:endParaRPr lang="es-MX" dirty="0"/>
          </a:p>
        </p:txBody>
      </p:sp>
      <p:sp>
        <p:nvSpPr>
          <p:cNvPr id="55360" name="Line 64"/>
          <p:cNvSpPr>
            <a:spLocks noChangeShapeType="1"/>
          </p:cNvSpPr>
          <p:nvPr/>
        </p:nvSpPr>
        <p:spPr bwMode="auto">
          <a:xfrm>
            <a:off x="7740650" y="338355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65" name="Rectangle 65"/>
          <p:cNvSpPr>
            <a:spLocks noChangeArrowheads="1"/>
          </p:cNvSpPr>
          <p:nvPr/>
        </p:nvSpPr>
        <p:spPr bwMode="auto">
          <a:xfrm>
            <a:off x="179388" y="6290736"/>
            <a:ext cx="85620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GB" sz="1200" dirty="0">
                <a:solidFill>
                  <a:schemeClr val="bg2"/>
                </a:solidFill>
              </a:rPr>
              <a:t>Woolf and Mannion. Lancet </a:t>
            </a:r>
            <a:r>
              <a:rPr lang="en-GB" sz="1200" dirty="0" smtClean="0">
                <a:solidFill>
                  <a:schemeClr val="bg2"/>
                </a:solidFill>
              </a:rPr>
              <a:t>1999;353:1959-1964; </a:t>
            </a:r>
            <a:r>
              <a:rPr lang="en-US" sz="1200" dirty="0">
                <a:solidFill>
                  <a:schemeClr val="bg2"/>
                </a:solidFill>
              </a:rPr>
              <a:t>Doubell TP, Mannion RJ, Woolf CJ. </a:t>
            </a:r>
            <a:r>
              <a:rPr lang="en-US" sz="1200" dirty="0" smtClean="0">
                <a:solidFill>
                  <a:schemeClr val="bg2"/>
                </a:solidFill>
              </a:rPr>
              <a:t>In</a:t>
            </a:r>
            <a:r>
              <a:rPr lang="en-US" sz="1200" dirty="0">
                <a:solidFill>
                  <a:schemeClr val="bg2"/>
                </a:solidFill>
              </a:rPr>
              <a:t>: Wall PD, Melzack R, eds. Textbook of Pain. 4th ed. Edinburgh, UK: Harcourt Publishers Limited; </a:t>
            </a:r>
            <a:r>
              <a:rPr lang="en-US" sz="1200" dirty="0" smtClean="0">
                <a:solidFill>
                  <a:schemeClr val="bg2"/>
                </a:solidFill>
              </a:rPr>
              <a:t>1999; Mannion </a:t>
            </a:r>
            <a:r>
              <a:rPr lang="en-US" sz="1200" dirty="0">
                <a:solidFill>
                  <a:schemeClr val="bg2"/>
                </a:solidFill>
              </a:rPr>
              <a:t>RJ and Woolf CJ. Clin J Pain. </a:t>
            </a:r>
            <a:r>
              <a:rPr lang="en-US" sz="1200" dirty="0" smtClean="0">
                <a:solidFill>
                  <a:schemeClr val="bg2"/>
                </a:solidFill>
              </a:rPr>
              <a:t>2000;16:S144-156; Siddall </a:t>
            </a:r>
            <a:r>
              <a:rPr lang="en-US" sz="1200" dirty="0">
                <a:solidFill>
                  <a:schemeClr val="bg2"/>
                </a:solidFill>
              </a:rPr>
              <a:t>PJ and Cousins MJ. Spine. 1997;22:98-104.</a:t>
            </a:r>
          </a:p>
          <a:p>
            <a:pPr eaLnBrk="0" hangingPunct="0"/>
            <a:endParaRPr lang="en-US" sz="1200" dirty="0">
              <a:solidFill>
                <a:schemeClr val="bg2"/>
              </a:solidFill>
            </a:endParaRPr>
          </a:p>
        </p:txBody>
      </p:sp>
    </p:spTree>
    <p:extLst>
      <p:ext uri="{BB962C8B-B14F-4D97-AF65-F5344CB8AC3E}">
        <p14:creationId xmlns:p14="http://schemas.microsoft.com/office/powerpoint/2010/main" val="282508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Line 13"/>
          <p:cNvSpPr>
            <a:spLocks noChangeShapeType="1"/>
          </p:cNvSpPr>
          <p:nvPr/>
        </p:nvSpPr>
        <p:spPr bwMode="auto">
          <a:xfrm flipH="1" flipV="1">
            <a:off x="2351856" y="3106440"/>
            <a:ext cx="520700" cy="346075"/>
          </a:xfrm>
          <a:prstGeom prst="line">
            <a:avLst/>
          </a:prstGeom>
          <a:noFill/>
          <a:ln w="508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66" name="Line 18"/>
          <p:cNvSpPr>
            <a:spLocks noChangeShapeType="1"/>
          </p:cNvSpPr>
          <p:nvPr/>
        </p:nvSpPr>
        <p:spPr bwMode="auto">
          <a:xfrm flipH="1" flipV="1">
            <a:off x="1881956" y="3554115"/>
            <a:ext cx="546100" cy="173038"/>
          </a:xfrm>
          <a:prstGeom prst="line">
            <a:avLst/>
          </a:prstGeom>
          <a:noFill/>
          <a:ln w="381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59" name="Line 11"/>
          <p:cNvSpPr>
            <a:spLocks noChangeShapeType="1"/>
          </p:cNvSpPr>
          <p:nvPr/>
        </p:nvSpPr>
        <p:spPr bwMode="auto">
          <a:xfrm flipH="1" flipV="1">
            <a:off x="3126556" y="2236490"/>
            <a:ext cx="65088" cy="622300"/>
          </a:xfrm>
          <a:prstGeom prst="line">
            <a:avLst/>
          </a:prstGeom>
          <a:noFill/>
          <a:ln w="38100">
            <a:solidFill>
              <a:srgbClr val="F78B3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3263" name="Line 15"/>
          <p:cNvSpPr>
            <a:spLocks noChangeShapeType="1"/>
          </p:cNvSpPr>
          <p:nvPr/>
        </p:nvSpPr>
        <p:spPr bwMode="auto">
          <a:xfrm flipH="1">
            <a:off x="2440756" y="3752553"/>
            <a:ext cx="647700" cy="382587"/>
          </a:xfrm>
          <a:prstGeom prst="line">
            <a:avLst/>
          </a:prstGeom>
          <a:noFill/>
          <a:ln w="508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65" name="Line 17"/>
          <p:cNvSpPr>
            <a:spLocks noChangeShapeType="1"/>
          </p:cNvSpPr>
          <p:nvPr/>
        </p:nvSpPr>
        <p:spPr bwMode="auto">
          <a:xfrm flipH="1">
            <a:off x="1843856" y="3755728"/>
            <a:ext cx="596900" cy="211137"/>
          </a:xfrm>
          <a:prstGeom prst="line">
            <a:avLst/>
          </a:prstGeom>
          <a:noFill/>
          <a:ln w="381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55" name="Line 7"/>
          <p:cNvSpPr>
            <a:spLocks noChangeShapeType="1"/>
          </p:cNvSpPr>
          <p:nvPr/>
        </p:nvSpPr>
        <p:spPr bwMode="auto">
          <a:xfrm flipH="1" flipV="1">
            <a:off x="3142431" y="2820690"/>
            <a:ext cx="492125" cy="520700"/>
          </a:xfrm>
          <a:prstGeom prst="line">
            <a:avLst/>
          </a:prstGeom>
          <a:noFill/>
          <a:ln w="889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56" name="Line 8"/>
          <p:cNvSpPr>
            <a:spLocks noChangeShapeType="1"/>
          </p:cNvSpPr>
          <p:nvPr/>
        </p:nvSpPr>
        <p:spPr bwMode="auto">
          <a:xfrm flipH="1" flipV="1">
            <a:off x="2783656" y="3427115"/>
            <a:ext cx="774700" cy="161925"/>
          </a:xfrm>
          <a:prstGeom prst="line">
            <a:avLst/>
          </a:prstGeom>
          <a:noFill/>
          <a:ln w="635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57" name="Line 9"/>
          <p:cNvSpPr>
            <a:spLocks noChangeShapeType="1"/>
          </p:cNvSpPr>
          <p:nvPr/>
        </p:nvSpPr>
        <p:spPr bwMode="auto">
          <a:xfrm flipH="1">
            <a:off x="2415356" y="3735090"/>
            <a:ext cx="1244600" cy="1588"/>
          </a:xfrm>
          <a:prstGeom prst="line">
            <a:avLst/>
          </a:prstGeom>
          <a:noFill/>
          <a:ln w="635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50" name="Rectangle 2"/>
          <p:cNvSpPr>
            <a:spLocks noGrp="1" noChangeArrowheads="1"/>
          </p:cNvSpPr>
          <p:nvPr>
            <p:ph type="title"/>
          </p:nvPr>
        </p:nvSpPr>
        <p:spPr/>
        <p:txBody>
          <a:bodyPr>
            <a:noAutofit/>
          </a:bodyPr>
          <a:lstStyle/>
          <a:p>
            <a:r>
              <a:rPr lang="es-MX" noProof="0" dirty="0" smtClean="0"/>
              <a:t>Descargas Ectópicas</a:t>
            </a:r>
          </a:p>
        </p:txBody>
      </p:sp>
      <p:sp>
        <p:nvSpPr>
          <p:cNvPr id="53252" name="Rectangle 4"/>
          <p:cNvSpPr>
            <a:spLocks noChangeArrowheads="1"/>
          </p:cNvSpPr>
          <p:nvPr/>
        </p:nvSpPr>
        <p:spPr bwMode="auto">
          <a:xfrm>
            <a:off x="8638356" y="4905078"/>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200" dirty="0" smtClean="0">
                <a:solidFill>
                  <a:srgbClr val="000000"/>
                </a:solidFill>
                <a:latin typeface="Times New Roman" pitchFamily="18" charset="0"/>
              </a:rPr>
              <a:t> </a:t>
            </a:r>
            <a:endParaRPr lang="es-MX" sz="2000" dirty="0"/>
          </a:p>
        </p:txBody>
      </p:sp>
      <p:sp>
        <p:nvSpPr>
          <p:cNvPr id="53253" name="AutoShape 5"/>
          <p:cNvSpPr>
            <a:spLocks noChangeAspect="1" noChangeArrowheads="1" noTextEdit="1"/>
          </p:cNvSpPr>
          <p:nvPr/>
        </p:nvSpPr>
        <p:spPr bwMode="auto">
          <a:xfrm>
            <a:off x="2601913" y="3136155"/>
            <a:ext cx="6049962"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53254" name="Freeform 6"/>
          <p:cNvSpPr>
            <a:spLocks/>
          </p:cNvSpPr>
          <p:nvPr/>
        </p:nvSpPr>
        <p:spPr bwMode="auto">
          <a:xfrm>
            <a:off x="3228156" y="3239790"/>
            <a:ext cx="1270000" cy="698500"/>
          </a:xfrm>
          <a:custGeom>
            <a:avLst/>
            <a:gdLst>
              <a:gd name="T0" fmla="*/ 184 w 800"/>
              <a:gd name="T1" fmla="*/ 0 h 440"/>
              <a:gd name="T2" fmla="*/ 360 w 800"/>
              <a:gd name="T3" fmla="*/ 96 h 440"/>
              <a:gd name="T4" fmla="*/ 528 w 800"/>
              <a:gd name="T5" fmla="*/ 88 h 440"/>
              <a:gd name="T6" fmla="*/ 664 w 800"/>
              <a:gd name="T7" fmla="*/ 160 h 440"/>
              <a:gd name="T8" fmla="*/ 800 w 800"/>
              <a:gd name="T9" fmla="*/ 280 h 440"/>
              <a:gd name="T10" fmla="*/ 560 w 800"/>
              <a:gd name="T11" fmla="*/ 440 h 440"/>
              <a:gd name="T12" fmla="*/ 368 w 800"/>
              <a:gd name="T13" fmla="*/ 440 h 440"/>
              <a:gd name="T14" fmla="*/ 280 w 800"/>
              <a:gd name="T15" fmla="*/ 408 h 440"/>
              <a:gd name="T16" fmla="*/ 176 w 800"/>
              <a:gd name="T17" fmla="*/ 432 h 440"/>
              <a:gd name="T18" fmla="*/ 280 w 800"/>
              <a:gd name="T19" fmla="*/ 408 h 440"/>
              <a:gd name="T20" fmla="*/ 216 w 800"/>
              <a:gd name="T21" fmla="*/ 288 h 440"/>
              <a:gd name="T22" fmla="*/ 0 w 800"/>
              <a:gd name="T23" fmla="*/ 288 h 440"/>
              <a:gd name="T24" fmla="*/ 224 w 800"/>
              <a:gd name="T25" fmla="*/ 280 h 440"/>
              <a:gd name="T26" fmla="*/ 120 w 800"/>
              <a:gd name="T27" fmla="*/ 192 h 440"/>
              <a:gd name="T28" fmla="*/ 200 w 800"/>
              <a:gd name="T29" fmla="*/ 184 h 440"/>
              <a:gd name="T30" fmla="*/ 232 w 800"/>
              <a:gd name="T31" fmla="*/ 152 h 440"/>
              <a:gd name="T32" fmla="*/ 184 w 800"/>
              <a:gd name="T33" fmla="*/ 0 h 4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0"/>
              <a:gd name="T52" fmla="*/ 0 h 440"/>
              <a:gd name="T53" fmla="*/ 800 w 800"/>
              <a:gd name="T54" fmla="*/ 440 h 4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0" h="440">
                <a:moveTo>
                  <a:pt x="184" y="0"/>
                </a:moveTo>
                <a:lnTo>
                  <a:pt x="360" y="96"/>
                </a:lnTo>
                <a:lnTo>
                  <a:pt x="528" y="88"/>
                </a:lnTo>
                <a:lnTo>
                  <a:pt x="664" y="160"/>
                </a:lnTo>
                <a:lnTo>
                  <a:pt x="800" y="280"/>
                </a:lnTo>
                <a:lnTo>
                  <a:pt x="560" y="440"/>
                </a:lnTo>
                <a:lnTo>
                  <a:pt x="368" y="440"/>
                </a:lnTo>
                <a:lnTo>
                  <a:pt x="280" y="408"/>
                </a:lnTo>
                <a:lnTo>
                  <a:pt x="176" y="432"/>
                </a:lnTo>
                <a:lnTo>
                  <a:pt x="280" y="408"/>
                </a:lnTo>
                <a:lnTo>
                  <a:pt x="216" y="288"/>
                </a:lnTo>
                <a:lnTo>
                  <a:pt x="0" y="288"/>
                </a:lnTo>
                <a:lnTo>
                  <a:pt x="224" y="280"/>
                </a:lnTo>
                <a:lnTo>
                  <a:pt x="120" y="192"/>
                </a:lnTo>
                <a:lnTo>
                  <a:pt x="200" y="184"/>
                </a:lnTo>
                <a:lnTo>
                  <a:pt x="232" y="152"/>
                </a:lnTo>
                <a:lnTo>
                  <a:pt x="184" y="0"/>
                </a:lnTo>
                <a:close/>
              </a:path>
            </a:pathLst>
          </a:custGeom>
          <a:solidFill>
            <a:srgbClr val="F78B30"/>
          </a:solidFill>
          <a:ln w="12700">
            <a:solidFill>
              <a:srgbClr val="FF6600"/>
            </a:solidFill>
            <a:prstDash val="solid"/>
            <a:round/>
            <a:headEnd/>
            <a:tailEnd/>
          </a:ln>
          <a:scene3d>
            <a:camera prst="orthographicFront"/>
            <a:lightRig rig="threePt" dir="t"/>
          </a:scene3d>
          <a:sp3d>
            <a:bevelT/>
          </a:sp3d>
        </p:spPr>
        <p:txBody>
          <a:bodyPr/>
          <a:lstStyle/>
          <a:p>
            <a:endParaRPr lang="es-MX" dirty="0"/>
          </a:p>
        </p:txBody>
      </p:sp>
      <p:sp>
        <p:nvSpPr>
          <p:cNvPr id="53258" name="Line 10"/>
          <p:cNvSpPr>
            <a:spLocks noChangeShapeType="1"/>
          </p:cNvSpPr>
          <p:nvPr/>
        </p:nvSpPr>
        <p:spPr bwMode="auto">
          <a:xfrm flipH="1">
            <a:off x="2999556" y="3870028"/>
            <a:ext cx="711200" cy="261937"/>
          </a:xfrm>
          <a:prstGeom prst="line">
            <a:avLst/>
          </a:prstGeom>
          <a:noFill/>
          <a:ln w="381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60" name="Line 12"/>
          <p:cNvSpPr>
            <a:spLocks noChangeShapeType="1"/>
          </p:cNvSpPr>
          <p:nvPr/>
        </p:nvSpPr>
        <p:spPr bwMode="auto">
          <a:xfrm flipH="1" flipV="1">
            <a:off x="2516956" y="2822278"/>
            <a:ext cx="698500" cy="38100"/>
          </a:xfrm>
          <a:prstGeom prst="line">
            <a:avLst/>
          </a:prstGeom>
          <a:noFill/>
          <a:ln w="381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62" name="Line 14"/>
          <p:cNvSpPr>
            <a:spLocks noChangeShapeType="1"/>
          </p:cNvSpPr>
          <p:nvPr/>
        </p:nvSpPr>
        <p:spPr bwMode="auto">
          <a:xfrm flipH="1" flipV="1">
            <a:off x="2796356" y="3114378"/>
            <a:ext cx="419100" cy="404812"/>
          </a:xfrm>
          <a:prstGeom prst="line">
            <a:avLst/>
          </a:prstGeom>
          <a:noFill/>
          <a:ln w="50800">
            <a:solidFill>
              <a:srgbClr val="F78B3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3264" name="Line 16"/>
          <p:cNvSpPr>
            <a:spLocks noChangeShapeType="1"/>
          </p:cNvSpPr>
          <p:nvPr/>
        </p:nvSpPr>
        <p:spPr bwMode="auto">
          <a:xfrm flipH="1" flipV="1">
            <a:off x="2161356" y="3373140"/>
            <a:ext cx="533400" cy="358775"/>
          </a:xfrm>
          <a:prstGeom prst="line">
            <a:avLst/>
          </a:prstGeom>
          <a:noFill/>
          <a:ln w="50800">
            <a:solidFill>
              <a:srgbClr val="F78B3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3267" name="Line 19"/>
          <p:cNvSpPr>
            <a:spLocks noChangeShapeType="1"/>
          </p:cNvSpPr>
          <p:nvPr/>
        </p:nvSpPr>
        <p:spPr bwMode="auto">
          <a:xfrm flipH="1">
            <a:off x="3005906" y="4027190"/>
            <a:ext cx="293688" cy="508000"/>
          </a:xfrm>
          <a:prstGeom prst="line">
            <a:avLst/>
          </a:prstGeom>
          <a:noFill/>
          <a:ln w="50800">
            <a:solidFill>
              <a:schemeClr val="accent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68" name="Line 20"/>
          <p:cNvSpPr>
            <a:spLocks noChangeShapeType="1"/>
          </p:cNvSpPr>
          <p:nvPr/>
        </p:nvSpPr>
        <p:spPr bwMode="auto">
          <a:xfrm flipV="1">
            <a:off x="4421956" y="3682703"/>
            <a:ext cx="2689225" cy="1587"/>
          </a:xfrm>
          <a:prstGeom prst="line">
            <a:avLst/>
          </a:prstGeom>
          <a:noFill/>
          <a:ln w="50800">
            <a:solidFill>
              <a:schemeClr val="accent5"/>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s-MX" dirty="0"/>
          </a:p>
        </p:txBody>
      </p:sp>
      <p:sp>
        <p:nvSpPr>
          <p:cNvPr id="53270" name="Freeform 22"/>
          <p:cNvSpPr>
            <a:spLocks/>
          </p:cNvSpPr>
          <p:nvPr/>
        </p:nvSpPr>
        <p:spPr bwMode="auto">
          <a:xfrm>
            <a:off x="3469456" y="2871490"/>
            <a:ext cx="165100" cy="165100"/>
          </a:xfrm>
          <a:custGeom>
            <a:avLst/>
            <a:gdLst>
              <a:gd name="T0" fmla="*/ 8 w 13"/>
              <a:gd name="T1" fmla="*/ 0 h 13"/>
              <a:gd name="T2" fmla="*/ 0 w 13"/>
              <a:gd name="T3" fmla="*/ 8 h 13"/>
              <a:gd name="T4" fmla="*/ 13 w 13"/>
              <a:gd name="T5" fmla="*/ 13 h 13"/>
              <a:gd name="T6" fmla="*/ 8 w 13"/>
              <a:gd name="T7" fmla="*/ 0 h 13"/>
              <a:gd name="T8" fmla="*/ 0 60000 65536"/>
              <a:gd name="T9" fmla="*/ 0 60000 65536"/>
              <a:gd name="T10" fmla="*/ 0 60000 65536"/>
              <a:gd name="T11" fmla="*/ 0 60000 65536"/>
              <a:gd name="T12" fmla="*/ 0 w 13"/>
              <a:gd name="T13" fmla="*/ 0 h 13"/>
              <a:gd name="T14" fmla="*/ 13 w 13"/>
              <a:gd name="T15" fmla="*/ 13 h 13"/>
            </a:gdLst>
            <a:ahLst/>
            <a:cxnLst>
              <a:cxn ang="T8">
                <a:pos x="T0" y="T1"/>
              </a:cxn>
              <a:cxn ang="T9">
                <a:pos x="T2" y="T3"/>
              </a:cxn>
              <a:cxn ang="T10">
                <a:pos x="T4" y="T5"/>
              </a:cxn>
              <a:cxn ang="T11">
                <a:pos x="T6" y="T7"/>
              </a:cxn>
            </a:cxnLst>
            <a:rect l="T12" t="T13" r="T14" b="T15"/>
            <a:pathLst>
              <a:path w="13" h="13">
                <a:moveTo>
                  <a:pt x="8" y="0"/>
                </a:moveTo>
                <a:cubicBezTo>
                  <a:pt x="5" y="2"/>
                  <a:pt x="2" y="4"/>
                  <a:pt x="0" y="8"/>
                </a:cubicBezTo>
                <a:lnTo>
                  <a:pt x="13" y="13"/>
                </a:lnTo>
                <a:lnTo>
                  <a:pt x="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3271" name="Freeform 23"/>
          <p:cNvSpPr>
            <a:spLocks/>
          </p:cNvSpPr>
          <p:nvPr/>
        </p:nvSpPr>
        <p:spPr bwMode="auto">
          <a:xfrm>
            <a:off x="3558356" y="4065290"/>
            <a:ext cx="165100" cy="114300"/>
          </a:xfrm>
          <a:custGeom>
            <a:avLst/>
            <a:gdLst>
              <a:gd name="T0" fmla="*/ 0 w 13"/>
              <a:gd name="T1" fmla="*/ 0 h 9"/>
              <a:gd name="T2" fmla="*/ 4 w 13"/>
              <a:gd name="T3" fmla="*/ 9 h 9"/>
              <a:gd name="T4" fmla="*/ 13 w 13"/>
              <a:gd name="T5" fmla="*/ 0 h 9"/>
              <a:gd name="T6" fmla="*/ 0 w 13"/>
              <a:gd name="T7" fmla="*/ 0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0"/>
                </a:moveTo>
                <a:cubicBezTo>
                  <a:pt x="0" y="3"/>
                  <a:pt x="1" y="7"/>
                  <a:pt x="4" y="9"/>
                </a:cubicBezTo>
                <a:lnTo>
                  <a:pt x="13"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3272" name="Freeform 24"/>
          <p:cNvSpPr>
            <a:spLocks/>
          </p:cNvSpPr>
          <p:nvPr/>
        </p:nvSpPr>
        <p:spPr bwMode="auto">
          <a:xfrm>
            <a:off x="6303144" y="3455690"/>
            <a:ext cx="177800" cy="139700"/>
          </a:xfrm>
          <a:custGeom>
            <a:avLst/>
            <a:gdLst>
              <a:gd name="T0" fmla="*/ 2 w 14"/>
              <a:gd name="T1" fmla="*/ 0 h 11"/>
              <a:gd name="T2" fmla="*/ 1 w 14"/>
              <a:gd name="T3" fmla="*/ 5 h 11"/>
              <a:gd name="T4" fmla="*/ 2 w 14"/>
              <a:gd name="T5" fmla="*/ 11 h 11"/>
              <a:gd name="T6" fmla="*/ 14 w 14"/>
              <a:gd name="T7" fmla="*/ 6 h 11"/>
              <a:gd name="T8" fmla="*/ 2 w 14"/>
              <a:gd name="T9" fmla="*/ 0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2" y="0"/>
                </a:moveTo>
                <a:cubicBezTo>
                  <a:pt x="1" y="2"/>
                  <a:pt x="1" y="4"/>
                  <a:pt x="1" y="5"/>
                </a:cubicBezTo>
                <a:cubicBezTo>
                  <a:pt x="0" y="7"/>
                  <a:pt x="1" y="9"/>
                  <a:pt x="2" y="11"/>
                </a:cubicBezTo>
                <a:lnTo>
                  <a:pt x="14" y="6"/>
                </a:lnTo>
                <a:lnTo>
                  <a:pt x="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3273" name="Freeform 25"/>
          <p:cNvSpPr>
            <a:spLocks/>
          </p:cNvSpPr>
          <p:nvPr/>
        </p:nvSpPr>
        <p:spPr bwMode="auto">
          <a:xfrm>
            <a:off x="7522344" y="2426990"/>
            <a:ext cx="165100" cy="152400"/>
          </a:xfrm>
          <a:custGeom>
            <a:avLst/>
            <a:gdLst>
              <a:gd name="T0" fmla="*/ 0 w 13"/>
              <a:gd name="T1" fmla="*/ 4 h 12"/>
              <a:gd name="T2" fmla="*/ 8 w 13"/>
              <a:gd name="T3" fmla="*/ 12 h 12"/>
              <a:gd name="T4" fmla="*/ 13 w 13"/>
              <a:gd name="T5" fmla="*/ 0 h 12"/>
              <a:gd name="T6" fmla="*/ 0 w 13"/>
              <a:gd name="T7" fmla="*/ 4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0" y="4"/>
                </a:moveTo>
                <a:cubicBezTo>
                  <a:pt x="2" y="8"/>
                  <a:pt x="4" y="10"/>
                  <a:pt x="8" y="12"/>
                </a:cubicBezTo>
                <a:lnTo>
                  <a:pt x="13" y="0"/>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3274" name="Oval 26"/>
          <p:cNvSpPr>
            <a:spLocks noChangeArrowheads="1"/>
          </p:cNvSpPr>
          <p:nvPr/>
        </p:nvSpPr>
        <p:spPr bwMode="auto">
          <a:xfrm>
            <a:off x="3083694" y="2331740"/>
            <a:ext cx="133350" cy="107950"/>
          </a:xfrm>
          <a:prstGeom prst="ellipse">
            <a:avLst/>
          </a:prstGeom>
          <a:solidFill>
            <a:srgbClr val="DDBB30"/>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75" name="Oval 27"/>
          <p:cNvSpPr>
            <a:spLocks noChangeArrowheads="1"/>
          </p:cNvSpPr>
          <p:nvPr/>
        </p:nvSpPr>
        <p:spPr bwMode="auto">
          <a:xfrm>
            <a:off x="3099569" y="2585740"/>
            <a:ext cx="133350" cy="107950"/>
          </a:xfrm>
          <a:prstGeom prst="ellipse">
            <a:avLst/>
          </a:prstGeom>
          <a:solidFill>
            <a:srgbClr val="DDBB30"/>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76" name="Oval 28"/>
          <p:cNvSpPr>
            <a:spLocks noChangeArrowheads="1"/>
          </p:cNvSpPr>
          <p:nvPr/>
        </p:nvSpPr>
        <p:spPr bwMode="auto">
          <a:xfrm>
            <a:off x="3251969" y="2985790"/>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77" name="Oval 29"/>
          <p:cNvSpPr>
            <a:spLocks noChangeArrowheads="1"/>
          </p:cNvSpPr>
          <p:nvPr/>
        </p:nvSpPr>
        <p:spPr bwMode="auto">
          <a:xfrm>
            <a:off x="2718569" y="2785765"/>
            <a:ext cx="133350" cy="107950"/>
          </a:xfrm>
          <a:prstGeom prst="ellipse">
            <a:avLst/>
          </a:prstGeom>
          <a:solidFill>
            <a:srgbClr val="DDBB30"/>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78" name="Oval 30"/>
          <p:cNvSpPr>
            <a:spLocks noChangeArrowheads="1"/>
          </p:cNvSpPr>
          <p:nvPr/>
        </p:nvSpPr>
        <p:spPr bwMode="auto">
          <a:xfrm>
            <a:off x="2439169" y="3173115"/>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79" name="Oval 31"/>
          <p:cNvSpPr>
            <a:spLocks noChangeArrowheads="1"/>
          </p:cNvSpPr>
          <p:nvPr/>
        </p:nvSpPr>
        <p:spPr bwMode="auto">
          <a:xfrm>
            <a:off x="2902719" y="3217565"/>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80" name="Oval 32"/>
          <p:cNvSpPr>
            <a:spLocks noChangeArrowheads="1"/>
          </p:cNvSpPr>
          <p:nvPr/>
        </p:nvSpPr>
        <p:spPr bwMode="auto">
          <a:xfrm>
            <a:off x="2283594" y="3436640"/>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81" name="Oval 33"/>
          <p:cNvSpPr>
            <a:spLocks noChangeArrowheads="1"/>
          </p:cNvSpPr>
          <p:nvPr/>
        </p:nvSpPr>
        <p:spPr bwMode="auto">
          <a:xfrm>
            <a:off x="1978794" y="3855740"/>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82" name="Oval 34"/>
          <p:cNvSpPr>
            <a:spLocks noChangeArrowheads="1"/>
          </p:cNvSpPr>
          <p:nvPr/>
        </p:nvSpPr>
        <p:spPr bwMode="auto">
          <a:xfrm>
            <a:off x="2597919" y="3950990"/>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83" name="Oval 35"/>
          <p:cNvSpPr>
            <a:spLocks noChangeArrowheads="1"/>
          </p:cNvSpPr>
          <p:nvPr/>
        </p:nvSpPr>
        <p:spPr bwMode="auto">
          <a:xfrm>
            <a:off x="3340869" y="3922415"/>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84" name="Oval 36"/>
          <p:cNvSpPr>
            <a:spLocks noChangeArrowheads="1"/>
          </p:cNvSpPr>
          <p:nvPr/>
        </p:nvSpPr>
        <p:spPr bwMode="auto">
          <a:xfrm>
            <a:off x="3074169" y="4246265"/>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85" name="Oval 37"/>
          <p:cNvSpPr>
            <a:spLocks noChangeArrowheads="1"/>
          </p:cNvSpPr>
          <p:nvPr/>
        </p:nvSpPr>
        <p:spPr bwMode="auto">
          <a:xfrm>
            <a:off x="507181" y="2111078"/>
            <a:ext cx="133350" cy="107950"/>
          </a:xfrm>
          <a:prstGeom prst="ellipse">
            <a:avLst/>
          </a:prstGeom>
          <a:solidFill>
            <a:schemeClr val="accent3"/>
          </a:solidFill>
          <a:ln w="25400">
            <a:solidFill>
              <a:srgbClr val="FFFF00"/>
            </a:solidFill>
            <a:round/>
            <a:headEnd/>
            <a:tailEnd/>
          </a:ln>
          <a:scene3d>
            <a:camera prst="orthographicFront"/>
            <a:lightRig rig="threePt" dir="t"/>
          </a:scene3d>
          <a:sp3d>
            <a:bevelT/>
          </a:sp3d>
        </p:spPr>
        <p:txBody>
          <a:bodyPr/>
          <a:lstStyle/>
          <a:p>
            <a:endParaRPr lang="es-MX" dirty="0"/>
          </a:p>
        </p:txBody>
      </p:sp>
      <p:sp>
        <p:nvSpPr>
          <p:cNvPr id="53286" name="Text Box 38"/>
          <p:cNvSpPr txBox="1">
            <a:spLocks noChangeArrowheads="1"/>
          </p:cNvSpPr>
          <p:nvPr/>
        </p:nvSpPr>
        <p:spPr bwMode="auto">
          <a:xfrm>
            <a:off x="724669" y="1988840"/>
            <a:ext cx="1817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400" dirty="0" smtClean="0">
                <a:solidFill>
                  <a:srgbClr val="002060"/>
                </a:solidFill>
              </a:rPr>
              <a:t>Expresión del canal de Na</a:t>
            </a:r>
            <a:r>
              <a:rPr lang="es-MX" sz="1400" baseline="30000" dirty="0" smtClean="0">
                <a:solidFill>
                  <a:srgbClr val="002060"/>
                </a:solidFill>
              </a:rPr>
              <a:t>+</a:t>
            </a:r>
            <a:r>
              <a:rPr lang="es-MX" sz="1400" dirty="0" smtClean="0">
                <a:solidFill>
                  <a:srgbClr val="002060"/>
                </a:solidFill>
              </a:rPr>
              <a:t> aumentada</a:t>
            </a:r>
            <a:endParaRPr lang="es-MX" sz="1400" dirty="0">
              <a:solidFill>
                <a:srgbClr val="002060"/>
              </a:solidFill>
            </a:endParaRPr>
          </a:p>
        </p:txBody>
      </p:sp>
      <p:sp>
        <p:nvSpPr>
          <p:cNvPr id="53287" name="Text Box 39"/>
          <p:cNvSpPr txBox="1">
            <a:spLocks noChangeArrowheads="1"/>
          </p:cNvSpPr>
          <p:nvPr/>
        </p:nvSpPr>
        <p:spPr bwMode="auto">
          <a:xfrm>
            <a:off x="3718360" y="2724438"/>
            <a:ext cx="4341253"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rgbClr val="002060"/>
                </a:solidFill>
              </a:rPr>
              <a:t>fibra nerviosa aferente excitatoria primaria</a:t>
            </a:r>
            <a:endParaRPr lang="es-MX" b="1" dirty="0">
              <a:solidFill>
                <a:srgbClr val="002060"/>
              </a:solidFill>
            </a:endParaRPr>
          </a:p>
        </p:txBody>
      </p:sp>
      <p:sp>
        <p:nvSpPr>
          <p:cNvPr id="53288" name="Rectangle 40"/>
          <p:cNvSpPr>
            <a:spLocks noChangeArrowheads="1"/>
          </p:cNvSpPr>
          <p:nvPr/>
        </p:nvSpPr>
        <p:spPr bwMode="auto">
          <a:xfrm>
            <a:off x="1705744" y="4309765"/>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53289" name="Line 41"/>
          <p:cNvSpPr>
            <a:spLocks noChangeShapeType="1"/>
          </p:cNvSpPr>
          <p:nvPr/>
        </p:nvSpPr>
        <p:spPr bwMode="auto">
          <a:xfrm>
            <a:off x="1858144" y="438596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290" name="Line 42"/>
          <p:cNvSpPr>
            <a:spLocks noChangeShapeType="1"/>
          </p:cNvSpPr>
          <p:nvPr/>
        </p:nvSpPr>
        <p:spPr bwMode="auto">
          <a:xfrm>
            <a:off x="2315344" y="4385965"/>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291" name="Rectangle 43"/>
          <p:cNvSpPr>
            <a:spLocks noChangeArrowheads="1"/>
          </p:cNvSpPr>
          <p:nvPr/>
        </p:nvSpPr>
        <p:spPr bwMode="auto">
          <a:xfrm>
            <a:off x="4941069" y="4124028"/>
            <a:ext cx="914400" cy="381000"/>
          </a:xfrm>
          <a:prstGeom prst="rect">
            <a:avLst/>
          </a:prstGeom>
          <a:solidFill>
            <a:schemeClr val="bg2"/>
          </a:solidFill>
          <a:ln w="9525">
            <a:noFill/>
            <a:miter lim="800000"/>
            <a:headEnd/>
            <a:tailEnd/>
          </a:ln>
        </p:spPr>
        <p:txBody>
          <a:bodyPr wrap="none" anchor="ctr"/>
          <a:lstStyle/>
          <a:p>
            <a:endParaRPr lang="es-MX" dirty="0"/>
          </a:p>
        </p:txBody>
      </p:sp>
      <p:sp>
        <p:nvSpPr>
          <p:cNvPr id="53292" name="Line 44"/>
          <p:cNvSpPr>
            <a:spLocks noChangeShapeType="1"/>
          </p:cNvSpPr>
          <p:nvPr/>
        </p:nvSpPr>
        <p:spPr bwMode="auto">
          <a:xfrm>
            <a:off x="5017269" y="4428828"/>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293" name="Line 45"/>
          <p:cNvSpPr>
            <a:spLocks noChangeShapeType="1"/>
          </p:cNvSpPr>
          <p:nvPr/>
        </p:nvSpPr>
        <p:spPr bwMode="auto">
          <a:xfrm>
            <a:off x="5093469" y="420022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294" name="Line 46"/>
          <p:cNvSpPr>
            <a:spLocks noChangeShapeType="1"/>
          </p:cNvSpPr>
          <p:nvPr/>
        </p:nvSpPr>
        <p:spPr bwMode="auto">
          <a:xfrm>
            <a:off x="5207769" y="4200228"/>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295" name="Line 47"/>
          <p:cNvSpPr>
            <a:spLocks noChangeShapeType="1"/>
          </p:cNvSpPr>
          <p:nvPr/>
        </p:nvSpPr>
        <p:spPr bwMode="auto">
          <a:xfrm>
            <a:off x="5352231" y="420340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296" name="Line 48"/>
          <p:cNvSpPr>
            <a:spLocks noChangeShapeType="1"/>
          </p:cNvSpPr>
          <p:nvPr/>
        </p:nvSpPr>
        <p:spPr bwMode="auto">
          <a:xfrm>
            <a:off x="5496694" y="420340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297" name="Line 49"/>
          <p:cNvSpPr>
            <a:spLocks noChangeShapeType="1"/>
          </p:cNvSpPr>
          <p:nvPr/>
        </p:nvSpPr>
        <p:spPr bwMode="auto">
          <a:xfrm>
            <a:off x="5639569" y="4203403"/>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298" name="Oval 50"/>
          <p:cNvSpPr>
            <a:spLocks noChangeArrowheads="1"/>
          </p:cNvSpPr>
          <p:nvPr/>
        </p:nvSpPr>
        <p:spPr bwMode="auto">
          <a:xfrm>
            <a:off x="4702944" y="3857328"/>
            <a:ext cx="1368425" cy="914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53299" name="Line 51"/>
          <p:cNvSpPr>
            <a:spLocks noChangeShapeType="1"/>
          </p:cNvSpPr>
          <p:nvPr/>
        </p:nvSpPr>
        <p:spPr bwMode="auto">
          <a:xfrm>
            <a:off x="1780356" y="4614565"/>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3300" name="Text Box 52"/>
          <p:cNvSpPr txBox="1">
            <a:spLocks noChangeArrowheads="1"/>
          </p:cNvSpPr>
          <p:nvPr/>
        </p:nvSpPr>
        <p:spPr bwMode="auto">
          <a:xfrm>
            <a:off x="3566294" y="4897140"/>
            <a:ext cx="41873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b="1" dirty="0" smtClean="0">
                <a:solidFill>
                  <a:srgbClr val="002060"/>
                </a:solidFill>
              </a:rPr>
              <a:t>Frecuencia de la conducción amplificada</a:t>
            </a:r>
            <a:endParaRPr lang="es-MX" b="1" dirty="0">
              <a:solidFill>
                <a:srgbClr val="002060"/>
              </a:solidFill>
            </a:endParaRPr>
          </a:p>
        </p:txBody>
      </p:sp>
      <p:sp>
        <p:nvSpPr>
          <p:cNvPr id="53302" name="AutoShape 54"/>
          <p:cNvSpPr>
            <a:spLocks noChangeArrowheads="1"/>
          </p:cNvSpPr>
          <p:nvPr/>
        </p:nvSpPr>
        <p:spPr bwMode="auto">
          <a:xfrm rot="2590852">
            <a:off x="7249294" y="3335040"/>
            <a:ext cx="647700" cy="647700"/>
          </a:xfrm>
          <a:prstGeom prst="rtTriangle">
            <a:avLst/>
          </a:prstGeom>
          <a:solidFill>
            <a:schemeClr val="accent6"/>
          </a:solidFill>
          <a:ln w="9525">
            <a:noFill/>
            <a:miter lim="800000"/>
            <a:headEnd/>
            <a:tailEnd/>
          </a:ln>
          <a:scene3d>
            <a:camera prst="orthographicFront"/>
            <a:lightRig rig="threePt" dir="t"/>
          </a:scene3d>
          <a:sp3d>
            <a:bevelT/>
          </a:sp3d>
        </p:spPr>
        <p:txBody>
          <a:bodyPr wrap="none" anchor="ctr"/>
          <a:lstStyle/>
          <a:p>
            <a:endParaRPr lang="es-MX" dirty="0"/>
          </a:p>
        </p:txBody>
      </p:sp>
      <p:sp>
        <p:nvSpPr>
          <p:cNvPr id="53" name="Text Box 53"/>
          <p:cNvSpPr txBox="1">
            <a:spLocks noChangeArrowheads="1"/>
          </p:cNvSpPr>
          <p:nvPr/>
        </p:nvSpPr>
        <p:spPr bwMode="auto">
          <a:xfrm>
            <a:off x="45468" y="6360107"/>
            <a:ext cx="629235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smtClean="0">
                <a:solidFill>
                  <a:srgbClr val="002060"/>
                </a:solidFill>
              </a:rPr>
              <a:t>England </a:t>
            </a:r>
            <a:r>
              <a:rPr lang="en-US" sz="1000" dirty="0">
                <a:solidFill>
                  <a:srgbClr val="002060"/>
                </a:solidFill>
              </a:rPr>
              <a:t>et al. Neurology 1996;47:272-76. Ochoa et al. Brain. </a:t>
            </a:r>
            <a:r>
              <a:rPr lang="en-US" sz="1000" dirty="0" smtClean="0">
                <a:solidFill>
                  <a:srgbClr val="002060"/>
                </a:solidFill>
              </a:rPr>
              <a:t>1980;103:835-853; Taylor</a:t>
            </a:r>
            <a:r>
              <a:rPr lang="en-US" sz="1000" dirty="0">
                <a:solidFill>
                  <a:srgbClr val="002060"/>
                </a:solidFill>
              </a:rPr>
              <a:t>. Curr Pain Headache Rep. 2001;5:151-161. Sukhotinsky et al. Eur J Pain. 2004;8(2):135-43</a:t>
            </a:r>
          </a:p>
        </p:txBody>
      </p:sp>
    </p:spTree>
    <p:extLst>
      <p:ext uri="{BB962C8B-B14F-4D97-AF65-F5344CB8AC3E}">
        <p14:creationId xmlns:p14="http://schemas.microsoft.com/office/powerpoint/2010/main" val="230726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Autofit/>
          </a:bodyPr>
          <a:lstStyle/>
          <a:p>
            <a:r>
              <a:rPr lang="es-MX" sz="4000" noProof="0" dirty="0" smtClean="0"/>
              <a:t>Sensibilización periférica</a:t>
            </a:r>
          </a:p>
        </p:txBody>
      </p:sp>
      <p:sp>
        <p:nvSpPr>
          <p:cNvPr id="54275" name="Oval 3"/>
          <p:cNvSpPr>
            <a:spLocks noChangeArrowheads="1"/>
          </p:cNvSpPr>
          <p:nvPr/>
        </p:nvSpPr>
        <p:spPr bwMode="auto">
          <a:xfrm>
            <a:off x="4949503" y="1805662"/>
            <a:ext cx="406400" cy="406400"/>
          </a:xfrm>
          <a:prstGeom prst="ellipse">
            <a:avLst/>
          </a:prstGeom>
          <a:solidFill>
            <a:schemeClr val="accent6"/>
          </a:solidFill>
          <a:ln w="9525">
            <a:noFill/>
            <a:round/>
            <a:headEnd/>
            <a:tailEnd/>
          </a:ln>
        </p:spPr>
        <p:txBody>
          <a:bodyPr wrap="none" anchor="ctr"/>
          <a:lstStyle/>
          <a:p>
            <a:endParaRPr lang="es-MX" dirty="0"/>
          </a:p>
        </p:txBody>
      </p:sp>
      <p:sp>
        <p:nvSpPr>
          <p:cNvPr id="54276" name="AutoShape 4"/>
          <p:cNvSpPr>
            <a:spLocks noChangeArrowheads="1"/>
          </p:cNvSpPr>
          <p:nvPr/>
        </p:nvSpPr>
        <p:spPr bwMode="auto">
          <a:xfrm rot="2590852">
            <a:off x="5954391" y="2313662"/>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54277" name="Oval 5"/>
          <p:cNvSpPr>
            <a:spLocks noChangeArrowheads="1"/>
          </p:cNvSpPr>
          <p:nvPr/>
        </p:nvSpPr>
        <p:spPr bwMode="auto">
          <a:xfrm>
            <a:off x="6888485" y="2053312"/>
            <a:ext cx="1131887" cy="1147762"/>
          </a:xfrm>
          <a:prstGeom prst="ellipse">
            <a:avLst/>
          </a:prstGeom>
          <a:solidFill>
            <a:schemeClr val="accent4"/>
          </a:solidFill>
          <a:ln w="9525">
            <a:noFill/>
            <a:round/>
            <a:headEnd/>
            <a:tailEnd/>
          </a:ln>
        </p:spPr>
        <p:txBody>
          <a:bodyPr wrap="none" anchor="ctr"/>
          <a:lstStyle/>
          <a:p>
            <a:endParaRPr lang="es-MX" dirty="0"/>
          </a:p>
        </p:txBody>
      </p:sp>
      <p:sp>
        <p:nvSpPr>
          <p:cNvPr id="54278" name="Line 6"/>
          <p:cNvSpPr>
            <a:spLocks noChangeShapeType="1"/>
          </p:cNvSpPr>
          <p:nvPr/>
        </p:nvSpPr>
        <p:spPr bwMode="auto">
          <a:xfrm flipH="1">
            <a:off x="5122541" y="2213649"/>
            <a:ext cx="14287" cy="449263"/>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54279" name="AutoShape 7"/>
          <p:cNvSpPr>
            <a:spLocks noChangeArrowheads="1"/>
          </p:cNvSpPr>
          <p:nvPr/>
        </p:nvSpPr>
        <p:spPr bwMode="auto">
          <a:xfrm rot="-8224851">
            <a:off x="2142803" y="2340649"/>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54280" name="Line 8"/>
          <p:cNvSpPr>
            <a:spLocks noChangeShapeType="1"/>
          </p:cNvSpPr>
          <p:nvPr/>
        </p:nvSpPr>
        <p:spPr bwMode="auto">
          <a:xfrm>
            <a:off x="2955603" y="2650212"/>
            <a:ext cx="2830513"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54281" name="Line 9"/>
          <p:cNvSpPr>
            <a:spLocks noChangeShapeType="1"/>
          </p:cNvSpPr>
          <p:nvPr/>
        </p:nvSpPr>
        <p:spPr bwMode="auto">
          <a:xfrm>
            <a:off x="8064822" y="2635924"/>
            <a:ext cx="754063"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4282" name="Oval 10"/>
          <p:cNvSpPr>
            <a:spLocks noChangeArrowheads="1"/>
          </p:cNvSpPr>
          <p:nvPr/>
        </p:nvSpPr>
        <p:spPr bwMode="auto">
          <a:xfrm>
            <a:off x="4951091" y="3907512"/>
            <a:ext cx="406400" cy="406400"/>
          </a:xfrm>
          <a:prstGeom prst="ellipse">
            <a:avLst/>
          </a:prstGeom>
          <a:solidFill>
            <a:schemeClr val="accent6"/>
          </a:solidFill>
          <a:ln w="9525">
            <a:noFill/>
            <a:round/>
            <a:headEnd/>
            <a:tailEnd/>
          </a:ln>
        </p:spPr>
        <p:txBody>
          <a:bodyPr wrap="none" anchor="ctr"/>
          <a:lstStyle/>
          <a:p>
            <a:endParaRPr lang="es-MX" dirty="0"/>
          </a:p>
        </p:txBody>
      </p:sp>
      <p:sp>
        <p:nvSpPr>
          <p:cNvPr id="54283" name="AutoShape 11"/>
          <p:cNvSpPr>
            <a:spLocks noChangeArrowheads="1"/>
          </p:cNvSpPr>
          <p:nvPr/>
        </p:nvSpPr>
        <p:spPr bwMode="auto">
          <a:xfrm rot="2590852">
            <a:off x="5955978" y="4415512"/>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54284" name="Oval 12"/>
          <p:cNvSpPr>
            <a:spLocks noChangeArrowheads="1"/>
          </p:cNvSpPr>
          <p:nvPr/>
        </p:nvSpPr>
        <p:spPr bwMode="auto">
          <a:xfrm>
            <a:off x="6890072" y="4155162"/>
            <a:ext cx="1131888" cy="1147762"/>
          </a:xfrm>
          <a:prstGeom prst="ellipse">
            <a:avLst/>
          </a:prstGeom>
          <a:solidFill>
            <a:schemeClr val="accent4"/>
          </a:solidFill>
          <a:ln w="9525">
            <a:noFill/>
            <a:round/>
            <a:headEnd/>
            <a:tailEnd/>
          </a:ln>
        </p:spPr>
        <p:txBody>
          <a:bodyPr wrap="none" anchor="ctr"/>
          <a:lstStyle/>
          <a:p>
            <a:endParaRPr lang="es-MX" dirty="0"/>
          </a:p>
        </p:txBody>
      </p:sp>
      <p:sp>
        <p:nvSpPr>
          <p:cNvPr id="54285" name="Line 13"/>
          <p:cNvSpPr>
            <a:spLocks noChangeShapeType="1"/>
          </p:cNvSpPr>
          <p:nvPr/>
        </p:nvSpPr>
        <p:spPr bwMode="auto">
          <a:xfrm flipH="1">
            <a:off x="5124128" y="4315499"/>
            <a:ext cx="14288" cy="449263"/>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4286" name="AutoShape 14"/>
          <p:cNvSpPr>
            <a:spLocks noChangeArrowheads="1"/>
          </p:cNvSpPr>
          <p:nvPr/>
        </p:nvSpPr>
        <p:spPr bwMode="auto">
          <a:xfrm rot="-8224851">
            <a:off x="2144391" y="4442499"/>
            <a:ext cx="647700" cy="647700"/>
          </a:xfrm>
          <a:prstGeom prst="rtTriangle">
            <a:avLst/>
          </a:prstGeom>
          <a:solidFill>
            <a:schemeClr val="accent6"/>
          </a:solidFill>
          <a:ln w="9525">
            <a:noFill/>
            <a:miter lim="800000"/>
            <a:headEnd/>
            <a:tailEnd/>
          </a:ln>
        </p:spPr>
        <p:txBody>
          <a:bodyPr wrap="none" anchor="ctr"/>
          <a:lstStyle/>
          <a:p>
            <a:endParaRPr lang="es-MX" dirty="0"/>
          </a:p>
        </p:txBody>
      </p:sp>
      <p:sp>
        <p:nvSpPr>
          <p:cNvPr id="54287" name="Line 15"/>
          <p:cNvSpPr>
            <a:spLocks noChangeShapeType="1"/>
          </p:cNvSpPr>
          <p:nvPr/>
        </p:nvSpPr>
        <p:spPr bwMode="auto">
          <a:xfrm>
            <a:off x="2957191" y="4752062"/>
            <a:ext cx="2830512"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ln>
                <a:solidFill>
                  <a:schemeClr val="accent5"/>
                </a:solidFill>
              </a:ln>
            </a:endParaRPr>
          </a:p>
        </p:txBody>
      </p:sp>
      <p:sp>
        <p:nvSpPr>
          <p:cNvPr id="54288" name="Line 16"/>
          <p:cNvSpPr>
            <a:spLocks noChangeShapeType="1"/>
          </p:cNvSpPr>
          <p:nvPr/>
        </p:nvSpPr>
        <p:spPr bwMode="auto">
          <a:xfrm>
            <a:off x="8066410" y="4737774"/>
            <a:ext cx="754062" cy="0"/>
          </a:xfrm>
          <a:prstGeom prst="line">
            <a:avLst/>
          </a:prstGeom>
          <a:noFill/>
          <a:ln w="50800">
            <a:solidFill>
              <a:schemeClr val="accent1">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54289" name="AutoShape 17"/>
          <p:cNvSpPr>
            <a:spLocks noChangeArrowheads="1"/>
          </p:cNvSpPr>
          <p:nvPr/>
        </p:nvSpPr>
        <p:spPr bwMode="auto">
          <a:xfrm>
            <a:off x="2890516" y="2258099"/>
            <a:ext cx="614362" cy="223838"/>
          </a:xfrm>
          <a:prstGeom prst="leftArrow">
            <a:avLst>
              <a:gd name="adj1" fmla="val 50000"/>
              <a:gd name="adj2" fmla="val 68617"/>
            </a:avLst>
          </a:prstGeom>
          <a:solidFill>
            <a:srgbClr val="C03932"/>
          </a:solidFill>
          <a:ln w="9525">
            <a:noFill/>
            <a:miter lim="800000"/>
            <a:headEnd/>
            <a:tailEnd/>
          </a:ln>
        </p:spPr>
        <p:txBody>
          <a:bodyPr wrap="none" anchor="ctr"/>
          <a:lstStyle/>
          <a:p>
            <a:endParaRPr lang="es-MX" dirty="0"/>
          </a:p>
        </p:txBody>
      </p:sp>
      <p:sp>
        <p:nvSpPr>
          <p:cNvPr id="54290" name="AutoShape 18"/>
          <p:cNvSpPr>
            <a:spLocks noChangeArrowheads="1"/>
          </p:cNvSpPr>
          <p:nvPr/>
        </p:nvSpPr>
        <p:spPr bwMode="auto">
          <a:xfrm rot="10800000">
            <a:off x="3128641" y="4172624"/>
            <a:ext cx="614362" cy="423863"/>
          </a:xfrm>
          <a:prstGeom prst="leftArrow">
            <a:avLst>
              <a:gd name="adj1" fmla="val 50000"/>
              <a:gd name="adj2" fmla="val 36236"/>
            </a:avLst>
          </a:prstGeom>
          <a:solidFill>
            <a:srgbClr val="C03932"/>
          </a:solidFill>
          <a:ln w="9525">
            <a:noFill/>
            <a:miter lim="800000"/>
            <a:headEnd/>
            <a:tailEnd/>
          </a:ln>
        </p:spPr>
        <p:txBody>
          <a:bodyPr wrap="none" anchor="ctr"/>
          <a:lstStyle/>
          <a:p>
            <a:endParaRPr lang="es-MX" dirty="0"/>
          </a:p>
        </p:txBody>
      </p:sp>
      <p:sp>
        <p:nvSpPr>
          <p:cNvPr id="54291" name="AutoShape 19"/>
          <p:cNvSpPr>
            <a:spLocks noChangeArrowheads="1"/>
          </p:cNvSpPr>
          <p:nvPr/>
        </p:nvSpPr>
        <p:spPr bwMode="auto">
          <a:xfrm rot="10800000">
            <a:off x="5362253" y="4172624"/>
            <a:ext cx="614363" cy="425450"/>
          </a:xfrm>
          <a:prstGeom prst="leftArrow">
            <a:avLst>
              <a:gd name="adj1" fmla="val 50000"/>
              <a:gd name="adj2" fmla="val 36101"/>
            </a:avLst>
          </a:prstGeom>
          <a:solidFill>
            <a:srgbClr val="C03932"/>
          </a:solidFill>
          <a:ln w="9525">
            <a:noFill/>
            <a:miter lim="800000"/>
            <a:headEnd/>
            <a:tailEnd/>
          </a:ln>
        </p:spPr>
        <p:txBody>
          <a:bodyPr wrap="none" anchor="ctr"/>
          <a:lstStyle/>
          <a:p>
            <a:endParaRPr lang="es-MX" dirty="0"/>
          </a:p>
        </p:txBody>
      </p:sp>
      <p:sp>
        <p:nvSpPr>
          <p:cNvPr id="54292" name="AutoShape 20"/>
          <p:cNvSpPr>
            <a:spLocks noChangeArrowheads="1"/>
          </p:cNvSpPr>
          <p:nvPr/>
        </p:nvSpPr>
        <p:spPr bwMode="auto">
          <a:xfrm rot="10800000">
            <a:off x="974403" y="5067974"/>
            <a:ext cx="614363" cy="311150"/>
          </a:xfrm>
          <a:prstGeom prst="leftArrow">
            <a:avLst>
              <a:gd name="adj1" fmla="val 50000"/>
              <a:gd name="adj2" fmla="val 49362"/>
            </a:avLst>
          </a:prstGeom>
          <a:solidFill>
            <a:srgbClr val="DDBB30"/>
          </a:solidFill>
          <a:ln w="9525">
            <a:noFill/>
            <a:miter lim="800000"/>
            <a:headEnd/>
            <a:tailEnd/>
          </a:ln>
        </p:spPr>
        <p:txBody>
          <a:bodyPr wrap="none" anchor="ctr"/>
          <a:lstStyle/>
          <a:p>
            <a:endParaRPr lang="es-MX" dirty="0"/>
          </a:p>
        </p:txBody>
      </p:sp>
      <p:sp>
        <p:nvSpPr>
          <p:cNvPr id="54293" name="Rectangle 21"/>
          <p:cNvSpPr>
            <a:spLocks noChangeArrowheads="1"/>
          </p:cNvSpPr>
          <p:nvPr/>
        </p:nvSpPr>
        <p:spPr bwMode="auto">
          <a:xfrm>
            <a:off x="2611116" y="5375949"/>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54294" name="Line 22"/>
          <p:cNvSpPr>
            <a:spLocks noChangeShapeType="1"/>
          </p:cNvSpPr>
          <p:nvPr/>
        </p:nvSpPr>
        <p:spPr bwMode="auto">
          <a:xfrm>
            <a:off x="2687316" y="5680749"/>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295" name="Line 23"/>
          <p:cNvSpPr>
            <a:spLocks noChangeShapeType="1"/>
          </p:cNvSpPr>
          <p:nvPr/>
        </p:nvSpPr>
        <p:spPr bwMode="auto">
          <a:xfrm>
            <a:off x="27635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296" name="Line 24"/>
          <p:cNvSpPr>
            <a:spLocks noChangeShapeType="1"/>
          </p:cNvSpPr>
          <p:nvPr/>
        </p:nvSpPr>
        <p:spPr bwMode="auto">
          <a:xfrm>
            <a:off x="29921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297" name="Line 25"/>
          <p:cNvSpPr>
            <a:spLocks noChangeShapeType="1"/>
          </p:cNvSpPr>
          <p:nvPr/>
        </p:nvSpPr>
        <p:spPr bwMode="auto">
          <a:xfrm>
            <a:off x="3220716" y="5452149"/>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298" name="Text Box 26"/>
          <p:cNvSpPr txBox="1">
            <a:spLocks noChangeArrowheads="1"/>
          </p:cNvSpPr>
          <p:nvPr/>
        </p:nvSpPr>
        <p:spPr bwMode="auto">
          <a:xfrm>
            <a:off x="323528" y="4637762"/>
            <a:ext cx="1827744" cy="33855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dirty="0" smtClean="0">
                <a:solidFill>
                  <a:srgbClr val="002060"/>
                </a:solidFill>
              </a:rPr>
              <a:t>Estímulo Innocuo </a:t>
            </a:r>
            <a:endParaRPr lang="es-MX" dirty="0">
              <a:solidFill>
                <a:srgbClr val="002060"/>
              </a:solidFill>
            </a:endParaRPr>
          </a:p>
        </p:txBody>
      </p:sp>
      <p:sp>
        <p:nvSpPr>
          <p:cNvPr id="54299" name="Rectangle 27"/>
          <p:cNvSpPr>
            <a:spLocks noChangeArrowheads="1"/>
          </p:cNvSpPr>
          <p:nvPr/>
        </p:nvSpPr>
        <p:spPr bwMode="auto">
          <a:xfrm>
            <a:off x="4898703" y="5377537"/>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54300" name="Line 28"/>
          <p:cNvSpPr>
            <a:spLocks noChangeShapeType="1"/>
          </p:cNvSpPr>
          <p:nvPr/>
        </p:nvSpPr>
        <p:spPr bwMode="auto">
          <a:xfrm>
            <a:off x="4974903" y="5682337"/>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301" name="Line 29"/>
          <p:cNvSpPr>
            <a:spLocks noChangeShapeType="1"/>
          </p:cNvSpPr>
          <p:nvPr/>
        </p:nvSpPr>
        <p:spPr bwMode="auto">
          <a:xfrm>
            <a:off x="50511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302" name="Line 30"/>
          <p:cNvSpPr>
            <a:spLocks noChangeShapeType="1"/>
          </p:cNvSpPr>
          <p:nvPr/>
        </p:nvSpPr>
        <p:spPr bwMode="auto">
          <a:xfrm>
            <a:off x="52797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303" name="Line 31"/>
          <p:cNvSpPr>
            <a:spLocks noChangeShapeType="1"/>
          </p:cNvSpPr>
          <p:nvPr/>
        </p:nvSpPr>
        <p:spPr bwMode="auto">
          <a:xfrm>
            <a:off x="5508303" y="54537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304" name="Rectangle 32"/>
          <p:cNvSpPr>
            <a:spLocks noChangeArrowheads="1"/>
          </p:cNvSpPr>
          <p:nvPr/>
        </p:nvSpPr>
        <p:spPr bwMode="auto">
          <a:xfrm>
            <a:off x="6969447" y="5379124"/>
            <a:ext cx="914400" cy="381000"/>
          </a:xfrm>
          <a:prstGeom prst="rect">
            <a:avLst/>
          </a:prstGeom>
          <a:solidFill>
            <a:schemeClr val="bg1"/>
          </a:solidFill>
          <a:ln w="9525">
            <a:solidFill>
              <a:schemeClr val="tx1"/>
            </a:solidFill>
            <a:miter lim="800000"/>
            <a:headEnd/>
            <a:tailEnd/>
          </a:ln>
        </p:spPr>
        <p:txBody>
          <a:bodyPr wrap="none" anchor="ctr"/>
          <a:lstStyle/>
          <a:p>
            <a:endParaRPr lang="es-MX" dirty="0"/>
          </a:p>
        </p:txBody>
      </p:sp>
      <p:sp>
        <p:nvSpPr>
          <p:cNvPr id="54305" name="Line 33"/>
          <p:cNvSpPr>
            <a:spLocks noChangeShapeType="1"/>
          </p:cNvSpPr>
          <p:nvPr/>
        </p:nvSpPr>
        <p:spPr bwMode="auto">
          <a:xfrm>
            <a:off x="7045647" y="5683924"/>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306" name="Line 34"/>
          <p:cNvSpPr>
            <a:spLocks noChangeShapeType="1"/>
          </p:cNvSpPr>
          <p:nvPr/>
        </p:nvSpPr>
        <p:spPr bwMode="auto">
          <a:xfrm>
            <a:off x="71218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307" name="Line 35"/>
          <p:cNvSpPr>
            <a:spLocks noChangeShapeType="1"/>
          </p:cNvSpPr>
          <p:nvPr/>
        </p:nvSpPr>
        <p:spPr bwMode="auto">
          <a:xfrm>
            <a:off x="73504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308" name="Line 36"/>
          <p:cNvSpPr>
            <a:spLocks noChangeShapeType="1"/>
          </p:cNvSpPr>
          <p:nvPr/>
        </p:nvSpPr>
        <p:spPr bwMode="auto">
          <a:xfrm>
            <a:off x="7579047" y="5455324"/>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MX" dirty="0"/>
          </a:p>
        </p:txBody>
      </p:sp>
      <p:sp>
        <p:nvSpPr>
          <p:cNvPr id="54309" name="Oval 37"/>
          <p:cNvSpPr>
            <a:spLocks noChangeArrowheads="1"/>
          </p:cNvSpPr>
          <p:nvPr/>
        </p:nvSpPr>
        <p:spPr bwMode="auto">
          <a:xfrm>
            <a:off x="2433316" y="2794674"/>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0" name="Oval 38"/>
          <p:cNvSpPr>
            <a:spLocks noChangeArrowheads="1"/>
          </p:cNvSpPr>
          <p:nvPr/>
        </p:nvSpPr>
        <p:spPr bwMode="auto">
          <a:xfrm>
            <a:off x="2358703" y="23850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1" name="Oval 39"/>
          <p:cNvSpPr>
            <a:spLocks noChangeArrowheads="1"/>
          </p:cNvSpPr>
          <p:nvPr/>
        </p:nvSpPr>
        <p:spPr bwMode="auto">
          <a:xfrm>
            <a:off x="2574603" y="26009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2" name="Oval 40"/>
          <p:cNvSpPr>
            <a:spLocks noChangeArrowheads="1"/>
          </p:cNvSpPr>
          <p:nvPr/>
        </p:nvSpPr>
        <p:spPr bwMode="auto">
          <a:xfrm>
            <a:off x="2007866" y="23088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3" name="Oval 41"/>
          <p:cNvSpPr>
            <a:spLocks noChangeArrowheads="1"/>
          </p:cNvSpPr>
          <p:nvPr/>
        </p:nvSpPr>
        <p:spPr bwMode="auto">
          <a:xfrm>
            <a:off x="1644328" y="237874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4" name="Oval 42"/>
          <p:cNvSpPr>
            <a:spLocks noChangeArrowheads="1"/>
          </p:cNvSpPr>
          <p:nvPr/>
        </p:nvSpPr>
        <p:spPr bwMode="auto">
          <a:xfrm>
            <a:off x="2004691" y="2710537"/>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5" name="Oval 43"/>
          <p:cNvSpPr>
            <a:spLocks noChangeArrowheads="1"/>
          </p:cNvSpPr>
          <p:nvPr/>
        </p:nvSpPr>
        <p:spPr bwMode="auto">
          <a:xfrm>
            <a:off x="1523678" y="281054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6" name="Oval 44"/>
          <p:cNvSpPr>
            <a:spLocks noChangeArrowheads="1"/>
          </p:cNvSpPr>
          <p:nvPr/>
        </p:nvSpPr>
        <p:spPr bwMode="auto">
          <a:xfrm>
            <a:off x="1844353" y="2997874"/>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7" name="Oval 45"/>
          <p:cNvSpPr>
            <a:spLocks noChangeArrowheads="1"/>
          </p:cNvSpPr>
          <p:nvPr/>
        </p:nvSpPr>
        <p:spPr bwMode="auto">
          <a:xfrm>
            <a:off x="2176141" y="29804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18" name="Text Box 46"/>
          <p:cNvSpPr txBox="1">
            <a:spLocks noChangeArrowheads="1"/>
          </p:cNvSpPr>
          <p:nvPr/>
        </p:nvSpPr>
        <p:spPr bwMode="auto">
          <a:xfrm>
            <a:off x="2607097" y="1412776"/>
            <a:ext cx="3621087"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dirty="0" smtClean="0">
                <a:solidFill>
                  <a:srgbClr val="002060"/>
                </a:solidFill>
              </a:rPr>
              <a:t>Fibras nerviosas aferentes primarias</a:t>
            </a:r>
            <a:endParaRPr lang="es-MX" sz="1800" dirty="0">
              <a:solidFill>
                <a:srgbClr val="002060"/>
              </a:solidFill>
            </a:endParaRPr>
          </a:p>
        </p:txBody>
      </p:sp>
      <p:sp>
        <p:nvSpPr>
          <p:cNvPr id="54319" name="Text Box 47"/>
          <p:cNvSpPr txBox="1">
            <a:spLocks noChangeArrowheads="1"/>
          </p:cNvSpPr>
          <p:nvPr/>
        </p:nvSpPr>
        <p:spPr bwMode="auto">
          <a:xfrm>
            <a:off x="6372200" y="1412776"/>
            <a:ext cx="2320504"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s-MX" sz="1800" dirty="0" smtClean="0">
                <a:solidFill>
                  <a:srgbClr val="002060"/>
                </a:solidFill>
              </a:rPr>
              <a:t>neuronas del cuerno dorsal</a:t>
            </a:r>
            <a:endParaRPr lang="es-MX" sz="1800" dirty="0">
              <a:solidFill>
                <a:srgbClr val="002060"/>
              </a:solidFill>
            </a:endParaRPr>
          </a:p>
        </p:txBody>
      </p:sp>
      <p:sp>
        <p:nvSpPr>
          <p:cNvPr id="54320" name="Text Box 48"/>
          <p:cNvSpPr txBox="1">
            <a:spLocks noChangeArrowheads="1"/>
          </p:cNvSpPr>
          <p:nvPr/>
        </p:nvSpPr>
        <p:spPr bwMode="auto">
          <a:xfrm>
            <a:off x="2960366" y="2743874"/>
            <a:ext cx="3018775" cy="369332"/>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dirty="0" smtClean="0">
                <a:solidFill>
                  <a:srgbClr val="002060"/>
                </a:solidFill>
              </a:rPr>
              <a:t>Liberación de Neuropéptido</a:t>
            </a:r>
            <a:endParaRPr lang="es-MX" sz="1800" dirty="0">
              <a:solidFill>
                <a:srgbClr val="002060"/>
              </a:solidFill>
            </a:endParaRPr>
          </a:p>
        </p:txBody>
      </p:sp>
      <p:sp>
        <p:nvSpPr>
          <p:cNvPr id="54321" name="Oval 49"/>
          <p:cNvSpPr>
            <a:spLocks noChangeArrowheads="1"/>
          </p:cNvSpPr>
          <p:nvPr/>
        </p:nvSpPr>
        <p:spPr bwMode="auto">
          <a:xfrm>
            <a:off x="1958653" y="43901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22" name="Oval 50"/>
          <p:cNvSpPr>
            <a:spLocks noChangeArrowheads="1"/>
          </p:cNvSpPr>
          <p:nvPr/>
        </p:nvSpPr>
        <p:spPr bwMode="auto">
          <a:xfrm>
            <a:off x="1768153" y="4010699"/>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23" name="Oval 51"/>
          <p:cNvSpPr>
            <a:spLocks noChangeArrowheads="1"/>
          </p:cNvSpPr>
          <p:nvPr/>
        </p:nvSpPr>
        <p:spPr bwMode="auto">
          <a:xfrm>
            <a:off x="1650678" y="354556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24" name="Oval 52"/>
          <p:cNvSpPr>
            <a:spLocks noChangeArrowheads="1"/>
          </p:cNvSpPr>
          <p:nvPr/>
        </p:nvSpPr>
        <p:spPr bwMode="auto">
          <a:xfrm>
            <a:off x="1707828" y="4313912"/>
            <a:ext cx="174625" cy="190500"/>
          </a:xfrm>
          <a:prstGeom prst="ellipse">
            <a:avLst/>
          </a:prstGeom>
          <a:solidFill>
            <a:schemeClr val="accent1"/>
          </a:solidFill>
          <a:ln w="9525">
            <a:noFill/>
            <a:round/>
            <a:headEnd/>
            <a:tailEnd/>
          </a:ln>
        </p:spPr>
        <p:txBody>
          <a:bodyPr wrap="none" anchor="ctr"/>
          <a:lstStyle/>
          <a:p>
            <a:endParaRPr lang="es-MX" dirty="0">
              <a:solidFill>
                <a:schemeClr val="accent3"/>
              </a:solidFill>
            </a:endParaRPr>
          </a:p>
        </p:txBody>
      </p:sp>
      <p:sp>
        <p:nvSpPr>
          <p:cNvPr id="54325" name="Arc 53"/>
          <p:cNvSpPr>
            <a:spLocks/>
          </p:cNvSpPr>
          <p:nvPr/>
        </p:nvSpPr>
        <p:spPr bwMode="auto">
          <a:xfrm rot="19955825" flipH="1">
            <a:off x="1066478" y="3012162"/>
            <a:ext cx="477838" cy="654050"/>
          </a:xfrm>
          <a:custGeom>
            <a:avLst/>
            <a:gdLst>
              <a:gd name="T0" fmla="*/ 0 w 21600"/>
              <a:gd name="T1" fmla="*/ 0 h 21600"/>
              <a:gd name="T2" fmla="*/ 477838 w 21600"/>
              <a:gd name="T3" fmla="*/ 654050 h 21600"/>
              <a:gd name="T4" fmla="*/ 0 w 21600"/>
              <a:gd name="T5" fmla="*/ 6540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54326" name="AutoShape 54"/>
          <p:cNvSpPr>
            <a:spLocks noChangeArrowheads="1"/>
          </p:cNvSpPr>
          <p:nvPr/>
        </p:nvSpPr>
        <p:spPr bwMode="auto">
          <a:xfrm>
            <a:off x="866453" y="1691362"/>
            <a:ext cx="433388" cy="363537"/>
          </a:xfrm>
          <a:prstGeom prst="hexagon">
            <a:avLst>
              <a:gd name="adj" fmla="val 29804"/>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54327" name="AutoShape 55"/>
          <p:cNvSpPr>
            <a:spLocks noChangeArrowheads="1"/>
          </p:cNvSpPr>
          <p:nvPr/>
        </p:nvSpPr>
        <p:spPr bwMode="auto">
          <a:xfrm>
            <a:off x="358453" y="3445549"/>
            <a:ext cx="433388" cy="363538"/>
          </a:xfrm>
          <a:prstGeom prst="hexagon">
            <a:avLst>
              <a:gd name="adj" fmla="val 29803"/>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54328" name="AutoShape 56"/>
          <p:cNvSpPr>
            <a:spLocks noChangeArrowheads="1"/>
          </p:cNvSpPr>
          <p:nvPr/>
        </p:nvSpPr>
        <p:spPr bwMode="auto">
          <a:xfrm>
            <a:off x="560066" y="2862937"/>
            <a:ext cx="433387" cy="363537"/>
          </a:xfrm>
          <a:prstGeom prst="hexagon">
            <a:avLst>
              <a:gd name="adj" fmla="val 29804"/>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54329" name="AutoShape 57"/>
          <p:cNvSpPr>
            <a:spLocks noChangeArrowheads="1"/>
          </p:cNvSpPr>
          <p:nvPr/>
        </p:nvSpPr>
        <p:spPr bwMode="auto">
          <a:xfrm>
            <a:off x="529903" y="2308899"/>
            <a:ext cx="433388" cy="363538"/>
          </a:xfrm>
          <a:prstGeom prst="hexagon">
            <a:avLst>
              <a:gd name="adj" fmla="val 29803"/>
              <a:gd name="vf" fmla="val 115470"/>
            </a:avLst>
          </a:prstGeom>
          <a:solidFill>
            <a:schemeClr val="accent2">
              <a:lumMod val="60000"/>
              <a:lumOff val="40000"/>
            </a:schemeClr>
          </a:solidFill>
          <a:ln w="9525">
            <a:noFill/>
            <a:miter lim="800000"/>
            <a:headEnd/>
            <a:tailEnd/>
          </a:ln>
        </p:spPr>
        <p:txBody>
          <a:bodyPr wrap="none" anchor="ctr"/>
          <a:lstStyle/>
          <a:p>
            <a:pPr algn="ctr"/>
            <a:r>
              <a:rPr lang="es-MX" sz="1400" b="1" dirty="0" smtClean="0"/>
              <a:t>NGF</a:t>
            </a:r>
            <a:endParaRPr lang="es-MX" sz="1400" b="1" dirty="0"/>
          </a:p>
        </p:txBody>
      </p:sp>
      <p:sp>
        <p:nvSpPr>
          <p:cNvPr id="4867130" name="AutoShape 58"/>
          <p:cNvSpPr>
            <a:spLocks noChangeArrowheads="1"/>
          </p:cNvSpPr>
          <p:nvPr/>
        </p:nvSpPr>
        <p:spPr bwMode="auto">
          <a:xfrm>
            <a:off x="4001766" y="2272387"/>
            <a:ext cx="584200" cy="449262"/>
          </a:xfrm>
          <a:prstGeom prst="star5">
            <a:avLst/>
          </a:prstGeom>
          <a:solidFill>
            <a:schemeClr val="accent1"/>
          </a:solidFill>
          <a:ln w="9525">
            <a:noFill/>
            <a:miter lim="800000"/>
            <a:headEnd/>
            <a:tailEnd/>
          </a:ln>
          <a:effectLst/>
        </p:spPr>
        <p:txBody>
          <a:bodyPr wrap="none" anchor="ctr"/>
          <a:lstStyle/>
          <a:p>
            <a:pPr>
              <a:defRPr/>
            </a:pPr>
            <a:endParaRPr lang="es-MX" dirty="0">
              <a:solidFill>
                <a:schemeClr val="accent3"/>
              </a:solidFill>
            </a:endParaRPr>
          </a:p>
        </p:txBody>
      </p:sp>
      <p:sp>
        <p:nvSpPr>
          <p:cNvPr id="54331" name="AutoShape 59"/>
          <p:cNvSpPr>
            <a:spLocks noChangeArrowheads="1"/>
          </p:cNvSpPr>
          <p:nvPr/>
        </p:nvSpPr>
        <p:spPr bwMode="auto">
          <a:xfrm rot="10800000">
            <a:off x="3993828" y="4172624"/>
            <a:ext cx="614363" cy="425450"/>
          </a:xfrm>
          <a:prstGeom prst="leftArrow">
            <a:avLst>
              <a:gd name="adj1" fmla="val 50000"/>
              <a:gd name="adj2" fmla="val 36101"/>
            </a:avLst>
          </a:prstGeom>
          <a:solidFill>
            <a:srgbClr val="C03932"/>
          </a:solidFill>
          <a:ln w="9525">
            <a:noFill/>
            <a:miter lim="800000"/>
            <a:headEnd/>
            <a:tailEnd/>
          </a:ln>
        </p:spPr>
        <p:txBody>
          <a:bodyPr wrap="none" anchor="ctr"/>
          <a:lstStyle/>
          <a:p>
            <a:endParaRPr lang="es-MX" dirty="0"/>
          </a:p>
        </p:txBody>
      </p:sp>
      <p:sp>
        <p:nvSpPr>
          <p:cNvPr id="54332" name="Text Box 60"/>
          <p:cNvSpPr txBox="1">
            <a:spLocks noChangeArrowheads="1"/>
          </p:cNvSpPr>
          <p:nvPr/>
        </p:nvSpPr>
        <p:spPr bwMode="auto">
          <a:xfrm>
            <a:off x="7015287" y="5958996"/>
            <a:ext cx="1122423" cy="523220"/>
          </a:xfrm>
          <a:prstGeom prst="rect">
            <a:avLst/>
          </a:prstGeom>
          <a:noFill/>
          <a:ln w="9525">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GB" sz="2800" b="1" dirty="0" smtClean="0">
                <a:solidFill>
                  <a:schemeClr val="accent2"/>
                </a:solidFill>
              </a:rPr>
              <a:t>Dolor</a:t>
            </a:r>
            <a:endParaRPr lang="en-GB" sz="2800" b="1" dirty="0">
              <a:solidFill>
                <a:schemeClr val="accent2"/>
              </a:solidFill>
            </a:endParaRPr>
          </a:p>
        </p:txBody>
      </p:sp>
      <p:sp>
        <p:nvSpPr>
          <p:cNvPr id="54333" name="Rectangle 61"/>
          <p:cNvSpPr>
            <a:spLocks noChangeArrowheads="1"/>
          </p:cNvSpPr>
          <p:nvPr/>
        </p:nvSpPr>
        <p:spPr bwMode="auto">
          <a:xfrm>
            <a:off x="114424" y="6590910"/>
            <a:ext cx="5862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GB" sz="1000" dirty="0">
                <a:solidFill>
                  <a:srgbClr val="002060"/>
                </a:solidFill>
                <a:latin typeface="Arial" pitchFamily="34" charset="0"/>
                <a:cs typeface="Arial" pitchFamily="34" charset="0"/>
              </a:rPr>
              <a:t>Woolf and Mannion. Lancet 1999;353:1959-1964; Orstavik et al. </a:t>
            </a:r>
            <a:r>
              <a:rPr lang="en-GB" sz="1000" dirty="0" smtClean="0">
                <a:solidFill>
                  <a:srgbClr val="002060"/>
                </a:solidFill>
                <a:latin typeface="Arial" pitchFamily="34" charset="0"/>
                <a:cs typeface="Arial" pitchFamily="34" charset="0"/>
              </a:rPr>
              <a:t>Brain. </a:t>
            </a:r>
            <a:r>
              <a:rPr lang="en-GB" sz="1000" dirty="0">
                <a:solidFill>
                  <a:srgbClr val="002060"/>
                </a:solidFill>
                <a:latin typeface="Arial" pitchFamily="34" charset="0"/>
                <a:cs typeface="Arial" pitchFamily="34" charset="0"/>
              </a:rPr>
              <a:t>2003;126:567-578</a:t>
            </a:r>
          </a:p>
          <a:p>
            <a:pPr eaLnBrk="0" hangingPunct="0"/>
            <a:endParaRPr lang="en-GB" sz="1000" dirty="0">
              <a:solidFill>
                <a:srgbClr val="002060"/>
              </a:solidFill>
              <a:latin typeface="Arial" pitchFamily="34" charset="0"/>
              <a:cs typeface="Arial" pitchFamily="34" charset="0"/>
            </a:endParaRPr>
          </a:p>
          <a:p>
            <a:pPr eaLnBrk="0" hangingPunct="0"/>
            <a:endParaRPr lang="en-US" sz="1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25881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
          <p:cNvSpPr>
            <a:spLocks noGrp="1" noChangeArrowheads="1"/>
          </p:cNvSpPr>
          <p:nvPr>
            <p:ph type="title"/>
          </p:nvPr>
        </p:nvSpPr>
        <p:spPr/>
        <p:txBody>
          <a:bodyPr>
            <a:normAutofit/>
          </a:bodyPr>
          <a:lstStyle/>
          <a:p>
            <a:r>
              <a:rPr lang="es-MX" sz="3000" b="1" dirty="0" smtClean="0">
                <a:latin typeface="Arial" pitchFamily="34" charset="0"/>
                <a:cs typeface="Arial" pitchFamily="34" charset="0"/>
              </a:rPr>
              <a:t>Sensibilización central</a:t>
            </a:r>
            <a:endParaRPr lang="es-MX" sz="3000" b="1" baseline="30000" dirty="0" smtClean="0">
              <a:latin typeface="Arial" pitchFamily="34" charset="0"/>
              <a:cs typeface="Arial" pitchFamily="34" charset="0"/>
            </a:endParaRPr>
          </a:p>
        </p:txBody>
      </p:sp>
      <p:sp>
        <p:nvSpPr>
          <p:cNvPr id="165896" name="Text Box 8"/>
          <p:cNvSpPr txBox="1">
            <a:spLocks noChangeArrowheads="1"/>
          </p:cNvSpPr>
          <p:nvPr/>
        </p:nvSpPr>
        <p:spPr bwMode="auto">
          <a:xfrm>
            <a:off x="6155873" y="1825079"/>
            <a:ext cx="141863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Canal de Ca</a:t>
            </a:r>
            <a:r>
              <a:rPr lang="es-MX" sz="1400" b="1" baseline="30000" dirty="0" smtClean="0">
                <a:solidFill>
                  <a:schemeClr val="bg2"/>
                </a:solidFill>
                <a:latin typeface="Arial" pitchFamily="34" charset="0"/>
                <a:cs typeface="Arial" pitchFamily="34" charset="0"/>
              </a:rPr>
              <a:t>2+</a:t>
            </a:r>
            <a:r>
              <a:rPr lang="es-MX" sz="1400" b="1" dirty="0" smtClean="0">
                <a:solidFill>
                  <a:schemeClr val="bg2"/>
                </a:solidFill>
                <a:latin typeface="Arial" pitchFamily="34" charset="0"/>
                <a:cs typeface="Arial" pitchFamily="34" charset="0"/>
              </a:rPr>
              <a:t> </a:t>
            </a:r>
            <a:endParaRPr lang="es-MX" sz="1400" b="1" dirty="0">
              <a:solidFill>
                <a:schemeClr val="bg2"/>
              </a:solidFill>
              <a:latin typeface="Arial" pitchFamily="34" charset="0"/>
              <a:cs typeface="Arial" pitchFamily="34" charset="0"/>
            </a:endParaRPr>
          </a:p>
        </p:txBody>
      </p:sp>
      <p:sp>
        <p:nvSpPr>
          <p:cNvPr id="165898" name="Text Box 10"/>
          <p:cNvSpPr txBox="1">
            <a:spLocks noChangeArrowheads="1"/>
          </p:cNvSpPr>
          <p:nvPr/>
        </p:nvSpPr>
        <p:spPr bwMode="auto">
          <a:xfrm>
            <a:off x="6740798" y="2686875"/>
            <a:ext cx="107156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Ion Ca</a:t>
            </a:r>
            <a:r>
              <a:rPr lang="es-MX" sz="1400" b="1" baseline="30000" dirty="0" smtClean="0">
                <a:solidFill>
                  <a:schemeClr val="bg2"/>
                </a:solidFill>
                <a:latin typeface="Arial" pitchFamily="34" charset="0"/>
                <a:cs typeface="Arial" pitchFamily="34" charset="0"/>
              </a:rPr>
              <a:t>2+</a:t>
            </a:r>
            <a:endParaRPr lang="es-MX" sz="1400" b="1" dirty="0">
              <a:solidFill>
                <a:schemeClr val="bg2"/>
              </a:solidFill>
              <a:latin typeface="Arial" pitchFamily="34" charset="0"/>
              <a:cs typeface="Arial" pitchFamily="34" charset="0"/>
            </a:endParaRPr>
          </a:p>
        </p:txBody>
      </p:sp>
      <p:sp>
        <p:nvSpPr>
          <p:cNvPr id="165902" name="Text Box 14"/>
          <p:cNvSpPr txBox="1">
            <a:spLocks noChangeArrowheads="1"/>
          </p:cNvSpPr>
          <p:nvPr/>
        </p:nvSpPr>
        <p:spPr bwMode="auto">
          <a:xfrm>
            <a:off x="1619672" y="5066600"/>
            <a:ext cx="193940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chemeClr val="bg2"/>
                </a:solidFill>
                <a:latin typeface="Arial" pitchFamily="34" charset="0"/>
                <a:cs typeface="Arial" pitchFamily="34" charset="0"/>
              </a:rPr>
              <a:t>Neurotransmisores</a:t>
            </a:r>
            <a:endParaRPr lang="es-MX" sz="1400" b="1" dirty="0">
              <a:solidFill>
                <a:schemeClr val="bg2"/>
              </a:solidFill>
              <a:latin typeface="Arial" pitchFamily="34" charset="0"/>
              <a:cs typeface="Arial" pitchFamily="34" charset="0"/>
            </a:endParaRPr>
          </a:p>
        </p:txBody>
      </p:sp>
      <p:sp>
        <p:nvSpPr>
          <p:cNvPr id="57357" name="Line 15"/>
          <p:cNvSpPr>
            <a:spLocks noChangeShapeType="1"/>
          </p:cNvSpPr>
          <p:nvPr/>
        </p:nvSpPr>
        <p:spPr bwMode="auto">
          <a:xfrm flipV="1">
            <a:off x="4961210" y="4271963"/>
            <a:ext cx="628650" cy="79375"/>
          </a:xfrm>
          <a:prstGeom prst="line">
            <a:avLst/>
          </a:prstGeom>
          <a:noFill/>
          <a:ln w="9525">
            <a:solidFill>
              <a:srgbClr val="FFFFFF"/>
            </a:solidFill>
            <a:round/>
            <a:headEnd/>
            <a:tailEnd/>
          </a:ln>
        </p:spPr>
        <p:txBody>
          <a:bodyPr/>
          <a:lstStyle/>
          <a:p>
            <a:endParaRPr lang="es-MX" dirty="0">
              <a:latin typeface="Arial" pitchFamily="34" charset="0"/>
              <a:cs typeface="Arial" pitchFamily="34" charset="0"/>
            </a:endParaRPr>
          </a:p>
        </p:txBody>
      </p:sp>
      <p:pic>
        <p:nvPicPr>
          <p:cNvPr id="18" name="Picture 6" descr="Image_1"/>
          <p:cNvPicPr preferRelativeResize="0">
            <a:picLocks noChangeAspect="1" noChangeArrowheads="1"/>
          </p:cNvPicPr>
          <p:nvPr/>
        </p:nvPicPr>
        <p:blipFill>
          <a:blip r:embed="rId4" cstate="print"/>
          <a:srcRect/>
          <a:stretch>
            <a:fillRect/>
          </a:stretch>
        </p:blipFill>
        <p:spPr bwMode="auto">
          <a:xfrm>
            <a:off x="2561359" y="1448148"/>
            <a:ext cx="4320480" cy="4320480"/>
          </a:xfrm>
          <a:prstGeom prst="rect">
            <a:avLst/>
          </a:prstGeom>
          <a:noFill/>
          <a:ln w="9525">
            <a:noFill/>
            <a:miter lim="800000"/>
            <a:headEnd/>
            <a:tailEnd/>
          </a:ln>
        </p:spPr>
      </p:pic>
      <p:sp>
        <p:nvSpPr>
          <p:cNvPr id="19" name="Text Box 12"/>
          <p:cNvSpPr txBox="1">
            <a:spLocks noChangeArrowheads="1"/>
          </p:cNvSpPr>
          <p:nvPr/>
        </p:nvSpPr>
        <p:spPr bwMode="auto">
          <a:xfrm>
            <a:off x="4427984" y="4989804"/>
            <a:ext cx="1514270"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solidFill>
                  <a:srgbClr val="FFFFFF"/>
                </a:solidFill>
                <a:latin typeface="Arial" pitchFamily="34" charset="0"/>
                <a:cs typeface="Arial" pitchFamily="34" charset="0"/>
              </a:rPr>
              <a:t>Postsináptica</a:t>
            </a:r>
            <a:endParaRPr lang="es-MX" sz="1400" b="1" dirty="0">
              <a:solidFill>
                <a:srgbClr val="FFFFFF"/>
              </a:solidFill>
              <a:latin typeface="Arial" pitchFamily="34" charset="0"/>
              <a:cs typeface="Arial" pitchFamily="34" charset="0"/>
            </a:endParaRPr>
          </a:p>
        </p:txBody>
      </p:sp>
      <p:sp>
        <p:nvSpPr>
          <p:cNvPr id="20" name="Text Box 13"/>
          <p:cNvSpPr txBox="1">
            <a:spLocks noChangeArrowheads="1"/>
          </p:cNvSpPr>
          <p:nvPr/>
        </p:nvSpPr>
        <p:spPr bwMode="auto">
          <a:xfrm>
            <a:off x="3204233" y="2140698"/>
            <a:ext cx="1301342"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ct val="50000"/>
              </a:spcBef>
              <a:spcAft>
                <a:spcPts val="0"/>
              </a:spcAft>
              <a:defRPr/>
            </a:pPr>
            <a:r>
              <a:rPr lang="es-MX" sz="1400" b="1" dirty="0" smtClean="0">
                <a:latin typeface="Arial" pitchFamily="34" charset="0"/>
                <a:cs typeface="Arial" pitchFamily="34" charset="0"/>
              </a:rPr>
              <a:t>Presináptica</a:t>
            </a:r>
            <a:endParaRPr lang="es-MX" sz="1400" b="1" dirty="0">
              <a:latin typeface="Arial" pitchFamily="34" charset="0"/>
              <a:cs typeface="Arial" pitchFamily="34" charset="0"/>
            </a:endParaRPr>
          </a:p>
        </p:txBody>
      </p:sp>
      <p:cxnSp>
        <p:nvCxnSpPr>
          <p:cNvPr id="5" name="Straight Connector 4"/>
          <p:cNvCxnSpPr/>
          <p:nvPr/>
        </p:nvCxnSpPr>
        <p:spPr>
          <a:xfrm flipV="1">
            <a:off x="2849391" y="4271963"/>
            <a:ext cx="709684" cy="7178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275535" y="2132856"/>
            <a:ext cx="880338" cy="5206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300192" y="2840763"/>
            <a:ext cx="4866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260170" y="4239324"/>
            <a:ext cx="2912230" cy="1754326"/>
          </a:xfrm>
          <a:prstGeom prst="rect">
            <a:avLst/>
          </a:prstGeom>
          <a:solidFill>
            <a:schemeClr val="accent2"/>
          </a:solidFill>
        </p:spPr>
        <p:txBody>
          <a:bodyPr wrap="square">
            <a:spAutoFit/>
          </a:bodyPr>
          <a:lstStyle/>
          <a:p>
            <a:r>
              <a:rPr lang="es-MX" dirty="0" smtClean="0">
                <a:latin typeface="Arial" pitchFamily="34" charset="0"/>
                <a:cs typeface="Arial" pitchFamily="34" charset="0"/>
              </a:rPr>
              <a:t>Se cree que resulta de la liberación excesiva de 2 neurotransmisores importantes:</a:t>
            </a:r>
          </a:p>
          <a:p>
            <a:pPr marL="800100" lvl="1" indent="-342900">
              <a:buFont typeface="Arial" pitchFamily="34" charset="0"/>
              <a:buChar char="•"/>
            </a:pPr>
            <a:r>
              <a:rPr lang="es-MX" b="1" dirty="0" smtClean="0">
                <a:latin typeface="Arial" pitchFamily="34" charset="0"/>
                <a:cs typeface="Arial" pitchFamily="34" charset="0"/>
              </a:rPr>
              <a:t>Sustancia P</a:t>
            </a:r>
          </a:p>
          <a:p>
            <a:pPr marL="800100" lvl="1" indent="-342900">
              <a:buFont typeface="Arial" pitchFamily="34" charset="0"/>
              <a:buChar char="•"/>
            </a:pPr>
            <a:r>
              <a:rPr lang="es-MX" b="1" dirty="0" smtClean="0">
                <a:latin typeface="Arial" pitchFamily="34" charset="0"/>
                <a:cs typeface="Arial" pitchFamily="34" charset="0"/>
              </a:rPr>
              <a:t>Glutamato</a:t>
            </a:r>
            <a:r>
              <a:rPr lang="es-MX" baseline="30000" dirty="0" smtClean="0">
                <a:latin typeface="Arial" pitchFamily="34" charset="0"/>
                <a:cs typeface="Arial" pitchFamily="34" charset="0"/>
              </a:rPr>
              <a:t>3</a:t>
            </a:r>
            <a:endParaRPr lang="es-MX" baseline="30000" dirty="0">
              <a:latin typeface="Arial" pitchFamily="34" charset="0"/>
              <a:cs typeface="Arial" pitchFamily="34" charset="0"/>
            </a:endParaRPr>
          </a:p>
        </p:txBody>
      </p:sp>
      <p:sp>
        <p:nvSpPr>
          <p:cNvPr id="15" name="Text Box 16"/>
          <p:cNvSpPr txBox="1">
            <a:spLocks noChangeArrowheads="1"/>
          </p:cNvSpPr>
          <p:nvPr/>
        </p:nvSpPr>
        <p:spPr bwMode="auto">
          <a:xfrm>
            <a:off x="80962" y="6021288"/>
            <a:ext cx="8883526" cy="754062"/>
          </a:xfrm>
          <a:prstGeom prst="rect">
            <a:avLst/>
          </a:prstGeom>
          <a:noFill/>
          <a:ln w="9525">
            <a:noFill/>
            <a:miter lim="800000"/>
            <a:headEnd/>
            <a:tailEnd/>
          </a:ln>
        </p:spPr>
        <p:txBody>
          <a:bodyPr wrap="square" anchor="b">
            <a:spAutoFit/>
          </a:bodyPr>
          <a:lstStyle/>
          <a:p>
            <a:pPr marL="169863" indent="-169863">
              <a:spcBef>
                <a:spcPct val="10000"/>
              </a:spcBef>
              <a:buFontTx/>
              <a:buAutoNum type="arabicPeriod"/>
            </a:pPr>
            <a:r>
              <a:rPr lang="en-US" sz="1000" dirty="0">
                <a:solidFill>
                  <a:schemeClr val="bg2"/>
                </a:solidFill>
                <a:latin typeface="Arial" pitchFamily="34" charset="0"/>
                <a:cs typeface="Arial" pitchFamily="34" charset="0"/>
              </a:rPr>
              <a:t>Costigan M, et al. </a:t>
            </a:r>
            <a:r>
              <a:rPr lang="en-US" sz="1000" i="1" dirty="0">
                <a:solidFill>
                  <a:schemeClr val="bg2"/>
                </a:solidFill>
                <a:latin typeface="Arial" pitchFamily="34" charset="0"/>
                <a:cs typeface="Arial" pitchFamily="34" charset="0"/>
              </a:rPr>
              <a:t>Annu Rev Neurosci</a:t>
            </a:r>
            <a:r>
              <a:rPr lang="en-US" sz="1000" dirty="0">
                <a:solidFill>
                  <a:schemeClr val="bg2"/>
                </a:solidFill>
                <a:latin typeface="Arial" pitchFamily="34" charset="0"/>
                <a:cs typeface="Arial" pitchFamily="34" charset="0"/>
              </a:rPr>
              <a:t> 2009;32:1</a:t>
            </a:r>
            <a:r>
              <a:rPr lang="pt-BR" sz="1000" dirty="0">
                <a:solidFill>
                  <a:schemeClr val="bg2"/>
                </a:solidFill>
                <a:latin typeface="Arial" pitchFamily="34" charset="0"/>
                <a:cs typeface="Arial" pitchFamily="34" charset="0"/>
              </a:rPr>
              <a:t>–</a:t>
            </a:r>
            <a:r>
              <a:rPr lang="en-US" sz="1000" dirty="0">
                <a:solidFill>
                  <a:schemeClr val="bg2"/>
                </a:solidFill>
                <a:latin typeface="Arial" pitchFamily="34" charset="0"/>
                <a:cs typeface="Arial" pitchFamily="34" charset="0"/>
              </a:rPr>
              <a:t>32.</a:t>
            </a:r>
          </a:p>
          <a:p>
            <a:pPr marL="169863" indent="-169863">
              <a:spcBef>
                <a:spcPct val="10000"/>
              </a:spcBef>
              <a:buFontTx/>
              <a:buAutoNum type="arabicPeriod"/>
            </a:pPr>
            <a:r>
              <a:rPr lang="en-US" sz="1000" dirty="0">
                <a:solidFill>
                  <a:schemeClr val="bg2"/>
                </a:solidFill>
                <a:latin typeface="Arial" pitchFamily="34" charset="0"/>
                <a:cs typeface="Arial" pitchFamily="34" charset="0"/>
              </a:rPr>
              <a:t>Staud R. </a:t>
            </a:r>
            <a:r>
              <a:rPr lang="en-US" sz="1000" i="1" dirty="0">
                <a:solidFill>
                  <a:schemeClr val="bg2"/>
                </a:solidFill>
                <a:latin typeface="Arial" pitchFamily="34" charset="0"/>
                <a:cs typeface="Arial" pitchFamily="34" charset="0"/>
              </a:rPr>
              <a:t>Arthritis Res Ther</a:t>
            </a:r>
            <a:r>
              <a:rPr lang="en-US" sz="1000" dirty="0">
                <a:solidFill>
                  <a:schemeClr val="bg2"/>
                </a:solidFill>
                <a:latin typeface="Arial" pitchFamily="34" charset="0"/>
                <a:cs typeface="Arial" pitchFamily="34" charset="0"/>
              </a:rPr>
              <a:t> [serialonline] 2006;8:208</a:t>
            </a:r>
            <a:r>
              <a:rPr lang="pt-BR" sz="1000" dirty="0">
                <a:solidFill>
                  <a:schemeClr val="bg2"/>
                </a:solidFill>
                <a:latin typeface="Arial" pitchFamily="34" charset="0"/>
                <a:cs typeface="Arial" pitchFamily="34" charset="0"/>
              </a:rPr>
              <a:t>–214</a:t>
            </a:r>
            <a:r>
              <a:rPr lang="en-US" sz="1000" dirty="0">
                <a:solidFill>
                  <a:schemeClr val="bg2"/>
                </a:solidFill>
                <a:latin typeface="Arial" pitchFamily="34" charset="0"/>
                <a:cs typeface="Arial" pitchFamily="34" charset="0"/>
              </a:rPr>
              <a:t>.</a:t>
            </a:r>
          </a:p>
          <a:p>
            <a:pPr marL="169863" indent="-169863">
              <a:spcBef>
                <a:spcPct val="10000"/>
              </a:spcBef>
              <a:buFontTx/>
              <a:buAutoNum type="arabicPeriod"/>
            </a:pPr>
            <a:r>
              <a:rPr lang="en-US" sz="1000" dirty="0">
                <a:solidFill>
                  <a:schemeClr val="bg2"/>
                </a:solidFill>
                <a:latin typeface="Arial" pitchFamily="34" charset="0"/>
                <a:cs typeface="Arial" pitchFamily="34" charset="0"/>
              </a:rPr>
              <a:t>Costigan M, et al. In: Siegel GJ, et al, eds. Basic Neurochemistry: Molecular, </a:t>
            </a:r>
          </a:p>
          <a:p>
            <a:pPr marL="169863" indent="-169863">
              <a:spcBef>
                <a:spcPct val="10000"/>
              </a:spcBef>
            </a:pPr>
            <a:r>
              <a:rPr lang="en-US" sz="1000" dirty="0">
                <a:solidFill>
                  <a:schemeClr val="bg2"/>
                </a:solidFill>
                <a:latin typeface="Arial" pitchFamily="34" charset="0"/>
                <a:cs typeface="Arial" pitchFamily="34" charset="0"/>
              </a:rPr>
              <a:t>Cellular and Medical Aspects. 7</a:t>
            </a:r>
            <a:r>
              <a:rPr lang="en-US" sz="1000" baseline="30000" dirty="0">
                <a:solidFill>
                  <a:schemeClr val="bg2"/>
                </a:solidFill>
                <a:latin typeface="Arial" pitchFamily="34" charset="0"/>
                <a:cs typeface="Arial" pitchFamily="34" charset="0"/>
              </a:rPr>
              <a:t>th</a:t>
            </a:r>
            <a:r>
              <a:rPr lang="en-US" sz="1000" dirty="0">
                <a:solidFill>
                  <a:schemeClr val="bg2"/>
                </a:solidFill>
                <a:latin typeface="Arial" pitchFamily="34" charset="0"/>
                <a:cs typeface="Arial" pitchFamily="34" charset="0"/>
              </a:rPr>
              <a:t> ed. Burlington, MA: Elsevier Academic Press;2006:927</a:t>
            </a:r>
            <a:r>
              <a:rPr lang="pt-BR" sz="1000" dirty="0">
                <a:solidFill>
                  <a:schemeClr val="bg2"/>
                </a:solidFill>
                <a:latin typeface="Arial" pitchFamily="34" charset="0"/>
                <a:cs typeface="Arial" pitchFamily="34" charset="0"/>
              </a:rPr>
              <a:t>–</a:t>
            </a:r>
            <a:r>
              <a:rPr lang="en-US" sz="1000" dirty="0">
                <a:solidFill>
                  <a:schemeClr val="bg2"/>
                </a:solidFill>
                <a:latin typeface="Arial" pitchFamily="34" charset="0"/>
                <a:cs typeface="Arial" pitchFamily="34" charset="0"/>
              </a:rPr>
              <a:t>938.</a:t>
            </a:r>
          </a:p>
        </p:txBody>
      </p:sp>
    </p:spTree>
    <p:custDataLst>
      <p:tags r:id="rId1"/>
    </p:custDataLst>
    <p:extLst>
      <p:ext uri="{BB962C8B-B14F-4D97-AF65-F5344CB8AC3E}">
        <p14:creationId xmlns:p14="http://schemas.microsoft.com/office/powerpoint/2010/main" val="339103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2" name="Text Box 12"/>
          <p:cNvSpPr txBox="1">
            <a:spLocks noChangeArrowheads="1"/>
          </p:cNvSpPr>
          <p:nvPr/>
        </p:nvSpPr>
        <p:spPr bwMode="auto">
          <a:xfrm>
            <a:off x="1220788" y="-214313"/>
            <a:ext cx="7754937" cy="8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endParaRPr lang="en-GB" sz="2800" b="1" i="1" dirty="0">
              <a:ea typeface="PMingLiU" pitchFamily="18" charset="-120"/>
            </a:endParaRPr>
          </a:p>
        </p:txBody>
      </p:sp>
      <p:sp>
        <p:nvSpPr>
          <p:cNvPr id="56337" name="Text Box 17"/>
          <p:cNvSpPr txBox="1">
            <a:spLocks noChangeArrowheads="1"/>
          </p:cNvSpPr>
          <p:nvPr/>
        </p:nvSpPr>
        <p:spPr bwMode="auto">
          <a:xfrm>
            <a:off x="130609" y="3120930"/>
            <a:ext cx="1159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chemeClr val="bg2"/>
                </a:solidFill>
                <a:ea typeface="PMingLiU" pitchFamily="18" charset="-120"/>
              </a:rPr>
              <a:t>Estímulo</a:t>
            </a:r>
          </a:p>
          <a:p>
            <a:pPr algn="ctr"/>
            <a:r>
              <a:rPr lang="es-MX" sz="1800" b="1" dirty="0" smtClean="0">
                <a:solidFill>
                  <a:schemeClr val="bg2"/>
                </a:solidFill>
                <a:ea typeface="PMingLiU" pitchFamily="18" charset="-120"/>
              </a:rPr>
              <a:t>Innocuo</a:t>
            </a:r>
            <a:endParaRPr lang="es-MX" sz="1800" b="1" dirty="0">
              <a:solidFill>
                <a:schemeClr val="bg2"/>
              </a:solidFill>
              <a:ea typeface="PMingLiU" pitchFamily="18" charset="-120"/>
            </a:endParaRPr>
          </a:p>
        </p:txBody>
      </p:sp>
      <p:sp>
        <p:nvSpPr>
          <p:cNvPr id="56382" name="Rectangle 62"/>
          <p:cNvSpPr>
            <a:spLocks noChangeArrowheads="1"/>
          </p:cNvSpPr>
          <p:nvPr/>
        </p:nvSpPr>
        <p:spPr bwMode="auto">
          <a:xfrm>
            <a:off x="114424" y="6578600"/>
            <a:ext cx="46736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s-MX" sz="1000" dirty="0" smtClean="0">
                <a:solidFill>
                  <a:schemeClr val="bg2"/>
                </a:solidFill>
              </a:rPr>
              <a:t>Woolf and Mannion. Lancet 1999;353:1959-1964</a:t>
            </a:r>
            <a:endParaRPr lang="es-MX" sz="1000" dirty="0">
              <a:solidFill>
                <a:schemeClr val="bg2"/>
              </a:solidFill>
            </a:endParaRPr>
          </a:p>
        </p:txBody>
      </p:sp>
      <p:sp>
        <p:nvSpPr>
          <p:cNvPr id="2" name="Title 1"/>
          <p:cNvSpPr>
            <a:spLocks noGrp="1"/>
          </p:cNvSpPr>
          <p:nvPr>
            <p:ph type="title"/>
          </p:nvPr>
        </p:nvSpPr>
        <p:spPr>
          <a:xfrm>
            <a:off x="609884" y="55563"/>
            <a:ext cx="8229600" cy="1143000"/>
          </a:xfrm>
        </p:spPr>
        <p:txBody>
          <a:bodyPr>
            <a:noAutofit/>
          </a:bodyPr>
          <a:lstStyle/>
          <a:p>
            <a:r>
              <a:rPr lang="es-MX" sz="3600" dirty="0" smtClean="0"/>
              <a:t>Sensibilización Central Después de la Lesión del Nervio</a:t>
            </a:r>
            <a:endParaRPr lang="es-MX" sz="3600" dirty="0"/>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265" y="1514974"/>
            <a:ext cx="6250305" cy="152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1277" y="3859217"/>
            <a:ext cx="6323171" cy="151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stCxn id="56337" idx="3"/>
            <a:endCxn id="16388" idx="1"/>
          </p:cNvCxnSpPr>
          <p:nvPr/>
        </p:nvCxnSpPr>
        <p:spPr>
          <a:xfrm flipV="1">
            <a:off x="1289901" y="2276022"/>
            <a:ext cx="1007364" cy="1168074"/>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6337" idx="3"/>
            <a:endCxn id="16389" idx="1"/>
          </p:cNvCxnSpPr>
          <p:nvPr/>
        </p:nvCxnSpPr>
        <p:spPr>
          <a:xfrm>
            <a:off x="1289901" y="3444096"/>
            <a:ext cx="991376" cy="1172121"/>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61474" y="2961793"/>
            <a:ext cx="1061509" cy="369332"/>
          </a:xfrm>
          <a:prstGeom prst="rect">
            <a:avLst/>
          </a:prstGeom>
          <a:noFill/>
        </p:spPr>
        <p:txBody>
          <a:bodyPr wrap="none" rtlCol="0">
            <a:spAutoFit/>
          </a:bodyPr>
          <a:lstStyle/>
          <a:p>
            <a:r>
              <a:rPr lang="es-MX" b="1" dirty="0" smtClean="0">
                <a:solidFill>
                  <a:srgbClr val="002060"/>
                </a:solidFill>
              </a:rPr>
              <a:t>NORMAL</a:t>
            </a:r>
            <a:endParaRPr lang="es-MX" b="1" dirty="0">
              <a:solidFill>
                <a:srgbClr val="002060"/>
              </a:solidFill>
            </a:endParaRPr>
          </a:p>
        </p:txBody>
      </p:sp>
      <p:sp>
        <p:nvSpPr>
          <p:cNvPr id="87" name="TextBox 86"/>
          <p:cNvSpPr txBox="1"/>
          <p:nvPr/>
        </p:nvSpPr>
        <p:spPr>
          <a:xfrm>
            <a:off x="4310155" y="5445224"/>
            <a:ext cx="2075953" cy="369332"/>
          </a:xfrm>
          <a:prstGeom prst="rect">
            <a:avLst/>
          </a:prstGeom>
          <a:noFill/>
        </p:spPr>
        <p:txBody>
          <a:bodyPr wrap="none" rtlCol="0">
            <a:spAutoFit/>
          </a:bodyPr>
          <a:lstStyle/>
          <a:p>
            <a:r>
              <a:rPr lang="es-MX" b="1" dirty="0" smtClean="0">
                <a:solidFill>
                  <a:schemeClr val="bg2"/>
                </a:solidFill>
              </a:rPr>
              <a:t>LESIÓN DEL NERVIO</a:t>
            </a:r>
            <a:endParaRPr lang="es-MX" b="1" dirty="0">
              <a:solidFill>
                <a:schemeClr val="bg2"/>
              </a:solidFill>
            </a:endParaRPr>
          </a:p>
        </p:txBody>
      </p:sp>
      <p:sp>
        <p:nvSpPr>
          <p:cNvPr id="15" name="TextBox 14"/>
          <p:cNvSpPr txBox="1"/>
          <p:nvPr/>
        </p:nvSpPr>
        <p:spPr>
          <a:xfrm>
            <a:off x="7673461" y="2860059"/>
            <a:ext cx="1340432" cy="461665"/>
          </a:xfrm>
          <a:prstGeom prst="rect">
            <a:avLst/>
          </a:prstGeom>
          <a:noFill/>
        </p:spPr>
        <p:txBody>
          <a:bodyPr wrap="none" rtlCol="0">
            <a:spAutoFit/>
          </a:bodyPr>
          <a:lstStyle/>
          <a:p>
            <a:r>
              <a:rPr lang="es-MX" sz="2400" b="1" dirty="0" smtClean="0">
                <a:solidFill>
                  <a:srgbClr val="002060"/>
                </a:solidFill>
              </a:rPr>
              <a:t>Sin dolor</a:t>
            </a:r>
            <a:endParaRPr lang="es-MX" sz="2400" b="1" dirty="0">
              <a:solidFill>
                <a:srgbClr val="002060"/>
              </a:solidFill>
            </a:endParaRPr>
          </a:p>
        </p:txBody>
      </p:sp>
      <p:sp>
        <p:nvSpPr>
          <p:cNvPr id="89" name="TextBox 88"/>
          <p:cNvSpPr txBox="1"/>
          <p:nvPr/>
        </p:nvSpPr>
        <p:spPr>
          <a:xfrm>
            <a:off x="7673461" y="5188550"/>
            <a:ext cx="893193" cy="461665"/>
          </a:xfrm>
          <a:prstGeom prst="rect">
            <a:avLst/>
          </a:prstGeom>
          <a:noFill/>
        </p:spPr>
        <p:txBody>
          <a:bodyPr wrap="none" rtlCol="0">
            <a:spAutoFit/>
          </a:bodyPr>
          <a:lstStyle/>
          <a:p>
            <a:r>
              <a:rPr lang="es-MX" sz="2400" b="1" dirty="0" smtClean="0">
                <a:solidFill>
                  <a:srgbClr val="FF0000"/>
                </a:solidFill>
              </a:rPr>
              <a:t>Dolor</a:t>
            </a:r>
            <a:endParaRPr lang="es-MX" sz="2400" b="1" dirty="0">
              <a:solidFill>
                <a:srgbClr val="FF0000"/>
              </a:solidFill>
            </a:endParaRPr>
          </a:p>
        </p:txBody>
      </p:sp>
    </p:spTree>
    <p:extLst>
      <p:ext uri="{BB962C8B-B14F-4D97-AF65-F5344CB8AC3E}">
        <p14:creationId xmlns:p14="http://schemas.microsoft.com/office/powerpoint/2010/main" val="2720042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3" name="Freeform 1034"/>
          <p:cNvSpPr>
            <a:spLocks/>
          </p:cNvSpPr>
          <p:nvPr/>
        </p:nvSpPr>
        <p:spPr bwMode="auto">
          <a:xfrm>
            <a:off x="5322888" y="1412776"/>
            <a:ext cx="2676525" cy="2286000"/>
          </a:xfrm>
          <a:custGeom>
            <a:avLst/>
            <a:gdLst>
              <a:gd name="T0" fmla="*/ 2147483647 w 1686"/>
              <a:gd name="T1" fmla="*/ 0 h 1440"/>
              <a:gd name="T2" fmla="*/ 2147483647 w 1686"/>
              <a:gd name="T3" fmla="*/ 2147483647 h 1440"/>
              <a:gd name="T4" fmla="*/ 2147483647 w 1686"/>
              <a:gd name="T5" fmla="*/ 2147483647 h 1440"/>
              <a:gd name="T6" fmla="*/ 2147483647 w 1686"/>
              <a:gd name="T7" fmla="*/ 2147483647 h 1440"/>
              <a:gd name="T8" fmla="*/ 2147483647 w 1686"/>
              <a:gd name="T9" fmla="*/ 2147483647 h 1440"/>
              <a:gd name="T10" fmla="*/ 2147483647 w 1686"/>
              <a:gd name="T11" fmla="*/ 2147483647 h 1440"/>
              <a:gd name="T12" fmla="*/ 2147483647 w 1686"/>
              <a:gd name="T13" fmla="*/ 2147483647 h 1440"/>
              <a:gd name="T14" fmla="*/ 2147483647 w 1686"/>
              <a:gd name="T15" fmla="*/ 2147483647 h 1440"/>
              <a:gd name="T16" fmla="*/ 2147483647 w 1686"/>
              <a:gd name="T17" fmla="*/ 2147483647 h 1440"/>
              <a:gd name="T18" fmla="*/ 2147483647 w 1686"/>
              <a:gd name="T19" fmla="*/ 2147483647 h 1440"/>
              <a:gd name="T20" fmla="*/ 2147483647 w 1686"/>
              <a:gd name="T21" fmla="*/ 2147483647 h 1440"/>
              <a:gd name="T22" fmla="*/ 2147483647 w 1686"/>
              <a:gd name="T23" fmla="*/ 2147483647 h 1440"/>
              <a:gd name="T24" fmla="*/ 2147483647 w 1686"/>
              <a:gd name="T25" fmla="*/ 2147483647 h 1440"/>
              <a:gd name="T26" fmla="*/ 2147483647 w 1686"/>
              <a:gd name="T27" fmla="*/ 2147483647 h 1440"/>
              <a:gd name="T28" fmla="*/ 2147483647 w 1686"/>
              <a:gd name="T29" fmla="*/ 2147483647 h 1440"/>
              <a:gd name="T30" fmla="*/ 2147483647 w 1686"/>
              <a:gd name="T31" fmla="*/ 2147483647 h 1440"/>
              <a:gd name="T32" fmla="*/ 2147483647 w 1686"/>
              <a:gd name="T33" fmla="*/ 2147483647 h 1440"/>
              <a:gd name="T34" fmla="*/ 2147483647 w 1686"/>
              <a:gd name="T35" fmla="*/ 2147483647 h 1440"/>
              <a:gd name="T36" fmla="*/ 2147483647 w 1686"/>
              <a:gd name="T37" fmla="*/ 2147483647 h 1440"/>
              <a:gd name="T38" fmla="*/ 2147483647 w 1686"/>
              <a:gd name="T39" fmla="*/ 2147483647 h 1440"/>
              <a:gd name="T40" fmla="*/ 2147483647 w 1686"/>
              <a:gd name="T41" fmla="*/ 2147483647 h 1440"/>
              <a:gd name="T42" fmla="*/ 2147483647 w 1686"/>
              <a:gd name="T43" fmla="*/ 2147483647 h 1440"/>
              <a:gd name="T44" fmla="*/ 2147483647 w 1686"/>
              <a:gd name="T45" fmla="*/ 2147483647 h 1440"/>
              <a:gd name="T46" fmla="*/ 2147483647 w 1686"/>
              <a:gd name="T47" fmla="*/ 2147483647 h 1440"/>
              <a:gd name="T48" fmla="*/ 2147483647 w 1686"/>
              <a:gd name="T49" fmla="*/ 2147483647 h 1440"/>
              <a:gd name="T50" fmla="*/ 2147483647 w 1686"/>
              <a:gd name="T51" fmla="*/ 2147483647 h 1440"/>
              <a:gd name="T52" fmla="*/ 2147483647 w 1686"/>
              <a:gd name="T53" fmla="*/ 2147483647 h 1440"/>
              <a:gd name="T54" fmla="*/ 2147483647 w 1686"/>
              <a:gd name="T55" fmla="*/ 2147483647 h 1440"/>
              <a:gd name="T56" fmla="*/ 2147483647 w 1686"/>
              <a:gd name="T57" fmla="*/ 2147483647 h 1440"/>
              <a:gd name="T58" fmla="*/ 2147483647 w 1686"/>
              <a:gd name="T59" fmla="*/ 2147483647 h 1440"/>
              <a:gd name="T60" fmla="*/ 2147483647 w 1686"/>
              <a:gd name="T61" fmla="*/ 2147483647 h 1440"/>
              <a:gd name="T62" fmla="*/ 2147483647 w 1686"/>
              <a:gd name="T63" fmla="*/ 2147483647 h 1440"/>
              <a:gd name="T64" fmla="*/ 2147483647 w 1686"/>
              <a:gd name="T65" fmla="*/ 2147483647 h 1440"/>
              <a:gd name="T66" fmla="*/ 2147483647 w 1686"/>
              <a:gd name="T67" fmla="*/ 2147483647 h 1440"/>
              <a:gd name="T68" fmla="*/ 2147483647 w 1686"/>
              <a:gd name="T69" fmla="*/ 2147483647 h 1440"/>
              <a:gd name="T70" fmla="*/ 2147483647 w 1686"/>
              <a:gd name="T71" fmla="*/ 2147483647 h 1440"/>
              <a:gd name="T72" fmla="*/ 2147483647 w 1686"/>
              <a:gd name="T73" fmla="*/ 2147483647 h 1440"/>
              <a:gd name="T74" fmla="*/ 2147483647 w 1686"/>
              <a:gd name="T75" fmla="*/ 2147483647 h 1440"/>
              <a:gd name="T76" fmla="*/ 2147483647 w 1686"/>
              <a:gd name="T77" fmla="*/ 2147483647 h 1440"/>
              <a:gd name="T78" fmla="*/ 2147483647 w 1686"/>
              <a:gd name="T79" fmla="*/ 2147483647 h 1440"/>
              <a:gd name="T80" fmla="*/ 2147483647 w 1686"/>
              <a:gd name="T81" fmla="*/ 0 h 1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6"/>
              <a:gd name="T124" fmla="*/ 0 h 1440"/>
              <a:gd name="T125" fmla="*/ 1959 w 1686"/>
              <a:gd name="T126" fmla="*/ 1340 h 1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6" h="1440">
                <a:moveTo>
                  <a:pt x="1378" y="40"/>
                </a:moveTo>
                <a:cubicBezTo>
                  <a:pt x="1388" y="60"/>
                  <a:pt x="1459" y="47"/>
                  <a:pt x="1481" y="61"/>
                </a:cubicBezTo>
                <a:cubicBezTo>
                  <a:pt x="1503" y="75"/>
                  <a:pt x="1497" y="108"/>
                  <a:pt x="1509" y="123"/>
                </a:cubicBezTo>
                <a:cubicBezTo>
                  <a:pt x="1521" y="138"/>
                  <a:pt x="1537" y="139"/>
                  <a:pt x="1550" y="150"/>
                </a:cubicBezTo>
                <a:cubicBezTo>
                  <a:pt x="1563" y="161"/>
                  <a:pt x="1576" y="176"/>
                  <a:pt x="1584" y="191"/>
                </a:cubicBezTo>
                <a:cubicBezTo>
                  <a:pt x="1592" y="206"/>
                  <a:pt x="1582" y="218"/>
                  <a:pt x="1598" y="239"/>
                </a:cubicBezTo>
                <a:cubicBezTo>
                  <a:pt x="1614" y="260"/>
                  <a:pt x="1686" y="300"/>
                  <a:pt x="1679" y="318"/>
                </a:cubicBezTo>
                <a:cubicBezTo>
                  <a:pt x="1672" y="336"/>
                  <a:pt x="1598" y="339"/>
                  <a:pt x="1558" y="348"/>
                </a:cubicBezTo>
                <a:cubicBezTo>
                  <a:pt x="1473" y="381"/>
                  <a:pt x="1406" y="448"/>
                  <a:pt x="1326" y="492"/>
                </a:cubicBezTo>
                <a:cubicBezTo>
                  <a:pt x="1287" y="512"/>
                  <a:pt x="1254" y="542"/>
                  <a:pt x="1219" y="568"/>
                </a:cubicBezTo>
                <a:cubicBezTo>
                  <a:pt x="1196" y="586"/>
                  <a:pt x="1167" y="593"/>
                  <a:pt x="1146" y="613"/>
                </a:cubicBezTo>
                <a:cubicBezTo>
                  <a:pt x="1054" y="695"/>
                  <a:pt x="1166" y="599"/>
                  <a:pt x="1074" y="667"/>
                </a:cubicBezTo>
                <a:cubicBezTo>
                  <a:pt x="1050" y="684"/>
                  <a:pt x="1043" y="706"/>
                  <a:pt x="1018" y="719"/>
                </a:cubicBezTo>
                <a:cubicBezTo>
                  <a:pt x="988" y="761"/>
                  <a:pt x="1009" y="735"/>
                  <a:pt x="947" y="784"/>
                </a:cubicBezTo>
                <a:cubicBezTo>
                  <a:pt x="905" y="817"/>
                  <a:pt x="865" y="861"/>
                  <a:pt x="827" y="899"/>
                </a:cubicBezTo>
                <a:cubicBezTo>
                  <a:pt x="770" y="954"/>
                  <a:pt x="754" y="1026"/>
                  <a:pt x="722" y="1099"/>
                </a:cubicBezTo>
                <a:cubicBezTo>
                  <a:pt x="709" y="1213"/>
                  <a:pt x="665" y="1317"/>
                  <a:pt x="595" y="1387"/>
                </a:cubicBezTo>
                <a:cubicBezTo>
                  <a:pt x="571" y="1440"/>
                  <a:pt x="566" y="1439"/>
                  <a:pt x="514" y="1432"/>
                </a:cubicBezTo>
                <a:cubicBezTo>
                  <a:pt x="502" y="1343"/>
                  <a:pt x="491" y="1255"/>
                  <a:pt x="468" y="1169"/>
                </a:cubicBezTo>
                <a:cubicBezTo>
                  <a:pt x="465" y="1154"/>
                  <a:pt x="463" y="1136"/>
                  <a:pt x="456" y="1122"/>
                </a:cubicBezTo>
                <a:cubicBezTo>
                  <a:pt x="447" y="1102"/>
                  <a:pt x="421" y="1068"/>
                  <a:pt x="421" y="1068"/>
                </a:cubicBezTo>
                <a:cubicBezTo>
                  <a:pt x="394" y="980"/>
                  <a:pt x="342" y="923"/>
                  <a:pt x="281" y="871"/>
                </a:cubicBezTo>
                <a:cubicBezTo>
                  <a:pt x="272" y="863"/>
                  <a:pt x="266" y="851"/>
                  <a:pt x="256" y="845"/>
                </a:cubicBezTo>
                <a:cubicBezTo>
                  <a:pt x="217" y="822"/>
                  <a:pt x="189" y="830"/>
                  <a:pt x="147" y="825"/>
                </a:cubicBezTo>
                <a:cubicBezTo>
                  <a:pt x="109" y="822"/>
                  <a:pt x="74" y="808"/>
                  <a:pt x="38" y="797"/>
                </a:cubicBezTo>
                <a:cubicBezTo>
                  <a:pt x="26" y="780"/>
                  <a:pt x="0" y="765"/>
                  <a:pt x="2" y="743"/>
                </a:cubicBezTo>
                <a:cubicBezTo>
                  <a:pt x="2" y="739"/>
                  <a:pt x="7" y="681"/>
                  <a:pt x="12" y="675"/>
                </a:cubicBezTo>
                <a:cubicBezTo>
                  <a:pt x="39" y="633"/>
                  <a:pt x="68" y="628"/>
                  <a:pt x="104" y="610"/>
                </a:cubicBezTo>
                <a:cubicBezTo>
                  <a:pt x="204" y="606"/>
                  <a:pt x="290" y="603"/>
                  <a:pt x="388" y="612"/>
                </a:cubicBezTo>
                <a:cubicBezTo>
                  <a:pt x="435" y="605"/>
                  <a:pt x="484" y="601"/>
                  <a:pt x="531" y="592"/>
                </a:cubicBezTo>
                <a:cubicBezTo>
                  <a:pt x="562" y="585"/>
                  <a:pt x="562" y="573"/>
                  <a:pt x="590" y="557"/>
                </a:cubicBezTo>
                <a:cubicBezTo>
                  <a:pt x="633" y="533"/>
                  <a:pt x="631" y="559"/>
                  <a:pt x="685" y="511"/>
                </a:cubicBezTo>
                <a:cubicBezTo>
                  <a:pt x="729" y="472"/>
                  <a:pt x="707" y="485"/>
                  <a:pt x="750" y="467"/>
                </a:cubicBezTo>
                <a:cubicBezTo>
                  <a:pt x="787" y="433"/>
                  <a:pt x="826" y="410"/>
                  <a:pt x="864" y="381"/>
                </a:cubicBezTo>
                <a:cubicBezTo>
                  <a:pt x="871" y="375"/>
                  <a:pt x="873" y="366"/>
                  <a:pt x="878" y="360"/>
                </a:cubicBezTo>
                <a:cubicBezTo>
                  <a:pt x="914" y="321"/>
                  <a:pt x="947" y="282"/>
                  <a:pt x="983" y="247"/>
                </a:cubicBezTo>
                <a:cubicBezTo>
                  <a:pt x="1052" y="178"/>
                  <a:pt x="1019" y="219"/>
                  <a:pt x="1062" y="191"/>
                </a:cubicBezTo>
                <a:cubicBezTo>
                  <a:pt x="1095" y="170"/>
                  <a:pt x="1125" y="145"/>
                  <a:pt x="1156" y="125"/>
                </a:cubicBezTo>
                <a:cubicBezTo>
                  <a:pt x="1186" y="107"/>
                  <a:pt x="1236" y="99"/>
                  <a:pt x="1251" y="79"/>
                </a:cubicBezTo>
                <a:cubicBezTo>
                  <a:pt x="1266" y="59"/>
                  <a:pt x="1230" y="12"/>
                  <a:pt x="1248" y="6"/>
                </a:cubicBezTo>
                <a:cubicBezTo>
                  <a:pt x="1266" y="0"/>
                  <a:pt x="1336" y="34"/>
                  <a:pt x="1358" y="40"/>
                </a:cubicBezTo>
                <a:cubicBezTo>
                  <a:pt x="1380" y="46"/>
                  <a:pt x="1374" y="40"/>
                  <a:pt x="1378" y="40"/>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771074" name="Rectangle 4"/>
          <p:cNvSpPr>
            <a:spLocks noGrp="1" noChangeArrowheads="1"/>
          </p:cNvSpPr>
          <p:nvPr>
            <p:ph type="title"/>
          </p:nvPr>
        </p:nvSpPr>
        <p:spPr>
          <a:xfrm>
            <a:off x="431800" y="0"/>
            <a:ext cx="8229600" cy="1143000"/>
          </a:xfrm>
        </p:spPr>
        <p:txBody>
          <a:bodyPr>
            <a:noAutofit/>
          </a:bodyPr>
          <a:lstStyle/>
          <a:p>
            <a:r>
              <a:rPr lang="es-MX" sz="3600" dirty="0" smtClean="0"/>
              <a:t>Sensibilización central</a:t>
            </a:r>
          </a:p>
        </p:txBody>
      </p:sp>
      <p:sp>
        <p:nvSpPr>
          <p:cNvPr id="771075" name="Freeform 1028"/>
          <p:cNvSpPr>
            <a:spLocks/>
          </p:cNvSpPr>
          <p:nvPr/>
        </p:nvSpPr>
        <p:spPr bwMode="auto">
          <a:xfrm>
            <a:off x="1987550" y="1427063"/>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771076" name="Freeform 1030"/>
          <p:cNvSpPr>
            <a:spLocks/>
          </p:cNvSpPr>
          <p:nvPr/>
        </p:nvSpPr>
        <p:spPr bwMode="auto">
          <a:xfrm rot="-80403">
            <a:off x="2190750" y="2890738"/>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n-US" dirty="0"/>
          </a:p>
        </p:txBody>
      </p:sp>
      <p:sp>
        <p:nvSpPr>
          <p:cNvPr id="771077" name="Text Box 1031"/>
          <p:cNvSpPr txBox="1">
            <a:spLocks noChangeArrowheads="1"/>
          </p:cNvSpPr>
          <p:nvPr/>
        </p:nvSpPr>
        <p:spPr bwMode="auto">
          <a:xfrm>
            <a:off x="1643869" y="5413276"/>
            <a:ext cx="1566839" cy="646331"/>
          </a:xfrm>
          <a:prstGeom prst="rect">
            <a:avLst/>
          </a:prstGeom>
          <a:noFill/>
          <a:ln w="12700">
            <a:noFill/>
            <a:miter lim="800000"/>
            <a:headEnd type="none" w="sm" len="sm"/>
            <a:tailEnd type="none" w="sm" len="sm"/>
          </a:ln>
        </p:spPr>
        <p:txBody>
          <a:bodyPr wrap="none">
            <a:spAutoFit/>
          </a:bodyPr>
          <a:lstStyle/>
          <a:p>
            <a:pPr algn="ctr" eaLnBrk="0" hangingPunct="0"/>
            <a:r>
              <a:rPr lang="es-MX" b="1" dirty="0" smtClean="0">
                <a:solidFill>
                  <a:srgbClr val="002060"/>
                </a:solidFill>
              </a:rPr>
              <a:t>Neurona</a:t>
            </a:r>
          </a:p>
          <a:p>
            <a:pPr algn="ctr" eaLnBrk="0" hangingPunct="0"/>
            <a:r>
              <a:rPr lang="es-MX" b="1" dirty="0" smtClean="0">
                <a:solidFill>
                  <a:srgbClr val="002060"/>
                </a:solidFill>
              </a:rPr>
              <a:t>Cuerno dorsal </a:t>
            </a:r>
            <a:endParaRPr lang="es-MX" b="1" dirty="0">
              <a:solidFill>
                <a:srgbClr val="002060"/>
              </a:solidFill>
            </a:endParaRPr>
          </a:p>
        </p:txBody>
      </p:sp>
      <p:sp>
        <p:nvSpPr>
          <p:cNvPr id="771078" name="Text Box 1032"/>
          <p:cNvSpPr txBox="1">
            <a:spLocks noChangeArrowheads="1"/>
          </p:cNvSpPr>
          <p:nvPr/>
        </p:nvSpPr>
        <p:spPr bwMode="auto">
          <a:xfrm>
            <a:off x="3467100" y="1593751"/>
            <a:ext cx="1684115"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Terminal fibra C</a:t>
            </a:r>
            <a:endParaRPr lang="es-MX" b="1" dirty="0">
              <a:solidFill>
                <a:srgbClr val="002060"/>
              </a:solidFill>
            </a:endParaRPr>
          </a:p>
        </p:txBody>
      </p:sp>
      <p:sp>
        <p:nvSpPr>
          <p:cNvPr id="771079" name="Text Box 1035"/>
          <p:cNvSpPr txBox="1">
            <a:spLocks noChangeArrowheads="1"/>
          </p:cNvSpPr>
          <p:nvPr/>
        </p:nvSpPr>
        <p:spPr bwMode="auto">
          <a:xfrm>
            <a:off x="6514103" y="2889151"/>
            <a:ext cx="1329145" cy="553998"/>
          </a:xfrm>
          <a:prstGeom prst="rect">
            <a:avLst/>
          </a:prstGeom>
          <a:noFill/>
          <a:ln w="12700">
            <a:noFill/>
            <a:miter lim="800000"/>
            <a:headEnd type="none" w="sm" len="sm"/>
            <a:tailEnd type="none" w="sm" len="sm"/>
          </a:ln>
        </p:spPr>
        <p:txBody>
          <a:bodyPr wrap="none" lIns="0" tIns="0" rIns="0" bIns="0">
            <a:spAutoFit/>
          </a:bodyPr>
          <a:lstStyle/>
          <a:p>
            <a:pPr algn="ctr" eaLnBrk="0" hangingPunct="0"/>
            <a:r>
              <a:rPr lang="es-MX" b="1" dirty="0" smtClean="0">
                <a:solidFill>
                  <a:srgbClr val="002060"/>
                </a:solidFill>
              </a:rPr>
              <a:t>Inter-neurona</a:t>
            </a:r>
          </a:p>
          <a:p>
            <a:pPr algn="ctr" eaLnBrk="0" hangingPunct="0"/>
            <a:r>
              <a:rPr lang="es-MX" b="1" dirty="0" smtClean="0">
                <a:solidFill>
                  <a:srgbClr val="002060"/>
                </a:solidFill>
              </a:rPr>
              <a:t>inhibitoria</a:t>
            </a:r>
            <a:endParaRPr lang="es-MX" b="1" dirty="0">
              <a:solidFill>
                <a:srgbClr val="002060"/>
              </a:solidFill>
            </a:endParaRPr>
          </a:p>
        </p:txBody>
      </p:sp>
      <p:sp>
        <p:nvSpPr>
          <p:cNvPr id="771080" name="Oval 1036"/>
          <p:cNvSpPr>
            <a:spLocks noChangeArrowheads="1"/>
          </p:cNvSpPr>
          <p:nvPr/>
        </p:nvSpPr>
        <p:spPr bwMode="auto">
          <a:xfrm>
            <a:off x="2506663" y="3420963"/>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71081" name="Oval 1038"/>
          <p:cNvSpPr>
            <a:spLocks noChangeArrowheads="1"/>
          </p:cNvSpPr>
          <p:nvPr/>
        </p:nvSpPr>
        <p:spPr bwMode="auto">
          <a:xfrm>
            <a:off x="2978150" y="3151088"/>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71082" name="Oval 1039"/>
          <p:cNvSpPr>
            <a:spLocks noChangeArrowheads="1"/>
          </p:cNvSpPr>
          <p:nvPr/>
        </p:nvSpPr>
        <p:spPr bwMode="auto">
          <a:xfrm>
            <a:off x="3498850" y="3028851"/>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71083" name="Oval 1040"/>
          <p:cNvSpPr>
            <a:spLocks noChangeArrowheads="1"/>
          </p:cNvSpPr>
          <p:nvPr/>
        </p:nvSpPr>
        <p:spPr bwMode="auto">
          <a:xfrm>
            <a:off x="3900488" y="2784376"/>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71084" name="Rectangle 1044"/>
          <p:cNvSpPr>
            <a:spLocks noChangeArrowheads="1"/>
          </p:cNvSpPr>
          <p:nvPr/>
        </p:nvSpPr>
        <p:spPr bwMode="auto">
          <a:xfrm rot="-2549041">
            <a:off x="3471863" y="3714651"/>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71085" name="Rectangle 1051"/>
          <p:cNvSpPr>
            <a:spLocks noChangeArrowheads="1"/>
          </p:cNvSpPr>
          <p:nvPr/>
        </p:nvSpPr>
        <p:spPr bwMode="auto">
          <a:xfrm rot="-503038">
            <a:off x="4078288" y="33447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71086" name="Text Box 1055"/>
          <p:cNvSpPr txBox="1">
            <a:spLocks noChangeArrowheads="1"/>
          </p:cNvSpPr>
          <p:nvPr/>
        </p:nvSpPr>
        <p:spPr bwMode="auto">
          <a:xfrm>
            <a:off x="2849942" y="397341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771087" name="Text Box 1056"/>
          <p:cNvSpPr txBox="1">
            <a:spLocks noChangeArrowheads="1"/>
          </p:cNvSpPr>
          <p:nvPr/>
        </p:nvSpPr>
        <p:spPr bwMode="auto">
          <a:xfrm>
            <a:off x="4302125" y="3332063"/>
            <a:ext cx="741363" cy="304800"/>
          </a:xfrm>
          <a:prstGeom prst="rect">
            <a:avLst/>
          </a:prstGeom>
          <a:noFill/>
          <a:ln w="12700">
            <a:noFill/>
            <a:miter lim="800000"/>
            <a:headEnd type="none" w="sm" len="sm"/>
            <a:tailEnd type="none" w="sm" len="sm"/>
          </a:ln>
        </p:spPr>
        <p:txBody>
          <a:bodyPr>
            <a:spAutoFit/>
          </a:bodyPr>
          <a:lstStyle/>
          <a:p>
            <a:pPr algn="ctr" eaLnBrk="0" hangingPunct="0"/>
            <a:r>
              <a:rPr lang="es-MX" sz="1400" b="1" dirty="0" smtClean="0">
                <a:solidFill>
                  <a:schemeClr val="accent2"/>
                </a:solidFill>
              </a:rPr>
              <a:t>NMDA</a:t>
            </a:r>
            <a:endParaRPr lang="es-MX" sz="1400" b="1" dirty="0">
              <a:solidFill>
                <a:schemeClr val="accent2"/>
              </a:solidFill>
            </a:endParaRPr>
          </a:p>
        </p:txBody>
      </p:sp>
      <p:sp>
        <p:nvSpPr>
          <p:cNvPr id="771088" name="Text Box 1057"/>
          <p:cNvSpPr txBox="1">
            <a:spLocks noChangeArrowheads="1"/>
          </p:cNvSpPr>
          <p:nvPr/>
        </p:nvSpPr>
        <p:spPr bwMode="auto">
          <a:xfrm>
            <a:off x="3778250" y="4009926"/>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771089" name="Oval 1059"/>
          <p:cNvSpPr>
            <a:spLocks noChangeArrowheads="1"/>
          </p:cNvSpPr>
          <p:nvPr/>
        </p:nvSpPr>
        <p:spPr bwMode="auto">
          <a:xfrm flipH="1">
            <a:off x="3068638" y="32844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0" name="Oval 1060"/>
          <p:cNvSpPr>
            <a:spLocks noChangeArrowheads="1"/>
          </p:cNvSpPr>
          <p:nvPr/>
        </p:nvSpPr>
        <p:spPr bwMode="auto">
          <a:xfrm flipH="1">
            <a:off x="3205163" y="343683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1" name="Oval 1061"/>
          <p:cNvSpPr>
            <a:spLocks noChangeArrowheads="1"/>
          </p:cNvSpPr>
          <p:nvPr/>
        </p:nvSpPr>
        <p:spPr bwMode="auto">
          <a:xfrm flipH="1">
            <a:off x="3146425" y="35765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2" name="Oval 1062"/>
          <p:cNvSpPr>
            <a:spLocks noChangeArrowheads="1"/>
          </p:cNvSpPr>
          <p:nvPr/>
        </p:nvSpPr>
        <p:spPr bwMode="auto">
          <a:xfrm flipH="1">
            <a:off x="3244850" y="32780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3" name="Oval 1063"/>
          <p:cNvSpPr>
            <a:spLocks noChangeArrowheads="1"/>
          </p:cNvSpPr>
          <p:nvPr/>
        </p:nvSpPr>
        <p:spPr bwMode="auto">
          <a:xfrm flipH="1">
            <a:off x="3422650" y="36019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4" name="Oval 1064"/>
          <p:cNvSpPr>
            <a:spLocks noChangeArrowheads="1"/>
          </p:cNvSpPr>
          <p:nvPr/>
        </p:nvSpPr>
        <p:spPr bwMode="auto">
          <a:xfrm flipH="1">
            <a:off x="3609975" y="31129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5" name="Oval 1065"/>
          <p:cNvSpPr>
            <a:spLocks noChangeArrowheads="1"/>
          </p:cNvSpPr>
          <p:nvPr/>
        </p:nvSpPr>
        <p:spPr bwMode="auto">
          <a:xfrm flipH="1">
            <a:off x="3903663" y="33288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6" name="Oval 1066"/>
          <p:cNvSpPr>
            <a:spLocks noChangeArrowheads="1"/>
          </p:cNvSpPr>
          <p:nvPr/>
        </p:nvSpPr>
        <p:spPr bwMode="auto">
          <a:xfrm flipH="1">
            <a:off x="3954463" y="28970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7" name="Oval 1067"/>
          <p:cNvSpPr>
            <a:spLocks noChangeArrowheads="1"/>
          </p:cNvSpPr>
          <p:nvPr/>
        </p:nvSpPr>
        <p:spPr bwMode="auto">
          <a:xfrm flipH="1">
            <a:off x="3892550" y="3055838"/>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1098" name="Oval 1068"/>
          <p:cNvSpPr>
            <a:spLocks noChangeArrowheads="1"/>
          </p:cNvSpPr>
          <p:nvPr/>
        </p:nvSpPr>
        <p:spPr bwMode="auto">
          <a:xfrm flipH="1">
            <a:off x="4100513" y="30812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36589" name="Oval 1069"/>
          <p:cNvSpPr>
            <a:spLocks noChangeArrowheads="1"/>
          </p:cNvSpPr>
          <p:nvPr/>
        </p:nvSpPr>
        <p:spPr bwMode="auto">
          <a:xfrm>
            <a:off x="2506663" y="3917851"/>
            <a:ext cx="298450" cy="139700"/>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1100" name="Freeform 1070"/>
          <p:cNvSpPr>
            <a:spLocks/>
          </p:cNvSpPr>
          <p:nvPr/>
        </p:nvSpPr>
        <p:spPr bwMode="auto">
          <a:xfrm>
            <a:off x="2557463" y="3827363"/>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771101" name="Rectangle 1071"/>
          <p:cNvSpPr>
            <a:spLocks noChangeArrowheads="1"/>
          </p:cNvSpPr>
          <p:nvPr/>
        </p:nvSpPr>
        <p:spPr bwMode="auto">
          <a:xfrm>
            <a:off x="2579688" y="353050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71102" name="Rectangle 1072"/>
          <p:cNvSpPr>
            <a:spLocks noChangeArrowheads="1"/>
          </p:cNvSpPr>
          <p:nvPr/>
        </p:nvSpPr>
        <p:spPr bwMode="auto">
          <a:xfrm>
            <a:off x="2551113" y="37781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71103" name="Rectangle 1073"/>
          <p:cNvSpPr>
            <a:spLocks noChangeArrowheads="1"/>
          </p:cNvSpPr>
          <p:nvPr/>
        </p:nvSpPr>
        <p:spPr bwMode="auto">
          <a:xfrm>
            <a:off x="2686050" y="36765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71104" name="Text Box 1074"/>
          <p:cNvSpPr txBox="1">
            <a:spLocks noChangeArrowheads="1"/>
          </p:cNvSpPr>
          <p:nvPr/>
        </p:nvSpPr>
        <p:spPr bwMode="auto">
          <a:xfrm>
            <a:off x="1570038" y="3597176"/>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rgbClr val="002060"/>
                </a:solidFill>
              </a:rPr>
              <a:t>Sustancia P</a:t>
            </a:r>
            <a:endParaRPr lang="es-MX" sz="1200" b="1" dirty="0">
              <a:solidFill>
                <a:srgbClr val="002060"/>
              </a:solidFill>
            </a:endParaRPr>
          </a:p>
        </p:txBody>
      </p:sp>
      <p:sp>
        <p:nvSpPr>
          <p:cNvPr id="771105" name="Text Box 1075"/>
          <p:cNvSpPr txBox="1">
            <a:spLocks noChangeArrowheads="1"/>
          </p:cNvSpPr>
          <p:nvPr/>
        </p:nvSpPr>
        <p:spPr bwMode="auto">
          <a:xfrm>
            <a:off x="2943225" y="2585938"/>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771106" name="Oval 1076"/>
          <p:cNvSpPr>
            <a:spLocks noChangeArrowheads="1"/>
          </p:cNvSpPr>
          <p:nvPr/>
        </p:nvSpPr>
        <p:spPr bwMode="auto">
          <a:xfrm>
            <a:off x="5880100" y="2631976"/>
            <a:ext cx="120650" cy="134937"/>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1107" name="Oval 1077"/>
          <p:cNvSpPr>
            <a:spLocks noChangeArrowheads="1"/>
          </p:cNvSpPr>
          <p:nvPr/>
        </p:nvSpPr>
        <p:spPr bwMode="auto">
          <a:xfrm>
            <a:off x="5954713" y="2471638"/>
            <a:ext cx="122237"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1108" name="Oval 1080"/>
          <p:cNvSpPr>
            <a:spLocks noChangeArrowheads="1"/>
          </p:cNvSpPr>
          <p:nvPr/>
        </p:nvSpPr>
        <p:spPr bwMode="auto">
          <a:xfrm>
            <a:off x="5729288" y="2460526"/>
            <a:ext cx="120650" cy="134937"/>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1109" name="Oval 1081"/>
          <p:cNvSpPr>
            <a:spLocks noChangeArrowheads="1"/>
          </p:cNvSpPr>
          <p:nvPr/>
        </p:nvSpPr>
        <p:spPr bwMode="auto">
          <a:xfrm>
            <a:off x="5961063" y="2830413"/>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1110" name="Oval 1082"/>
          <p:cNvSpPr>
            <a:spLocks noChangeArrowheads="1"/>
          </p:cNvSpPr>
          <p:nvPr/>
        </p:nvSpPr>
        <p:spPr bwMode="auto">
          <a:xfrm>
            <a:off x="6143625" y="3106638"/>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1111" name="Text Box 1083"/>
          <p:cNvSpPr txBox="1">
            <a:spLocks noChangeArrowheads="1"/>
          </p:cNvSpPr>
          <p:nvPr/>
        </p:nvSpPr>
        <p:spPr bwMode="auto">
          <a:xfrm>
            <a:off x="6175375" y="2349401"/>
            <a:ext cx="436017" cy="443198"/>
          </a:xfrm>
          <a:prstGeom prst="rect">
            <a:avLst/>
          </a:prstGeom>
          <a:noFill/>
          <a:ln w="12700">
            <a:noFill/>
            <a:miter lim="800000"/>
            <a:headEnd type="none" w="sm" len="sm"/>
            <a:tailEnd type="none" w="sm" len="sm"/>
          </a:ln>
        </p:spPr>
        <p:txBody>
          <a:bodyPr wrap="none" lIns="0" tIns="0" rIns="0" bIns="0">
            <a:spAutoFit/>
          </a:bodyPr>
          <a:lstStyle/>
          <a:p>
            <a:pPr eaLnBrk="0" hangingPunct="0">
              <a:lnSpc>
                <a:spcPct val="120000"/>
              </a:lnSpc>
            </a:pPr>
            <a:r>
              <a:rPr lang="es-MX" sz="1200" b="1" dirty="0" smtClean="0"/>
              <a:t>GABA </a:t>
            </a:r>
            <a:br>
              <a:rPr lang="es-MX" sz="1200" b="1" dirty="0" smtClean="0"/>
            </a:br>
            <a:r>
              <a:rPr lang="es-MX" sz="1200" b="1" dirty="0" smtClean="0"/>
              <a:t>Glicina</a:t>
            </a:r>
            <a:endParaRPr lang="es-MX" b="1" dirty="0"/>
          </a:p>
        </p:txBody>
      </p:sp>
      <p:sp>
        <p:nvSpPr>
          <p:cNvPr id="771112" name="Oval 1084"/>
          <p:cNvSpPr>
            <a:spLocks noChangeArrowheads="1"/>
          </p:cNvSpPr>
          <p:nvPr/>
        </p:nvSpPr>
        <p:spPr bwMode="auto">
          <a:xfrm>
            <a:off x="6254750" y="2890738"/>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1113" name="Line 1085"/>
          <p:cNvSpPr>
            <a:spLocks noChangeShapeType="1"/>
          </p:cNvSpPr>
          <p:nvPr/>
        </p:nvSpPr>
        <p:spPr bwMode="auto">
          <a:xfrm>
            <a:off x="4187825" y="4290913"/>
            <a:ext cx="255588" cy="298450"/>
          </a:xfrm>
          <a:prstGeom prst="line">
            <a:avLst/>
          </a:prstGeom>
          <a:noFill/>
          <a:ln w="38100">
            <a:solidFill>
              <a:srgbClr val="09539B"/>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771114" name="Group 1088"/>
          <p:cNvGrpSpPr>
            <a:grpSpLocks/>
          </p:cNvGrpSpPr>
          <p:nvPr/>
        </p:nvGrpSpPr>
        <p:grpSpPr bwMode="auto">
          <a:xfrm>
            <a:off x="2687638" y="4290913"/>
            <a:ext cx="1524000" cy="558800"/>
            <a:chOff x="1869" y="2614"/>
            <a:chExt cx="1080" cy="352"/>
          </a:xfrm>
        </p:grpSpPr>
        <p:sp>
          <p:nvSpPr>
            <p:cNvPr id="771175"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771176"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771115" name="Text Box 1089"/>
          <p:cNvSpPr txBox="1">
            <a:spLocks noChangeArrowheads="1"/>
          </p:cNvSpPr>
          <p:nvPr/>
        </p:nvSpPr>
        <p:spPr bwMode="auto">
          <a:xfrm>
            <a:off x="4302125" y="4597301"/>
            <a:ext cx="54809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1"/>
                </a:solidFill>
              </a:rPr>
              <a:t>PKC</a:t>
            </a:r>
            <a:endParaRPr lang="es-MX" b="1" dirty="0">
              <a:solidFill>
                <a:schemeClr val="accent1"/>
              </a:solidFill>
            </a:endParaRPr>
          </a:p>
        </p:txBody>
      </p:sp>
      <p:sp>
        <p:nvSpPr>
          <p:cNvPr id="771116" name="Freeform 1090"/>
          <p:cNvSpPr>
            <a:spLocks/>
          </p:cNvSpPr>
          <p:nvPr/>
        </p:nvSpPr>
        <p:spPr bwMode="auto">
          <a:xfrm>
            <a:off x="4379913" y="3665438"/>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771117" name="Freeform 1097"/>
          <p:cNvSpPr>
            <a:spLocks/>
          </p:cNvSpPr>
          <p:nvPr/>
        </p:nvSpPr>
        <p:spPr bwMode="auto">
          <a:xfrm rot="16859418" flipH="1">
            <a:off x="3703637" y="4084539"/>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236620" name="Oval 1100"/>
          <p:cNvSpPr>
            <a:spLocks noChangeArrowheads="1"/>
          </p:cNvSpPr>
          <p:nvPr/>
        </p:nvSpPr>
        <p:spPr bwMode="auto">
          <a:xfrm rot="20337001" flipV="1">
            <a:off x="4181862" y="5282939"/>
            <a:ext cx="109500"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771174" name="Freeform 1101"/>
          <p:cNvSpPr>
            <a:spLocks/>
          </p:cNvSpPr>
          <p:nvPr/>
        </p:nvSpPr>
        <p:spPr bwMode="auto">
          <a:xfrm rot="14937001">
            <a:off x="4099538" y="5361986"/>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71119" name="Text Box 1102"/>
          <p:cNvSpPr txBox="1">
            <a:spLocks noChangeArrowheads="1"/>
          </p:cNvSpPr>
          <p:nvPr/>
        </p:nvSpPr>
        <p:spPr bwMode="auto">
          <a:xfrm>
            <a:off x="3214688" y="4386163"/>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771120" name="Text Box 1103"/>
          <p:cNvSpPr txBox="1">
            <a:spLocks noChangeArrowheads="1"/>
          </p:cNvSpPr>
          <p:nvPr/>
        </p:nvSpPr>
        <p:spPr bwMode="auto">
          <a:xfrm>
            <a:off x="4311650" y="41353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771121" name="Line 1104"/>
          <p:cNvSpPr>
            <a:spLocks noChangeShapeType="1"/>
          </p:cNvSpPr>
          <p:nvPr/>
        </p:nvSpPr>
        <p:spPr bwMode="auto">
          <a:xfrm flipV="1">
            <a:off x="4392613" y="4944963"/>
            <a:ext cx="157162" cy="368300"/>
          </a:xfrm>
          <a:prstGeom prst="line">
            <a:avLst/>
          </a:prstGeom>
          <a:noFill/>
          <a:ln w="57150">
            <a:solidFill>
              <a:srgbClr val="09539B"/>
            </a:solidFill>
            <a:round/>
            <a:headEnd type="none" w="sm" len="sm"/>
            <a:tailEnd type="triangle" w="sm" len="sm"/>
          </a:ln>
        </p:spPr>
        <p:txBody>
          <a:bodyPr wrap="none" anchor="ctr"/>
          <a:lstStyle/>
          <a:p>
            <a:endParaRPr lang="es-MX" dirty="0"/>
          </a:p>
        </p:txBody>
      </p:sp>
      <p:sp>
        <p:nvSpPr>
          <p:cNvPr id="771122" name="Text Box 1105"/>
          <p:cNvSpPr txBox="1">
            <a:spLocks noChangeArrowheads="1"/>
          </p:cNvSpPr>
          <p:nvPr/>
        </p:nvSpPr>
        <p:spPr bwMode="auto">
          <a:xfrm>
            <a:off x="4445000" y="517197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8064A2"/>
                </a:solidFill>
              </a:rPr>
              <a:t>(+)</a:t>
            </a:r>
            <a:endParaRPr lang="es-MX" b="1" dirty="0">
              <a:solidFill>
                <a:srgbClr val="8064A2"/>
              </a:solidFill>
            </a:endParaRPr>
          </a:p>
        </p:txBody>
      </p:sp>
      <p:sp>
        <p:nvSpPr>
          <p:cNvPr id="771123" name="Text Box 1106"/>
          <p:cNvSpPr txBox="1">
            <a:spLocks noChangeArrowheads="1"/>
          </p:cNvSpPr>
          <p:nvPr/>
        </p:nvSpPr>
        <p:spPr bwMode="auto">
          <a:xfrm>
            <a:off x="4667274" y="5789513"/>
            <a:ext cx="1111202" cy="541046"/>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rgbClr val="002060"/>
                </a:solidFill>
              </a:rPr>
              <a:t>Inducción</a:t>
            </a:r>
          </a:p>
          <a:p>
            <a:pPr algn="ctr" eaLnBrk="0" hangingPunct="0">
              <a:lnSpc>
                <a:spcPct val="80000"/>
              </a:lnSpc>
            </a:pPr>
            <a:r>
              <a:rPr lang="en-US" b="1" dirty="0" smtClean="0">
                <a:solidFill>
                  <a:srgbClr val="002060"/>
                </a:solidFill>
              </a:rPr>
              <a:t>COX-2</a:t>
            </a:r>
            <a:endParaRPr lang="en-US" b="1" dirty="0">
              <a:solidFill>
                <a:srgbClr val="002060"/>
              </a:solidFill>
            </a:endParaRPr>
          </a:p>
        </p:txBody>
      </p:sp>
      <p:sp>
        <p:nvSpPr>
          <p:cNvPr id="771124" name="Text Box 1108"/>
          <p:cNvSpPr txBox="1">
            <a:spLocks noChangeArrowheads="1"/>
          </p:cNvSpPr>
          <p:nvPr/>
        </p:nvSpPr>
        <p:spPr bwMode="auto">
          <a:xfrm>
            <a:off x="3730625" y="54847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71125" name="Rectangle 1115"/>
          <p:cNvSpPr>
            <a:spLocks noChangeArrowheads="1"/>
          </p:cNvSpPr>
          <p:nvPr/>
        </p:nvSpPr>
        <p:spPr bwMode="auto">
          <a:xfrm rot="4159144">
            <a:off x="5602288" y="3301901"/>
            <a:ext cx="63500" cy="254000"/>
          </a:xfrm>
          <a:prstGeom prst="rect">
            <a:avLst/>
          </a:prstGeom>
          <a:solidFill>
            <a:schemeClr val="bg1"/>
          </a:solidFill>
          <a:ln w="9525">
            <a:noFill/>
            <a:miter lim="800000"/>
            <a:headEnd/>
            <a:tailEnd/>
          </a:ln>
        </p:spPr>
        <p:txBody>
          <a:bodyPr wrap="none" anchor="ctr"/>
          <a:lstStyle/>
          <a:p>
            <a:endParaRPr lang="es-MX" b="1" dirty="0">
              <a:solidFill>
                <a:srgbClr val="FAFD00"/>
              </a:solidFill>
            </a:endParaRPr>
          </a:p>
        </p:txBody>
      </p:sp>
      <p:sp>
        <p:nvSpPr>
          <p:cNvPr id="771126" name="Rectangle 1119"/>
          <p:cNvSpPr>
            <a:spLocks noChangeArrowheads="1"/>
          </p:cNvSpPr>
          <p:nvPr/>
        </p:nvSpPr>
        <p:spPr bwMode="auto">
          <a:xfrm rot="4159144">
            <a:off x="5422900" y="2936776"/>
            <a:ext cx="63500" cy="254000"/>
          </a:xfrm>
          <a:prstGeom prst="rect">
            <a:avLst/>
          </a:prstGeom>
          <a:solidFill>
            <a:schemeClr val="tx2"/>
          </a:solidFill>
          <a:ln w="9525">
            <a:solidFill>
              <a:schemeClr val="tx2"/>
            </a:solidFill>
            <a:miter lim="800000"/>
            <a:headEnd/>
            <a:tailEnd/>
          </a:ln>
        </p:spPr>
        <p:txBody>
          <a:bodyPr rot="10800000" vert="eaVert" wrap="none" anchor="ctr"/>
          <a:lstStyle/>
          <a:p>
            <a:endParaRPr lang="es-MX" b="1" dirty="0">
              <a:solidFill>
                <a:srgbClr val="FAFD00"/>
              </a:solidFill>
            </a:endParaRPr>
          </a:p>
        </p:txBody>
      </p:sp>
      <p:sp>
        <p:nvSpPr>
          <p:cNvPr id="771127" name="Line 1121"/>
          <p:cNvSpPr>
            <a:spLocks noChangeShapeType="1"/>
          </p:cNvSpPr>
          <p:nvPr/>
        </p:nvSpPr>
        <p:spPr bwMode="auto">
          <a:xfrm flipV="1">
            <a:off x="4344988" y="3584476"/>
            <a:ext cx="749300" cy="476250"/>
          </a:xfrm>
          <a:prstGeom prst="line">
            <a:avLst/>
          </a:prstGeom>
          <a:noFill/>
          <a:ln w="28575">
            <a:solidFill>
              <a:srgbClr val="000000"/>
            </a:solidFill>
            <a:prstDash val="sysDot"/>
            <a:round/>
            <a:headEnd type="none" w="sm" len="sm"/>
            <a:tailEnd type="none" w="sm" len="sm"/>
          </a:ln>
        </p:spPr>
        <p:txBody>
          <a:bodyPr wrap="none" anchor="ctr"/>
          <a:lstStyle/>
          <a:p>
            <a:endParaRPr lang="es-MX" dirty="0"/>
          </a:p>
        </p:txBody>
      </p:sp>
      <p:sp>
        <p:nvSpPr>
          <p:cNvPr id="771128" name="Line 1122"/>
          <p:cNvSpPr>
            <a:spLocks noChangeShapeType="1"/>
          </p:cNvSpPr>
          <p:nvPr/>
        </p:nvSpPr>
        <p:spPr bwMode="auto">
          <a:xfrm flipV="1">
            <a:off x="5070475" y="3203476"/>
            <a:ext cx="168275" cy="354012"/>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771129" name="Line 1123"/>
          <p:cNvSpPr>
            <a:spLocks noChangeShapeType="1"/>
          </p:cNvSpPr>
          <p:nvPr/>
        </p:nvSpPr>
        <p:spPr bwMode="auto">
          <a:xfrm flipV="1">
            <a:off x="5094288" y="3557488"/>
            <a:ext cx="290512" cy="26988"/>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771130" name="Text Box 1124"/>
          <p:cNvSpPr txBox="1">
            <a:spLocks noChangeArrowheads="1"/>
          </p:cNvSpPr>
          <p:nvPr/>
        </p:nvSpPr>
        <p:spPr bwMode="auto">
          <a:xfrm>
            <a:off x="5151438" y="3235226"/>
            <a:ext cx="360362" cy="304800"/>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2"/>
                </a:solidFill>
              </a:rPr>
              <a:t>(-)</a:t>
            </a:r>
            <a:endParaRPr lang="es-MX" sz="1400" b="1" dirty="0">
              <a:solidFill>
                <a:schemeClr val="accent2"/>
              </a:solidFill>
            </a:endParaRPr>
          </a:p>
        </p:txBody>
      </p:sp>
      <p:sp>
        <p:nvSpPr>
          <p:cNvPr id="236647" name="Oval 1127"/>
          <p:cNvSpPr>
            <a:spLocks noChangeArrowheads="1"/>
          </p:cNvSpPr>
          <p:nvPr/>
        </p:nvSpPr>
        <p:spPr bwMode="auto">
          <a:xfrm rot="20337001" flipV="1">
            <a:off x="5883276" y="5280459"/>
            <a:ext cx="106575"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771172" name="Freeform 1128"/>
          <p:cNvSpPr>
            <a:spLocks/>
          </p:cNvSpPr>
          <p:nvPr/>
        </p:nvSpPr>
        <p:spPr bwMode="auto">
          <a:xfrm rot="14937001">
            <a:off x="5787844" y="5364368"/>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71132" name="Text Box 1129"/>
          <p:cNvSpPr txBox="1">
            <a:spLocks noChangeArrowheads="1"/>
          </p:cNvSpPr>
          <p:nvPr/>
        </p:nvSpPr>
        <p:spPr bwMode="auto">
          <a:xfrm>
            <a:off x="6032500" y="5283101"/>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71133" name="Rectangle 1130"/>
          <p:cNvSpPr>
            <a:spLocks noChangeArrowheads="1"/>
          </p:cNvSpPr>
          <p:nvPr/>
        </p:nvSpPr>
        <p:spPr bwMode="auto">
          <a:xfrm rot="-896920">
            <a:off x="5802313" y="5178326"/>
            <a:ext cx="242887" cy="74612"/>
          </a:xfrm>
          <a:prstGeom prst="rect">
            <a:avLst/>
          </a:prstGeom>
          <a:solidFill>
            <a:schemeClr val="bg1"/>
          </a:solidFill>
          <a:ln w="38100">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771134" name="Line 1131"/>
          <p:cNvSpPr>
            <a:spLocks noChangeShapeType="1"/>
          </p:cNvSpPr>
          <p:nvPr/>
        </p:nvSpPr>
        <p:spPr bwMode="auto">
          <a:xfrm flipH="1">
            <a:off x="5530850" y="5025926"/>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771135" name="Text Box 1132"/>
          <p:cNvSpPr txBox="1">
            <a:spLocks noChangeArrowheads="1"/>
          </p:cNvSpPr>
          <p:nvPr/>
        </p:nvSpPr>
        <p:spPr bwMode="auto">
          <a:xfrm>
            <a:off x="5162550" y="5256113"/>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5"/>
                </a:solidFill>
              </a:rPr>
              <a:t>Na</a:t>
            </a:r>
            <a:r>
              <a:rPr lang="es-MX" sz="1400" b="1" baseline="30000" dirty="0" smtClean="0">
                <a:solidFill>
                  <a:schemeClr val="accent5"/>
                </a:solidFill>
              </a:rPr>
              <a:t>+</a:t>
            </a:r>
            <a:endParaRPr lang="es-MX" sz="1400" b="1" dirty="0">
              <a:solidFill>
                <a:schemeClr val="accent5"/>
              </a:solidFill>
            </a:endParaRPr>
          </a:p>
        </p:txBody>
      </p:sp>
      <p:sp>
        <p:nvSpPr>
          <p:cNvPr id="236657" name="Oval 1137"/>
          <p:cNvSpPr>
            <a:spLocks noChangeArrowheads="1"/>
          </p:cNvSpPr>
          <p:nvPr/>
        </p:nvSpPr>
        <p:spPr bwMode="auto">
          <a:xfrm rot="1004788" flipV="1">
            <a:off x="5559819" y="3795621"/>
            <a:ext cx="109331" cy="346075"/>
          </a:xfrm>
          <a:prstGeom prst="ellipse">
            <a:avLst/>
          </a:prstGeom>
          <a:solidFill>
            <a:srgbClr val="0092FF"/>
          </a:solidFill>
          <a:ln w="28575">
            <a:solidFill>
              <a:schemeClr val="accent5"/>
            </a:solidFill>
            <a:round/>
            <a:headEnd/>
            <a:tailEnd/>
          </a:ln>
        </p:spPr>
        <p:txBody>
          <a:bodyPr rot="10800000" wrap="none" anchor="ctr"/>
          <a:lstStyle/>
          <a:p>
            <a:pPr>
              <a:defRPr/>
            </a:pPr>
            <a:endParaRPr lang="es-MX" b="1" dirty="0">
              <a:solidFill>
                <a:schemeClr val="accent5"/>
              </a:solidFill>
              <a:ea typeface="+mn-ea"/>
              <a:cs typeface="+mn-cs"/>
            </a:endParaRPr>
          </a:p>
        </p:txBody>
      </p:sp>
      <p:sp>
        <p:nvSpPr>
          <p:cNvPr id="771170" name="Freeform 1138"/>
          <p:cNvSpPr>
            <a:spLocks/>
          </p:cNvSpPr>
          <p:nvPr/>
        </p:nvSpPr>
        <p:spPr bwMode="auto">
          <a:xfrm rot="17204788">
            <a:off x="5452837" y="3861365"/>
            <a:ext cx="279269" cy="233363"/>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71137" name="Text Box 1139"/>
          <p:cNvSpPr txBox="1">
            <a:spLocks noChangeArrowheads="1"/>
          </p:cNvSpPr>
          <p:nvPr/>
        </p:nvSpPr>
        <p:spPr bwMode="auto">
          <a:xfrm>
            <a:off x="5645150" y="39861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71138" name="Line 1140"/>
          <p:cNvSpPr>
            <a:spLocks noChangeShapeType="1"/>
          </p:cNvSpPr>
          <p:nvPr/>
        </p:nvSpPr>
        <p:spPr bwMode="auto">
          <a:xfrm flipH="1" flipV="1">
            <a:off x="5465763" y="3598763"/>
            <a:ext cx="30162" cy="223838"/>
          </a:xfrm>
          <a:prstGeom prst="line">
            <a:avLst/>
          </a:prstGeom>
          <a:noFill/>
          <a:ln w="12700">
            <a:solidFill>
              <a:srgbClr val="000000"/>
            </a:solidFill>
            <a:round/>
            <a:headEnd type="none" w="sm" len="sm"/>
            <a:tailEnd type="triangle" w="med" len="med"/>
          </a:ln>
        </p:spPr>
        <p:txBody>
          <a:bodyPr/>
          <a:lstStyle/>
          <a:p>
            <a:endParaRPr lang="es-MX" dirty="0"/>
          </a:p>
        </p:txBody>
      </p:sp>
      <p:sp>
        <p:nvSpPr>
          <p:cNvPr id="236664" name="Oval 1144"/>
          <p:cNvSpPr>
            <a:spLocks noChangeArrowheads="1"/>
          </p:cNvSpPr>
          <p:nvPr/>
        </p:nvSpPr>
        <p:spPr bwMode="auto">
          <a:xfrm rot="469103" flipV="1">
            <a:off x="2368550" y="2666901"/>
            <a:ext cx="109538" cy="346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1141" name="Freeform 1145"/>
          <p:cNvSpPr>
            <a:spLocks/>
          </p:cNvSpPr>
          <p:nvPr/>
        </p:nvSpPr>
        <p:spPr bwMode="auto">
          <a:xfrm rot="-4930897">
            <a:off x="2263776" y="2735163"/>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71142" name="Text Box 1146"/>
          <p:cNvSpPr txBox="1">
            <a:spLocks noChangeArrowheads="1"/>
          </p:cNvSpPr>
          <p:nvPr/>
        </p:nvSpPr>
        <p:spPr bwMode="auto">
          <a:xfrm>
            <a:off x="1663700" y="279866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71143" name="Text Box 1147"/>
          <p:cNvSpPr txBox="1">
            <a:spLocks noChangeArrowheads="1"/>
          </p:cNvSpPr>
          <p:nvPr/>
        </p:nvSpPr>
        <p:spPr bwMode="auto">
          <a:xfrm>
            <a:off x="2535238" y="271452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8064A2"/>
                </a:solidFill>
              </a:rPr>
              <a:t>(+)</a:t>
            </a:r>
            <a:endParaRPr lang="es-MX" b="1" dirty="0">
              <a:solidFill>
                <a:srgbClr val="8064A2"/>
              </a:solidFill>
            </a:endParaRPr>
          </a:p>
        </p:txBody>
      </p:sp>
      <p:cxnSp>
        <p:nvCxnSpPr>
          <p:cNvPr id="771144" name="AutoShape 110"/>
          <p:cNvCxnSpPr>
            <a:cxnSpLocks noChangeShapeType="1"/>
            <a:stCxn id="771123" idx="1"/>
            <a:endCxn id="771124" idx="1"/>
          </p:cNvCxnSpPr>
          <p:nvPr/>
        </p:nvCxnSpPr>
        <p:spPr bwMode="auto">
          <a:xfrm rot="10800000">
            <a:off x="3730626" y="5623214"/>
            <a:ext cx="936649" cy="436823"/>
          </a:xfrm>
          <a:prstGeom prst="bentConnector3">
            <a:avLst>
              <a:gd name="adj1" fmla="val 124406"/>
            </a:avLst>
          </a:prstGeom>
          <a:noFill/>
          <a:ln w="28575">
            <a:solidFill>
              <a:schemeClr val="accent6"/>
            </a:solidFill>
            <a:miter lim="800000"/>
            <a:headEnd/>
            <a:tailEnd type="triangle" w="med" len="med"/>
          </a:ln>
        </p:spPr>
      </p:cxnSp>
      <p:cxnSp>
        <p:nvCxnSpPr>
          <p:cNvPr id="771145" name="AutoShape 111"/>
          <p:cNvCxnSpPr>
            <a:cxnSpLocks noChangeShapeType="1"/>
            <a:stCxn id="771123" idx="1"/>
            <a:endCxn id="771142" idx="1"/>
          </p:cNvCxnSpPr>
          <p:nvPr/>
        </p:nvCxnSpPr>
        <p:spPr bwMode="auto">
          <a:xfrm rot="10800000">
            <a:off x="1663700" y="2937164"/>
            <a:ext cx="3003574" cy="3122873"/>
          </a:xfrm>
          <a:prstGeom prst="bentConnector3">
            <a:avLst>
              <a:gd name="adj1" fmla="val 107611"/>
            </a:avLst>
          </a:prstGeom>
          <a:noFill/>
          <a:ln w="28575">
            <a:solidFill>
              <a:schemeClr val="accent6"/>
            </a:solidFill>
            <a:miter lim="800000"/>
            <a:headEnd/>
            <a:tailEnd type="triangle" w="med" len="med"/>
          </a:ln>
        </p:spPr>
      </p:cxnSp>
      <p:sp>
        <p:nvSpPr>
          <p:cNvPr id="771146" name="Oval 1113"/>
          <p:cNvSpPr>
            <a:spLocks noChangeArrowheads="1"/>
          </p:cNvSpPr>
          <p:nvPr/>
        </p:nvSpPr>
        <p:spPr bwMode="auto">
          <a:xfrm rot="8500723">
            <a:off x="5434013" y="3316188"/>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1147" name="Oval 1114"/>
          <p:cNvSpPr>
            <a:spLocks noChangeArrowheads="1"/>
          </p:cNvSpPr>
          <p:nvPr/>
        </p:nvSpPr>
        <p:spPr bwMode="auto">
          <a:xfrm rot="10048218">
            <a:off x="5480050" y="3460651"/>
            <a:ext cx="323850"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36637" name="Oval 1117"/>
          <p:cNvSpPr>
            <a:spLocks noChangeArrowheads="1"/>
          </p:cNvSpPr>
          <p:nvPr/>
        </p:nvSpPr>
        <p:spPr bwMode="auto">
          <a:xfrm rot="8500723">
            <a:off x="5254625" y="2951063"/>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36638" name="Oval 1118"/>
          <p:cNvSpPr>
            <a:spLocks noChangeArrowheads="1"/>
          </p:cNvSpPr>
          <p:nvPr/>
        </p:nvSpPr>
        <p:spPr bwMode="auto">
          <a:xfrm rot="10048218">
            <a:off x="5302250" y="3095526"/>
            <a:ext cx="322263"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cxnSp>
        <p:nvCxnSpPr>
          <p:cNvPr id="771150" name="AutoShape 112"/>
          <p:cNvCxnSpPr>
            <a:cxnSpLocks noChangeShapeType="1"/>
            <a:stCxn id="771123" idx="3"/>
            <a:endCxn id="771132" idx="3"/>
          </p:cNvCxnSpPr>
          <p:nvPr/>
        </p:nvCxnSpPr>
        <p:spPr bwMode="auto">
          <a:xfrm flipV="1">
            <a:off x="5778476" y="5421601"/>
            <a:ext cx="746467" cy="638435"/>
          </a:xfrm>
          <a:prstGeom prst="bentConnector3">
            <a:avLst>
              <a:gd name="adj1" fmla="val 130624"/>
            </a:avLst>
          </a:prstGeom>
          <a:noFill/>
          <a:ln w="28575">
            <a:solidFill>
              <a:schemeClr val="accent6"/>
            </a:solidFill>
            <a:miter lim="800000"/>
            <a:headEnd/>
            <a:tailEnd type="triangle" w="med" len="med"/>
          </a:ln>
        </p:spPr>
      </p:cxnSp>
      <p:cxnSp>
        <p:nvCxnSpPr>
          <p:cNvPr id="771151" name="AutoShape 113"/>
          <p:cNvCxnSpPr>
            <a:cxnSpLocks noChangeShapeType="1"/>
            <a:stCxn id="771123" idx="3"/>
            <a:endCxn id="771137" idx="3"/>
          </p:cNvCxnSpPr>
          <p:nvPr/>
        </p:nvCxnSpPr>
        <p:spPr bwMode="auto">
          <a:xfrm flipV="1">
            <a:off x="5778476" y="4124613"/>
            <a:ext cx="359117" cy="1935423"/>
          </a:xfrm>
          <a:prstGeom prst="bentConnector3">
            <a:avLst>
              <a:gd name="adj1" fmla="val 163656"/>
            </a:avLst>
          </a:prstGeom>
          <a:noFill/>
          <a:ln w="28575">
            <a:solidFill>
              <a:schemeClr val="accent6"/>
            </a:solidFill>
            <a:miter lim="800000"/>
            <a:headEnd/>
            <a:tailEnd type="triangle" w="med" len="med"/>
          </a:ln>
        </p:spPr>
      </p:cxnSp>
      <p:sp>
        <p:nvSpPr>
          <p:cNvPr id="88178" name="Oval 114"/>
          <p:cNvSpPr>
            <a:spLocks noChangeArrowheads="1"/>
          </p:cNvSpPr>
          <p:nvPr/>
        </p:nvSpPr>
        <p:spPr bwMode="auto">
          <a:xfrm>
            <a:off x="4184650" y="3530501"/>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88179" name="Oval 115"/>
          <p:cNvSpPr>
            <a:spLocks noChangeArrowheads="1"/>
          </p:cNvSpPr>
          <p:nvPr/>
        </p:nvSpPr>
        <p:spPr bwMode="auto">
          <a:xfrm>
            <a:off x="3427413" y="3984526"/>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236562" name="Oval 1042"/>
          <p:cNvSpPr>
            <a:spLocks noChangeArrowheads="1"/>
          </p:cNvSpPr>
          <p:nvPr/>
        </p:nvSpPr>
        <p:spPr bwMode="auto">
          <a:xfrm rot="1792538">
            <a:off x="3284538" y="3870226"/>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36563" name="Oval 1043"/>
          <p:cNvSpPr>
            <a:spLocks noChangeArrowheads="1"/>
          </p:cNvSpPr>
          <p:nvPr/>
        </p:nvSpPr>
        <p:spPr bwMode="auto">
          <a:xfrm rot="3340033">
            <a:off x="3383757" y="3777357"/>
            <a:ext cx="363537" cy="92075"/>
          </a:xfrm>
          <a:prstGeom prst="ellipse">
            <a:avLst/>
          </a:prstGeom>
          <a:solidFill>
            <a:schemeClr val="accent5"/>
          </a:solidFill>
          <a:ln w="9525">
            <a:noFill/>
            <a:round/>
            <a:headEnd/>
            <a:tailEnd/>
          </a:ln>
        </p:spPr>
        <p:txBody>
          <a:bodyPr rot="10800000" vert="eaVert" wrap="none" anchor="ctr"/>
          <a:lstStyle/>
          <a:p>
            <a:pPr>
              <a:defRPr/>
            </a:pPr>
            <a:endParaRPr lang="es-MX" b="1" dirty="0">
              <a:solidFill>
                <a:srgbClr val="FAFD00"/>
              </a:solidFill>
              <a:ea typeface="+mn-ea"/>
              <a:cs typeface="+mn-cs"/>
            </a:endParaRPr>
          </a:p>
        </p:txBody>
      </p:sp>
      <p:sp>
        <p:nvSpPr>
          <p:cNvPr id="771156" name="Oval 1049"/>
          <p:cNvSpPr>
            <a:spLocks noChangeArrowheads="1"/>
          </p:cNvSpPr>
          <p:nvPr/>
        </p:nvSpPr>
        <p:spPr bwMode="auto">
          <a:xfrm rot="3838541">
            <a:off x="3863182" y="3470969"/>
            <a:ext cx="363538"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1157" name="Oval 1050"/>
          <p:cNvSpPr>
            <a:spLocks noChangeArrowheads="1"/>
          </p:cNvSpPr>
          <p:nvPr/>
        </p:nvSpPr>
        <p:spPr bwMode="auto">
          <a:xfrm rot="5386036">
            <a:off x="3998119" y="34471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1158" name="Line 1054"/>
          <p:cNvSpPr>
            <a:spLocks noChangeShapeType="1"/>
          </p:cNvSpPr>
          <p:nvPr/>
        </p:nvSpPr>
        <p:spPr bwMode="auto">
          <a:xfrm>
            <a:off x="4106863" y="3284438"/>
            <a:ext cx="104775" cy="77628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771159" name="Line 1054"/>
          <p:cNvSpPr>
            <a:spLocks noChangeShapeType="1"/>
          </p:cNvSpPr>
          <p:nvPr/>
        </p:nvSpPr>
        <p:spPr bwMode="auto">
          <a:xfrm>
            <a:off x="3311525" y="3698776"/>
            <a:ext cx="523875" cy="41751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771160" name="Text Box 16"/>
          <p:cNvSpPr txBox="1">
            <a:spLocks noChangeArrowheads="1"/>
          </p:cNvSpPr>
          <p:nvPr/>
        </p:nvSpPr>
        <p:spPr bwMode="auto">
          <a:xfrm>
            <a:off x="103188" y="6599784"/>
            <a:ext cx="8528050" cy="153888"/>
          </a:xfrm>
          <a:prstGeom prst="rect">
            <a:avLst/>
          </a:prstGeom>
          <a:noFill/>
          <a:ln w="9525">
            <a:noFill/>
            <a:miter lim="800000"/>
            <a:headEnd/>
            <a:tailEnd/>
          </a:ln>
        </p:spPr>
        <p:txBody>
          <a:bodyPr lIns="0" tIns="0" rIns="0" bIns="0" anchor="b">
            <a:spAutoFit/>
          </a:bodyPr>
          <a:lstStyle/>
          <a:p>
            <a:r>
              <a:rPr lang="en-US" sz="1000" dirty="0">
                <a:solidFill>
                  <a:srgbClr val="002060"/>
                </a:solidFill>
              </a:rPr>
              <a:t>Woolf and </a:t>
            </a:r>
            <a:r>
              <a:rPr lang="en-US" sz="1000" dirty="0" smtClean="0">
                <a:solidFill>
                  <a:srgbClr val="002060"/>
                </a:solidFill>
              </a:rPr>
              <a:t>Salter. </a:t>
            </a:r>
            <a:r>
              <a:rPr lang="en-US" sz="1000" i="1" dirty="0">
                <a:solidFill>
                  <a:srgbClr val="002060"/>
                </a:solidFill>
              </a:rPr>
              <a:t>Science</a:t>
            </a:r>
            <a:r>
              <a:rPr lang="en-US" sz="1000" dirty="0">
                <a:solidFill>
                  <a:srgbClr val="002060"/>
                </a:solidFill>
              </a:rPr>
              <a:t> 2000; 288:1765-68.</a:t>
            </a:r>
          </a:p>
        </p:txBody>
      </p:sp>
      <p:sp>
        <p:nvSpPr>
          <p:cNvPr id="102" name="Text Box 1141"/>
          <p:cNvSpPr txBox="1">
            <a:spLocks noChangeArrowheads="1"/>
          </p:cNvSpPr>
          <p:nvPr/>
        </p:nvSpPr>
        <p:spPr bwMode="auto">
          <a:xfrm>
            <a:off x="4616450" y="3630513"/>
            <a:ext cx="1136650" cy="1015663"/>
          </a:xfrm>
          <a:prstGeom prst="rect">
            <a:avLst/>
          </a:prstGeom>
          <a:noFill/>
          <a:ln w="12700">
            <a:noFill/>
            <a:miter lim="800000"/>
            <a:headEnd type="none" w="sm" len="sm"/>
            <a:tailEnd type="none" w="sm" len="sm"/>
          </a:ln>
        </p:spPr>
        <p:txBody>
          <a:bodyPr>
            <a:spAutoFit/>
          </a:bodyPr>
          <a:lstStyle/>
          <a:p>
            <a:pPr algn="ctr" eaLnBrk="0" hangingPunct="0"/>
            <a:r>
              <a:rPr lang="es-MX" sz="1500" b="1" dirty="0" smtClean="0">
                <a:solidFill>
                  <a:schemeClr val="accent4"/>
                </a:solidFill>
              </a:rPr>
              <a:t>(-)</a:t>
            </a:r>
          </a:p>
          <a:p>
            <a:pPr algn="ctr" eaLnBrk="0" hangingPunct="0"/>
            <a:r>
              <a:rPr lang="es-MX" sz="1500" b="1" dirty="0" smtClean="0">
                <a:solidFill>
                  <a:schemeClr val="accent4"/>
                </a:solidFill>
              </a:rPr>
              <a:t>En receptores de glicina</a:t>
            </a:r>
            <a:endParaRPr lang="es-MX" sz="1500" b="1" dirty="0">
              <a:solidFill>
                <a:schemeClr val="accent4"/>
              </a:solidFill>
            </a:endParaRPr>
          </a:p>
        </p:txBody>
      </p:sp>
    </p:spTree>
    <p:extLst>
      <p:ext uri="{BB962C8B-B14F-4D97-AF65-F5344CB8AC3E}">
        <p14:creationId xmlns:p14="http://schemas.microsoft.com/office/powerpoint/2010/main" val="20171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8178"/>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88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78" grpId="0" animBg="1"/>
      <p:bldP spid="8817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Rectangle 2"/>
          <p:cNvSpPr>
            <a:spLocks noGrp="1" noChangeArrowheads="1"/>
          </p:cNvSpPr>
          <p:nvPr>
            <p:ph type="title"/>
          </p:nvPr>
        </p:nvSpPr>
        <p:spPr>
          <a:xfrm>
            <a:off x="457200" y="116632"/>
            <a:ext cx="8229600" cy="1143000"/>
          </a:xfrm>
        </p:spPr>
        <p:txBody>
          <a:bodyPr>
            <a:normAutofit/>
          </a:bodyPr>
          <a:lstStyle/>
          <a:p>
            <a:r>
              <a:rPr lang="es-MX" noProof="0" dirty="0" smtClean="0"/>
              <a:t>Sensibilización central</a:t>
            </a:r>
          </a:p>
        </p:txBody>
      </p:sp>
      <p:sp>
        <p:nvSpPr>
          <p:cNvPr id="779266" name="Freeform 1028"/>
          <p:cNvSpPr>
            <a:spLocks/>
          </p:cNvSpPr>
          <p:nvPr/>
        </p:nvSpPr>
        <p:spPr bwMode="auto">
          <a:xfrm>
            <a:off x="1987550" y="1427063"/>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779267" name="Freeform 1030"/>
          <p:cNvSpPr>
            <a:spLocks/>
          </p:cNvSpPr>
          <p:nvPr/>
        </p:nvSpPr>
        <p:spPr bwMode="auto">
          <a:xfrm rot="-80403">
            <a:off x="2190750" y="2890738"/>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n-US" dirty="0"/>
          </a:p>
        </p:txBody>
      </p:sp>
      <p:sp>
        <p:nvSpPr>
          <p:cNvPr id="779268" name="Text Box 1031"/>
          <p:cNvSpPr txBox="1">
            <a:spLocks noChangeArrowheads="1"/>
          </p:cNvSpPr>
          <p:nvPr/>
        </p:nvSpPr>
        <p:spPr bwMode="auto">
          <a:xfrm>
            <a:off x="1643869" y="5413276"/>
            <a:ext cx="1566839" cy="646331"/>
          </a:xfrm>
          <a:prstGeom prst="rect">
            <a:avLst/>
          </a:prstGeom>
          <a:noFill/>
          <a:ln w="12700">
            <a:noFill/>
            <a:miter lim="800000"/>
            <a:headEnd type="none" w="sm" len="sm"/>
            <a:tailEnd type="none" w="sm" len="sm"/>
          </a:ln>
        </p:spPr>
        <p:txBody>
          <a:bodyPr wrap="none">
            <a:spAutoFit/>
          </a:bodyPr>
          <a:lstStyle/>
          <a:p>
            <a:pPr algn="ctr" eaLnBrk="0" hangingPunct="0"/>
            <a:r>
              <a:rPr lang="es-MX" b="1" dirty="0" smtClean="0">
                <a:solidFill>
                  <a:schemeClr val="bg2"/>
                </a:solidFill>
              </a:rPr>
              <a:t>Neurona </a:t>
            </a:r>
          </a:p>
          <a:p>
            <a:pPr algn="ctr" eaLnBrk="0" hangingPunct="0"/>
            <a:r>
              <a:rPr lang="es-MX" b="1" dirty="0" smtClean="0">
                <a:solidFill>
                  <a:schemeClr val="bg2"/>
                </a:solidFill>
              </a:rPr>
              <a:t>Cuerno dorsal </a:t>
            </a:r>
            <a:endParaRPr lang="es-MX" b="1" dirty="0">
              <a:solidFill>
                <a:schemeClr val="bg2"/>
              </a:solidFill>
            </a:endParaRPr>
          </a:p>
        </p:txBody>
      </p:sp>
      <p:sp>
        <p:nvSpPr>
          <p:cNvPr id="779269" name="Text Box 1032"/>
          <p:cNvSpPr txBox="1">
            <a:spLocks noChangeArrowheads="1"/>
          </p:cNvSpPr>
          <p:nvPr/>
        </p:nvSpPr>
        <p:spPr bwMode="auto">
          <a:xfrm>
            <a:off x="3467100" y="1593751"/>
            <a:ext cx="167853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bg2"/>
                </a:solidFill>
              </a:rPr>
              <a:t>Terminal fibra C</a:t>
            </a:r>
            <a:endParaRPr lang="es-MX" b="1" dirty="0">
              <a:solidFill>
                <a:schemeClr val="bg2"/>
              </a:solidFill>
            </a:endParaRPr>
          </a:p>
        </p:txBody>
      </p:sp>
      <p:sp>
        <p:nvSpPr>
          <p:cNvPr id="779270" name="Oval 1036"/>
          <p:cNvSpPr>
            <a:spLocks noChangeArrowheads="1"/>
          </p:cNvSpPr>
          <p:nvPr/>
        </p:nvSpPr>
        <p:spPr bwMode="auto">
          <a:xfrm>
            <a:off x="2506663" y="3420963"/>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79271" name="Oval 1038"/>
          <p:cNvSpPr>
            <a:spLocks noChangeArrowheads="1"/>
          </p:cNvSpPr>
          <p:nvPr/>
        </p:nvSpPr>
        <p:spPr bwMode="auto">
          <a:xfrm>
            <a:off x="2978150" y="3151088"/>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79272" name="Oval 1039"/>
          <p:cNvSpPr>
            <a:spLocks noChangeArrowheads="1"/>
          </p:cNvSpPr>
          <p:nvPr/>
        </p:nvSpPr>
        <p:spPr bwMode="auto">
          <a:xfrm>
            <a:off x="3498850" y="3028851"/>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79273" name="Oval 1040"/>
          <p:cNvSpPr>
            <a:spLocks noChangeArrowheads="1"/>
          </p:cNvSpPr>
          <p:nvPr/>
        </p:nvSpPr>
        <p:spPr bwMode="auto">
          <a:xfrm>
            <a:off x="3900488" y="2784376"/>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79274" name="Rectangle 1044"/>
          <p:cNvSpPr>
            <a:spLocks noChangeArrowheads="1"/>
          </p:cNvSpPr>
          <p:nvPr/>
        </p:nvSpPr>
        <p:spPr bwMode="auto">
          <a:xfrm rot="-2549041">
            <a:off x="3471863" y="3714651"/>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79275" name="Rectangle 1051"/>
          <p:cNvSpPr>
            <a:spLocks noChangeArrowheads="1"/>
          </p:cNvSpPr>
          <p:nvPr/>
        </p:nvSpPr>
        <p:spPr bwMode="auto">
          <a:xfrm rot="-503038">
            <a:off x="4078288" y="33447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79276" name="Text Box 1055"/>
          <p:cNvSpPr txBox="1">
            <a:spLocks noChangeArrowheads="1"/>
          </p:cNvSpPr>
          <p:nvPr/>
        </p:nvSpPr>
        <p:spPr bwMode="auto">
          <a:xfrm>
            <a:off x="2849942" y="397341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rgbClr val="C03932"/>
                </a:solidFill>
              </a:rPr>
              <a:t>AMPA</a:t>
            </a:r>
            <a:endParaRPr lang="es-MX" sz="1400" b="1" dirty="0">
              <a:solidFill>
                <a:srgbClr val="C03932"/>
              </a:solidFill>
            </a:endParaRPr>
          </a:p>
        </p:txBody>
      </p:sp>
      <p:sp>
        <p:nvSpPr>
          <p:cNvPr id="779277" name="Text Box 1056"/>
          <p:cNvSpPr txBox="1">
            <a:spLocks noChangeArrowheads="1"/>
          </p:cNvSpPr>
          <p:nvPr/>
        </p:nvSpPr>
        <p:spPr bwMode="auto">
          <a:xfrm>
            <a:off x="4302125" y="3332063"/>
            <a:ext cx="741363" cy="304800"/>
          </a:xfrm>
          <a:prstGeom prst="rect">
            <a:avLst/>
          </a:prstGeom>
          <a:noFill/>
          <a:ln w="12700">
            <a:noFill/>
            <a:miter lim="800000"/>
            <a:headEnd type="none" w="sm" len="sm"/>
            <a:tailEnd type="none" w="sm" len="sm"/>
          </a:ln>
        </p:spPr>
        <p:txBody>
          <a:bodyPr>
            <a:spAutoFit/>
          </a:bodyPr>
          <a:lstStyle/>
          <a:p>
            <a:pPr algn="ctr" eaLnBrk="0" hangingPunct="0"/>
            <a:r>
              <a:rPr lang="es-MX" sz="1400" b="1" dirty="0" smtClean="0">
                <a:solidFill>
                  <a:srgbClr val="C03932"/>
                </a:solidFill>
              </a:rPr>
              <a:t>NMDA</a:t>
            </a:r>
            <a:endParaRPr lang="es-MX" sz="1400" b="1" dirty="0">
              <a:solidFill>
                <a:srgbClr val="C03932"/>
              </a:solidFill>
            </a:endParaRPr>
          </a:p>
        </p:txBody>
      </p:sp>
      <p:sp>
        <p:nvSpPr>
          <p:cNvPr id="779278" name="Text Box 1057"/>
          <p:cNvSpPr txBox="1">
            <a:spLocks noChangeArrowheads="1"/>
          </p:cNvSpPr>
          <p:nvPr/>
        </p:nvSpPr>
        <p:spPr bwMode="auto">
          <a:xfrm>
            <a:off x="3778250" y="4009926"/>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779279" name="Oval 1059"/>
          <p:cNvSpPr>
            <a:spLocks noChangeArrowheads="1"/>
          </p:cNvSpPr>
          <p:nvPr/>
        </p:nvSpPr>
        <p:spPr bwMode="auto">
          <a:xfrm flipH="1">
            <a:off x="3068638" y="32844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0" name="Oval 1060"/>
          <p:cNvSpPr>
            <a:spLocks noChangeArrowheads="1"/>
          </p:cNvSpPr>
          <p:nvPr/>
        </p:nvSpPr>
        <p:spPr bwMode="auto">
          <a:xfrm flipH="1">
            <a:off x="3205163" y="343683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1" name="Oval 1061"/>
          <p:cNvSpPr>
            <a:spLocks noChangeArrowheads="1"/>
          </p:cNvSpPr>
          <p:nvPr/>
        </p:nvSpPr>
        <p:spPr bwMode="auto">
          <a:xfrm flipH="1">
            <a:off x="3146425" y="35765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2" name="Oval 1062"/>
          <p:cNvSpPr>
            <a:spLocks noChangeArrowheads="1"/>
          </p:cNvSpPr>
          <p:nvPr/>
        </p:nvSpPr>
        <p:spPr bwMode="auto">
          <a:xfrm flipH="1">
            <a:off x="3244850" y="32780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3" name="Oval 1063"/>
          <p:cNvSpPr>
            <a:spLocks noChangeArrowheads="1"/>
          </p:cNvSpPr>
          <p:nvPr/>
        </p:nvSpPr>
        <p:spPr bwMode="auto">
          <a:xfrm flipH="1">
            <a:off x="3422650" y="36019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4" name="Oval 1064"/>
          <p:cNvSpPr>
            <a:spLocks noChangeArrowheads="1"/>
          </p:cNvSpPr>
          <p:nvPr/>
        </p:nvSpPr>
        <p:spPr bwMode="auto">
          <a:xfrm flipH="1">
            <a:off x="3609975" y="31129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5" name="Oval 1065"/>
          <p:cNvSpPr>
            <a:spLocks noChangeArrowheads="1"/>
          </p:cNvSpPr>
          <p:nvPr/>
        </p:nvSpPr>
        <p:spPr bwMode="auto">
          <a:xfrm flipH="1">
            <a:off x="3903663" y="33288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6" name="Oval 1066"/>
          <p:cNvSpPr>
            <a:spLocks noChangeArrowheads="1"/>
          </p:cNvSpPr>
          <p:nvPr/>
        </p:nvSpPr>
        <p:spPr bwMode="auto">
          <a:xfrm flipH="1">
            <a:off x="3954463" y="28970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7" name="Oval 1067"/>
          <p:cNvSpPr>
            <a:spLocks noChangeArrowheads="1"/>
          </p:cNvSpPr>
          <p:nvPr/>
        </p:nvSpPr>
        <p:spPr bwMode="auto">
          <a:xfrm flipH="1">
            <a:off x="3892550" y="3055838"/>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79288" name="Oval 1068"/>
          <p:cNvSpPr>
            <a:spLocks noChangeArrowheads="1"/>
          </p:cNvSpPr>
          <p:nvPr/>
        </p:nvSpPr>
        <p:spPr bwMode="auto">
          <a:xfrm flipH="1">
            <a:off x="4100513" y="30812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36589" name="Oval 1069"/>
          <p:cNvSpPr>
            <a:spLocks noChangeArrowheads="1"/>
          </p:cNvSpPr>
          <p:nvPr/>
        </p:nvSpPr>
        <p:spPr bwMode="auto">
          <a:xfrm>
            <a:off x="2506663" y="3917851"/>
            <a:ext cx="298450" cy="139700"/>
          </a:xfrm>
          <a:prstGeom prst="ellipse">
            <a:avLst/>
          </a:prstGeom>
          <a:solidFill>
            <a:schemeClr val="accent5"/>
          </a:solidFill>
          <a:ln w="12700">
            <a:noFill/>
            <a:round/>
            <a:headEnd type="none" w="sm" len="sm"/>
            <a:tailEnd type="none" w="sm" len="sm"/>
          </a:ln>
        </p:spPr>
        <p:txBody>
          <a:bodyPr wrap="none" anchor="ctr"/>
          <a:lstStyle/>
          <a:p>
            <a:pPr>
              <a:defRPr/>
            </a:pPr>
            <a:endParaRPr lang="es-MX" b="1" dirty="0">
              <a:solidFill>
                <a:srgbClr val="FAFD00"/>
              </a:solidFill>
              <a:ea typeface="+mn-ea"/>
              <a:cs typeface="+mn-cs"/>
            </a:endParaRPr>
          </a:p>
        </p:txBody>
      </p:sp>
      <p:sp>
        <p:nvSpPr>
          <p:cNvPr id="779290" name="Freeform 1070"/>
          <p:cNvSpPr>
            <a:spLocks/>
          </p:cNvSpPr>
          <p:nvPr/>
        </p:nvSpPr>
        <p:spPr bwMode="auto">
          <a:xfrm>
            <a:off x="2557463" y="3827363"/>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779291" name="Rectangle 1071"/>
          <p:cNvSpPr>
            <a:spLocks noChangeArrowheads="1"/>
          </p:cNvSpPr>
          <p:nvPr/>
        </p:nvSpPr>
        <p:spPr bwMode="auto">
          <a:xfrm>
            <a:off x="2579688" y="353050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79292" name="Rectangle 1072"/>
          <p:cNvSpPr>
            <a:spLocks noChangeArrowheads="1"/>
          </p:cNvSpPr>
          <p:nvPr/>
        </p:nvSpPr>
        <p:spPr bwMode="auto">
          <a:xfrm>
            <a:off x="2551113" y="37781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79293" name="Rectangle 1073"/>
          <p:cNvSpPr>
            <a:spLocks noChangeArrowheads="1"/>
          </p:cNvSpPr>
          <p:nvPr/>
        </p:nvSpPr>
        <p:spPr bwMode="auto">
          <a:xfrm>
            <a:off x="2686050" y="3676551"/>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79294" name="Text Box 1074"/>
          <p:cNvSpPr txBox="1">
            <a:spLocks noChangeArrowheads="1"/>
          </p:cNvSpPr>
          <p:nvPr/>
        </p:nvSpPr>
        <p:spPr bwMode="auto">
          <a:xfrm>
            <a:off x="1570038" y="3597176"/>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bg2"/>
                </a:solidFill>
              </a:rPr>
              <a:t>Sustancia P</a:t>
            </a:r>
            <a:endParaRPr lang="es-MX" sz="1200" b="1" dirty="0">
              <a:solidFill>
                <a:schemeClr val="bg2"/>
              </a:solidFill>
            </a:endParaRPr>
          </a:p>
        </p:txBody>
      </p:sp>
      <p:sp>
        <p:nvSpPr>
          <p:cNvPr id="779295" name="Text Box 1075"/>
          <p:cNvSpPr txBox="1">
            <a:spLocks noChangeArrowheads="1"/>
          </p:cNvSpPr>
          <p:nvPr/>
        </p:nvSpPr>
        <p:spPr bwMode="auto">
          <a:xfrm>
            <a:off x="2943225" y="2585938"/>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779296" name="Line 1085"/>
          <p:cNvSpPr>
            <a:spLocks noChangeShapeType="1"/>
          </p:cNvSpPr>
          <p:nvPr/>
        </p:nvSpPr>
        <p:spPr bwMode="auto">
          <a:xfrm>
            <a:off x="4187825" y="4290913"/>
            <a:ext cx="255588" cy="298450"/>
          </a:xfrm>
          <a:prstGeom prst="line">
            <a:avLst/>
          </a:prstGeom>
          <a:noFill/>
          <a:ln w="38100">
            <a:solidFill>
              <a:schemeClr val="accent1">
                <a:lumMod val="75000"/>
              </a:schemeClr>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779297" name="Group 1088"/>
          <p:cNvGrpSpPr>
            <a:grpSpLocks/>
          </p:cNvGrpSpPr>
          <p:nvPr/>
        </p:nvGrpSpPr>
        <p:grpSpPr bwMode="auto">
          <a:xfrm>
            <a:off x="2687638" y="4290913"/>
            <a:ext cx="1524000" cy="558800"/>
            <a:chOff x="1869" y="2614"/>
            <a:chExt cx="1080" cy="352"/>
          </a:xfrm>
        </p:grpSpPr>
        <p:sp>
          <p:nvSpPr>
            <p:cNvPr id="779370"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779371"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779298" name="Text Box 1089"/>
          <p:cNvSpPr txBox="1">
            <a:spLocks noChangeArrowheads="1"/>
          </p:cNvSpPr>
          <p:nvPr/>
        </p:nvSpPr>
        <p:spPr bwMode="auto">
          <a:xfrm>
            <a:off x="4302125" y="4597301"/>
            <a:ext cx="54809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1"/>
                </a:solidFill>
              </a:rPr>
              <a:t>PKC</a:t>
            </a:r>
            <a:endParaRPr lang="es-MX" b="1" dirty="0">
              <a:solidFill>
                <a:schemeClr val="accent1"/>
              </a:solidFill>
            </a:endParaRPr>
          </a:p>
        </p:txBody>
      </p:sp>
      <p:sp>
        <p:nvSpPr>
          <p:cNvPr id="779299" name="Freeform 1090"/>
          <p:cNvSpPr>
            <a:spLocks/>
          </p:cNvSpPr>
          <p:nvPr/>
        </p:nvSpPr>
        <p:spPr bwMode="auto">
          <a:xfrm>
            <a:off x="4379913" y="3665438"/>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779300" name="Freeform 1097"/>
          <p:cNvSpPr>
            <a:spLocks/>
          </p:cNvSpPr>
          <p:nvPr/>
        </p:nvSpPr>
        <p:spPr bwMode="auto">
          <a:xfrm rot="16859418" flipH="1">
            <a:off x="3703637" y="4084539"/>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s-MX" dirty="0"/>
          </a:p>
        </p:txBody>
      </p:sp>
      <p:sp>
        <p:nvSpPr>
          <p:cNvPr id="236620" name="Oval 1100"/>
          <p:cNvSpPr>
            <a:spLocks noChangeArrowheads="1"/>
          </p:cNvSpPr>
          <p:nvPr/>
        </p:nvSpPr>
        <p:spPr bwMode="auto">
          <a:xfrm rot="20337001" flipV="1">
            <a:off x="4181862" y="5282939"/>
            <a:ext cx="109500"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779369" name="Freeform 1101"/>
          <p:cNvSpPr>
            <a:spLocks/>
          </p:cNvSpPr>
          <p:nvPr/>
        </p:nvSpPr>
        <p:spPr bwMode="auto">
          <a:xfrm rot="14937001">
            <a:off x="4099538" y="5361986"/>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79302" name="Text Box 1102"/>
          <p:cNvSpPr txBox="1">
            <a:spLocks noChangeArrowheads="1"/>
          </p:cNvSpPr>
          <p:nvPr/>
        </p:nvSpPr>
        <p:spPr bwMode="auto">
          <a:xfrm>
            <a:off x="3214688" y="4386163"/>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C03932"/>
                </a:solidFill>
              </a:rPr>
              <a:t>(+)</a:t>
            </a:r>
            <a:endParaRPr lang="es-MX" b="1" dirty="0">
              <a:solidFill>
                <a:srgbClr val="C03932"/>
              </a:solidFill>
            </a:endParaRPr>
          </a:p>
        </p:txBody>
      </p:sp>
      <p:sp>
        <p:nvSpPr>
          <p:cNvPr id="779303" name="Text Box 1103"/>
          <p:cNvSpPr txBox="1">
            <a:spLocks noChangeArrowheads="1"/>
          </p:cNvSpPr>
          <p:nvPr/>
        </p:nvSpPr>
        <p:spPr bwMode="auto">
          <a:xfrm>
            <a:off x="4311650" y="41353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C03932"/>
                </a:solidFill>
              </a:rPr>
              <a:t>(+)</a:t>
            </a:r>
            <a:endParaRPr lang="es-MX" b="1" dirty="0">
              <a:solidFill>
                <a:srgbClr val="C03932"/>
              </a:solidFill>
            </a:endParaRPr>
          </a:p>
        </p:txBody>
      </p:sp>
      <p:sp>
        <p:nvSpPr>
          <p:cNvPr id="779304" name="Line 1104"/>
          <p:cNvSpPr>
            <a:spLocks noChangeShapeType="1"/>
          </p:cNvSpPr>
          <p:nvPr/>
        </p:nvSpPr>
        <p:spPr bwMode="auto">
          <a:xfrm flipV="1">
            <a:off x="4392613" y="4944963"/>
            <a:ext cx="157162" cy="368300"/>
          </a:xfrm>
          <a:prstGeom prst="line">
            <a:avLst/>
          </a:prstGeom>
          <a:noFill/>
          <a:ln w="57150">
            <a:solidFill>
              <a:schemeClr val="accent1">
                <a:lumMod val="75000"/>
              </a:schemeClr>
            </a:solidFill>
            <a:round/>
            <a:headEnd type="none" w="sm" len="sm"/>
            <a:tailEnd type="triangle" w="sm" len="sm"/>
          </a:ln>
        </p:spPr>
        <p:txBody>
          <a:bodyPr wrap="none" anchor="ctr"/>
          <a:lstStyle/>
          <a:p>
            <a:endParaRPr lang="es-MX" dirty="0"/>
          </a:p>
        </p:txBody>
      </p:sp>
      <p:sp>
        <p:nvSpPr>
          <p:cNvPr id="779305" name="Text Box 1105"/>
          <p:cNvSpPr txBox="1">
            <a:spLocks noChangeArrowheads="1"/>
          </p:cNvSpPr>
          <p:nvPr/>
        </p:nvSpPr>
        <p:spPr bwMode="auto">
          <a:xfrm>
            <a:off x="4445000" y="517197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sp>
        <p:nvSpPr>
          <p:cNvPr id="779306" name="Text Box 1106"/>
          <p:cNvSpPr txBox="1">
            <a:spLocks noChangeArrowheads="1"/>
          </p:cNvSpPr>
          <p:nvPr/>
        </p:nvSpPr>
        <p:spPr bwMode="auto">
          <a:xfrm>
            <a:off x="4640826" y="5789513"/>
            <a:ext cx="1164100" cy="541046"/>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chemeClr val="bg2"/>
                </a:solidFill>
              </a:rPr>
              <a:t>Inducción </a:t>
            </a:r>
          </a:p>
          <a:p>
            <a:pPr algn="ctr" eaLnBrk="0" hangingPunct="0">
              <a:lnSpc>
                <a:spcPct val="80000"/>
              </a:lnSpc>
            </a:pPr>
            <a:r>
              <a:rPr lang="es-MX" b="1" dirty="0" smtClean="0">
                <a:solidFill>
                  <a:schemeClr val="bg2"/>
                </a:solidFill>
              </a:rPr>
              <a:t>COX-2</a:t>
            </a:r>
            <a:endParaRPr lang="es-MX" b="1" dirty="0">
              <a:solidFill>
                <a:schemeClr val="bg2"/>
              </a:solidFill>
            </a:endParaRPr>
          </a:p>
        </p:txBody>
      </p:sp>
      <p:sp>
        <p:nvSpPr>
          <p:cNvPr id="779307" name="Text Box 1108"/>
          <p:cNvSpPr txBox="1">
            <a:spLocks noChangeArrowheads="1"/>
          </p:cNvSpPr>
          <p:nvPr/>
        </p:nvSpPr>
        <p:spPr bwMode="auto">
          <a:xfrm>
            <a:off x="3730625" y="54847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79308" name="Rectangle 1115"/>
          <p:cNvSpPr>
            <a:spLocks noChangeArrowheads="1"/>
          </p:cNvSpPr>
          <p:nvPr/>
        </p:nvSpPr>
        <p:spPr bwMode="auto">
          <a:xfrm rot="4159144">
            <a:off x="5602288" y="3301901"/>
            <a:ext cx="63500" cy="254000"/>
          </a:xfrm>
          <a:prstGeom prst="rect">
            <a:avLst/>
          </a:prstGeom>
          <a:solidFill>
            <a:schemeClr val="tx2"/>
          </a:solidFill>
          <a:ln w="9525">
            <a:noFill/>
            <a:miter lim="800000"/>
            <a:headEnd/>
            <a:tailEnd/>
          </a:ln>
        </p:spPr>
        <p:txBody>
          <a:bodyPr rot="10800000" vert="eaVert" wrap="none" anchor="ctr"/>
          <a:lstStyle/>
          <a:p>
            <a:endParaRPr lang="es-MX" b="1" dirty="0">
              <a:solidFill>
                <a:srgbClr val="FAFD00"/>
              </a:solidFill>
            </a:endParaRPr>
          </a:p>
        </p:txBody>
      </p:sp>
      <p:sp>
        <p:nvSpPr>
          <p:cNvPr id="779309" name="Rectangle 1119"/>
          <p:cNvSpPr>
            <a:spLocks noChangeArrowheads="1"/>
          </p:cNvSpPr>
          <p:nvPr/>
        </p:nvSpPr>
        <p:spPr bwMode="auto">
          <a:xfrm rot="4159144">
            <a:off x="5422900" y="2936776"/>
            <a:ext cx="63500" cy="254000"/>
          </a:xfrm>
          <a:prstGeom prst="rect">
            <a:avLst/>
          </a:prstGeom>
          <a:solidFill>
            <a:schemeClr val="tx2"/>
          </a:solidFill>
          <a:ln w="9525">
            <a:noFill/>
            <a:miter lim="800000"/>
            <a:headEnd/>
            <a:tailEnd/>
          </a:ln>
        </p:spPr>
        <p:txBody>
          <a:bodyPr rot="10800000" vert="eaVert" wrap="none" anchor="ctr"/>
          <a:lstStyle/>
          <a:p>
            <a:endParaRPr lang="es-MX" b="1" dirty="0">
              <a:solidFill>
                <a:srgbClr val="FAFD00"/>
              </a:solidFill>
            </a:endParaRPr>
          </a:p>
        </p:txBody>
      </p:sp>
      <p:sp>
        <p:nvSpPr>
          <p:cNvPr id="779310" name="Line 1121"/>
          <p:cNvSpPr>
            <a:spLocks noChangeShapeType="1"/>
          </p:cNvSpPr>
          <p:nvPr/>
        </p:nvSpPr>
        <p:spPr bwMode="auto">
          <a:xfrm flipV="1">
            <a:off x="4344988" y="3584476"/>
            <a:ext cx="749300" cy="476250"/>
          </a:xfrm>
          <a:prstGeom prst="line">
            <a:avLst/>
          </a:prstGeom>
          <a:noFill/>
          <a:ln w="28575">
            <a:solidFill>
              <a:srgbClr val="000000"/>
            </a:solidFill>
            <a:prstDash val="sysDot"/>
            <a:round/>
            <a:headEnd type="none" w="sm" len="sm"/>
            <a:tailEnd type="none" w="sm" len="sm"/>
          </a:ln>
        </p:spPr>
        <p:txBody>
          <a:bodyPr wrap="none" anchor="ctr"/>
          <a:lstStyle/>
          <a:p>
            <a:endParaRPr lang="es-MX" dirty="0"/>
          </a:p>
        </p:txBody>
      </p:sp>
      <p:sp>
        <p:nvSpPr>
          <p:cNvPr id="779311" name="Line 1122"/>
          <p:cNvSpPr>
            <a:spLocks noChangeShapeType="1"/>
          </p:cNvSpPr>
          <p:nvPr/>
        </p:nvSpPr>
        <p:spPr bwMode="auto">
          <a:xfrm flipV="1">
            <a:off x="5070475" y="3203476"/>
            <a:ext cx="168275" cy="354012"/>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779312" name="Line 1123"/>
          <p:cNvSpPr>
            <a:spLocks noChangeShapeType="1"/>
          </p:cNvSpPr>
          <p:nvPr/>
        </p:nvSpPr>
        <p:spPr bwMode="auto">
          <a:xfrm flipV="1">
            <a:off x="5094288" y="3557488"/>
            <a:ext cx="290512" cy="26988"/>
          </a:xfrm>
          <a:prstGeom prst="line">
            <a:avLst/>
          </a:prstGeom>
          <a:noFill/>
          <a:ln w="28575">
            <a:solidFill>
              <a:srgbClr val="000000"/>
            </a:solidFill>
            <a:prstDash val="sysDot"/>
            <a:round/>
            <a:headEnd type="none" w="sm" len="sm"/>
            <a:tailEnd type="triangle" w="sm" len="sm"/>
          </a:ln>
        </p:spPr>
        <p:txBody>
          <a:bodyPr wrap="none" anchor="ctr"/>
          <a:lstStyle/>
          <a:p>
            <a:endParaRPr lang="es-MX" dirty="0"/>
          </a:p>
        </p:txBody>
      </p:sp>
      <p:sp>
        <p:nvSpPr>
          <p:cNvPr id="779313" name="Text Box 1124"/>
          <p:cNvSpPr txBox="1">
            <a:spLocks noChangeArrowheads="1"/>
          </p:cNvSpPr>
          <p:nvPr/>
        </p:nvSpPr>
        <p:spPr bwMode="auto">
          <a:xfrm>
            <a:off x="5151438" y="3235226"/>
            <a:ext cx="360362" cy="304800"/>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rgbClr val="C03932"/>
                </a:solidFill>
              </a:rPr>
              <a:t>(-)</a:t>
            </a:r>
            <a:endParaRPr lang="es-MX" sz="1400" b="1" dirty="0">
              <a:solidFill>
                <a:srgbClr val="C03932"/>
              </a:solidFill>
            </a:endParaRPr>
          </a:p>
        </p:txBody>
      </p:sp>
      <p:sp>
        <p:nvSpPr>
          <p:cNvPr id="236647" name="Oval 1127"/>
          <p:cNvSpPr>
            <a:spLocks noChangeArrowheads="1"/>
          </p:cNvSpPr>
          <p:nvPr/>
        </p:nvSpPr>
        <p:spPr bwMode="auto">
          <a:xfrm rot="20337001" flipV="1">
            <a:off x="5883276" y="5280459"/>
            <a:ext cx="106575"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779367" name="Freeform 1128"/>
          <p:cNvSpPr>
            <a:spLocks/>
          </p:cNvSpPr>
          <p:nvPr/>
        </p:nvSpPr>
        <p:spPr bwMode="auto">
          <a:xfrm rot="14937001">
            <a:off x="5787844" y="5364368"/>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79315" name="Text Box 1129"/>
          <p:cNvSpPr txBox="1">
            <a:spLocks noChangeArrowheads="1"/>
          </p:cNvSpPr>
          <p:nvPr/>
        </p:nvSpPr>
        <p:spPr bwMode="auto">
          <a:xfrm>
            <a:off x="6032500" y="5283101"/>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79316" name="Rectangle 1130"/>
          <p:cNvSpPr>
            <a:spLocks noChangeArrowheads="1"/>
          </p:cNvSpPr>
          <p:nvPr/>
        </p:nvSpPr>
        <p:spPr bwMode="auto">
          <a:xfrm rot="-896920">
            <a:off x="5802313" y="5178326"/>
            <a:ext cx="242887" cy="74612"/>
          </a:xfrm>
          <a:prstGeom prst="rect">
            <a:avLst/>
          </a:prstGeom>
          <a:solidFill>
            <a:schemeClr val="bg1"/>
          </a:solidFill>
          <a:ln w="38100">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779317" name="Line 1131"/>
          <p:cNvSpPr>
            <a:spLocks noChangeShapeType="1"/>
          </p:cNvSpPr>
          <p:nvPr/>
        </p:nvSpPr>
        <p:spPr bwMode="auto">
          <a:xfrm flipH="1">
            <a:off x="5530850" y="5025926"/>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779318" name="Text Box 1132"/>
          <p:cNvSpPr txBox="1">
            <a:spLocks noChangeArrowheads="1"/>
          </p:cNvSpPr>
          <p:nvPr/>
        </p:nvSpPr>
        <p:spPr bwMode="auto">
          <a:xfrm>
            <a:off x="5162550" y="5256113"/>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rgbClr val="0092FF"/>
                </a:solidFill>
              </a:rPr>
              <a:t>Na</a:t>
            </a:r>
            <a:r>
              <a:rPr lang="es-MX" sz="1400" b="1" baseline="30000" dirty="0" smtClean="0">
                <a:solidFill>
                  <a:srgbClr val="0092FF"/>
                </a:solidFill>
              </a:rPr>
              <a:t>+</a:t>
            </a:r>
            <a:endParaRPr lang="es-MX" sz="1400" b="1" dirty="0">
              <a:solidFill>
                <a:srgbClr val="0092FF"/>
              </a:solidFill>
            </a:endParaRPr>
          </a:p>
        </p:txBody>
      </p:sp>
      <p:sp>
        <p:nvSpPr>
          <p:cNvPr id="236657" name="Oval 1137"/>
          <p:cNvSpPr>
            <a:spLocks noChangeArrowheads="1"/>
          </p:cNvSpPr>
          <p:nvPr/>
        </p:nvSpPr>
        <p:spPr bwMode="auto">
          <a:xfrm rot="1004788" flipV="1">
            <a:off x="5559819" y="3795621"/>
            <a:ext cx="109331"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779365" name="Freeform 1138"/>
          <p:cNvSpPr>
            <a:spLocks/>
          </p:cNvSpPr>
          <p:nvPr/>
        </p:nvSpPr>
        <p:spPr bwMode="auto">
          <a:xfrm rot="17204788">
            <a:off x="5452837" y="3861365"/>
            <a:ext cx="279269" cy="233363"/>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79320" name="Text Box 1139"/>
          <p:cNvSpPr txBox="1">
            <a:spLocks noChangeArrowheads="1"/>
          </p:cNvSpPr>
          <p:nvPr/>
        </p:nvSpPr>
        <p:spPr bwMode="auto">
          <a:xfrm>
            <a:off x="5645150" y="39861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79321" name="Line 1140"/>
          <p:cNvSpPr>
            <a:spLocks noChangeShapeType="1"/>
          </p:cNvSpPr>
          <p:nvPr/>
        </p:nvSpPr>
        <p:spPr bwMode="auto">
          <a:xfrm flipH="1" flipV="1">
            <a:off x="5465763" y="3598763"/>
            <a:ext cx="30162" cy="223838"/>
          </a:xfrm>
          <a:prstGeom prst="line">
            <a:avLst/>
          </a:prstGeom>
          <a:noFill/>
          <a:ln w="12700">
            <a:solidFill>
              <a:srgbClr val="000000"/>
            </a:solidFill>
            <a:round/>
            <a:headEnd type="none" w="sm" len="sm"/>
            <a:tailEnd type="triangle" w="med" len="med"/>
          </a:ln>
        </p:spPr>
        <p:txBody>
          <a:bodyPr/>
          <a:lstStyle/>
          <a:p>
            <a:endParaRPr lang="es-MX" dirty="0"/>
          </a:p>
        </p:txBody>
      </p:sp>
      <p:sp>
        <p:nvSpPr>
          <p:cNvPr id="236664" name="Oval 1144"/>
          <p:cNvSpPr>
            <a:spLocks noChangeArrowheads="1"/>
          </p:cNvSpPr>
          <p:nvPr/>
        </p:nvSpPr>
        <p:spPr bwMode="auto">
          <a:xfrm rot="469103" flipV="1">
            <a:off x="2368550" y="2666901"/>
            <a:ext cx="109538" cy="346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9324" name="Freeform 1145"/>
          <p:cNvSpPr>
            <a:spLocks/>
          </p:cNvSpPr>
          <p:nvPr/>
        </p:nvSpPr>
        <p:spPr bwMode="auto">
          <a:xfrm rot="-4930897">
            <a:off x="2263776" y="2735163"/>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79325" name="Text Box 1146"/>
          <p:cNvSpPr txBox="1">
            <a:spLocks noChangeArrowheads="1"/>
          </p:cNvSpPr>
          <p:nvPr/>
        </p:nvSpPr>
        <p:spPr bwMode="auto">
          <a:xfrm>
            <a:off x="1663700" y="279866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79326" name="Text Box 1147"/>
          <p:cNvSpPr txBox="1">
            <a:spLocks noChangeArrowheads="1"/>
          </p:cNvSpPr>
          <p:nvPr/>
        </p:nvSpPr>
        <p:spPr bwMode="auto">
          <a:xfrm>
            <a:off x="2535238" y="2714526"/>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cxnSp>
        <p:nvCxnSpPr>
          <p:cNvPr id="779327" name="AutoShape 81"/>
          <p:cNvCxnSpPr>
            <a:cxnSpLocks noChangeShapeType="1"/>
            <a:stCxn id="779306" idx="1"/>
            <a:endCxn id="779307" idx="1"/>
          </p:cNvCxnSpPr>
          <p:nvPr/>
        </p:nvCxnSpPr>
        <p:spPr bwMode="auto">
          <a:xfrm rot="10800000">
            <a:off x="3730626" y="5623214"/>
            <a:ext cx="910201" cy="436823"/>
          </a:xfrm>
          <a:prstGeom prst="bentConnector3">
            <a:avLst>
              <a:gd name="adj1" fmla="val 125115"/>
            </a:avLst>
          </a:prstGeom>
          <a:noFill/>
          <a:ln w="28575">
            <a:solidFill>
              <a:schemeClr val="accent6"/>
            </a:solidFill>
            <a:miter lim="800000"/>
            <a:headEnd/>
            <a:tailEnd type="triangle" w="med" len="med"/>
          </a:ln>
        </p:spPr>
      </p:cxnSp>
      <p:cxnSp>
        <p:nvCxnSpPr>
          <p:cNvPr id="779328" name="AutoShape 82"/>
          <p:cNvCxnSpPr>
            <a:cxnSpLocks noChangeShapeType="1"/>
            <a:stCxn id="779306" idx="1"/>
            <a:endCxn id="779325" idx="1"/>
          </p:cNvCxnSpPr>
          <p:nvPr/>
        </p:nvCxnSpPr>
        <p:spPr bwMode="auto">
          <a:xfrm rot="10800000">
            <a:off x="1663700" y="2937164"/>
            <a:ext cx="2977126" cy="3122873"/>
          </a:xfrm>
          <a:prstGeom prst="bentConnector3">
            <a:avLst>
              <a:gd name="adj1" fmla="val 107679"/>
            </a:avLst>
          </a:prstGeom>
          <a:noFill/>
          <a:ln w="28575">
            <a:solidFill>
              <a:schemeClr val="accent6"/>
            </a:solidFill>
            <a:miter lim="800000"/>
            <a:headEnd/>
            <a:tailEnd type="triangle" w="med" len="med"/>
          </a:ln>
        </p:spPr>
      </p:cxnSp>
      <p:sp>
        <p:nvSpPr>
          <p:cNvPr id="779329" name="Oval 1113"/>
          <p:cNvSpPr>
            <a:spLocks noChangeArrowheads="1"/>
          </p:cNvSpPr>
          <p:nvPr/>
        </p:nvSpPr>
        <p:spPr bwMode="auto">
          <a:xfrm rot="8500723">
            <a:off x="5434013" y="3316188"/>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9330" name="Oval 1114"/>
          <p:cNvSpPr>
            <a:spLocks noChangeArrowheads="1"/>
          </p:cNvSpPr>
          <p:nvPr/>
        </p:nvSpPr>
        <p:spPr bwMode="auto">
          <a:xfrm rot="10048218">
            <a:off x="5480050" y="3460651"/>
            <a:ext cx="323850"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36637" name="Oval 1117"/>
          <p:cNvSpPr>
            <a:spLocks noChangeArrowheads="1"/>
          </p:cNvSpPr>
          <p:nvPr/>
        </p:nvSpPr>
        <p:spPr bwMode="auto">
          <a:xfrm rot="8500723">
            <a:off x="5254625" y="2951063"/>
            <a:ext cx="323850" cy="103188"/>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36638" name="Oval 1118"/>
          <p:cNvSpPr>
            <a:spLocks noChangeArrowheads="1"/>
          </p:cNvSpPr>
          <p:nvPr/>
        </p:nvSpPr>
        <p:spPr bwMode="auto">
          <a:xfrm rot="10048218">
            <a:off x="5302250" y="3095526"/>
            <a:ext cx="322263" cy="103187"/>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cxnSp>
        <p:nvCxnSpPr>
          <p:cNvPr id="779333" name="AutoShape 87"/>
          <p:cNvCxnSpPr>
            <a:cxnSpLocks noChangeShapeType="1"/>
            <a:stCxn id="779306" idx="3"/>
            <a:endCxn id="779315" idx="3"/>
          </p:cNvCxnSpPr>
          <p:nvPr/>
        </p:nvCxnSpPr>
        <p:spPr bwMode="auto">
          <a:xfrm flipV="1">
            <a:off x="5804926" y="5421601"/>
            <a:ext cx="720017" cy="638435"/>
          </a:xfrm>
          <a:prstGeom prst="bentConnector3">
            <a:avLst>
              <a:gd name="adj1" fmla="val 131749"/>
            </a:avLst>
          </a:prstGeom>
          <a:noFill/>
          <a:ln w="28575">
            <a:solidFill>
              <a:schemeClr val="accent6"/>
            </a:solidFill>
            <a:miter lim="800000"/>
            <a:headEnd/>
            <a:tailEnd type="triangle" w="med" len="med"/>
          </a:ln>
        </p:spPr>
      </p:cxnSp>
      <p:cxnSp>
        <p:nvCxnSpPr>
          <p:cNvPr id="779334" name="AutoShape 88"/>
          <p:cNvCxnSpPr>
            <a:cxnSpLocks noChangeShapeType="1"/>
            <a:stCxn id="779306" idx="3"/>
            <a:endCxn id="779320" idx="3"/>
          </p:cNvCxnSpPr>
          <p:nvPr/>
        </p:nvCxnSpPr>
        <p:spPr bwMode="auto">
          <a:xfrm flipV="1">
            <a:off x="5804926" y="4124613"/>
            <a:ext cx="332667" cy="1935423"/>
          </a:xfrm>
          <a:prstGeom prst="bentConnector3">
            <a:avLst>
              <a:gd name="adj1" fmla="val 168717"/>
            </a:avLst>
          </a:prstGeom>
          <a:noFill/>
          <a:ln w="28575">
            <a:solidFill>
              <a:schemeClr val="accent6"/>
            </a:solidFill>
            <a:miter lim="800000"/>
            <a:headEnd/>
            <a:tailEnd type="triangle" w="med" len="med"/>
          </a:ln>
        </p:spPr>
      </p:cxnSp>
      <p:sp>
        <p:nvSpPr>
          <p:cNvPr id="779335" name="Oval 89"/>
          <p:cNvSpPr>
            <a:spLocks noChangeArrowheads="1"/>
          </p:cNvSpPr>
          <p:nvPr/>
        </p:nvSpPr>
        <p:spPr bwMode="auto">
          <a:xfrm>
            <a:off x="4184650" y="3530501"/>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779336" name="Oval 90"/>
          <p:cNvSpPr>
            <a:spLocks noChangeArrowheads="1"/>
          </p:cNvSpPr>
          <p:nvPr/>
        </p:nvSpPr>
        <p:spPr bwMode="auto">
          <a:xfrm>
            <a:off x="3427413" y="3984526"/>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236562" name="Oval 1042"/>
          <p:cNvSpPr>
            <a:spLocks noChangeArrowheads="1"/>
          </p:cNvSpPr>
          <p:nvPr/>
        </p:nvSpPr>
        <p:spPr bwMode="auto">
          <a:xfrm rot="1792538">
            <a:off x="3284538" y="3870226"/>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236563" name="Oval 1043"/>
          <p:cNvSpPr>
            <a:spLocks noChangeArrowheads="1"/>
          </p:cNvSpPr>
          <p:nvPr/>
        </p:nvSpPr>
        <p:spPr bwMode="auto">
          <a:xfrm rot="3340033">
            <a:off x="3383757" y="37773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9339" name="Oval 1049"/>
          <p:cNvSpPr>
            <a:spLocks noChangeArrowheads="1"/>
          </p:cNvSpPr>
          <p:nvPr/>
        </p:nvSpPr>
        <p:spPr bwMode="auto">
          <a:xfrm rot="3838541">
            <a:off x="3863182" y="3470969"/>
            <a:ext cx="363538"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9340" name="Oval 1050"/>
          <p:cNvSpPr>
            <a:spLocks noChangeArrowheads="1"/>
          </p:cNvSpPr>
          <p:nvPr/>
        </p:nvSpPr>
        <p:spPr bwMode="auto">
          <a:xfrm rot="5386036">
            <a:off x="3998119" y="3447157"/>
            <a:ext cx="363537" cy="92075"/>
          </a:xfrm>
          <a:prstGeom prst="ellipse">
            <a:avLst/>
          </a:prstGeom>
          <a:solidFill>
            <a:schemeClr val="accent5"/>
          </a:solidFill>
          <a:ln w="9525">
            <a:noFill/>
            <a:round/>
            <a:headEnd/>
            <a:tailEnd/>
          </a:ln>
        </p:spPr>
        <p:txBody>
          <a:bodyPr rot="10800000" vert="eaVert" wrap="none" anchor="ctr"/>
          <a:lstStyle/>
          <a:p>
            <a:endParaRPr lang="es-MX" b="1" dirty="0">
              <a:solidFill>
                <a:srgbClr val="FAFD00"/>
              </a:solidFill>
            </a:endParaRPr>
          </a:p>
        </p:txBody>
      </p:sp>
      <p:sp>
        <p:nvSpPr>
          <p:cNvPr id="779341" name="Line 1054"/>
          <p:cNvSpPr>
            <a:spLocks noChangeShapeType="1"/>
          </p:cNvSpPr>
          <p:nvPr/>
        </p:nvSpPr>
        <p:spPr bwMode="auto">
          <a:xfrm>
            <a:off x="4106863" y="3284438"/>
            <a:ext cx="104775" cy="776288"/>
          </a:xfrm>
          <a:prstGeom prst="line">
            <a:avLst/>
          </a:prstGeom>
          <a:noFill/>
          <a:ln w="28575">
            <a:solidFill>
              <a:srgbClr val="F78B30"/>
            </a:solidFill>
            <a:round/>
            <a:headEnd type="none" w="sm" len="sm"/>
            <a:tailEnd type="triangle" w="med" len="med"/>
          </a:ln>
        </p:spPr>
        <p:txBody>
          <a:bodyPr wrap="none" anchor="ctr"/>
          <a:lstStyle/>
          <a:p>
            <a:endParaRPr lang="es-MX" dirty="0"/>
          </a:p>
        </p:txBody>
      </p:sp>
      <p:sp>
        <p:nvSpPr>
          <p:cNvPr id="779342" name="Line 1054"/>
          <p:cNvSpPr>
            <a:spLocks noChangeShapeType="1"/>
          </p:cNvSpPr>
          <p:nvPr/>
        </p:nvSpPr>
        <p:spPr bwMode="auto">
          <a:xfrm>
            <a:off x="3311525" y="3698776"/>
            <a:ext cx="523875" cy="417512"/>
          </a:xfrm>
          <a:prstGeom prst="line">
            <a:avLst/>
          </a:prstGeom>
          <a:noFill/>
          <a:ln w="28575">
            <a:solidFill>
              <a:srgbClr val="F78B30"/>
            </a:solidFill>
            <a:round/>
            <a:headEnd type="none" w="sm" len="sm"/>
            <a:tailEnd type="triangle" w="med" len="med"/>
          </a:ln>
        </p:spPr>
        <p:txBody>
          <a:bodyPr wrap="none" anchor="ctr"/>
          <a:lstStyle/>
          <a:p>
            <a:endParaRPr lang="es-MX" dirty="0"/>
          </a:p>
        </p:txBody>
      </p:sp>
      <p:sp>
        <p:nvSpPr>
          <p:cNvPr id="779343" name="Text Box 16"/>
          <p:cNvSpPr txBox="1">
            <a:spLocks noChangeArrowheads="1"/>
          </p:cNvSpPr>
          <p:nvPr/>
        </p:nvSpPr>
        <p:spPr bwMode="auto">
          <a:xfrm>
            <a:off x="133456" y="6597352"/>
            <a:ext cx="8528050" cy="153888"/>
          </a:xfrm>
          <a:prstGeom prst="rect">
            <a:avLst/>
          </a:prstGeom>
          <a:noFill/>
          <a:ln w="9525">
            <a:noFill/>
            <a:miter lim="800000"/>
            <a:headEnd/>
            <a:tailEnd/>
          </a:ln>
        </p:spPr>
        <p:txBody>
          <a:bodyPr lIns="0" tIns="0" rIns="0" bIns="0" anchor="b">
            <a:spAutoFit/>
          </a:bodyPr>
          <a:lstStyle/>
          <a:p>
            <a:r>
              <a:rPr lang="en-US" sz="1000" dirty="0">
                <a:solidFill>
                  <a:schemeClr val="bg2"/>
                </a:solidFill>
              </a:rPr>
              <a:t>Woolf and </a:t>
            </a:r>
            <a:r>
              <a:rPr lang="en-US" sz="1000" dirty="0" smtClean="0">
                <a:solidFill>
                  <a:schemeClr val="bg2"/>
                </a:solidFill>
              </a:rPr>
              <a:t>Salter. </a:t>
            </a:r>
            <a:r>
              <a:rPr lang="en-US" sz="1000" i="1" dirty="0">
                <a:solidFill>
                  <a:schemeClr val="bg2"/>
                </a:solidFill>
              </a:rPr>
              <a:t>Science</a:t>
            </a:r>
            <a:r>
              <a:rPr lang="en-US" sz="1000" dirty="0">
                <a:solidFill>
                  <a:schemeClr val="bg2"/>
                </a:solidFill>
              </a:rPr>
              <a:t> 2000; 288:1765-68.</a:t>
            </a:r>
          </a:p>
        </p:txBody>
      </p:sp>
      <p:sp>
        <p:nvSpPr>
          <p:cNvPr id="779357" name="Freeform 1034"/>
          <p:cNvSpPr>
            <a:spLocks/>
          </p:cNvSpPr>
          <p:nvPr/>
        </p:nvSpPr>
        <p:spPr bwMode="auto">
          <a:xfrm>
            <a:off x="5322888" y="1412776"/>
            <a:ext cx="2676525" cy="2286000"/>
          </a:xfrm>
          <a:custGeom>
            <a:avLst/>
            <a:gdLst>
              <a:gd name="T0" fmla="*/ 1727 w 1686"/>
              <a:gd name="T1" fmla="*/ 0 h 1440"/>
              <a:gd name="T2" fmla="*/ 1822 w 1686"/>
              <a:gd name="T3" fmla="*/ 137 h 1440"/>
              <a:gd name="T4" fmla="*/ 1856 w 1686"/>
              <a:gd name="T5" fmla="*/ 180 h 1440"/>
              <a:gd name="T6" fmla="*/ 1873 w 1686"/>
              <a:gd name="T7" fmla="*/ 231 h 1440"/>
              <a:gd name="T8" fmla="*/ 1950 w 1686"/>
              <a:gd name="T9" fmla="*/ 308 h 1440"/>
              <a:gd name="T10" fmla="*/ 1925 w 1686"/>
              <a:gd name="T11" fmla="*/ 420 h 1440"/>
              <a:gd name="T12" fmla="*/ 1787 w 1686"/>
              <a:gd name="T13" fmla="*/ 437 h 1440"/>
              <a:gd name="T14" fmla="*/ 1513 w 1686"/>
              <a:gd name="T15" fmla="*/ 548 h 1440"/>
              <a:gd name="T16" fmla="*/ 1385 w 1686"/>
              <a:gd name="T17" fmla="*/ 608 h 1440"/>
              <a:gd name="T18" fmla="*/ 1299 w 1686"/>
              <a:gd name="T19" fmla="*/ 642 h 1440"/>
              <a:gd name="T20" fmla="*/ 1213 w 1686"/>
              <a:gd name="T21" fmla="*/ 685 h 1440"/>
              <a:gd name="T22" fmla="*/ 1145 w 1686"/>
              <a:gd name="T23" fmla="*/ 728 h 1440"/>
              <a:gd name="T24" fmla="*/ 1059 w 1686"/>
              <a:gd name="T25" fmla="*/ 780 h 1440"/>
              <a:gd name="T26" fmla="*/ 913 w 1686"/>
              <a:gd name="T27" fmla="*/ 874 h 1440"/>
              <a:gd name="T28" fmla="*/ 776 w 1686"/>
              <a:gd name="T29" fmla="*/ 1045 h 1440"/>
              <a:gd name="T30" fmla="*/ 605 w 1686"/>
              <a:gd name="T31" fmla="*/ 1294 h 1440"/>
              <a:gd name="T32" fmla="*/ 510 w 1686"/>
              <a:gd name="T33" fmla="*/ 1328 h 1440"/>
              <a:gd name="T34" fmla="*/ 485 w 1686"/>
              <a:gd name="T35" fmla="*/ 1088 h 1440"/>
              <a:gd name="T36" fmla="*/ 476 w 1686"/>
              <a:gd name="T37" fmla="*/ 1045 h 1440"/>
              <a:gd name="T38" fmla="*/ 442 w 1686"/>
              <a:gd name="T39" fmla="*/ 994 h 1440"/>
              <a:gd name="T40" fmla="*/ 305 w 1686"/>
              <a:gd name="T41" fmla="*/ 805 h 1440"/>
              <a:gd name="T42" fmla="*/ 279 w 1686"/>
              <a:gd name="T43" fmla="*/ 780 h 1440"/>
              <a:gd name="T44" fmla="*/ 159 w 1686"/>
              <a:gd name="T45" fmla="*/ 754 h 1440"/>
              <a:gd name="T46" fmla="*/ 39 w 1686"/>
              <a:gd name="T47" fmla="*/ 720 h 1440"/>
              <a:gd name="T48" fmla="*/ 5 w 1686"/>
              <a:gd name="T49" fmla="*/ 668 h 1440"/>
              <a:gd name="T50" fmla="*/ 22 w 1686"/>
              <a:gd name="T51" fmla="*/ 608 h 1440"/>
              <a:gd name="T52" fmla="*/ 133 w 1686"/>
              <a:gd name="T53" fmla="*/ 557 h 1440"/>
              <a:gd name="T54" fmla="*/ 450 w 1686"/>
              <a:gd name="T55" fmla="*/ 582 h 1440"/>
              <a:gd name="T56" fmla="*/ 613 w 1686"/>
              <a:gd name="T57" fmla="*/ 574 h 1440"/>
              <a:gd name="T58" fmla="*/ 682 w 1686"/>
              <a:gd name="T59" fmla="*/ 548 h 1440"/>
              <a:gd name="T60" fmla="*/ 793 w 1686"/>
              <a:gd name="T61" fmla="*/ 514 h 1440"/>
              <a:gd name="T62" fmla="*/ 870 w 1686"/>
              <a:gd name="T63" fmla="*/ 480 h 1440"/>
              <a:gd name="T64" fmla="*/ 1007 w 1686"/>
              <a:gd name="T65" fmla="*/ 411 h 1440"/>
              <a:gd name="T66" fmla="*/ 1025 w 1686"/>
              <a:gd name="T67" fmla="*/ 394 h 1440"/>
              <a:gd name="T68" fmla="*/ 1153 w 1686"/>
              <a:gd name="T69" fmla="*/ 300 h 1440"/>
              <a:gd name="T70" fmla="*/ 1247 w 1686"/>
              <a:gd name="T71" fmla="*/ 257 h 1440"/>
              <a:gd name="T72" fmla="*/ 1359 w 1686"/>
              <a:gd name="T73" fmla="*/ 205 h 1440"/>
              <a:gd name="T74" fmla="*/ 1470 w 1686"/>
              <a:gd name="T75" fmla="*/ 171 h 1440"/>
              <a:gd name="T76" fmla="*/ 1582 w 1686"/>
              <a:gd name="T77" fmla="*/ 111 h 1440"/>
              <a:gd name="T78" fmla="*/ 1676 w 1686"/>
              <a:gd name="T79" fmla="*/ 60 h 1440"/>
              <a:gd name="T80" fmla="*/ 1727 w 1686"/>
              <a:gd name="T81" fmla="*/ 0 h 1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6"/>
              <a:gd name="T124" fmla="*/ 0 h 1440"/>
              <a:gd name="T125" fmla="*/ 1959 w 1686"/>
              <a:gd name="T126" fmla="*/ 1340 h 1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6" h="1440">
                <a:moveTo>
                  <a:pt x="1378" y="40"/>
                </a:moveTo>
                <a:cubicBezTo>
                  <a:pt x="1388" y="60"/>
                  <a:pt x="1459" y="47"/>
                  <a:pt x="1481" y="61"/>
                </a:cubicBezTo>
                <a:cubicBezTo>
                  <a:pt x="1503" y="75"/>
                  <a:pt x="1497" y="108"/>
                  <a:pt x="1509" y="123"/>
                </a:cubicBezTo>
                <a:cubicBezTo>
                  <a:pt x="1521" y="138"/>
                  <a:pt x="1537" y="139"/>
                  <a:pt x="1550" y="150"/>
                </a:cubicBezTo>
                <a:cubicBezTo>
                  <a:pt x="1563" y="161"/>
                  <a:pt x="1576" y="176"/>
                  <a:pt x="1584" y="191"/>
                </a:cubicBezTo>
                <a:cubicBezTo>
                  <a:pt x="1592" y="206"/>
                  <a:pt x="1582" y="218"/>
                  <a:pt x="1598" y="239"/>
                </a:cubicBezTo>
                <a:cubicBezTo>
                  <a:pt x="1614" y="260"/>
                  <a:pt x="1686" y="300"/>
                  <a:pt x="1679" y="318"/>
                </a:cubicBezTo>
                <a:cubicBezTo>
                  <a:pt x="1672" y="336"/>
                  <a:pt x="1598" y="339"/>
                  <a:pt x="1558" y="348"/>
                </a:cubicBezTo>
                <a:cubicBezTo>
                  <a:pt x="1473" y="381"/>
                  <a:pt x="1406" y="448"/>
                  <a:pt x="1326" y="492"/>
                </a:cubicBezTo>
                <a:cubicBezTo>
                  <a:pt x="1287" y="512"/>
                  <a:pt x="1254" y="542"/>
                  <a:pt x="1219" y="568"/>
                </a:cubicBezTo>
                <a:cubicBezTo>
                  <a:pt x="1196" y="586"/>
                  <a:pt x="1167" y="593"/>
                  <a:pt x="1146" y="613"/>
                </a:cubicBezTo>
                <a:cubicBezTo>
                  <a:pt x="1054" y="695"/>
                  <a:pt x="1166" y="599"/>
                  <a:pt x="1074" y="667"/>
                </a:cubicBezTo>
                <a:cubicBezTo>
                  <a:pt x="1050" y="684"/>
                  <a:pt x="1043" y="706"/>
                  <a:pt x="1018" y="719"/>
                </a:cubicBezTo>
                <a:cubicBezTo>
                  <a:pt x="988" y="761"/>
                  <a:pt x="1009" y="735"/>
                  <a:pt x="947" y="784"/>
                </a:cubicBezTo>
                <a:cubicBezTo>
                  <a:pt x="905" y="817"/>
                  <a:pt x="865" y="861"/>
                  <a:pt x="827" y="899"/>
                </a:cubicBezTo>
                <a:cubicBezTo>
                  <a:pt x="770" y="954"/>
                  <a:pt x="754" y="1026"/>
                  <a:pt x="722" y="1099"/>
                </a:cubicBezTo>
                <a:cubicBezTo>
                  <a:pt x="709" y="1213"/>
                  <a:pt x="665" y="1317"/>
                  <a:pt x="595" y="1387"/>
                </a:cubicBezTo>
                <a:cubicBezTo>
                  <a:pt x="571" y="1440"/>
                  <a:pt x="566" y="1439"/>
                  <a:pt x="514" y="1432"/>
                </a:cubicBezTo>
                <a:cubicBezTo>
                  <a:pt x="502" y="1343"/>
                  <a:pt x="491" y="1255"/>
                  <a:pt x="468" y="1169"/>
                </a:cubicBezTo>
                <a:cubicBezTo>
                  <a:pt x="465" y="1154"/>
                  <a:pt x="463" y="1136"/>
                  <a:pt x="456" y="1122"/>
                </a:cubicBezTo>
                <a:cubicBezTo>
                  <a:pt x="447" y="1102"/>
                  <a:pt x="421" y="1068"/>
                  <a:pt x="421" y="1068"/>
                </a:cubicBezTo>
                <a:cubicBezTo>
                  <a:pt x="394" y="980"/>
                  <a:pt x="342" y="923"/>
                  <a:pt x="281" y="871"/>
                </a:cubicBezTo>
                <a:cubicBezTo>
                  <a:pt x="272" y="863"/>
                  <a:pt x="266" y="851"/>
                  <a:pt x="256" y="845"/>
                </a:cubicBezTo>
                <a:cubicBezTo>
                  <a:pt x="217" y="822"/>
                  <a:pt x="189" y="830"/>
                  <a:pt x="147" y="825"/>
                </a:cubicBezTo>
                <a:cubicBezTo>
                  <a:pt x="109" y="822"/>
                  <a:pt x="74" y="808"/>
                  <a:pt x="38" y="797"/>
                </a:cubicBezTo>
                <a:cubicBezTo>
                  <a:pt x="26" y="780"/>
                  <a:pt x="0" y="765"/>
                  <a:pt x="2" y="743"/>
                </a:cubicBezTo>
                <a:cubicBezTo>
                  <a:pt x="2" y="739"/>
                  <a:pt x="7" y="681"/>
                  <a:pt x="12" y="675"/>
                </a:cubicBezTo>
                <a:cubicBezTo>
                  <a:pt x="39" y="633"/>
                  <a:pt x="68" y="628"/>
                  <a:pt x="104" y="610"/>
                </a:cubicBezTo>
                <a:cubicBezTo>
                  <a:pt x="204" y="606"/>
                  <a:pt x="290" y="603"/>
                  <a:pt x="388" y="612"/>
                </a:cubicBezTo>
                <a:cubicBezTo>
                  <a:pt x="435" y="605"/>
                  <a:pt x="484" y="601"/>
                  <a:pt x="531" y="592"/>
                </a:cubicBezTo>
                <a:cubicBezTo>
                  <a:pt x="562" y="585"/>
                  <a:pt x="562" y="573"/>
                  <a:pt x="590" y="557"/>
                </a:cubicBezTo>
                <a:cubicBezTo>
                  <a:pt x="633" y="533"/>
                  <a:pt x="631" y="559"/>
                  <a:pt x="685" y="511"/>
                </a:cubicBezTo>
                <a:cubicBezTo>
                  <a:pt x="729" y="472"/>
                  <a:pt x="707" y="485"/>
                  <a:pt x="750" y="467"/>
                </a:cubicBezTo>
                <a:cubicBezTo>
                  <a:pt x="787" y="433"/>
                  <a:pt x="826" y="410"/>
                  <a:pt x="864" y="381"/>
                </a:cubicBezTo>
                <a:cubicBezTo>
                  <a:pt x="871" y="375"/>
                  <a:pt x="873" y="366"/>
                  <a:pt x="878" y="360"/>
                </a:cubicBezTo>
                <a:cubicBezTo>
                  <a:pt x="914" y="321"/>
                  <a:pt x="947" y="282"/>
                  <a:pt x="983" y="247"/>
                </a:cubicBezTo>
                <a:cubicBezTo>
                  <a:pt x="1052" y="178"/>
                  <a:pt x="1019" y="219"/>
                  <a:pt x="1062" y="191"/>
                </a:cubicBezTo>
                <a:cubicBezTo>
                  <a:pt x="1095" y="170"/>
                  <a:pt x="1125" y="145"/>
                  <a:pt x="1156" y="125"/>
                </a:cubicBezTo>
                <a:cubicBezTo>
                  <a:pt x="1186" y="107"/>
                  <a:pt x="1236" y="99"/>
                  <a:pt x="1251" y="79"/>
                </a:cubicBezTo>
                <a:cubicBezTo>
                  <a:pt x="1266" y="59"/>
                  <a:pt x="1230" y="12"/>
                  <a:pt x="1248" y="6"/>
                </a:cubicBezTo>
                <a:cubicBezTo>
                  <a:pt x="1266" y="0"/>
                  <a:pt x="1336" y="34"/>
                  <a:pt x="1358" y="40"/>
                </a:cubicBezTo>
                <a:cubicBezTo>
                  <a:pt x="1380" y="46"/>
                  <a:pt x="1374" y="40"/>
                  <a:pt x="1378" y="40"/>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779359" name="Oval 1076"/>
          <p:cNvSpPr>
            <a:spLocks noChangeArrowheads="1"/>
          </p:cNvSpPr>
          <p:nvPr/>
        </p:nvSpPr>
        <p:spPr bwMode="auto">
          <a:xfrm>
            <a:off x="5880101" y="2631976"/>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9360" name="Oval 1081"/>
          <p:cNvSpPr>
            <a:spLocks noChangeArrowheads="1"/>
          </p:cNvSpPr>
          <p:nvPr/>
        </p:nvSpPr>
        <p:spPr bwMode="auto">
          <a:xfrm>
            <a:off x="5961063" y="2830414"/>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9361" name="Oval 1082"/>
          <p:cNvSpPr>
            <a:spLocks noChangeArrowheads="1"/>
          </p:cNvSpPr>
          <p:nvPr/>
        </p:nvSpPr>
        <p:spPr bwMode="auto">
          <a:xfrm>
            <a:off x="6143626" y="3106639"/>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9362" name="Text Box 1083"/>
          <p:cNvSpPr txBox="1">
            <a:spLocks noChangeArrowheads="1"/>
          </p:cNvSpPr>
          <p:nvPr/>
        </p:nvSpPr>
        <p:spPr bwMode="auto">
          <a:xfrm>
            <a:off x="6175376" y="2349401"/>
            <a:ext cx="436017" cy="443198"/>
          </a:xfrm>
          <a:prstGeom prst="rect">
            <a:avLst/>
          </a:prstGeom>
          <a:noFill/>
          <a:ln w="12700">
            <a:noFill/>
            <a:miter lim="800000"/>
            <a:headEnd type="none" w="sm" len="sm"/>
            <a:tailEnd type="none" w="sm" len="sm"/>
          </a:ln>
          <a:scene3d>
            <a:camera prst="orthographicFront"/>
            <a:lightRig rig="threePt" dir="t"/>
          </a:scene3d>
          <a:sp3d>
            <a:bevelT/>
          </a:sp3d>
        </p:spPr>
        <p:txBody>
          <a:bodyPr wrap="none" lIns="0" tIns="0" rIns="0" bIns="0">
            <a:spAutoFit/>
          </a:bodyPr>
          <a:lstStyle/>
          <a:p>
            <a:pPr eaLnBrk="0" hangingPunct="0">
              <a:lnSpc>
                <a:spcPct val="120000"/>
              </a:lnSpc>
            </a:pPr>
            <a:r>
              <a:rPr lang="es-MX" sz="1200" b="1" dirty="0" smtClean="0"/>
              <a:t>GABA </a:t>
            </a:r>
            <a:br>
              <a:rPr lang="es-MX" sz="1200" b="1" dirty="0" smtClean="0"/>
            </a:br>
            <a:r>
              <a:rPr lang="es-MX" sz="1200" b="1" dirty="0" smtClean="0"/>
              <a:t>Glicina</a:t>
            </a:r>
            <a:endParaRPr lang="es-MX" b="1" dirty="0"/>
          </a:p>
        </p:txBody>
      </p:sp>
      <p:sp>
        <p:nvSpPr>
          <p:cNvPr id="779363" name="Oval 1084"/>
          <p:cNvSpPr>
            <a:spLocks noChangeArrowheads="1"/>
          </p:cNvSpPr>
          <p:nvPr/>
        </p:nvSpPr>
        <p:spPr bwMode="auto">
          <a:xfrm>
            <a:off x="6254751" y="2890739"/>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9355" name="Oval 1077"/>
          <p:cNvSpPr>
            <a:spLocks noChangeArrowheads="1"/>
          </p:cNvSpPr>
          <p:nvPr/>
        </p:nvSpPr>
        <p:spPr bwMode="auto">
          <a:xfrm>
            <a:off x="5954713" y="2471639"/>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779356" name="Oval 1080"/>
          <p:cNvSpPr>
            <a:spLocks noChangeArrowheads="1"/>
          </p:cNvSpPr>
          <p:nvPr/>
        </p:nvSpPr>
        <p:spPr bwMode="auto">
          <a:xfrm>
            <a:off x="5729288" y="2460526"/>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s-MX" b="1" dirty="0">
              <a:solidFill>
                <a:srgbClr val="FAFD00"/>
              </a:solidFill>
            </a:endParaRPr>
          </a:p>
        </p:txBody>
      </p:sp>
      <p:sp>
        <p:nvSpPr>
          <p:cNvPr id="2" name="Text Box 1031"/>
          <p:cNvSpPr txBox="1">
            <a:spLocks noChangeArrowheads="1"/>
          </p:cNvSpPr>
          <p:nvPr/>
        </p:nvSpPr>
        <p:spPr bwMode="auto">
          <a:xfrm>
            <a:off x="6848476" y="2285279"/>
            <a:ext cx="2006600" cy="923330"/>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Muerte celular</a:t>
            </a:r>
          </a:p>
          <a:p>
            <a:pPr algn="ctr" eaLnBrk="0" hangingPunct="0"/>
            <a:r>
              <a:rPr lang="es-MX" b="1" dirty="0" smtClean="0">
                <a:solidFill>
                  <a:schemeClr val="bg2"/>
                </a:solidFill>
              </a:rPr>
              <a:t>Inter-neurona</a:t>
            </a:r>
          </a:p>
          <a:p>
            <a:pPr algn="ctr" eaLnBrk="0" hangingPunct="0"/>
            <a:r>
              <a:rPr lang="es-MX" b="1" dirty="0" smtClean="0">
                <a:solidFill>
                  <a:schemeClr val="bg2"/>
                </a:solidFill>
              </a:rPr>
              <a:t>inhibitoria</a:t>
            </a:r>
            <a:endParaRPr lang="es-MX" b="1" dirty="0">
              <a:solidFill>
                <a:schemeClr val="bg2"/>
              </a:solidFill>
            </a:endParaRPr>
          </a:p>
        </p:txBody>
      </p:sp>
      <p:sp>
        <p:nvSpPr>
          <p:cNvPr id="99" name="Text Box 1141"/>
          <p:cNvSpPr txBox="1">
            <a:spLocks noChangeArrowheads="1"/>
          </p:cNvSpPr>
          <p:nvPr/>
        </p:nvSpPr>
        <p:spPr bwMode="auto">
          <a:xfrm>
            <a:off x="4616450" y="3630513"/>
            <a:ext cx="1136650" cy="1015663"/>
          </a:xfrm>
          <a:prstGeom prst="rect">
            <a:avLst/>
          </a:prstGeom>
          <a:noFill/>
          <a:ln w="12700">
            <a:noFill/>
            <a:miter lim="800000"/>
            <a:headEnd type="none" w="sm" len="sm"/>
            <a:tailEnd type="none" w="sm" len="sm"/>
          </a:ln>
        </p:spPr>
        <p:txBody>
          <a:bodyPr>
            <a:spAutoFit/>
          </a:bodyPr>
          <a:lstStyle/>
          <a:p>
            <a:pPr algn="ctr" eaLnBrk="0" hangingPunct="0"/>
            <a:r>
              <a:rPr lang="es-MX" sz="1500" b="1" dirty="0" smtClean="0">
                <a:solidFill>
                  <a:schemeClr val="accent4"/>
                </a:solidFill>
              </a:rPr>
              <a:t>(-)</a:t>
            </a:r>
          </a:p>
          <a:p>
            <a:pPr algn="ctr" eaLnBrk="0" hangingPunct="0"/>
            <a:r>
              <a:rPr lang="es-MX" sz="1500" b="1" dirty="0" smtClean="0">
                <a:solidFill>
                  <a:schemeClr val="accent4"/>
                </a:solidFill>
              </a:rPr>
              <a:t>En receptores de glicina</a:t>
            </a:r>
            <a:endParaRPr lang="es-MX" sz="1500" b="1" dirty="0">
              <a:solidFill>
                <a:schemeClr val="accent4"/>
              </a:solidFill>
            </a:endParaRPr>
          </a:p>
        </p:txBody>
      </p:sp>
    </p:spTree>
    <p:extLst>
      <p:ext uri="{BB962C8B-B14F-4D97-AF65-F5344CB8AC3E}">
        <p14:creationId xmlns:p14="http://schemas.microsoft.com/office/powerpoint/2010/main" val="11150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Rectangle 2"/>
          <p:cNvSpPr>
            <a:spLocks noGrp="1" noChangeArrowheads="1"/>
          </p:cNvSpPr>
          <p:nvPr>
            <p:ph type="title"/>
          </p:nvPr>
        </p:nvSpPr>
        <p:spPr>
          <a:xfrm>
            <a:off x="457200" y="44624"/>
            <a:ext cx="8229600" cy="1143000"/>
          </a:xfrm>
        </p:spPr>
        <p:txBody>
          <a:bodyPr>
            <a:normAutofit/>
          </a:bodyPr>
          <a:lstStyle/>
          <a:p>
            <a:r>
              <a:rPr lang="es-MX" noProof="0" dirty="0" smtClean="0"/>
              <a:t>Sensibilización central</a:t>
            </a:r>
          </a:p>
        </p:txBody>
      </p:sp>
      <p:sp>
        <p:nvSpPr>
          <p:cNvPr id="781314" name="Freeform 1028"/>
          <p:cNvSpPr>
            <a:spLocks/>
          </p:cNvSpPr>
          <p:nvPr/>
        </p:nvSpPr>
        <p:spPr bwMode="auto">
          <a:xfrm>
            <a:off x="1987550" y="1311275"/>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781315" name="Freeform 1030"/>
          <p:cNvSpPr>
            <a:spLocks/>
          </p:cNvSpPr>
          <p:nvPr/>
        </p:nvSpPr>
        <p:spPr bwMode="auto">
          <a:xfrm rot="-80403">
            <a:off x="2190750" y="2774950"/>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781316" name="Text Box 1031"/>
          <p:cNvSpPr txBox="1">
            <a:spLocks noChangeArrowheads="1"/>
          </p:cNvSpPr>
          <p:nvPr/>
        </p:nvSpPr>
        <p:spPr bwMode="auto">
          <a:xfrm>
            <a:off x="1643868" y="5297488"/>
            <a:ext cx="1776004" cy="646331"/>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chemeClr val="bg2"/>
                </a:solidFill>
              </a:rPr>
              <a:t>Neurona</a:t>
            </a:r>
          </a:p>
          <a:p>
            <a:pPr algn="ctr" eaLnBrk="0" hangingPunct="0"/>
            <a:r>
              <a:rPr lang="es-MX" b="1" dirty="0" smtClean="0">
                <a:solidFill>
                  <a:schemeClr val="bg2"/>
                </a:solidFill>
              </a:rPr>
              <a:t>Cuerno dorsal </a:t>
            </a:r>
            <a:endParaRPr lang="es-MX" b="1" dirty="0">
              <a:solidFill>
                <a:schemeClr val="bg2"/>
              </a:solidFill>
            </a:endParaRPr>
          </a:p>
        </p:txBody>
      </p:sp>
      <p:sp>
        <p:nvSpPr>
          <p:cNvPr id="781317" name="Text Box 1032"/>
          <p:cNvSpPr txBox="1">
            <a:spLocks noChangeArrowheads="1"/>
          </p:cNvSpPr>
          <p:nvPr/>
        </p:nvSpPr>
        <p:spPr bwMode="auto">
          <a:xfrm>
            <a:off x="427038" y="1878013"/>
            <a:ext cx="167853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bg2"/>
                </a:solidFill>
              </a:rPr>
              <a:t>Terminal fibra C</a:t>
            </a:r>
            <a:endParaRPr lang="es-MX" b="1" dirty="0">
              <a:solidFill>
                <a:schemeClr val="bg2"/>
              </a:solidFill>
            </a:endParaRPr>
          </a:p>
        </p:txBody>
      </p:sp>
      <p:sp>
        <p:nvSpPr>
          <p:cNvPr id="781318" name="Oval 1036"/>
          <p:cNvSpPr>
            <a:spLocks noChangeArrowheads="1"/>
          </p:cNvSpPr>
          <p:nvPr/>
        </p:nvSpPr>
        <p:spPr bwMode="auto">
          <a:xfrm>
            <a:off x="2506663" y="3305175"/>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81319" name="Oval 1038"/>
          <p:cNvSpPr>
            <a:spLocks noChangeArrowheads="1"/>
          </p:cNvSpPr>
          <p:nvPr/>
        </p:nvSpPr>
        <p:spPr bwMode="auto">
          <a:xfrm>
            <a:off x="2978150" y="3035300"/>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81320" name="Oval 1039"/>
          <p:cNvSpPr>
            <a:spLocks noChangeArrowheads="1"/>
          </p:cNvSpPr>
          <p:nvPr/>
        </p:nvSpPr>
        <p:spPr bwMode="auto">
          <a:xfrm>
            <a:off x="3498850" y="2913063"/>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81321" name="Oval 1040"/>
          <p:cNvSpPr>
            <a:spLocks noChangeArrowheads="1"/>
          </p:cNvSpPr>
          <p:nvPr/>
        </p:nvSpPr>
        <p:spPr bwMode="auto">
          <a:xfrm>
            <a:off x="3900488" y="2668588"/>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81322" name="Rectangle 1044"/>
          <p:cNvSpPr>
            <a:spLocks noChangeArrowheads="1"/>
          </p:cNvSpPr>
          <p:nvPr/>
        </p:nvSpPr>
        <p:spPr bwMode="auto">
          <a:xfrm rot="-2549041">
            <a:off x="3471863" y="35988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81323" name="Rectangle 1051"/>
          <p:cNvSpPr>
            <a:spLocks noChangeArrowheads="1"/>
          </p:cNvSpPr>
          <p:nvPr/>
        </p:nvSpPr>
        <p:spPr bwMode="auto">
          <a:xfrm rot="-503038">
            <a:off x="4078288" y="3228975"/>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81324" name="Text Box 1055"/>
          <p:cNvSpPr txBox="1">
            <a:spLocks noChangeArrowheads="1"/>
          </p:cNvSpPr>
          <p:nvPr/>
        </p:nvSpPr>
        <p:spPr bwMode="auto">
          <a:xfrm>
            <a:off x="2849942" y="3857625"/>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105486" name="Text Box 1056"/>
          <p:cNvSpPr txBox="1">
            <a:spLocks noChangeArrowheads="1"/>
          </p:cNvSpPr>
          <p:nvPr/>
        </p:nvSpPr>
        <p:spPr bwMode="auto">
          <a:xfrm>
            <a:off x="4461373" y="2884488"/>
            <a:ext cx="684803"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NMDA</a:t>
            </a:r>
            <a:endParaRPr lang="es-MX" sz="1400" b="1" dirty="0">
              <a:solidFill>
                <a:schemeClr val="accent2"/>
              </a:solidFill>
            </a:endParaRPr>
          </a:p>
        </p:txBody>
      </p:sp>
      <p:sp>
        <p:nvSpPr>
          <p:cNvPr id="781326" name="Text Box 1057"/>
          <p:cNvSpPr txBox="1">
            <a:spLocks noChangeArrowheads="1"/>
          </p:cNvSpPr>
          <p:nvPr/>
        </p:nvSpPr>
        <p:spPr bwMode="auto">
          <a:xfrm>
            <a:off x="3778250" y="3894138"/>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781327" name="Oval 1059"/>
          <p:cNvSpPr>
            <a:spLocks noChangeArrowheads="1"/>
          </p:cNvSpPr>
          <p:nvPr/>
        </p:nvSpPr>
        <p:spPr bwMode="auto">
          <a:xfrm flipH="1">
            <a:off x="3068638" y="31686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28" name="Oval 1060"/>
          <p:cNvSpPr>
            <a:spLocks noChangeArrowheads="1"/>
          </p:cNvSpPr>
          <p:nvPr/>
        </p:nvSpPr>
        <p:spPr bwMode="auto">
          <a:xfrm flipH="1">
            <a:off x="3205163" y="332105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29" name="Oval 1061"/>
          <p:cNvSpPr>
            <a:spLocks noChangeArrowheads="1"/>
          </p:cNvSpPr>
          <p:nvPr/>
        </p:nvSpPr>
        <p:spPr bwMode="auto">
          <a:xfrm flipH="1">
            <a:off x="3146425" y="34607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0" name="Oval 1062"/>
          <p:cNvSpPr>
            <a:spLocks noChangeArrowheads="1"/>
          </p:cNvSpPr>
          <p:nvPr/>
        </p:nvSpPr>
        <p:spPr bwMode="auto">
          <a:xfrm flipH="1">
            <a:off x="3244850" y="316230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1" name="Oval 1063"/>
          <p:cNvSpPr>
            <a:spLocks noChangeArrowheads="1"/>
          </p:cNvSpPr>
          <p:nvPr/>
        </p:nvSpPr>
        <p:spPr bwMode="auto">
          <a:xfrm flipH="1">
            <a:off x="3422650" y="34861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2" name="Oval 1064"/>
          <p:cNvSpPr>
            <a:spLocks noChangeArrowheads="1"/>
          </p:cNvSpPr>
          <p:nvPr/>
        </p:nvSpPr>
        <p:spPr bwMode="auto">
          <a:xfrm flipH="1">
            <a:off x="3609975" y="299720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3" name="Oval 1065"/>
          <p:cNvSpPr>
            <a:spLocks noChangeArrowheads="1"/>
          </p:cNvSpPr>
          <p:nvPr/>
        </p:nvSpPr>
        <p:spPr bwMode="auto">
          <a:xfrm flipH="1">
            <a:off x="3903663" y="321310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4" name="Oval 1066"/>
          <p:cNvSpPr>
            <a:spLocks noChangeArrowheads="1"/>
          </p:cNvSpPr>
          <p:nvPr/>
        </p:nvSpPr>
        <p:spPr bwMode="auto">
          <a:xfrm flipH="1">
            <a:off x="3954463" y="278130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5" name="Oval 1067"/>
          <p:cNvSpPr>
            <a:spLocks noChangeArrowheads="1"/>
          </p:cNvSpPr>
          <p:nvPr/>
        </p:nvSpPr>
        <p:spPr bwMode="auto">
          <a:xfrm flipH="1">
            <a:off x="3892550" y="2940050"/>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6" name="Oval 1068"/>
          <p:cNvSpPr>
            <a:spLocks noChangeArrowheads="1"/>
          </p:cNvSpPr>
          <p:nvPr/>
        </p:nvSpPr>
        <p:spPr bwMode="auto">
          <a:xfrm flipH="1">
            <a:off x="4100513" y="29654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36589" name="Oval 1069"/>
          <p:cNvSpPr>
            <a:spLocks noChangeArrowheads="1"/>
          </p:cNvSpPr>
          <p:nvPr/>
        </p:nvSpPr>
        <p:spPr bwMode="auto">
          <a:xfrm>
            <a:off x="2506663" y="3802063"/>
            <a:ext cx="298450" cy="139700"/>
          </a:xfrm>
          <a:prstGeom prst="ellipse">
            <a:avLst/>
          </a:prstGeom>
          <a:solidFill>
            <a:srgbClr val="0092FF"/>
          </a:solidFill>
          <a:ln w="12700">
            <a:noFill/>
            <a:round/>
            <a:headEnd type="none" w="sm" len="sm"/>
            <a:tailEnd type="none" w="sm" len="sm"/>
          </a:ln>
        </p:spPr>
        <p:txBody>
          <a:bodyPr wrap="none" anchor="ctr"/>
          <a:lstStyle/>
          <a:p>
            <a:pPr>
              <a:defRPr/>
            </a:pPr>
            <a:endParaRPr lang="es-MX" b="1" dirty="0">
              <a:solidFill>
                <a:srgbClr val="FAFD00"/>
              </a:solidFill>
              <a:ea typeface="+mn-ea"/>
              <a:cs typeface="+mn-cs"/>
            </a:endParaRPr>
          </a:p>
        </p:txBody>
      </p:sp>
      <p:sp>
        <p:nvSpPr>
          <p:cNvPr id="781338" name="Freeform 1070"/>
          <p:cNvSpPr>
            <a:spLocks/>
          </p:cNvSpPr>
          <p:nvPr/>
        </p:nvSpPr>
        <p:spPr bwMode="auto">
          <a:xfrm>
            <a:off x="2557463" y="3711575"/>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p>
        </p:txBody>
      </p:sp>
      <p:sp>
        <p:nvSpPr>
          <p:cNvPr id="781339" name="Rectangle 1071"/>
          <p:cNvSpPr>
            <a:spLocks noChangeArrowheads="1"/>
          </p:cNvSpPr>
          <p:nvPr/>
        </p:nvSpPr>
        <p:spPr bwMode="auto">
          <a:xfrm>
            <a:off x="2579688" y="341471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81340" name="Rectangle 1072"/>
          <p:cNvSpPr>
            <a:spLocks noChangeArrowheads="1"/>
          </p:cNvSpPr>
          <p:nvPr/>
        </p:nvSpPr>
        <p:spPr bwMode="auto">
          <a:xfrm>
            <a:off x="2551113" y="366236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81341" name="Rectangle 1073"/>
          <p:cNvSpPr>
            <a:spLocks noChangeArrowheads="1"/>
          </p:cNvSpPr>
          <p:nvPr/>
        </p:nvSpPr>
        <p:spPr bwMode="auto">
          <a:xfrm>
            <a:off x="2686050" y="356076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81342" name="Text Box 1074"/>
          <p:cNvSpPr txBox="1">
            <a:spLocks noChangeArrowheads="1"/>
          </p:cNvSpPr>
          <p:nvPr/>
        </p:nvSpPr>
        <p:spPr bwMode="auto">
          <a:xfrm>
            <a:off x="1570038" y="3481388"/>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bg2"/>
                </a:solidFill>
              </a:rPr>
              <a:t>Sustancia P</a:t>
            </a:r>
            <a:endParaRPr lang="es-MX" sz="1200" b="1" dirty="0">
              <a:solidFill>
                <a:schemeClr val="bg2"/>
              </a:solidFill>
            </a:endParaRPr>
          </a:p>
        </p:txBody>
      </p:sp>
      <p:sp>
        <p:nvSpPr>
          <p:cNvPr id="781343" name="Text Box 1075"/>
          <p:cNvSpPr txBox="1">
            <a:spLocks noChangeArrowheads="1"/>
          </p:cNvSpPr>
          <p:nvPr/>
        </p:nvSpPr>
        <p:spPr bwMode="auto">
          <a:xfrm>
            <a:off x="2943225" y="2470150"/>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t>Glutamato</a:t>
            </a:r>
            <a:endParaRPr lang="es-MX" sz="1200" b="1" dirty="0"/>
          </a:p>
        </p:txBody>
      </p:sp>
      <p:sp>
        <p:nvSpPr>
          <p:cNvPr id="781344" name="Line 1085"/>
          <p:cNvSpPr>
            <a:spLocks noChangeShapeType="1"/>
          </p:cNvSpPr>
          <p:nvPr/>
        </p:nvSpPr>
        <p:spPr bwMode="auto">
          <a:xfrm>
            <a:off x="4187825" y="4175125"/>
            <a:ext cx="255588" cy="298450"/>
          </a:xfrm>
          <a:prstGeom prst="line">
            <a:avLst/>
          </a:prstGeom>
          <a:noFill/>
          <a:ln w="38100">
            <a:solidFill>
              <a:schemeClr val="accent1">
                <a:lumMod val="75000"/>
              </a:schemeClr>
            </a:solidFill>
            <a:round/>
            <a:headEnd type="none" w="sm" len="sm"/>
            <a:tailEnd type="triangle" w="med" len="med"/>
          </a:ln>
          <a:effectLst>
            <a:prstShdw prst="shdw17" dist="17961" dir="13500000">
              <a:srgbClr val="001F5C"/>
            </a:prstShdw>
          </a:effectLst>
        </p:spPr>
        <p:txBody>
          <a:bodyPr wrap="none" anchor="ctr"/>
          <a:lstStyle/>
          <a:p>
            <a:endParaRPr lang="es-MX" dirty="0"/>
          </a:p>
        </p:txBody>
      </p:sp>
      <p:grpSp>
        <p:nvGrpSpPr>
          <p:cNvPr id="781345" name="Group 1088"/>
          <p:cNvGrpSpPr>
            <a:grpSpLocks/>
          </p:cNvGrpSpPr>
          <p:nvPr/>
        </p:nvGrpSpPr>
        <p:grpSpPr bwMode="auto">
          <a:xfrm>
            <a:off x="2687638" y="4175125"/>
            <a:ext cx="1524000" cy="558800"/>
            <a:chOff x="1869" y="2614"/>
            <a:chExt cx="1080" cy="352"/>
          </a:xfrm>
        </p:grpSpPr>
        <p:sp>
          <p:nvSpPr>
            <p:cNvPr id="781424"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p>
          </p:txBody>
        </p:sp>
        <p:sp>
          <p:nvSpPr>
            <p:cNvPr id="781425"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p>
          </p:txBody>
        </p:sp>
      </p:grpSp>
      <p:sp>
        <p:nvSpPr>
          <p:cNvPr id="781346" name="Text Box 1089"/>
          <p:cNvSpPr txBox="1">
            <a:spLocks noChangeArrowheads="1"/>
          </p:cNvSpPr>
          <p:nvPr/>
        </p:nvSpPr>
        <p:spPr bwMode="auto">
          <a:xfrm>
            <a:off x="4302125" y="4481513"/>
            <a:ext cx="555936"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PKC</a:t>
            </a:r>
            <a:endParaRPr lang="es-MX" b="1" dirty="0">
              <a:solidFill>
                <a:srgbClr val="002060"/>
              </a:solidFill>
            </a:endParaRPr>
          </a:p>
        </p:txBody>
      </p:sp>
      <p:sp>
        <p:nvSpPr>
          <p:cNvPr id="781347" name="Freeform 1090"/>
          <p:cNvSpPr>
            <a:spLocks/>
          </p:cNvSpPr>
          <p:nvPr/>
        </p:nvSpPr>
        <p:spPr bwMode="auto">
          <a:xfrm>
            <a:off x="4379913" y="3549650"/>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781348" name="Freeform 1097"/>
          <p:cNvSpPr>
            <a:spLocks/>
          </p:cNvSpPr>
          <p:nvPr/>
        </p:nvSpPr>
        <p:spPr bwMode="auto">
          <a:xfrm rot="16859418" flipH="1">
            <a:off x="3703637" y="3968751"/>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236620" name="Oval 1100"/>
          <p:cNvSpPr>
            <a:spLocks noChangeArrowheads="1"/>
          </p:cNvSpPr>
          <p:nvPr/>
        </p:nvSpPr>
        <p:spPr bwMode="auto">
          <a:xfrm rot="20337001" flipV="1">
            <a:off x="4181862" y="5167151"/>
            <a:ext cx="109500"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a typeface="+mn-ea"/>
              <a:cs typeface="+mn-cs"/>
            </a:endParaRPr>
          </a:p>
        </p:txBody>
      </p:sp>
      <p:sp>
        <p:nvSpPr>
          <p:cNvPr id="781423" name="Freeform 1101"/>
          <p:cNvSpPr>
            <a:spLocks/>
          </p:cNvSpPr>
          <p:nvPr/>
        </p:nvSpPr>
        <p:spPr bwMode="auto">
          <a:xfrm rot="14937001">
            <a:off x="4099538" y="5246198"/>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81350" name="Text Box 1102"/>
          <p:cNvSpPr txBox="1">
            <a:spLocks noChangeArrowheads="1"/>
          </p:cNvSpPr>
          <p:nvPr/>
        </p:nvSpPr>
        <p:spPr bwMode="auto">
          <a:xfrm>
            <a:off x="3214688" y="4270375"/>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781351" name="Text Box 1103"/>
          <p:cNvSpPr txBox="1">
            <a:spLocks noChangeArrowheads="1"/>
          </p:cNvSpPr>
          <p:nvPr/>
        </p:nvSpPr>
        <p:spPr bwMode="auto">
          <a:xfrm>
            <a:off x="4311650" y="4019550"/>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2"/>
                </a:solidFill>
              </a:rPr>
              <a:t>(+)</a:t>
            </a:r>
            <a:endParaRPr lang="es-MX" b="1" dirty="0">
              <a:solidFill>
                <a:schemeClr val="accent2"/>
              </a:solidFill>
            </a:endParaRPr>
          </a:p>
        </p:txBody>
      </p:sp>
      <p:sp>
        <p:nvSpPr>
          <p:cNvPr id="781352" name="Line 1104"/>
          <p:cNvSpPr>
            <a:spLocks noChangeShapeType="1"/>
          </p:cNvSpPr>
          <p:nvPr/>
        </p:nvSpPr>
        <p:spPr bwMode="auto">
          <a:xfrm flipV="1">
            <a:off x="4392613" y="4829175"/>
            <a:ext cx="157162" cy="368300"/>
          </a:xfrm>
          <a:prstGeom prst="line">
            <a:avLst/>
          </a:prstGeom>
          <a:noFill/>
          <a:ln w="57150">
            <a:solidFill>
              <a:schemeClr val="accent1">
                <a:lumMod val="75000"/>
              </a:schemeClr>
            </a:solidFill>
            <a:round/>
            <a:headEnd type="none" w="sm" len="sm"/>
            <a:tailEnd type="triangle" w="sm" len="sm"/>
          </a:ln>
        </p:spPr>
        <p:txBody>
          <a:bodyPr wrap="none" anchor="ctr"/>
          <a:lstStyle/>
          <a:p>
            <a:endParaRPr lang="es-MX" dirty="0"/>
          </a:p>
        </p:txBody>
      </p:sp>
      <p:sp>
        <p:nvSpPr>
          <p:cNvPr id="781353" name="Text Box 1105"/>
          <p:cNvSpPr txBox="1">
            <a:spLocks noChangeArrowheads="1"/>
          </p:cNvSpPr>
          <p:nvPr/>
        </p:nvSpPr>
        <p:spPr bwMode="auto">
          <a:xfrm>
            <a:off x="4445000" y="505618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sp>
        <p:nvSpPr>
          <p:cNvPr id="781354" name="Text Box 1106"/>
          <p:cNvSpPr txBox="1">
            <a:spLocks noChangeArrowheads="1"/>
          </p:cNvSpPr>
          <p:nvPr/>
        </p:nvSpPr>
        <p:spPr bwMode="auto">
          <a:xfrm>
            <a:off x="4640826" y="5673725"/>
            <a:ext cx="1164100" cy="535531"/>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rgbClr val="002060"/>
                </a:solidFill>
              </a:rPr>
              <a:t>Inducción </a:t>
            </a:r>
          </a:p>
          <a:p>
            <a:pPr algn="ctr" eaLnBrk="0" hangingPunct="0">
              <a:lnSpc>
                <a:spcPct val="80000"/>
              </a:lnSpc>
            </a:pPr>
            <a:r>
              <a:rPr lang="es-MX" b="1" dirty="0" smtClean="0">
                <a:solidFill>
                  <a:srgbClr val="002060"/>
                </a:solidFill>
              </a:rPr>
              <a:t>COX-2</a:t>
            </a:r>
            <a:endParaRPr lang="es-MX" b="1" dirty="0">
              <a:solidFill>
                <a:srgbClr val="002060"/>
              </a:solidFill>
            </a:endParaRPr>
          </a:p>
        </p:txBody>
      </p:sp>
      <p:sp>
        <p:nvSpPr>
          <p:cNvPr id="781355" name="Text Box 1108"/>
          <p:cNvSpPr txBox="1">
            <a:spLocks noChangeArrowheads="1"/>
          </p:cNvSpPr>
          <p:nvPr/>
        </p:nvSpPr>
        <p:spPr bwMode="auto">
          <a:xfrm>
            <a:off x="3730625" y="5368925"/>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236647" name="Oval 1127"/>
          <p:cNvSpPr>
            <a:spLocks noChangeArrowheads="1"/>
          </p:cNvSpPr>
          <p:nvPr/>
        </p:nvSpPr>
        <p:spPr bwMode="auto">
          <a:xfrm rot="20337001" flipV="1">
            <a:off x="5883276" y="5164671"/>
            <a:ext cx="106575" cy="346075"/>
          </a:xfrm>
          <a:prstGeom prst="ellipse">
            <a:avLst/>
          </a:prstGeom>
          <a:solidFill>
            <a:srgbClr val="0092FF"/>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781421" name="Freeform 1128"/>
          <p:cNvSpPr>
            <a:spLocks/>
          </p:cNvSpPr>
          <p:nvPr/>
        </p:nvSpPr>
        <p:spPr bwMode="auto">
          <a:xfrm rot="14937001">
            <a:off x="5787844" y="5248580"/>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81357" name="Text Box 1129"/>
          <p:cNvSpPr txBox="1">
            <a:spLocks noChangeArrowheads="1"/>
          </p:cNvSpPr>
          <p:nvPr/>
        </p:nvSpPr>
        <p:spPr bwMode="auto">
          <a:xfrm>
            <a:off x="6032500" y="51673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81358" name="Rectangle 1130"/>
          <p:cNvSpPr>
            <a:spLocks noChangeArrowheads="1"/>
          </p:cNvSpPr>
          <p:nvPr/>
        </p:nvSpPr>
        <p:spPr bwMode="auto">
          <a:xfrm rot="-896920">
            <a:off x="5802313" y="5062538"/>
            <a:ext cx="242887" cy="74612"/>
          </a:xfrm>
          <a:prstGeom prst="rect">
            <a:avLst/>
          </a:prstGeom>
          <a:solidFill>
            <a:schemeClr val="bg1"/>
          </a:solidFill>
          <a:ln w="38100" algn="ctr">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781359" name="Line 1131"/>
          <p:cNvSpPr>
            <a:spLocks noChangeShapeType="1"/>
          </p:cNvSpPr>
          <p:nvPr/>
        </p:nvSpPr>
        <p:spPr bwMode="auto">
          <a:xfrm flipH="1">
            <a:off x="5530850" y="4910138"/>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p>
        </p:txBody>
      </p:sp>
      <p:sp>
        <p:nvSpPr>
          <p:cNvPr id="781360" name="Text Box 1132"/>
          <p:cNvSpPr txBox="1">
            <a:spLocks noChangeArrowheads="1"/>
          </p:cNvSpPr>
          <p:nvPr/>
        </p:nvSpPr>
        <p:spPr bwMode="auto">
          <a:xfrm>
            <a:off x="5162550" y="5140325"/>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chemeClr val="accent5"/>
                </a:solidFill>
              </a:rPr>
              <a:t>Na</a:t>
            </a:r>
            <a:r>
              <a:rPr lang="es-MX" sz="1400" b="1" baseline="30000" dirty="0" smtClean="0">
                <a:solidFill>
                  <a:schemeClr val="accent5"/>
                </a:solidFill>
              </a:rPr>
              <a:t>+</a:t>
            </a:r>
            <a:endParaRPr lang="es-MX" sz="1400" b="1" dirty="0">
              <a:solidFill>
                <a:schemeClr val="accent5"/>
              </a:solidFill>
            </a:endParaRPr>
          </a:p>
        </p:txBody>
      </p:sp>
      <p:sp>
        <p:nvSpPr>
          <p:cNvPr id="236664" name="Oval 1144"/>
          <p:cNvSpPr>
            <a:spLocks noChangeArrowheads="1"/>
          </p:cNvSpPr>
          <p:nvPr/>
        </p:nvSpPr>
        <p:spPr bwMode="auto">
          <a:xfrm rot="469103" flipV="1">
            <a:off x="2368550" y="2551113"/>
            <a:ext cx="109538"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a typeface="+mn-ea"/>
              <a:cs typeface="+mn-cs"/>
            </a:endParaRPr>
          </a:p>
        </p:txBody>
      </p:sp>
      <p:sp>
        <p:nvSpPr>
          <p:cNvPr id="781362" name="Freeform 1145"/>
          <p:cNvSpPr>
            <a:spLocks/>
          </p:cNvSpPr>
          <p:nvPr/>
        </p:nvSpPr>
        <p:spPr bwMode="auto">
          <a:xfrm rot="-4930897">
            <a:off x="2263776" y="2619375"/>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p>
        </p:txBody>
      </p:sp>
      <p:sp>
        <p:nvSpPr>
          <p:cNvPr id="781363" name="Text Box 1146"/>
          <p:cNvSpPr txBox="1">
            <a:spLocks noChangeArrowheads="1"/>
          </p:cNvSpPr>
          <p:nvPr/>
        </p:nvSpPr>
        <p:spPr bwMode="auto">
          <a:xfrm>
            <a:off x="1663700" y="2682875"/>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chemeClr val="accent5"/>
                </a:solidFill>
              </a:rPr>
              <a:t>PGE</a:t>
            </a:r>
            <a:r>
              <a:rPr lang="es-MX" sz="1200" b="1" baseline="-25000" dirty="0" smtClean="0">
                <a:solidFill>
                  <a:schemeClr val="accent5"/>
                </a:solidFill>
              </a:rPr>
              <a:t>2</a:t>
            </a:r>
            <a:endParaRPr lang="es-MX" sz="1200" b="1" dirty="0">
              <a:solidFill>
                <a:schemeClr val="accent5"/>
              </a:solidFill>
            </a:endParaRPr>
          </a:p>
        </p:txBody>
      </p:sp>
      <p:sp>
        <p:nvSpPr>
          <p:cNvPr id="781364" name="Text Box 1147"/>
          <p:cNvSpPr txBox="1">
            <a:spLocks noChangeArrowheads="1"/>
          </p:cNvSpPr>
          <p:nvPr/>
        </p:nvSpPr>
        <p:spPr bwMode="auto">
          <a:xfrm>
            <a:off x="2535238" y="25987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chemeClr val="accent4"/>
                </a:solidFill>
              </a:rPr>
              <a:t>(+)</a:t>
            </a:r>
            <a:endParaRPr lang="es-MX" b="1" dirty="0">
              <a:solidFill>
                <a:schemeClr val="accent4"/>
              </a:solidFill>
            </a:endParaRPr>
          </a:p>
        </p:txBody>
      </p:sp>
      <p:cxnSp>
        <p:nvCxnSpPr>
          <p:cNvPr id="781365" name="AutoShape 72"/>
          <p:cNvCxnSpPr>
            <a:cxnSpLocks noChangeShapeType="1"/>
            <a:stCxn id="781354" idx="1"/>
            <a:endCxn id="781355" idx="1"/>
          </p:cNvCxnSpPr>
          <p:nvPr/>
        </p:nvCxnSpPr>
        <p:spPr bwMode="auto">
          <a:xfrm rot="10800000">
            <a:off x="3730626" y="5507425"/>
            <a:ext cx="910201" cy="434066"/>
          </a:xfrm>
          <a:prstGeom prst="bentConnector3">
            <a:avLst>
              <a:gd name="adj1" fmla="val 125115"/>
            </a:avLst>
          </a:prstGeom>
          <a:noFill/>
          <a:ln w="28575">
            <a:solidFill>
              <a:schemeClr val="accent6"/>
            </a:solidFill>
            <a:miter lim="800000"/>
            <a:headEnd/>
            <a:tailEnd type="triangle" w="med" len="med"/>
          </a:ln>
        </p:spPr>
      </p:cxnSp>
      <p:cxnSp>
        <p:nvCxnSpPr>
          <p:cNvPr id="781366" name="AutoShape 73"/>
          <p:cNvCxnSpPr>
            <a:cxnSpLocks noChangeShapeType="1"/>
            <a:stCxn id="781354" idx="1"/>
            <a:endCxn id="781363" idx="1"/>
          </p:cNvCxnSpPr>
          <p:nvPr/>
        </p:nvCxnSpPr>
        <p:spPr bwMode="auto">
          <a:xfrm rot="10800000">
            <a:off x="1663700" y="2821375"/>
            <a:ext cx="2977126" cy="3120116"/>
          </a:xfrm>
          <a:prstGeom prst="bentConnector3">
            <a:avLst>
              <a:gd name="adj1" fmla="val 107679"/>
            </a:avLst>
          </a:prstGeom>
          <a:noFill/>
          <a:ln w="28575">
            <a:solidFill>
              <a:schemeClr val="accent6"/>
            </a:solidFill>
            <a:miter lim="800000"/>
            <a:headEnd/>
            <a:tailEnd type="triangle" w="med" len="med"/>
          </a:ln>
        </p:spPr>
      </p:cxnSp>
      <p:cxnSp>
        <p:nvCxnSpPr>
          <p:cNvPr id="781367" name="AutoShape 78"/>
          <p:cNvCxnSpPr>
            <a:cxnSpLocks noChangeShapeType="1"/>
            <a:stCxn id="781354" idx="3"/>
            <a:endCxn id="781357" idx="3"/>
          </p:cNvCxnSpPr>
          <p:nvPr/>
        </p:nvCxnSpPr>
        <p:spPr bwMode="auto">
          <a:xfrm flipV="1">
            <a:off x="5804926" y="5305813"/>
            <a:ext cx="720017" cy="635678"/>
          </a:xfrm>
          <a:prstGeom prst="bentConnector3">
            <a:avLst>
              <a:gd name="adj1" fmla="val 131749"/>
            </a:avLst>
          </a:prstGeom>
          <a:noFill/>
          <a:ln w="28575">
            <a:solidFill>
              <a:schemeClr val="accent6"/>
            </a:solidFill>
            <a:miter lim="800000"/>
            <a:headEnd/>
            <a:tailEnd type="triangle" w="med" len="med"/>
          </a:ln>
        </p:spPr>
      </p:cxnSp>
      <p:sp>
        <p:nvSpPr>
          <p:cNvPr id="781368" name="Oval 80"/>
          <p:cNvSpPr>
            <a:spLocks noChangeArrowheads="1"/>
          </p:cNvSpPr>
          <p:nvPr/>
        </p:nvSpPr>
        <p:spPr bwMode="auto">
          <a:xfrm>
            <a:off x="4184650" y="3414713"/>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781369" name="Oval 81"/>
          <p:cNvSpPr>
            <a:spLocks noChangeArrowheads="1"/>
          </p:cNvSpPr>
          <p:nvPr/>
        </p:nvSpPr>
        <p:spPr bwMode="auto">
          <a:xfrm>
            <a:off x="3427413" y="3868738"/>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236562" name="Oval 1042"/>
          <p:cNvSpPr>
            <a:spLocks noChangeArrowheads="1"/>
          </p:cNvSpPr>
          <p:nvPr/>
        </p:nvSpPr>
        <p:spPr bwMode="auto">
          <a:xfrm rot="1792538">
            <a:off x="3284538" y="3754438"/>
            <a:ext cx="363537" cy="92075"/>
          </a:xfrm>
          <a:prstGeom prst="ellipse">
            <a:avLst/>
          </a:prstGeom>
          <a:solidFill>
            <a:srgbClr val="0092FF"/>
          </a:solidFill>
          <a:ln w="9525">
            <a:noFill/>
            <a:round/>
            <a:headEnd/>
            <a:tailEnd/>
          </a:ln>
        </p:spPr>
        <p:txBody>
          <a:bodyPr wrap="none" anchor="ctr"/>
          <a:lstStyle/>
          <a:p>
            <a:pPr>
              <a:defRPr/>
            </a:pPr>
            <a:endParaRPr lang="es-MX" b="1" dirty="0">
              <a:solidFill>
                <a:srgbClr val="FAFD00"/>
              </a:solidFill>
              <a:ea typeface="+mn-ea"/>
              <a:cs typeface="+mn-cs"/>
            </a:endParaRPr>
          </a:p>
        </p:txBody>
      </p:sp>
      <p:sp>
        <p:nvSpPr>
          <p:cNvPr id="236563" name="Oval 1043"/>
          <p:cNvSpPr>
            <a:spLocks noChangeArrowheads="1"/>
          </p:cNvSpPr>
          <p:nvPr/>
        </p:nvSpPr>
        <p:spPr bwMode="auto">
          <a:xfrm rot="3340033">
            <a:off x="3383757" y="3661569"/>
            <a:ext cx="363537" cy="92075"/>
          </a:xfrm>
          <a:prstGeom prst="ellipse">
            <a:avLst/>
          </a:prstGeom>
          <a:solidFill>
            <a:srgbClr val="0092FF"/>
          </a:solidFill>
          <a:ln w="9525">
            <a:noFill/>
            <a:round/>
            <a:headEnd/>
            <a:tailEnd/>
          </a:ln>
        </p:spPr>
        <p:txBody>
          <a:bodyPr rot="10800000" vert="eaVert" wrap="none" anchor="ctr"/>
          <a:lstStyle/>
          <a:p>
            <a:pPr>
              <a:defRPr/>
            </a:pPr>
            <a:endParaRPr lang="es-MX" b="1" dirty="0">
              <a:solidFill>
                <a:srgbClr val="FAFD00"/>
              </a:solidFill>
              <a:ea typeface="+mn-ea"/>
              <a:cs typeface="+mn-cs"/>
            </a:endParaRPr>
          </a:p>
        </p:txBody>
      </p:sp>
      <p:sp>
        <p:nvSpPr>
          <p:cNvPr id="781372" name="Oval 1049"/>
          <p:cNvSpPr>
            <a:spLocks noChangeArrowheads="1"/>
          </p:cNvSpPr>
          <p:nvPr/>
        </p:nvSpPr>
        <p:spPr bwMode="auto">
          <a:xfrm rot="3838541">
            <a:off x="3863182" y="3355181"/>
            <a:ext cx="363538" cy="92075"/>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373" name="Oval 1050"/>
          <p:cNvSpPr>
            <a:spLocks noChangeArrowheads="1"/>
          </p:cNvSpPr>
          <p:nvPr/>
        </p:nvSpPr>
        <p:spPr bwMode="auto">
          <a:xfrm rot="5386036">
            <a:off x="3998119" y="3331369"/>
            <a:ext cx="363537" cy="92075"/>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374" name="Line 1054"/>
          <p:cNvSpPr>
            <a:spLocks noChangeShapeType="1"/>
          </p:cNvSpPr>
          <p:nvPr/>
        </p:nvSpPr>
        <p:spPr bwMode="auto">
          <a:xfrm>
            <a:off x="4106863" y="3168650"/>
            <a:ext cx="104775" cy="77628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781375" name="Line 1054"/>
          <p:cNvSpPr>
            <a:spLocks noChangeShapeType="1"/>
          </p:cNvSpPr>
          <p:nvPr/>
        </p:nvSpPr>
        <p:spPr bwMode="auto">
          <a:xfrm>
            <a:off x="3311525" y="3582988"/>
            <a:ext cx="523875" cy="41751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781376" name="Text Box 16"/>
          <p:cNvSpPr txBox="1">
            <a:spLocks noChangeArrowheads="1"/>
          </p:cNvSpPr>
          <p:nvPr/>
        </p:nvSpPr>
        <p:spPr bwMode="auto">
          <a:xfrm>
            <a:off x="232312" y="6525344"/>
            <a:ext cx="8528050" cy="122237"/>
          </a:xfrm>
          <a:prstGeom prst="rect">
            <a:avLst/>
          </a:prstGeom>
          <a:noFill/>
          <a:ln w="9525">
            <a:noFill/>
            <a:miter lim="800000"/>
            <a:headEnd/>
            <a:tailEnd/>
          </a:ln>
        </p:spPr>
        <p:txBody>
          <a:bodyPr lIns="0" tIns="0" rIns="0" bIns="0" anchor="b">
            <a:spAutoFit/>
          </a:bodyPr>
          <a:lstStyle/>
          <a:p>
            <a:r>
              <a:rPr lang="es-MX" sz="800" dirty="0" smtClean="0">
                <a:solidFill>
                  <a:schemeClr val="bg2"/>
                </a:solidFill>
              </a:rPr>
              <a:t>Woolf and Salter. </a:t>
            </a:r>
            <a:r>
              <a:rPr lang="es-MX" sz="800" i="1" dirty="0" smtClean="0">
                <a:solidFill>
                  <a:schemeClr val="bg2"/>
                </a:solidFill>
              </a:rPr>
              <a:t>Science</a:t>
            </a:r>
            <a:r>
              <a:rPr lang="es-MX" sz="800" dirty="0" smtClean="0">
                <a:solidFill>
                  <a:schemeClr val="bg2"/>
                </a:solidFill>
              </a:rPr>
              <a:t> 2000; 288:1765-68.</a:t>
            </a:r>
            <a:endParaRPr lang="es-MX" sz="800" dirty="0">
              <a:solidFill>
                <a:schemeClr val="bg2"/>
              </a:solidFill>
            </a:endParaRPr>
          </a:p>
        </p:txBody>
      </p:sp>
      <p:sp>
        <p:nvSpPr>
          <p:cNvPr id="781377" name="Text Box 1031"/>
          <p:cNvSpPr txBox="1">
            <a:spLocks noChangeArrowheads="1"/>
          </p:cNvSpPr>
          <p:nvPr/>
        </p:nvSpPr>
        <p:spPr bwMode="auto">
          <a:xfrm>
            <a:off x="5729288" y="2124075"/>
            <a:ext cx="2006600" cy="915988"/>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Muerte celular</a:t>
            </a:r>
          </a:p>
          <a:p>
            <a:pPr algn="ctr" eaLnBrk="0" hangingPunct="0"/>
            <a:r>
              <a:rPr lang="es-MX" b="1" dirty="0" smtClean="0">
                <a:solidFill>
                  <a:schemeClr val="bg2"/>
                </a:solidFill>
              </a:rPr>
              <a:t>Inter-neurona</a:t>
            </a:r>
          </a:p>
          <a:p>
            <a:pPr algn="ctr" eaLnBrk="0" hangingPunct="0"/>
            <a:r>
              <a:rPr lang="es-MX" b="1" dirty="0" smtClean="0">
                <a:solidFill>
                  <a:schemeClr val="bg2"/>
                </a:solidFill>
              </a:rPr>
              <a:t>inhibitoria</a:t>
            </a:r>
            <a:endParaRPr lang="es-MX" b="1" dirty="0">
              <a:solidFill>
                <a:schemeClr val="bg2"/>
              </a:solidFill>
            </a:endParaRPr>
          </a:p>
        </p:txBody>
      </p:sp>
      <p:sp>
        <p:nvSpPr>
          <p:cNvPr id="236554" name="Freeform 1034"/>
          <p:cNvSpPr>
            <a:spLocks/>
          </p:cNvSpPr>
          <p:nvPr/>
        </p:nvSpPr>
        <p:spPr bwMode="auto">
          <a:xfrm>
            <a:off x="4872038" y="1330325"/>
            <a:ext cx="1263650" cy="1709738"/>
          </a:xfrm>
          <a:custGeom>
            <a:avLst/>
            <a:gdLst>
              <a:gd name="T0" fmla="*/ 2147483647 w 796"/>
              <a:gd name="T1" fmla="*/ 0 h 1077"/>
              <a:gd name="T2" fmla="*/ 2147483647 w 796"/>
              <a:gd name="T3" fmla="*/ 2147483647 h 1077"/>
              <a:gd name="T4" fmla="*/ 2147483647 w 796"/>
              <a:gd name="T5" fmla="*/ 2147483647 h 1077"/>
              <a:gd name="T6" fmla="*/ 2147483647 w 796"/>
              <a:gd name="T7" fmla="*/ 2147483647 h 1077"/>
              <a:gd name="T8" fmla="*/ 2147483647 w 796"/>
              <a:gd name="T9" fmla="*/ 2147483647 h 1077"/>
              <a:gd name="T10" fmla="*/ 2147483647 w 796"/>
              <a:gd name="T11" fmla="*/ 2147483647 h 1077"/>
              <a:gd name="T12" fmla="*/ 2147483647 w 796"/>
              <a:gd name="T13" fmla="*/ 2147483647 h 1077"/>
              <a:gd name="T14" fmla="*/ 2147483647 w 796"/>
              <a:gd name="T15" fmla="*/ 2147483647 h 1077"/>
              <a:gd name="T16" fmla="*/ 2147483647 w 796"/>
              <a:gd name="T17" fmla="*/ 2147483647 h 1077"/>
              <a:gd name="T18" fmla="*/ 2147483647 w 796"/>
              <a:gd name="T19" fmla="*/ 2147483647 h 1077"/>
              <a:gd name="T20" fmla="*/ 2147483647 w 796"/>
              <a:gd name="T21" fmla="*/ 2147483647 h 1077"/>
              <a:gd name="T22" fmla="*/ 2147483647 w 796"/>
              <a:gd name="T23" fmla="*/ 2147483647 h 1077"/>
              <a:gd name="T24" fmla="*/ 2147483647 w 796"/>
              <a:gd name="T25" fmla="*/ 2147483647 h 1077"/>
              <a:gd name="T26" fmla="*/ 2147483647 w 796"/>
              <a:gd name="T27" fmla="*/ 2147483647 h 1077"/>
              <a:gd name="T28" fmla="*/ 2147483647 w 796"/>
              <a:gd name="T29" fmla="*/ 2147483647 h 1077"/>
              <a:gd name="T30" fmla="*/ 2147483647 w 796"/>
              <a:gd name="T31" fmla="*/ 2147483647 h 1077"/>
              <a:gd name="T32" fmla="*/ 2147483647 w 796"/>
              <a:gd name="T33" fmla="*/ 2147483647 h 1077"/>
              <a:gd name="T34" fmla="*/ 2147483647 w 796"/>
              <a:gd name="T35" fmla="*/ 2147483647 h 1077"/>
              <a:gd name="T36" fmla="*/ 2147483647 w 796"/>
              <a:gd name="T37" fmla="*/ 2147483647 h 1077"/>
              <a:gd name="T38" fmla="*/ 2147483647 w 796"/>
              <a:gd name="T39" fmla="*/ 2147483647 h 1077"/>
              <a:gd name="T40" fmla="*/ 2147483647 w 796"/>
              <a:gd name="T41" fmla="*/ 2147483647 h 1077"/>
              <a:gd name="T42" fmla="*/ 2147483647 w 796"/>
              <a:gd name="T43" fmla="*/ 2147483647 h 1077"/>
              <a:gd name="T44" fmla="*/ 2147483647 w 796"/>
              <a:gd name="T45" fmla="*/ 2147483647 h 1077"/>
              <a:gd name="T46" fmla="*/ 2147483647 w 796"/>
              <a:gd name="T47" fmla="*/ 2147483647 h 1077"/>
              <a:gd name="T48" fmla="*/ 2147483647 w 796"/>
              <a:gd name="T49" fmla="*/ 2147483647 h 1077"/>
              <a:gd name="T50" fmla="*/ 2147483647 w 796"/>
              <a:gd name="T51" fmla="*/ 2147483647 h 1077"/>
              <a:gd name="T52" fmla="*/ 2147483647 w 796"/>
              <a:gd name="T53" fmla="*/ 2147483647 h 1077"/>
              <a:gd name="T54" fmla="*/ 2147483647 w 796"/>
              <a:gd name="T55" fmla="*/ 2147483647 h 1077"/>
              <a:gd name="T56" fmla="*/ 2147483647 w 796"/>
              <a:gd name="T57" fmla="*/ 2147483647 h 1077"/>
              <a:gd name="T58" fmla="*/ 2147483647 w 796"/>
              <a:gd name="T59" fmla="*/ 2147483647 h 1077"/>
              <a:gd name="T60" fmla="*/ 2147483647 w 796"/>
              <a:gd name="T61" fmla="*/ 2147483647 h 1077"/>
              <a:gd name="T62" fmla="*/ 2147483647 w 796"/>
              <a:gd name="T63" fmla="*/ 2147483647 h 1077"/>
              <a:gd name="T64" fmla="*/ 2147483647 w 796"/>
              <a:gd name="T65" fmla="*/ 2147483647 h 1077"/>
              <a:gd name="T66" fmla="*/ 2147483647 w 796"/>
              <a:gd name="T67" fmla="*/ 2147483647 h 1077"/>
              <a:gd name="T68" fmla="*/ 2147483647 w 796"/>
              <a:gd name="T69" fmla="*/ 2147483647 h 1077"/>
              <a:gd name="T70" fmla="*/ 2147483647 w 796"/>
              <a:gd name="T71" fmla="*/ 2147483647 h 1077"/>
              <a:gd name="T72" fmla="*/ 2147483647 w 796"/>
              <a:gd name="T73" fmla="*/ 2147483647 h 1077"/>
              <a:gd name="T74" fmla="*/ 2147483647 w 796"/>
              <a:gd name="T75" fmla="*/ 2147483647 h 1077"/>
              <a:gd name="T76" fmla="*/ 2147483647 w 796"/>
              <a:gd name="T77" fmla="*/ 2147483647 h 1077"/>
              <a:gd name="T78" fmla="*/ 2147483647 w 796"/>
              <a:gd name="T79" fmla="*/ 2147483647 h 1077"/>
              <a:gd name="T80" fmla="*/ 2147483647 w 796"/>
              <a:gd name="T81" fmla="*/ 0 h 10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6"/>
              <a:gd name="T124" fmla="*/ 0 h 1077"/>
              <a:gd name="T125" fmla="*/ 1959 w 796"/>
              <a:gd name="T126" fmla="*/ 1340 h 10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6" h="1077">
                <a:moveTo>
                  <a:pt x="589" y="98"/>
                </a:moveTo>
                <a:cubicBezTo>
                  <a:pt x="626" y="95"/>
                  <a:pt x="638" y="70"/>
                  <a:pt x="656" y="64"/>
                </a:cubicBezTo>
                <a:cubicBezTo>
                  <a:pt x="674" y="58"/>
                  <a:pt x="681" y="74"/>
                  <a:pt x="699" y="64"/>
                </a:cubicBezTo>
                <a:cubicBezTo>
                  <a:pt x="717" y="54"/>
                  <a:pt x="753" y="4"/>
                  <a:pt x="766" y="2"/>
                </a:cubicBezTo>
                <a:cubicBezTo>
                  <a:pt x="779" y="0"/>
                  <a:pt x="771" y="39"/>
                  <a:pt x="776" y="50"/>
                </a:cubicBezTo>
                <a:cubicBezTo>
                  <a:pt x="781" y="61"/>
                  <a:pt x="794" y="66"/>
                  <a:pt x="795" y="69"/>
                </a:cubicBezTo>
                <a:cubicBezTo>
                  <a:pt x="796" y="72"/>
                  <a:pt x="793" y="54"/>
                  <a:pt x="785" y="71"/>
                </a:cubicBezTo>
                <a:cubicBezTo>
                  <a:pt x="777" y="88"/>
                  <a:pt x="760" y="137"/>
                  <a:pt x="749" y="170"/>
                </a:cubicBezTo>
                <a:cubicBezTo>
                  <a:pt x="742" y="193"/>
                  <a:pt x="726" y="211"/>
                  <a:pt x="721" y="233"/>
                </a:cubicBezTo>
                <a:cubicBezTo>
                  <a:pt x="698" y="330"/>
                  <a:pt x="728" y="215"/>
                  <a:pt x="698" y="302"/>
                </a:cubicBezTo>
                <a:cubicBezTo>
                  <a:pt x="690" y="325"/>
                  <a:pt x="696" y="342"/>
                  <a:pt x="686" y="363"/>
                </a:cubicBezTo>
                <a:cubicBezTo>
                  <a:pt x="685" y="405"/>
                  <a:pt x="687" y="377"/>
                  <a:pt x="669" y="439"/>
                </a:cubicBezTo>
                <a:cubicBezTo>
                  <a:pt x="656" y="481"/>
                  <a:pt x="649" y="528"/>
                  <a:pt x="642" y="572"/>
                </a:cubicBezTo>
                <a:cubicBezTo>
                  <a:pt x="630" y="634"/>
                  <a:pt x="652" y="691"/>
                  <a:pt x="665" y="756"/>
                </a:cubicBezTo>
                <a:cubicBezTo>
                  <a:pt x="709" y="840"/>
                  <a:pt x="728" y="931"/>
                  <a:pt x="714" y="1011"/>
                </a:cubicBezTo>
                <a:cubicBezTo>
                  <a:pt x="722" y="1058"/>
                  <a:pt x="718" y="1059"/>
                  <a:pt x="681" y="1077"/>
                </a:cubicBezTo>
                <a:cubicBezTo>
                  <a:pt x="631" y="1021"/>
                  <a:pt x="584" y="965"/>
                  <a:pt x="529" y="916"/>
                </a:cubicBezTo>
                <a:cubicBezTo>
                  <a:pt x="520" y="906"/>
                  <a:pt x="511" y="896"/>
                  <a:pt x="500" y="889"/>
                </a:cubicBezTo>
                <a:cubicBezTo>
                  <a:pt x="485" y="878"/>
                  <a:pt x="452" y="867"/>
                  <a:pt x="452" y="867"/>
                </a:cubicBezTo>
                <a:cubicBezTo>
                  <a:pt x="394" y="818"/>
                  <a:pt x="333" y="802"/>
                  <a:pt x="269" y="792"/>
                </a:cubicBezTo>
                <a:cubicBezTo>
                  <a:pt x="259" y="791"/>
                  <a:pt x="250" y="785"/>
                  <a:pt x="240" y="785"/>
                </a:cubicBezTo>
                <a:cubicBezTo>
                  <a:pt x="204" y="787"/>
                  <a:pt x="189" y="804"/>
                  <a:pt x="159" y="819"/>
                </a:cubicBezTo>
                <a:cubicBezTo>
                  <a:pt x="133" y="834"/>
                  <a:pt x="103" y="839"/>
                  <a:pt x="74" y="848"/>
                </a:cubicBezTo>
                <a:cubicBezTo>
                  <a:pt x="59" y="841"/>
                  <a:pt x="34" y="842"/>
                  <a:pt x="26" y="826"/>
                </a:cubicBezTo>
                <a:cubicBezTo>
                  <a:pt x="24" y="824"/>
                  <a:pt x="1" y="781"/>
                  <a:pt x="1" y="775"/>
                </a:cubicBezTo>
                <a:cubicBezTo>
                  <a:pt x="0" y="734"/>
                  <a:pt x="16" y="718"/>
                  <a:pt x="32" y="690"/>
                </a:cubicBezTo>
                <a:cubicBezTo>
                  <a:pt x="96" y="642"/>
                  <a:pt x="151" y="603"/>
                  <a:pt x="220" y="566"/>
                </a:cubicBezTo>
                <a:cubicBezTo>
                  <a:pt x="248" y="540"/>
                  <a:pt x="278" y="516"/>
                  <a:pt x="305" y="490"/>
                </a:cubicBezTo>
                <a:cubicBezTo>
                  <a:pt x="323" y="471"/>
                  <a:pt x="317" y="463"/>
                  <a:pt x="328" y="440"/>
                </a:cubicBezTo>
                <a:cubicBezTo>
                  <a:pt x="346" y="404"/>
                  <a:pt x="356" y="422"/>
                  <a:pt x="370" y="365"/>
                </a:cubicBezTo>
                <a:cubicBezTo>
                  <a:pt x="381" y="319"/>
                  <a:pt x="373" y="338"/>
                  <a:pt x="393" y="307"/>
                </a:cubicBezTo>
                <a:cubicBezTo>
                  <a:pt x="402" y="267"/>
                  <a:pt x="417" y="234"/>
                  <a:pt x="428" y="196"/>
                </a:cubicBezTo>
                <a:cubicBezTo>
                  <a:pt x="430" y="189"/>
                  <a:pt x="427" y="195"/>
                  <a:pt x="428" y="176"/>
                </a:cubicBezTo>
                <a:cubicBezTo>
                  <a:pt x="429" y="157"/>
                  <a:pt x="408" y="95"/>
                  <a:pt x="435" y="82"/>
                </a:cubicBezTo>
                <a:cubicBezTo>
                  <a:pt x="462" y="69"/>
                  <a:pt x="552" y="101"/>
                  <a:pt x="589" y="98"/>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p>
        </p:txBody>
      </p:sp>
      <p:sp>
        <p:nvSpPr>
          <p:cNvPr id="105583" name="Oval 1077"/>
          <p:cNvSpPr>
            <a:spLocks noChangeArrowheads="1"/>
          </p:cNvSpPr>
          <p:nvPr/>
        </p:nvSpPr>
        <p:spPr bwMode="auto">
          <a:xfrm>
            <a:off x="5578475" y="2573338"/>
            <a:ext cx="266700" cy="295275"/>
          </a:xfrm>
          <a:prstGeom prst="ellipse">
            <a:avLst/>
          </a:prstGeom>
          <a:solidFill>
            <a:schemeClr val="tx2"/>
          </a:solidFill>
          <a:ln w="12700">
            <a:solidFill>
              <a:schemeClr val="tx2"/>
            </a:solidFill>
            <a:round/>
            <a:headEnd type="none" w="sm" len="sm"/>
            <a:tailEnd type="none" w="sm" len="sm"/>
          </a:ln>
        </p:spPr>
        <p:txBody>
          <a:bodyPr wrap="none" anchor="ctr"/>
          <a:lstStyle/>
          <a:p>
            <a:endParaRPr lang="es-MX" b="1" dirty="0">
              <a:solidFill>
                <a:srgbClr val="FAFD00"/>
              </a:solidFill>
            </a:endParaRPr>
          </a:p>
        </p:txBody>
      </p:sp>
      <p:sp>
        <p:nvSpPr>
          <p:cNvPr id="105584" name="Oval 1080"/>
          <p:cNvSpPr>
            <a:spLocks noChangeArrowheads="1"/>
          </p:cNvSpPr>
          <p:nvPr/>
        </p:nvSpPr>
        <p:spPr bwMode="auto">
          <a:xfrm>
            <a:off x="5203825" y="2403475"/>
            <a:ext cx="260350" cy="295275"/>
          </a:xfrm>
          <a:prstGeom prst="ellipse">
            <a:avLst/>
          </a:prstGeom>
          <a:solidFill>
            <a:schemeClr val="tx2"/>
          </a:solidFill>
          <a:ln w="12700">
            <a:solidFill>
              <a:schemeClr val="tx2"/>
            </a:solidFill>
            <a:round/>
            <a:headEnd type="none" w="sm" len="sm"/>
            <a:tailEnd type="none" w="sm" len="sm"/>
          </a:ln>
        </p:spPr>
        <p:txBody>
          <a:bodyPr wrap="none" anchor="ctr"/>
          <a:lstStyle/>
          <a:p>
            <a:endParaRPr lang="es-MX" b="1" dirty="0">
              <a:solidFill>
                <a:srgbClr val="FAFD00"/>
              </a:solidFill>
            </a:endParaRPr>
          </a:p>
        </p:txBody>
      </p:sp>
      <p:sp>
        <p:nvSpPr>
          <p:cNvPr id="3" name="Text Box 1032"/>
          <p:cNvSpPr txBox="1">
            <a:spLocks noChangeArrowheads="1"/>
          </p:cNvSpPr>
          <p:nvPr/>
        </p:nvSpPr>
        <p:spPr bwMode="auto">
          <a:xfrm>
            <a:off x="3923928" y="1511300"/>
            <a:ext cx="1656184" cy="840230"/>
          </a:xfrm>
          <a:prstGeom prst="rect">
            <a:avLst/>
          </a:prstGeom>
          <a:noFill/>
          <a:ln w="12700">
            <a:noFill/>
            <a:miter lim="800000"/>
            <a:headEnd type="none" w="sm" len="sm"/>
            <a:tailEnd type="none" w="sm" len="sm"/>
          </a:ln>
        </p:spPr>
        <p:txBody>
          <a:bodyPr wrap="square">
            <a:spAutoFit/>
          </a:bodyPr>
          <a:lstStyle/>
          <a:p>
            <a:pPr algn="ctr" eaLnBrk="0" hangingPunct="0">
              <a:lnSpc>
                <a:spcPct val="90000"/>
              </a:lnSpc>
            </a:pPr>
            <a:r>
              <a:rPr lang="es-MX" b="1" dirty="0" smtClean="0">
                <a:solidFill>
                  <a:schemeClr val="bg2"/>
                </a:solidFill>
              </a:rPr>
              <a:t>Nueva Fibra A formando sinapsis</a:t>
            </a:r>
            <a:endParaRPr lang="es-MX" b="1" dirty="0">
              <a:solidFill>
                <a:srgbClr val="FF0066"/>
              </a:solidFill>
            </a:endParaRPr>
          </a:p>
        </p:txBody>
      </p:sp>
      <p:sp>
        <p:nvSpPr>
          <p:cNvPr id="105592" name="Oval 1062"/>
          <p:cNvSpPr>
            <a:spLocks noChangeArrowheads="1"/>
          </p:cNvSpPr>
          <p:nvPr/>
        </p:nvSpPr>
        <p:spPr bwMode="auto">
          <a:xfrm flipH="1">
            <a:off x="5419725" y="26701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3" name="Oval 1059"/>
          <p:cNvSpPr>
            <a:spLocks noChangeArrowheads="1"/>
          </p:cNvSpPr>
          <p:nvPr/>
        </p:nvSpPr>
        <p:spPr bwMode="auto">
          <a:xfrm flipH="1">
            <a:off x="5349875" y="28289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4" name="Oval 1062"/>
          <p:cNvSpPr>
            <a:spLocks noChangeArrowheads="1"/>
          </p:cNvSpPr>
          <p:nvPr/>
        </p:nvSpPr>
        <p:spPr bwMode="auto">
          <a:xfrm flipH="1">
            <a:off x="5526088" y="28225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5" name="Oval 1059"/>
          <p:cNvSpPr>
            <a:spLocks noChangeArrowheads="1"/>
          </p:cNvSpPr>
          <p:nvPr/>
        </p:nvSpPr>
        <p:spPr bwMode="auto">
          <a:xfrm flipH="1">
            <a:off x="5435600" y="27971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6" name="Oval 1062"/>
          <p:cNvSpPr>
            <a:spLocks noChangeArrowheads="1"/>
          </p:cNvSpPr>
          <p:nvPr/>
        </p:nvSpPr>
        <p:spPr bwMode="auto">
          <a:xfrm flipH="1">
            <a:off x="5611813" y="27908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8" name="Text Box 1056"/>
          <p:cNvSpPr txBox="1">
            <a:spLocks noChangeArrowheads="1"/>
          </p:cNvSpPr>
          <p:nvPr/>
        </p:nvSpPr>
        <p:spPr bwMode="auto">
          <a:xfrm>
            <a:off x="5397879" y="324326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chemeClr val="accent2"/>
                </a:solidFill>
              </a:rPr>
              <a:t>AMPA</a:t>
            </a:r>
            <a:endParaRPr lang="es-MX" sz="1400" b="1" dirty="0">
              <a:solidFill>
                <a:schemeClr val="accent2"/>
              </a:solidFill>
            </a:endParaRPr>
          </a:p>
        </p:txBody>
      </p:sp>
      <p:sp>
        <p:nvSpPr>
          <p:cNvPr id="105599" name="Oval 1059"/>
          <p:cNvSpPr>
            <a:spLocks noChangeArrowheads="1"/>
          </p:cNvSpPr>
          <p:nvPr/>
        </p:nvSpPr>
        <p:spPr bwMode="auto">
          <a:xfrm flipH="1">
            <a:off x="5287963" y="24987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0" name="Oval 1062"/>
          <p:cNvSpPr>
            <a:spLocks noChangeArrowheads="1"/>
          </p:cNvSpPr>
          <p:nvPr/>
        </p:nvSpPr>
        <p:spPr bwMode="auto">
          <a:xfrm flipH="1">
            <a:off x="5678488" y="26638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1" name="Oval 1062"/>
          <p:cNvSpPr>
            <a:spLocks noChangeArrowheads="1"/>
          </p:cNvSpPr>
          <p:nvPr/>
        </p:nvSpPr>
        <p:spPr bwMode="auto">
          <a:xfrm flipH="1">
            <a:off x="5519738" y="2713038"/>
            <a:ext cx="66675" cy="74612"/>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2" name="Oval 1062"/>
          <p:cNvSpPr>
            <a:spLocks noChangeArrowheads="1"/>
          </p:cNvSpPr>
          <p:nvPr/>
        </p:nvSpPr>
        <p:spPr bwMode="auto">
          <a:xfrm flipH="1">
            <a:off x="5695950" y="30384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3" name="Oval 1062"/>
          <p:cNvSpPr>
            <a:spLocks noChangeArrowheads="1"/>
          </p:cNvSpPr>
          <p:nvPr/>
        </p:nvSpPr>
        <p:spPr bwMode="auto">
          <a:xfrm flipH="1">
            <a:off x="5749925" y="2897188"/>
            <a:ext cx="66675" cy="74612"/>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417" name="Rectangle 1115"/>
          <p:cNvSpPr>
            <a:spLocks noChangeArrowheads="1"/>
          </p:cNvSpPr>
          <p:nvPr/>
        </p:nvSpPr>
        <p:spPr bwMode="auto">
          <a:xfrm rot="884925">
            <a:off x="5225738" y="2706213"/>
            <a:ext cx="63500" cy="25400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81418" name="Oval 1113"/>
          <p:cNvSpPr>
            <a:spLocks noChangeArrowheads="1"/>
          </p:cNvSpPr>
          <p:nvPr/>
        </p:nvSpPr>
        <p:spPr bwMode="auto">
          <a:xfrm rot="5226504">
            <a:off x="5023675" y="2777234"/>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419" name="Oval 1114"/>
          <p:cNvSpPr>
            <a:spLocks noChangeArrowheads="1"/>
          </p:cNvSpPr>
          <p:nvPr/>
        </p:nvSpPr>
        <p:spPr bwMode="auto">
          <a:xfrm rot="6773999">
            <a:off x="5168075" y="2823467"/>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414" name="Rectangle 1115"/>
          <p:cNvSpPr>
            <a:spLocks noChangeArrowheads="1"/>
          </p:cNvSpPr>
          <p:nvPr/>
        </p:nvSpPr>
        <p:spPr bwMode="auto">
          <a:xfrm rot="1863795">
            <a:off x="5538194" y="2853724"/>
            <a:ext cx="63500" cy="254000"/>
          </a:xfrm>
          <a:prstGeom prst="rect">
            <a:avLst/>
          </a:prstGeom>
          <a:solidFill>
            <a:srgbClr val="0092FF"/>
          </a:solidFill>
          <a:ln w="9525">
            <a:noFill/>
            <a:miter lim="800000"/>
            <a:headEnd/>
            <a:tailEnd/>
          </a:ln>
        </p:spPr>
        <p:txBody>
          <a:bodyPr wrap="none" anchor="ctr"/>
          <a:lstStyle/>
          <a:p>
            <a:endParaRPr lang="es-MX" b="1" dirty="0">
              <a:solidFill>
                <a:srgbClr val="FAFD00"/>
              </a:solidFill>
            </a:endParaRPr>
          </a:p>
        </p:txBody>
      </p:sp>
      <p:sp>
        <p:nvSpPr>
          <p:cNvPr id="781415" name="Oval 1113"/>
          <p:cNvSpPr>
            <a:spLocks noChangeArrowheads="1"/>
          </p:cNvSpPr>
          <p:nvPr/>
        </p:nvSpPr>
        <p:spPr bwMode="auto">
          <a:xfrm rot="6205374">
            <a:off x="5340257" y="2904727"/>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416" name="Oval 1114"/>
          <p:cNvSpPr>
            <a:spLocks noChangeArrowheads="1"/>
          </p:cNvSpPr>
          <p:nvPr/>
        </p:nvSpPr>
        <p:spPr bwMode="auto">
          <a:xfrm rot="7752869">
            <a:off x="5465856" y="2989662"/>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05591" name="Oval 1059"/>
          <p:cNvSpPr>
            <a:spLocks noChangeArrowheads="1"/>
          </p:cNvSpPr>
          <p:nvPr/>
        </p:nvSpPr>
        <p:spPr bwMode="auto">
          <a:xfrm flipH="1">
            <a:off x="5243513" y="26765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6" name="Line 1054"/>
          <p:cNvSpPr>
            <a:spLocks noChangeShapeType="1"/>
          </p:cNvSpPr>
          <p:nvPr/>
        </p:nvSpPr>
        <p:spPr bwMode="auto">
          <a:xfrm flipH="1">
            <a:off x="5116513" y="2787650"/>
            <a:ext cx="127000" cy="554038"/>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05607" name="Line 1054"/>
          <p:cNvSpPr>
            <a:spLocks noChangeShapeType="1"/>
          </p:cNvSpPr>
          <p:nvPr/>
        </p:nvSpPr>
        <p:spPr bwMode="auto">
          <a:xfrm flipH="1">
            <a:off x="5300663" y="2847975"/>
            <a:ext cx="368300" cy="557213"/>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105608" name="Line 1054"/>
          <p:cNvSpPr>
            <a:spLocks noChangeShapeType="1"/>
          </p:cNvSpPr>
          <p:nvPr/>
        </p:nvSpPr>
        <p:spPr bwMode="auto">
          <a:xfrm flipH="1">
            <a:off x="4392613" y="3386138"/>
            <a:ext cx="766762" cy="639762"/>
          </a:xfrm>
          <a:prstGeom prst="line">
            <a:avLst/>
          </a:prstGeom>
          <a:noFill/>
          <a:ln w="28575">
            <a:solidFill>
              <a:schemeClr val="accent6"/>
            </a:solidFill>
            <a:round/>
            <a:headEnd type="none" w="sm" len="sm"/>
            <a:tailEnd type="triangle" w="med" len="med"/>
          </a:ln>
        </p:spPr>
        <p:txBody>
          <a:bodyPr wrap="none" anchor="ctr"/>
          <a:lstStyle/>
          <a:p>
            <a:endParaRPr lang="es-MX" dirty="0"/>
          </a:p>
        </p:txBody>
      </p:sp>
      <p:sp>
        <p:nvSpPr>
          <p:cNvPr id="256121" name="Freeform 121"/>
          <p:cNvSpPr>
            <a:spLocks/>
          </p:cNvSpPr>
          <p:nvPr/>
        </p:nvSpPr>
        <p:spPr bwMode="auto">
          <a:xfrm>
            <a:off x="4740275" y="3167063"/>
            <a:ext cx="858838" cy="1228725"/>
          </a:xfrm>
          <a:custGeom>
            <a:avLst/>
            <a:gdLst>
              <a:gd name="T0" fmla="*/ 2147483647 w 541"/>
              <a:gd name="T1" fmla="*/ 2147483647 h 774"/>
              <a:gd name="T2" fmla="*/ 2147483647 w 541"/>
              <a:gd name="T3" fmla="*/ 2147483647 h 774"/>
              <a:gd name="T4" fmla="*/ 2147483647 w 541"/>
              <a:gd name="T5" fmla="*/ 2147483647 h 774"/>
              <a:gd name="T6" fmla="*/ 2147483647 w 541"/>
              <a:gd name="T7" fmla="*/ 2147483647 h 774"/>
              <a:gd name="T8" fmla="*/ 0 w 541"/>
              <a:gd name="T9" fmla="*/ 0 h 774"/>
              <a:gd name="T10" fmla="*/ 0 60000 65536"/>
              <a:gd name="T11" fmla="*/ 0 60000 65536"/>
              <a:gd name="T12" fmla="*/ 0 60000 65536"/>
              <a:gd name="T13" fmla="*/ 0 60000 65536"/>
              <a:gd name="T14" fmla="*/ 0 60000 65536"/>
              <a:gd name="T15" fmla="*/ 0 w 541"/>
              <a:gd name="T16" fmla="*/ 0 h 774"/>
              <a:gd name="T17" fmla="*/ 279 w 541"/>
              <a:gd name="T18" fmla="*/ 565 h 774"/>
            </a:gdLst>
            <a:ahLst/>
            <a:cxnLst>
              <a:cxn ang="T10">
                <a:pos x="T0" y="T1"/>
              </a:cxn>
              <a:cxn ang="T11">
                <a:pos x="T2" y="T3"/>
              </a:cxn>
              <a:cxn ang="T12">
                <a:pos x="T4" y="T5"/>
              </a:cxn>
              <a:cxn ang="T13">
                <a:pos x="T6" y="T7"/>
              </a:cxn>
              <a:cxn ang="T14">
                <a:pos x="T8" y="T9"/>
              </a:cxn>
            </a:cxnLst>
            <a:rect l="T15" t="T16" r="T17" b="T18"/>
            <a:pathLst>
              <a:path w="541" h="774">
                <a:moveTo>
                  <a:pt x="0" y="774"/>
                </a:moveTo>
                <a:cubicBezTo>
                  <a:pt x="77" y="681"/>
                  <a:pt x="379" y="320"/>
                  <a:pt x="460" y="217"/>
                </a:cubicBezTo>
                <a:cubicBezTo>
                  <a:pt x="541" y="114"/>
                  <a:pt x="478" y="192"/>
                  <a:pt x="486" y="156"/>
                </a:cubicBezTo>
                <a:cubicBezTo>
                  <a:pt x="494" y="120"/>
                  <a:pt x="506" y="32"/>
                  <a:pt x="511" y="0"/>
                </a:cubicBez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256126" name="Line 126"/>
          <p:cNvSpPr>
            <a:spLocks noChangeShapeType="1"/>
          </p:cNvSpPr>
          <p:nvPr/>
        </p:nvSpPr>
        <p:spPr bwMode="auto">
          <a:xfrm>
            <a:off x="4741863" y="2906713"/>
            <a:ext cx="385762" cy="1544637"/>
          </a:xfrm>
          <a:custGeom>
            <a:avLst/>
            <a:gdLst>
              <a:gd name="T0" fmla="*/ 0 w 243"/>
              <a:gd name="T1" fmla="*/ 2147483647 h 973"/>
              <a:gd name="T2" fmla="*/ 2147483647 w 243"/>
              <a:gd name="T3" fmla="*/ 2147483647 h 973"/>
              <a:gd name="T4" fmla="*/ 2147483647 w 243"/>
              <a:gd name="T5" fmla="*/ 0 h 973"/>
              <a:gd name="T6" fmla="*/ 0 60000 65536"/>
              <a:gd name="T7" fmla="*/ 0 60000 65536"/>
              <a:gd name="T8" fmla="*/ 0 60000 65536"/>
              <a:gd name="T9" fmla="*/ 0 w 243"/>
              <a:gd name="T10" fmla="*/ 0 h 973"/>
              <a:gd name="T11" fmla="*/ 243 w 243"/>
              <a:gd name="T12" fmla="*/ 973 h 973"/>
            </a:gdLst>
            <a:ahLst/>
            <a:cxnLst>
              <a:cxn ang="T6">
                <a:pos x="T0" y="T1"/>
              </a:cxn>
              <a:cxn ang="T7">
                <a:pos x="T2" y="T3"/>
              </a:cxn>
              <a:cxn ang="T8">
                <a:pos x="T4" y="T5"/>
              </a:cxn>
            </a:cxnLst>
            <a:rect l="T9" t="T10" r="T11" b="T12"/>
            <a:pathLst>
              <a:path w="243" h="973">
                <a:moveTo>
                  <a:pt x="0" y="973"/>
                </a:moveTo>
                <a:lnTo>
                  <a:pt x="160" y="199"/>
                </a:lnTo>
                <a:lnTo>
                  <a:pt x="243" y="0"/>
                </a:lnTo>
              </a:path>
            </a:pathLst>
          </a:custGeom>
          <a:noFill/>
          <a:ln w="19050">
            <a:solidFill>
              <a:schemeClr val="bg1"/>
            </a:solidFill>
            <a:prstDash val="sysDot"/>
            <a:round/>
            <a:headEnd type="none" w="sm" len="sm"/>
            <a:tailEnd type="triangle" w="med" len="sm"/>
          </a:ln>
        </p:spPr>
        <p:txBody>
          <a:bodyPr wrap="none" anchor="ctr"/>
          <a:lstStyle/>
          <a:p>
            <a:endParaRPr lang="es-MX" dirty="0"/>
          </a:p>
        </p:txBody>
      </p:sp>
      <p:sp>
        <p:nvSpPr>
          <p:cNvPr id="781401" name="Text Box 1032"/>
          <p:cNvSpPr txBox="1">
            <a:spLocks noChangeArrowheads="1"/>
          </p:cNvSpPr>
          <p:nvPr/>
        </p:nvSpPr>
        <p:spPr bwMode="auto">
          <a:xfrm>
            <a:off x="6480175" y="3635375"/>
            <a:ext cx="242002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Neurona Cuerno Dorsal</a:t>
            </a:r>
            <a:endParaRPr lang="es-MX" b="1" dirty="0">
              <a:solidFill>
                <a:srgbClr val="002060"/>
              </a:solidFill>
            </a:endParaRPr>
          </a:p>
        </p:txBody>
      </p:sp>
      <p:sp>
        <p:nvSpPr>
          <p:cNvPr id="5" name="Text Box 1032"/>
          <p:cNvSpPr txBox="1">
            <a:spLocks noChangeArrowheads="1"/>
          </p:cNvSpPr>
          <p:nvPr/>
        </p:nvSpPr>
        <p:spPr bwMode="auto">
          <a:xfrm>
            <a:off x="6596063" y="4051300"/>
            <a:ext cx="2162175" cy="923330"/>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chemeClr val="bg2"/>
                </a:solidFill>
              </a:rPr>
              <a:t>Pérdida de  efectos inhibitorios de inter-neuronas</a:t>
            </a:r>
            <a:endParaRPr lang="es-MX" b="1" dirty="0">
              <a:solidFill>
                <a:schemeClr val="bg2"/>
              </a:solidFill>
            </a:endParaRPr>
          </a:p>
        </p:txBody>
      </p:sp>
      <p:sp>
        <p:nvSpPr>
          <p:cNvPr id="6" name="Text Box 1032"/>
          <p:cNvSpPr txBox="1">
            <a:spLocks noChangeArrowheads="1"/>
          </p:cNvSpPr>
          <p:nvPr/>
        </p:nvSpPr>
        <p:spPr bwMode="auto">
          <a:xfrm>
            <a:off x="0" y="4365104"/>
            <a:ext cx="1812925" cy="1477328"/>
          </a:xfrm>
          <a:prstGeom prst="rect">
            <a:avLst/>
          </a:prstGeom>
          <a:solidFill>
            <a:schemeClr val="tx2"/>
          </a:solidFill>
          <a:ln w="12700">
            <a:noFill/>
            <a:miter lim="800000"/>
            <a:headEnd type="none" w="sm" len="sm"/>
            <a:tailEnd type="none" w="sm" len="sm"/>
          </a:ln>
        </p:spPr>
        <p:txBody>
          <a:bodyPr>
            <a:spAutoFit/>
          </a:bodyPr>
          <a:lstStyle/>
          <a:p>
            <a:pPr algn="ctr" eaLnBrk="0" hangingPunct="0"/>
            <a:r>
              <a:rPr lang="es-MX" b="1" dirty="0" smtClean="0">
                <a:solidFill>
                  <a:schemeClr val="bg2"/>
                </a:solidFill>
              </a:rPr>
              <a:t>Establecimiento de conexión sináptica excitatoria aberrante</a:t>
            </a:r>
            <a:endParaRPr lang="es-MX" b="1" dirty="0">
              <a:solidFill>
                <a:schemeClr val="bg2"/>
              </a:solidFill>
            </a:endParaRPr>
          </a:p>
        </p:txBody>
      </p:sp>
      <p:sp>
        <p:nvSpPr>
          <p:cNvPr id="105614" name="Oval 142"/>
          <p:cNvSpPr>
            <a:spLocks noChangeArrowheads="1"/>
          </p:cNvSpPr>
          <p:nvPr/>
        </p:nvSpPr>
        <p:spPr bwMode="auto">
          <a:xfrm>
            <a:off x="4872038" y="2782888"/>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
        <p:nvSpPr>
          <p:cNvPr id="105615" name="Oval 143"/>
          <p:cNvSpPr>
            <a:spLocks noChangeArrowheads="1"/>
          </p:cNvSpPr>
          <p:nvPr/>
        </p:nvSpPr>
        <p:spPr bwMode="auto">
          <a:xfrm>
            <a:off x="5546725" y="3159125"/>
            <a:ext cx="182563" cy="182563"/>
          </a:xfrm>
          <a:prstGeom prst="ellipse">
            <a:avLst/>
          </a:prstGeom>
          <a:solidFill>
            <a:schemeClr val="accent2"/>
          </a:solidFill>
          <a:ln w="9525">
            <a:noFill/>
            <a:round/>
            <a:headEnd/>
            <a:tailEnd/>
          </a:ln>
        </p:spPr>
        <p:txBody>
          <a:bodyPr wrap="none" anchor="ctr"/>
          <a:lstStyle/>
          <a:p>
            <a:pPr algn="ctr"/>
            <a:r>
              <a:rPr lang="es-MX" sz="1000" b="1" dirty="0" smtClean="0">
                <a:solidFill>
                  <a:schemeClr val="tx2"/>
                </a:solidFill>
              </a:rPr>
              <a:t>P</a:t>
            </a:r>
            <a:endParaRPr lang="es-MX" sz="1000" b="1" dirty="0">
              <a:solidFill>
                <a:schemeClr val="tx2"/>
              </a:solidFill>
            </a:endParaRPr>
          </a:p>
        </p:txBody>
      </p:sp>
    </p:spTree>
    <p:extLst>
      <p:ext uri="{BB962C8B-B14F-4D97-AF65-F5344CB8AC3E}">
        <p14:creationId xmlns:p14="http://schemas.microsoft.com/office/powerpoint/2010/main" val="107628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598"/>
                                        </p:tgtEl>
                                        <p:attrNameLst>
                                          <p:attrName>style.visibility</p:attrName>
                                        </p:attrNameLst>
                                      </p:cBhvr>
                                      <p:to>
                                        <p:strVal val="visible"/>
                                      </p:to>
                                    </p:set>
                                    <p:animEffect transition="in" filter="dissolve">
                                      <p:cBhvr>
                                        <p:cTn id="7" dur="500"/>
                                        <p:tgtEl>
                                          <p:spTgt spid="1055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486"/>
                                        </p:tgtEl>
                                        <p:attrNameLst>
                                          <p:attrName>style.visibility</p:attrName>
                                        </p:attrNameLst>
                                      </p:cBhvr>
                                      <p:to>
                                        <p:strVal val="visible"/>
                                      </p:to>
                                    </p:set>
                                    <p:animEffect transition="in" filter="dissolve">
                                      <p:cBhvr>
                                        <p:cTn id="10" dur="500"/>
                                        <p:tgtEl>
                                          <p:spTgt spid="10548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36554"/>
                                        </p:tgtEl>
                                        <p:attrNameLst>
                                          <p:attrName>style.visibility</p:attrName>
                                        </p:attrNameLst>
                                      </p:cBhvr>
                                      <p:to>
                                        <p:strVal val="visible"/>
                                      </p:to>
                                    </p:set>
                                    <p:animEffect transition="in" filter="wipe(up)">
                                      <p:cBhvr>
                                        <p:cTn id="14" dur="2000"/>
                                        <p:tgtEl>
                                          <p:spTgt spid="236554"/>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500"/>
                            </p:stCondLst>
                            <p:childTnLst>
                              <p:par>
                                <p:cTn id="19" presetID="9" presetClass="entr" presetSubtype="0" fill="hold" grpId="0" nodeType="afterEffect">
                                  <p:stCondLst>
                                    <p:cond delay="0"/>
                                  </p:stCondLst>
                                  <p:childTnLst>
                                    <p:set>
                                      <p:cBhvr>
                                        <p:cTn id="20" dur="1" fill="hold">
                                          <p:stCondLst>
                                            <p:cond delay="0"/>
                                          </p:stCondLst>
                                        </p:cTn>
                                        <p:tgtEl>
                                          <p:spTgt spid="105584"/>
                                        </p:tgtEl>
                                        <p:attrNameLst>
                                          <p:attrName>style.visibility</p:attrName>
                                        </p:attrNameLst>
                                      </p:cBhvr>
                                      <p:to>
                                        <p:strVal val="visible"/>
                                      </p:to>
                                    </p:set>
                                    <p:animEffect transition="in" filter="dissolve">
                                      <p:cBhvr>
                                        <p:cTn id="21" dur="2000"/>
                                        <p:tgtEl>
                                          <p:spTgt spid="105584"/>
                                        </p:tgtEl>
                                      </p:cBhvr>
                                    </p:animEffect>
                                  </p:childTnLst>
                                </p:cTn>
                              </p:par>
                            </p:childTnLst>
                          </p:cTn>
                        </p:par>
                        <p:par>
                          <p:cTn id="22" fill="hold">
                            <p:stCondLst>
                              <p:cond delay="4500"/>
                            </p:stCondLst>
                            <p:childTnLst>
                              <p:par>
                                <p:cTn id="23" presetID="9" presetClass="entr" presetSubtype="0" fill="hold" grpId="0" nodeType="afterEffect">
                                  <p:stCondLst>
                                    <p:cond delay="0"/>
                                  </p:stCondLst>
                                  <p:childTnLst>
                                    <p:set>
                                      <p:cBhvr>
                                        <p:cTn id="24" dur="1" fill="hold">
                                          <p:stCondLst>
                                            <p:cond delay="0"/>
                                          </p:stCondLst>
                                        </p:cTn>
                                        <p:tgtEl>
                                          <p:spTgt spid="105583"/>
                                        </p:tgtEl>
                                        <p:attrNameLst>
                                          <p:attrName>style.visibility</p:attrName>
                                        </p:attrNameLst>
                                      </p:cBhvr>
                                      <p:to>
                                        <p:strVal val="visible"/>
                                      </p:to>
                                    </p:set>
                                    <p:animEffect transition="in" filter="dissolve">
                                      <p:cBhvr>
                                        <p:cTn id="25" dur="2000"/>
                                        <p:tgtEl>
                                          <p:spTgt spid="105583"/>
                                        </p:tgtEl>
                                      </p:cBhvr>
                                    </p:animEffect>
                                  </p:childTnLst>
                                </p:cTn>
                              </p:par>
                            </p:childTnLst>
                          </p:cTn>
                        </p:par>
                        <p:par>
                          <p:cTn id="26" fill="hold">
                            <p:stCondLst>
                              <p:cond delay="6500"/>
                            </p:stCondLst>
                            <p:childTnLst>
                              <p:par>
                                <p:cTn id="27" presetID="9" presetClass="entr" presetSubtype="0" fill="hold" grpId="0" nodeType="afterEffect">
                                  <p:stCondLst>
                                    <p:cond delay="0"/>
                                  </p:stCondLst>
                                  <p:childTnLst>
                                    <p:set>
                                      <p:cBhvr>
                                        <p:cTn id="28" dur="1" fill="hold">
                                          <p:stCondLst>
                                            <p:cond delay="0"/>
                                          </p:stCondLst>
                                        </p:cTn>
                                        <p:tgtEl>
                                          <p:spTgt spid="105599"/>
                                        </p:tgtEl>
                                        <p:attrNameLst>
                                          <p:attrName>style.visibility</p:attrName>
                                        </p:attrNameLst>
                                      </p:cBhvr>
                                      <p:to>
                                        <p:strVal val="visible"/>
                                      </p:to>
                                    </p:set>
                                    <p:animEffect transition="in" filter="dissolve">
                                      <p:cBhvr>
                                        <p:cTn id="29" dur="500"/>
                                        <p:tgtEl>
                                          <p:spTgt spid="105599"/>
                                        </p:tgtEl>
                                      </p:cBhvr>
                                    </p:animEffect>
                                  </p:childTnLst>
                                </p:cTn>
                              </p:par>
                            </p:childTnLst>
                          </p:cTn>
                        </p:par>
                        <p:par>
                          <p:cTn id="30" fill="hold">
                            <p:stCondLst>
                              <p:cond delay="7000"/>
                            </p:stCondLst>
                            <p:childTnLst>
                              <p:par>
                                <p:cTn id="31" presetID="9" presetClass="entr" presetSubtype="0" fill="hold" grpId="0" nodeType="afterEffect">
                                  <p:stCondLst>
                                    <p:cond delay="0"/>
                                  </p:stCondLst>
                                  <p:childTnLst>
                                    <p:set>
                                      <p:cBhvr>
                                        <p:cTn id="32" dur="1" fill="hold">
                                          <p:stCondLst>
                                            <p:cond delay="0"/>
                                          </p:stCondLst>
                                        </p:cTn>
                                        <p:tgtEl>
                                          <p:spTgt spid="105600"/>
                                        </p:tgtEl>
                                        <p:attrNameLst>
                                          <p:attrName>style.visibility</p:attrName>
                                        </p:attrNameLst>
                                      </p:cBhvr>
                                      <p:to>
                                        <p:strVal val="visible"/>
                                      </p:to>
                                    </p:set>
                                    <p:animEffect transition="in" filter="dissolve">
                                      <p:cBhvr>
                                        <p:cTn id="33" dur="500"/>
                                        <p:tgtEl>
                                          <p:spTgt spid="105600"/>
                                        </p:tgtEl>
                                      </p:cBhvr>
                                    </p:animEffect>
                                  </p:childTnLst>
                                </p:cTn>
                              </p:par>
                            </p:childTnLst>
                          </p:cTn>
                        </p:par>
                        <p:par>
                          <p:cTn id="34" fill="hold">
                            <p:stCondLst>
                              <p:cond delay="7500"/>
                            </p:stCondLst>
                            <p:childTnLst>
                              <p:par>
                                <p:cTn id="35" presetID="9" presetClass="entr" presetSubtype="0" fill="hold" grpId="0" nodeType="afterEffect">
                                  <p:stCondLst>
                                    <p:cond delay="0"/>
                                  </p:stCondLst>
                                  <p:childTnLst>
                                    <p:set>
                                      <p:cBhvr>
                                        <p:cTn id="36" dur="1" fill="hold">
                                          <p:stCondLst>
                                            <p:cond delay="0"/>
                                          </p:stCondLst>
                                        </p:cTn>
                                        <p:tgtEl>
                                          <p:spTgt spid="105592"/>
                                        </p:tgtEl>
                                        <p:attrNameLst>
                                          <p:attrName>style.visibility</p:attrName>
                                        </p:attrNameLst>
                                      </p:cBhvr>
                                      <p:to>
                                        <p:strVal val="visible"/>
                                      </p:to>
                                    </p:set>
                                    <p:animEffect transition="in" filter="dissolve">
                                      <p:cBhvr>
                                        <p:cTn id="37" dur="500"/>
                                        <p:tgtEl>
                                          <p:spTgt spid="105592"/>
                                        </p:tgtEl>
                                      </p:cBhvr>
                                    </p:animEffect>
                                  </p:childTnLst>
                                </p:cTn>
                              </p:par>
                            </p:childTnLst>
                          </p:cTn>
                        </p:par>
                        <p:par>
                          <p:cTn id="38" fill="hold">
                            <p:stCondLst>
                              <p:cond delay="8000"/>
                            </p:stCondLst>
                            <p:childTnLst>
                              <p:par>
                                <p:cTn id="39" presetID="9" presetClass="entr" presetSubtype="0" fill="hold" grpId="0" nodeType="afterEffect">
                                  <p:stCondLst>
                                    <p:cond delay="0"/>
                                  </p:stCondLst>
                                  <p:childTnLst>
                                    <p:set>
                                      <p:cBhvr>
                                        <p:cTn id="40" dur="1" fill="hold">
                                          <p:stCondLst>
                                            <p:cond delay="0"/>
                                          </p:stCondLst>
                                        </p:cTn>
                                        <p:tgtEl>
                                          <p:spTgt spid="105591"/>
                                        </p:tgtEl>
                                        <p:attrNameLst>
                                          <p:attrName>style.visibility</p:attrName>
                                        </p:attrNameLst>
                                      </p:cBhvr>
                                      <p:to>
                                        <p:strVal val="visible"/>
                                      </p:to>
                                    </p:set>
                                    <p:animEffect transition="in" filter="dissolve">
                                      <p:cBhvr>
                                        <p:cTn id="41" dur="500"/>
                                        <p:tgtEl>
                                          <p:spTgt spid="105591"/>
                                        </p:tgtEl>
                                      </p:cBhvr>
                                    </p:animEffect>
                                  </p:childTnLst>
                                </p:cTn>
                              </p:par>
                            </p:childTnLst>
                          </p:cTn>
                        </p:par>
                        <p:par>
                          <p:cTn id="42" fill="hold">
                            <p:stCondLst>
                              <p:cond delay="8500"/>
                            </p:stCondLst>
                            <p:childTnLst>
                              <p:par>
                                <p:cTn id="43" presetID="9" presetClass="entr" presetSubtype="0" fill="hold" grpId="0" nodeType="afterEffect">
                                  <p:stCondLst>
                                    <p:cond delay="0"/>
                                  </p:stCondLst>
                                  <p:childTnLst>
                                    <p:set>
                                      <p:cBhvr>
                                        <p:cTn id="44" dur="1" fill="hold">
                                          <p:stCondLst>
                                            <p:cond delay="0"/>
                                          </p:stCondLst>
                                        </p:cTn>
                                        <p:tgtEl>
                                          <p:spTgt spid="105593"/>
                                        </p:tgtEl>
                                        <p:attrNameLst>
                                          <p:attrName>style.visibility</p:attrName>
                                        </p:attrNameLst>
                                      </p:cBhvr>
                                      <p:to>
                                        <p:strVal val="visible"/>
                                      </p:to>
                                    </p:set>
                                    <p:animEffect transition="in" filter="dissolve">
                                      <p:cBhvr>
                                        <p:cTn id="45" dur="500"/>
                                        <p:tgtEl>
                                          <p:spTgt spid="105593"/>
                                        </p:tgtEl>
                                      </p:cBhvr>
                                    </p:animEffect>
                                  </p:childTnLst>
                                </p:cTn>
                              </p:par>
                            </p:childTnLst>
                          </p:cTn>
                        </p:par>
                        <p:par>
                          <p:cTn id="46" fill="hold">
                            <p:stCondLst>
                              <p:cond delay="9000"/>
                            </p:stCondLst>
                            <p:childTnLst>
                              <p:par>
                                <p:cTn id="47" presetID="9" presetClass="entr" presetSubtype="0" fill="hold" grpId="0" nodeType="afterEffect">
                                  <p:stCondLst>
                                    <p:cond delay="0"/>
                                  </p:stCondLst>
                                  <p:childTnLst>
                                    <p:set>
                                      <p:cBhvr>
                                        <p:cTn id="48" dur="1" fill="hold">
                                          <p:stCondLst>
                                            <p:cond delay="0"/>
                                          </p:stCondLst>
                                        </p:cTn>
                                        <p:tgtEl>
                                          <p:spTgt spid="105594"/>
                                        </p:tgtEl>
                                        <p:attrNameLst>
                                          <p:attrName>style.visibility</p:attrName>
                                        </p:attrNameLst>
                                      </p:cBhvr>
                                      <p:to>
                                        <p:strVal val="visible"/>
                                      </p:to>
                                    </p:set>
                                    <p:animEffect transition="in" filter="dissolve">
                                      <p:cBhvr>
                                        <p:cTn id="49" dur="500"/>
                                        <p:tgtEl>
                                          <p:spTgt spid="105594"/>
                                        </p:tgtEl>
                                      </p:cBhvr>
                                    </p:animEffect>
                                  </p:childTnLst>
                                </p:cTn>
                              </p:par>
                            </p:childTnLst>
                          </p:cTn>
                        </p:par>
                        <p:par>
                          <p:cTn id="50" fill="hold">
                            <p:stCondLst>
                              <p:cond delay="9500"/>
                            </p:stCondLst>
                            <p:childTnLst>
                              <p:par>
                                <p:cTn id="51" presetID="9" presetClass="entr" presetSubtype="0" fill="hold" grpId="0" nodeType="afterEffect">
                                  <p:stCondLst>
                                    <p:cond delay="0"/>
                                  </p:stCondLst>
                                  <p:childTnLst>
                                    <p:set>
                                      <p:cBhvr>
                                        <p:cTn id="52" dur="1" fill="hold">
                                          <p:stCondLst>
                                            <p:cond delay="0"/>
                                          </p:stCondLst>
                                        </p:cTn>
                                        <p:tgtEl>
                                          <p:spTgt spid="105595"/>
                                        </p:tgtEl>
                                        <p:attrNameLst>
                                          <p:attrName>style.visibility</p:attrName>
                                        </p:attrNameLst>
                                      </p:cBhvr>
                                      <p:to>
                                        <p:strVal val="visible"/>
                                      </p:to>
                                    </p:set>
                                    <p:animEffect transition="in" filter="dissolve">
                                      <p:cBhvr>
                                        <p:cTn id="53" dur="500"/>
                                        <p:tgtEl>
                                          <p:spTgt spid="105595"/>
                                        </p:tgtEl>
                                      </p:cBhvr>
                                    </p:animEffect>
                                  </p:childTnLst>
                                </p:cTn>
                              </p:par>
                            </p:childTnLst>
                          </p:cTn>
                        </p:par>
                        <p:par>
                          <p:cTn id="54" fill="hold">
                            <p:stCondLst>
                              <p:cond delay="10000"/>
                            </p:stCondLst>
                            <p:childTnLst>
                              <p:par>
                                <p:cTn id="55" presetID="9" presetClass="entr" presetSubtype="0" fill="hold" grpId="0" nodeType="afterEffect">
                                  <p:stCondLst>
                                    <p:cond delay="0"/>
                                  </p:stCondLst>
                                  <p:childTnLst>
                                    <p:set>
                                      <p:cBhvr>
                                        <p:cTn id="56" dur="1" fill="hold">
                                          <p:stCondLst>
                                            <p:cond delay="0"/>
                                          </p:stCondLst>
                                        </p:cTn>
                                        <p:tgtEl>
                                          <p:spTgt spid="105596"/>
                                        </p:tgtEl>
                                        <p:attrNameLst>
                                          <p:attrName>style.visibility</p:attrName>
                                        </p:attrNameLst>
                                      </p:cBhvr>
                                      <p:to>
                                        <p:strVal val="visible"/>
                                      </p:to>
                                    </p:set>
                                    <p:animEffect transition="in" filter="dissolve">
                                      <p:cBhvr>
                                        <p:cTn id="57" dur="500"/>
                                        <p:tgtEl>
                                          <p:spTgt spid="105596"/>
                                        </p:tgtEl>
                                      </p:cBhvr>
                                    </p:animEffect>
                                  </p:childTnLst>
                                </p:cTn>
                              </p:par>
                            </p:childTnLst>
                          </p:cTn>
                        </p:par>
                        <p:par>
                          <p:cTn id="58" fill="hold">
                            <p:stCondLst>
                              <p:cond delay="10500"/>
                            </p:stCondLst>
                            <p:childTnLst>
                              <p:par>
                                <p:cTn id="59" presetID="9" presetClass="entr" presetSubtype="0" fill="hold" grpId="0" nodeType="afterEffect">
                                  <p:stCondLst>
                                    <p:cond delay="0"/>
                                  </p:stCondLst>
                                  <p:childTnLst>
                                    <p:set>
                                      <p:cBhvr>
                                        <p:cTn id="60" dur="1" fill="hold">
                                          <p:stCondLst>
                                            <p:cond delay="0"/>
                                          </p:stCondLst>
                                        </p:cTn>
                                        <p:tgtEl>
                                          <p:spTgt spid="105601"/>
                                        </p:tgtEl>
                                        <p:attrNameLst>
                                          <p:attrName>style.visibility</p:attrName>
                                        </p:attrNameLst>
                                      </p:cBhvr>
                                      <p:to>
                                        <p:strVal val="visible"/>
                                      </p:to>
                                    </p:set>
                                    <p:animEffect transition="in" filter="dissolve">
                                      <p:cBhvr>
                                        <p:cTn id="61" dur="500"/>
                                        <p:tgtEl>
                                          <p:spTgt spid="105601"/>
                                        </p:tgtEl>
                                      </p:cBhvr>
                                    </p:animEffect>
                                  </p:childTnLst>
                                </p:cTn>
                              </p:par>
                            </p:childTnLst>
                          </p:cTn>
                        </p:par>
                        <p:par>
                          <p:cTn id="62" fill="hold">
                            <p:stCondLst>
                              <p:cond delay="11000"/>
                            </p:stCondLst>
                            <p:childTnLst>
                              <p:par>
                                <p:cTn id="63" presetID="9" presetClass="entr" presetSubtype="0" fill="hold" grpId="0" nodeType="afterEffect">
                                  <p:stCondLst>
                                    <p:cond delay="0"/>
                                  </p:stCondLst>
                                  <p:childTnLst>
                                    <p:set>
                                      <p:cBhvr>
                                        <p:cTn id="64" dur="1" fill="hold">
                                          <p:stCondLst>
                                            <p:cond delay="0"/>
                                          </p:stCondLst>
                                        </p:cTn>
                                        <p:tgtEl>
                                          <p:spTgt spid="105602"/>
                                        </p:tgtEl>
                                        <p:attrNameLst>
                                          <p:attrName>style.visibility</p:attrName>
                                        </p:attrNameLst>
                                      </p:cBhvr>
                                      <p:to>
                                        <p:strVal val="visible"/>
                                      </p:to>
                                    </p:set>
                                    <p:animEffect transition="in" filter="dissolve">
                                      <p:cBhvr>
                                        <p:cTn id="65" dur="500"/>
                                        <p:tgtEl>
                                          <p:spTgt spid="105602"/>
                                        </p:tgtEl>
                                      </p:cBhvr>
                                    </p:animEffect>
                                  </p:childTnLst>
                                </p:cTn>
                              </p:par>
                            </p:childTnLst>
                          </p:cTn>
                        </p:par>
                        <p:par>
                          <p:cTn id="66" fill="hold">
                            <p:stCondLst>
                              <p:cond delay="11500"/>
                            </p:stCondLst>
                            <p:childTnLst>
                              <p:par>
                                <p:cTn id="67" presetID="9" presetClass="entr" presetSubtype="0" fill="hold" grpId="0" nodeType="afterEffect">
                                  <p:stCondLst>
                                    <p:cond delay="0"/>
                                  </p:stCondLst>
                                  <p:childTnLst>
                                    <p:set>
                                      <p:cBhvr>
                                        <p:cTn id="68" dur="1" fill="hold">
                                          <p:stCondLst>
                                            <p:cond delay="0"/>
                                          </p:stCondLst>
                                        </p:cTn>
                                        <p:tgtEl>
                                          <p:spTgt spid="105603"/>
                                        </p:tgtEl>
                                        <p:attrNameLst>
                                          <p:attrName>style.visibility</p:attrName>
                                        </p:attrNameLst>
                                      </p:cBhvr>
                                      <p:to>
                                        <p:strVal val="visible"/>
                                      </p:to>
                                    </p:set>
                                    <p:animEffect transition="in" filter="dissolve">
                                      <p:cBhvr>
                                        <p:cTn id="69" dur="500"/>
                                        <p:tgtEl>
                                          <p:spTgt spid="105603"/>
                                        </p:tgtEl>
                                      </p:cBhvr>
                                    </p:animEffect>
                                  </p:childTnLst>
                                </p:cTn>
                              </p:par>
                            </p:childTnLst>
                          </p:cTn>
                        </p:par>
                        <p:par>
                          <p:cTn id="70" fill="hold">
                            <p:stCondLst>
                              <p:cond delay="12000"/>
                            </p:stCondLst>
                            <p:childTnLst>
                              <p:par>
                                <p:cTn id="71" presetID="22" presetClass="entr" presetSubtype="1" fill="hold" grpId="0" nodeType="afterEffect">
                                  <p:stCondLst>
                                    <p:cond delay="0"/>
                                  </p:stCondLst>
                                  <p:childTnLst>
                                    <p:set>
                                      <p:cBhvr>
                                        <p:cTn id="72" dur="1" fill="hold">
                                          <p:stCondLst>
                                            <p:cond delay="0"/>
                                          </p:stCondLst>
                                        </p:cTn>
                                        <p:tgtEl>
                                          <p:spTgt spid="105606"/>
                                        </p:tgtEl>
                                        <p:attrNameLst>
                                          <p:attrName>style.visibility</p:attrName>
                                        </p:attrNameLst>
                                      </p:cBhvr>
                                      <p:to>
                                        <p:strVal val="visible"/>
                                      </p:to>
                                    </p:set>
                                    <p:animEffect transition="in" filter="wipe(up)">
                                      <p:cBhvr>
                                        <p:cTn id="73" dur="500"/>
                                        <p:tgtEl>
                                          <p:spTgt spid="105606"/>
                                        </p:tgtEl>
                                      </p:cBhvr>
                                    </p:animEffect>
                                  </p:childTnLst>
                                </p:cTn>
                              </p:par>
                            </p:childTnLst>
                          </p:cTn>
                        </p:par>
                        <p:par>
                          <p:cTn id="74" fill="hold">
                            <p:stCondLst>
                              <p:cond delay="12500"/>
                            </p:stCondLst>
                            <p:childTnLst>
                              <p:par>
                                <p:cTn id="75" presetID="22" presetClass="entr" presetSubtype="1" fill="hold" grpId="0" nodeType="afterEffect">
                                  <p:stCondLst>
                                    <p:cond delay="0"/>
                                  </p:stCondLst>
                                  <p:childTnLst>
                                    <p:set>
                                      <p:cBhvr>
                                        <p:cTn id="76" dur="1" fill="hold">
                                          <p:stCondLst>
                                            <p:cond delay="0"/>
                                          </p:stCondLst>
                                        </p:cTn>
                                        <p:tgtEl>
                                          <p:spTgt spid="105607"/>
                                        </p:tgtEl>
                                        <p:attrNameLst>
                                          <p:attrName>style.visibility</p:attrName>
                                        </p:attrNameLst>
                                      </p:cBhvr>
                                      <p:to>
                                        <p:strVal val="visible"/>
                                      </p:to>
                                    </p:set>
                                    <p:animEffect transition="in" filter="wipe(up)">
                                      <p:cBhvr>
                                        <p:cTn id="77" dur="500"/>
                                        <p:tgtEl>
                                          <p:spTgt spid="105607"/>
                                        </p:tgtEl>
                                      </p:cBhvr>
                                    </p:animEffect>
                                  </p:childTnLst>
                                </p:cTn>
                              </p:par>
                            </p:childTnLst>
                          </p:cTn>
                        </p:par>
                        <p:par>
                          <p:cTn id="78" fill="hold">
                            <p:stCondLst>
                              <p:cond delay="13000"/>
                            </p:stCondLst>
                            <p:childTnLst>
                              <p:par>
                                <p:cTn id="79" presetID="22" presetClass="entr" presetSubtype="2" fill="hold" grpId="0" nodeType="afterEffect">
                                  <p:stCondLst>
                                    <p:cond delay="0"/>
                                  </p:stCondLst>
                                  <p:childTnLst>
                                    <p:set>
                                      <p:cBhvr>
                                        <p:cTn id="80" dur="1" fill="hold">
                                          <p:stCondLst>
                                            <p:cond delay="0"/>
                                          </p:stCondLst>
                                        </p:cTn>
                                        <p:tgtEl>
                                          <p:spTgt spid="105608"/>
                                        </p:tgtEl>
                                        <p:attrNameLst>
                                          <p:attrName>style.visibility</p:attrName>
                                        </p:attrNameLst>
                                      </p:cBhvr>
                                      <p:to>
                                        <p:strVal val="visible"/>
                                      </p:to>
                                    </p:set>
                                    <p:animEffect transition="in" filter="wipe(right)">
                                      <p:cBhvr>
                                        <p:cTn id="81" dur="500"/>
                                        <p:tgtEl>
                                          <p:spTgt spid="105608"/>
                                        </p:tgtEl>
                                      </p:cBhvr>
                                    </p:animEffect>
                                  </p:childTnLst>
                                </p:cTn>
                              </p:par>
                            </p:childTnLst>
                          </p:cTn>
                        </p:par>
                        <p:par>
                          <p:cTn id="82" fill="hold">
                            <p:stCondLst>
                              <p:cond delay="13500"/>
                            </p:stCondLst>
                            <p:childTnLst>
                              <p:par>
                                <p:cTn id="83" presetID="22" presetClass="entr" presetSubtype="4" fill="hold" grpId="0" nodeType="afterEffect">
                                  <p:stCondLst>
                                    <p:cond delay="0"/>
                                  </p:stCondLst>
                                  <p:childTnLst>
                                    <p:set>
                                      <p:cBhvr>
                                        <p:cTn id="84" dur="1" fill="hold">
                                          <p:stCondLst>
                                            <p:cond delay="0"/>
                                          </p:stCondLst>
                                        </p:cTn>
                                        <p:tgtEl>
                                          <p:spTgt spid="256121"/>
                                        </p:tgtEl>
                                        <p:attrNameLst>
                                          <p:attrName>style.visibility</p:attrName>
                                        </p:attrNameLst>
                                      </p:cBhvr>
                                      <p:to>
                                        <p:strVal val="visible"/>
                                      </p:to>
                                    </p:set>
                                    <p:animEffect transition="in" filter="wipe(down)">
                                      <p:cBhvr>
                                        <p:cTn id="85" dur="500"/>
                                        <p:tgtEl>
                                          <p:spTgt spid="256121"/>
                                        </p:tgtEl>
                                      </p:cBhvr>
                                    </p:animEffect>
                                  </p:childTnLst>
                                </p:cTn>
                              </p:par>
                            </p:childTnLst>
                          </p:cTn>
                        </p:par>
                        <p:par>
                          <p:cTn id="86" fill="hold">
                            <p:stCondLst>
                              <p:cond delay="14000"/>
                            </p:stCondLst>
                            <p:childTnLst>
                              <p:par>
                                <p:cTn id="87" presetID="22" presetClass="entr" presetSubtype="4" fill="hold" grpId="0" nodeType="afterEffect">
                                  <p:stCondLst>
                                    <p:cond delay="0"/>
                                  </p:stCondLst>
                                  <p:childTnLst>
                                    <p:set>
                                      <p:cBhvr>
                                        <p:cTn id="88" dur="1" fill="hold">
                                          <p:stCondLst>
                                            <p:cond delay="0"/>
                                          </p:stCondLst>
                                        </p:cTn>
                                        <p:tgtEl>
                                          <p:spTgt spid="256126"/>
                                        </p:tgtEl>
                                        <p:attrNameLst>
                                          <p:attrName>style.visibility</p:attrName>
                                        </p:attrNameLst>
                                      </p:cBhvr>
                                      <p:to>
                                        <p:strVal val="visible"/>
                                      </p:to>
                                    </p:set>
                                    <p:animEffect transition="in" filter="wipe(down)">
                                      <p:cBhvr>
                                        <p:cTn id="89" dur="500"/>
                                        <p:tgtEl>
                                          <p:spTgt spid="256126"/>
                                        </p:tgtEl>
                                      </p:cBhvr>
                                    </p:animEffect>
                                  </p:childTnLst>
                                </p:cTn>
                              </p:par>
                            </p:childTnLst>
                          </p:cTn>
                        </p:par>
                        <p:par>
                          <p:cTn id="90" fill="hold">
                            <p:stCondLst>
                              <p:cond delay="14500"/>
                            </p:stCondLst>
                            <p:childTnLst>
                              <p:par>
                                <p:cTn id="91" presetID="1" presetClass="entr" presetSubtype="0" fill="hold" grpId="0" nodeType="afterEffect">
                                  <p:stCondLst>
                                    <p:cond delay="0"/>
                                  </p:stCondLst>
                                  <p:childTnLst>
                                    <p:set>
                                      <p:cBhvr>
                                        <p:cTn id="92" dur="1" fill="hold">
                                          <p:stCondLst>
                                            <p:cond delay="0"/>
                                          </p:stCondLst>
                                        </p:cTn>
                                        <p:tgtEl>
                                          <p:spTgt spid="105614"/>
                                        </p:tgtEl>
                                        <p:attrNameLst>
                                          <p:attrName>style.visibility</p:attrName>
                                        </p:attrNameLst>
                                      </p:cBhvr>
                                      <p:to>
                                        <p:strVal val="visible"/>
                                      </p:to>
                                    </p:set>
                                  </p:childTnLst>
                                </p:cTn>
                              </p:par>
                            </p:childTnLst>
                          </p:cTn>
                        </p:par>
                        <p:par>
                          <p:cTn id="93" fill="hold">
                            <p:stCondLst>
                              <p:cond delay="14500"/>
                            </p:stCondLst>
                            <p:childTnLst>
                              <p:par>
                                <p:cTn id="94" presetID="1" presetClass="entr" presetSubtype="0" fill="hold" grpId="0" nodeType="afterEffect">
                                  <p:stCondLst>
                                    <p:cond delay="0"/>
                                  </p:stCondLst>
                                  <p:childTnLst>
                                    <p:set>
                                      <p:cBhvr>
                                        <p:cTn id="95" dur="1" fill="hold">
                                          <p:stCondLst>
                                            <p:cond delay="0"/>
                                          </p:stCondLst>
                                        </p:cTn>
                                        <p:tgtEl>
                                          <p:spTgt spid="105615"/>
                                        </p:tgtEl>
                                        <p:attrNameLst>
                                          <p:attrName>style.visibility</p:attrName>
                                        </p:attrNameLst>
                                      </p:cBhvr>
                                      <p:to>
                                        <p:strVal val="visible"/>
                                      </p:to>
                                    </p:set>
                                  </p:childTnLst>
                                </p:cTn>
                              </p:par>
                            </p:childTnLst>
                          </p:cTn>
                        </p:par>
                        <p:par>
                          <p:cTn id="96" fill="hold">
                            <p:stCondLst>
                              <p:cond delay="14500"/>
                            </p:stCondLst>
                            <p:childTnLst>
                              <p:par>
                                <p:cTn id="97" presetID="22" presetClass="entr" presetSubtype="1" fill="hold" grpId="0" nodeType="afterEffect">
                                  <p:stCondLst>
                                    <p:cond delay="500"/>
                                  </p:stCondLst>
                                  <p:childTnLst>
                                    <p:set>
                                      <p:cBhvr>
                                        <p:cTn id="98" dur="1" fill="hold">
                                          <p:stCondLst>
                                            <p:cond delay="0"/>
                                          </p:stCondLst>
                                        </p:cTn>
                                        <p:tgtEl>
                                          <p:spTgt spid="5"/>
                                        </p:tgtEl>
                                        <p:attrNameLst>
                                          <p:attrName>style.visibility</p:attrName>
                                        </p:attrNameLst>
                                      </p:cBhvr>
                                      <p:to>
                                        <p:strVal val="visible"/>
                                      </p:to>
                                    </p:set>
                                    <p:animEffect transition="in" filter="wipe(up)">
                                      <p:cBhvr>
                                        <p:cTn id="99" dur="1000"/>
                                        <p:tgtEl>
                                          <p:spTgt spid="5"/>
                                        </p:tgtEl>
                                      </p:cBhvr>
                                    </p:animEffect>
                                  </p:childTnLst>
                                </p:cTn>
                              </p:par>
                            </p:childTnLst>
                          </p:cTn>
                        </p:par>
                        <p:par>
                          <p:cTn id="100" fill="hold">
                            <p:stCondLst>
                              <p:cond delay="16000"/>
                            </p:stCondLst>
                            <p:childTnLst>
                              <p:par>
                                <p:cTn id="101" presetID="22" presetClass="entr" presetSubtype="1" fill="hold" grpId="0" nodeType="after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up)">
                                      <p:cBhvr>
                                        <p:cTn id="10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6" grpId="0"/>
      <p:bldP spid="236554" grpId="0" animBg="1"/>
      <p:bldP spid="105583" grpId="0" animBg="1"/>
      <p:bldP spid="105584" grpId="0" animBg="1"/>
      <p:bldP spid="3" grpId="0"/>
      <p:bldP spid="105592" grpId="0" animBg="1"/>
      <p:bldP spid="105593" grpId="0" animBg="1"/>
      <p:bldP spid="105594" grpId="0" animBg="1"/>
      <p:bldP spid="105595" grpId="0" animBg="1"/>
      <p:bldP spid="105596" grpId="0" animBg="1"/>
      <p:bldP spid="105598" grpId="0"/>
      <p:bldP spid="105599" grpId="0" animBg="1"/>
      <p:bldP spid="105600" grpId="0" animBg="1"/>
      <p:bldP spid="105601" grpId="0" animBg="1"/>
      <p:bldP spid="105602" grpId="0" animBg="1"/>
      <p:bldP spid="105603" grpId="0" animBg="1"/>
      <p:bldP spid="105591" grpId="0" animBg="1"/>
      <p:bldP spid="105606" grpId="0" animBg="1"/>
      <p:bldP spid="105607" grpId="0" animBg="1"/>
      <p:bldP spid="105608" grpId="0" animBg="1"/>
      <p:bldP spid="256121" grpId="0" animBg="1"/>
      <p:bldP spid="256126" grpId="0" animBg="1"/>
      <p:bldP spid="5" grpId="0"/>
      <p:bldP spid="6" grpId="0" animBg="1"/>
      <p:bldP spid="105614" grpId="0" animBg="1"/>
      <p:bldP spid="1056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El Dolor es el 5° Signo Vital</a:t>
            </a:r>
            <a:endParaRPr lang="es-MX" dirty="0"/>
          </a:p>
        </p:txBody>
      </p:sp>
      <p:sp>
        <p:nvSpPr>
          <p:cNvPr id="10" name="TextBox 4"/>
          <p:cNvSpPr txBox="1">
            <a:spLocks noChangeArrowheads="1"/>
          </p:cNvSpPr>
          <p:nvPr/>
        </p:nvSpPr>
        <p:spPr bwMode="auto">
          <a:xfrm>
            <a:off x="118616" y="6620422"/>
            <a:ext cx="5904656" cy="246221"/>
          </a:xfrm>
          <a:prstGeom prst="rect">
            <a:avLst/>
          </a:prstGeom>
          <a:noFill/>
          <a:ln w="9525">
            <a:noFill/>
            <a:miter lim="800000"/>
            <a:headEnd/>
            <a:tailEnd/>
          </a:ln>
        </p:spPr>
        <p:txBody>
          <a:bodyPr wrap="square">
            <a:spAutoFit/>
          </a:bodyPr>
          <a:lstStyle/>
          <a:p>
            <a:r>
              <a:rPr lang="es-MX" sz="1000" dirty="0" smtClean="0">
                <a:solidFill>
                  <a:schemeClr val="bg2"/>
                </a:solidFill>
                <a:latin typeface="Calibri"/>
                <a:cs typeface="Calibri"/>
              </a:rPr>
              <a:t>Phillips DM</a:t>
            </a:r>
            <a:r>
              <a:rPr lang="es-MX" sz="1000" dirty="0" smtClean="0">
                <a:solidFill>
                  <a:srgbClr val="002060"/>
                </a:solidFill>
                <a:latin typeface="Calibri"/>
                <a:cs typeface="Calibri"/>
              </a:rPr>
              <a:t>. </a:t>
            </a:r>
            <a:r>
              <a:rPr lang="es-MX" sz="1000" i="1" dirty="0" smtClean="0">
                <a:solidFill>
                  <a:srgbClr val="002060"/>
                </a:solidFill>
                <a:latin typeface="Calibri"/>
                <a:cs typeface="Calibri"/>
              </a:rPr>
              <a:t>JAMA</a:t>
            </a:r>
            <a:r>
              <a:rPr lang="es-MX" sz="1000" dirty="0" smtClean="0">
                <a:solidFill>
                  <a:srgbClr val="002060"/>
                </a:solidFill>
                <a:latin typeface="Calibri"/>
                <a:cs typeface="Calibri"/>
              </a:rPr>
              <a:t> 2000; 284(4):</a:t>
            </a:r>
            <a:r>
              <a:rPr lang="es-MX" sz="1000" dirty="0" smtClean="0">
                <a:solidFill>
                  <a:schemeClr val="bg2"/>
                </a:solidFill>
                <a:latin typeface="Calibri"/>
                <a:cs typeface="Calibri"/>
              </a:rPr>
              <a:t>428-9.</a:t>
            </a:r>
            <a:endParaRPr lang="es-MX" sz="1000" dirty="0">
              <a:solidFill>
                <a:schemeClr val="bg2"/>
              </a:solidFill>
              <a:latin typeface="Calibri"/>
              <a:cs typeface="Calibri"/>
            </a:endParaRPr>
          </a:p>
        </p:txBody>
      </p:sp>
      <p:graphicFrame>
        <p:nvGraphicFramePr>
          <p:cNvPr id="11" name="Diagram 5"/>
          <p:cNvGraphicFramePr/>
          <p:nvPr>
            <p:extLst>
              <p:ext uri="{D42A27DB-BD31-4B8C-83A1-F6EECF244321}">
                <p14:modId xmlns:p14="http://schemas.microsoft.com/office/powerpoint/2010/main" val="396097860"/>
              </p:ext>
            </p:extLst>
          </p:nvPr>
        </p:nvGraphicFramePr>
        <p:xfrm>
          <a:off x="467544" y="1628800"/>
          <a:ext cx="828092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xplosion 1 6"/>
          <p:cNvSpPr/>
          <p:nvPr/>
        </p:nvSpPr>
        <p:spPr>
          <a:xfrm>
            <a:off x="3779912" y="4869160"/>
            <a:ext cx="504056" cy="43204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6</a:t>
            </a:fld>
            <a:endParaRPr lang="es-MX" dirty="0">
              <a:solidFill>
                <a:schemeClr val="bg1"/>
              </a:solidFill>
            </a:endParaRPr>
          </a:p>
        </p:txBody>
      </p:sp>
    </p:spTree>
    <p:extLst>
      <p:ext uri="{BB962C8B-B14F-4D97-AF65-F5344CB8AC3E}">
        <p14:creationId xmlns:p14="http://schemas.microsoft.com/office/powerpoint/2010/main" val="302461322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12294" name="Rectangle 20"/>
          <p:cNvSpPr>
            <a:spLocks noGrp="1" noChangeArrowheads="1"/>
          </p:cNvSpPr>
          <p:nvPr>
            <p:ph type="title"/>
          </p:nvPr>
        </p:nvSpPr>
        <p:spPr>
          <a:xfrm>
            <a:off x="457200" y="332656"/>
            <a:ext cx="8229600" cy="874713"/>
          </a:xfrm>
        </p:spPr>
        <p:txBody>
          <a:bodyPr>
            <a:noAutofit/>
          </a:bodyPr>
          <a:lstStyle/>
          <a:p>
            <a:r>
              <a:rPr lang="es-MX" sz="4000" dirty="0" smtClean="0"/>
              <a:t>La Sensibilización Central Produce Señalización Anormal del Dolor </a:t>
            </a:r>
          </a:p>
        </p:txBody>
      </p:sp>
      <p:sp>
        <p:nvSpPr>
          <p:cNvPr id="2178067" name="Text Box 19"/>
          <p:cNvSpPr txBox="1">
            <a:spLocks noChangeArrowheads="1"/>
          </p:cNvSpPr>
          <p:nvPr/>
        </p:nvSpPr>
        <p:spPr bwMode="auto">
          <a:xfrm>
            <a:off x="156029" y="4895582"/>
            <a:ext cx="887579" cy="523220"/>
          </a:xfrm>
          <a:prstGeom prst="rect">
            <a:avLst/>
          </a:prstGeom>
          <a:noFill/>
          <a:ln w="9525">
            <a:noFill/>
            <a:miter lim="800000"/>
            <a:headEnd/>
            <a:tailEnd/>
          </a:ln>
          <a:effectLst/>
        </p:spPr>
        <p:txBody>
          <a:bodyPr wrap="square">
            <a:spAutoFit/>
          </a:bodyPr>
          <a:lstStyle/>
          <a:p>
            <a:pPr eaLnBrk="0" hangingPunct="0">
              <a:defRPr/>
            </a:pPr>
            <a:r>
              <a:rPr lang="es-MX" sz="1400" b="1" dirty="0" smtClean="0">
                <a:solidFill>
                  <a:srgbClr val="FFFFFF"/>
                </a:solidFill>
              </a:rPr>
              <a:t>Estímulo mínimo</a:t>
            </a:r>
            <a:endParaRPr lang="es-MX" sz="1400" b="1" dirty="0">
              <a:solidFill>
                <a:srgbClr val="FFFFFF"/>
              </a:solidFill>
            </a:endParaRPr>
          </a:p>
        </p:txBody>
      </p:sp>
      <p:sp>
        <p:nvSpPr>
          <p:cNvPr id="2178071" name="AutoShape 23"/>
          <p:cNvSpPr>
            <a:spLocks noChangeArrowheads="1"/>
          </p:cNvSpPr>
          <p:nvPr/>
        </p:nvSpPr>
        <p:spPr bwMode="auto">
          <a:xfrm rot="277651" flipV="1">
            <a:off x="826879" y="5187909"/>
            <a:ext cx="381699" cy="128837"/>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2178074" name="Text Box 26"/>
          <p:cNvSpPr txBox="1">
            <a:spLocks noChangeArrowheads="1"/>
          </p:cNvSpPr>
          <p:nvPr/>
        </p:nvSpPr>
        <p:spPr bwMode="auto">
          <a:xfrm>
            <a:off x="7232650" y="4229100"/>
            <a:ext cx="1588384" cy="646331"/>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Amplificación </a:t>
            </a:r>
          </a:p>
          <a:p>
            <a:pPr eaLnBrk="0" hangingPunct="0">
              <a:defRPr/>
            </a:pPr>
            <a:r>
              <a:rPr lang="es-MX" b="1" dirty="0" smtClean="0">
                <a:solidFill>
                  <a:srgbClr val="FF99CC"/>
                </a:solidFill>
              </a:rPr>
              <a:t>del dolor </a:t>
            </a:r>
            <a:endParaRPr lang="es-MX" b="1" dirty="0">
              <a:solidFill>
                <a:srgbClr val="FF99CC"/>
              </a:solidFill>
            </a:endParaRPr>
          </a:p>
        </p:txBody>
      </p:sp>
      <p:sp>
        <p:nvSpPr>
          <p:cNvPr id="2178077"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33" name="TextBox 32"/>
          <p:cNvSpPr txBox="1"/>
          <p:nvPr/>
        </p:nvSpPr>
        <p:spPr>
          <a:xfrm>
            <a:off x="3419872" y="4427820"/>
            <a:ext cx="2052140" cy="646331"/>
          </a:xfrm>
          <a:prstGeom prst="rect">
            <a:avLst/>
          </a:prstGeom>
          <a:noFill/>
        </p:spPr>
        <p:txBody>
          <a:bodyPr wrap="square" rtlCol="0">
            <a:spAutoFit/>
          </a:bodyPr>
          <a:lstStyle/>
          <a:p>
            <a:pPr algn="ctr"/>
            <a:r>
              <a:rPr lang="es-MX" b="1" dirty="0" smtClean="0">
                <a:solidFill>
                  <a:srgbClr val="FF99CC"/>
                </a:solidFill>
              </a:rPr>
              <a:t>Mayor excitabilidad neuronal</a:t>
            </a:r>
            <a:endParaRPr lang="es-MX" b="1" dirty="0">
              <a:solidFill>
                <a:srgbClr val="FF99CC"/>
              </a:solidFill>
            </a:endParaRPr>
          </a:p>
        </p:txBody>
      </p:sp>
      <p:sp>
        <p:nvSpPr>
          <p:cNvPr id="34"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solidFill>
                <a:prstClr val="white"/>
              </a:solidFill>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55" name="Text Box 26"/>
          <p:cNvSpPr txBox="1">
            <a:spLocks noChangeArrowheads="1"/>
          </p:cNvSpPr>
          <p:nvPr/>
        </p:nvSpPr>
        <p:spPr bwMode="auto">
          <a:xfrm>
            <a:off x="7452323" y="2492896"/>
            <a:ext cx="1672766" cy="923330"/>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Dolor percibido</a:t>
            </a:r>
            <a:br>
              <a:rPr lang="es-MX" b="1" dirty="0" smtClean="0">
                <a:solidFill>
                  <a:srgbClr val="FF99CC"/>
                </a:solidFill>
              </a:rPr>
            </a:br>
            <a:r>
              <a:rPr lang="es-MX" b="1" dirty="0" smtClean="0">
                <a:solidFill>
                  <a:srgbClr val="FF99CC"/>
                </a:solidFill>
              </a:rPr>
              <a:t>(hiperalgesia/</a:t>
            </a:r>
            <a:br>
              <a:rPr lang="es-MX" b="1" dirty="0" smtClean="0">
                <a:solidFill>
                  <a:srgbClr val="FF99CC"/>
                </a:solidFill>
              </a:rPr>
            </a:br>
            <a:r>
              <a:rPr lang="es-MX" b="1" dirty="0" smtClean="0">
                <a:solidFill>
                  <a:srgbClr val="FF99CC"/>
                </a:solidFill>
              </a:rPr>
              <a:t>Alodinia)</a:t>
            </a:r>
            <a:endParaRPr lang="es-MX" b="1" dirty="0">
              <a:solidFill>
                <a:srgbClr val="FF99CC"/>
              </a:solidFill>
            </a:endParaRPr>
          </a:p>
        </p:txBody>
      </p:sp>
      <p:sp>
        <p:nvSpPr>
          <p:cNvPr id="4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60</a:t>
            </a:fld>
            <a:endParaRPr lang="es-MX" dirty="0">
              <a:solidFill>
                <a:prstClr val="black"/>
              </a:solidFill>
            </a:endParaRPr>
          </a:p>
        </p:txBody>
      </p:sp>
      <p:sp>
        <p:nvSpPr>
          <p:cNvPr id="49" name="TextBox 48"/>
          <p:cNvSpPr txBox="1"/>
          <p:nvPr/>
        </p:nvSpPr>
        <p:spPr>
          <a:xfrm>
            <a:off x="1131285" y="3404131"/>
            <a:ext cx="2494810" cy="1477328"/>
          </a:xfrm>
          <a:prstGeom prst="rect">
            <a:avLst/>
          </a:prstGeom>
          <a:noFill/>
        </p:spPr>
        <p:txBody>
          <a:bodyPr wrap="square" rtlCol="0">
            <a:spAutoFit/>
          </a:bodyPr>
          <a:lstStyle/>
          <a:p>
            <a:pPr algn="ctr"/>
            <a:r>
              <a:rPr lang="es-MX" b="1" dirty="0" smtClean="0">
                <a:solidFill>
                  <a:srgbClr val="FF99CC"/>
                </a:solidFill>
              </a:rPr>
              <a:t>Mayor liberación de neurotransmisores  de dolor glutamato y Sustancia P</a:t>
            </a:r>
          </a:p>
          <a:p>
            <a:endParaRPr lang="es-MX" b="1" dirty="0">
              <a:solidFill>
                <a:srgbClr val="FF99CC"/>
              </a:solidFill>
            </a:endParaRPr>
          </a:p>
        </p:txBody>
      </p:sp>
      <p:sp>
        <p:nvSpPr>
          <p:cNvPr id="50" name="Rectangle 49"/>
          <p:cNvSpPr/>
          <p:nvPr/>
        </p:nvSpPr>
        <p:spPr>
          <a:xfrm>
            <a:off x="2195736" y="1873361"/>
            <a:ext cx="3505017" cy="1089529"/>
          </a:xfrm>
          <a:prstGeom prst="rect">
            <a:avLst/>
          </a:prstGeom>
        </p:spPr>
        <p:txBody>
          <a:bodyPr wrap="square">
            <a:spAutoFit/>
          </a:bodyPr>
          <a:lstStyle/>
          <a:p>
            <a:pPr algn="ctr" defTabSz="815975" eaLnBrk="0" hangingPunct="0">
              <a:spcAft>
                <a:spcPct val="30000"/>
              </a:spcAft>
              <a:buClr>
                <a:srgbClr val="0191CD"/>
              </a:buClr>
            </a:pPr>
            <a:r>
              <a:rPr lang="es-MX" b="1" u="sng" dirty="0" smtClean="0">
                <a:solidFill>
                  <a:srgbClr val="C03932">
                    <a:lumMod val="40000"/>
                    <a:lumOff val="60000"/>
                  </a:srgbClr>
                </a:solidFill>
              </a:rPr>
              <a:t>Opciones de tratamiento del dolor</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Inhibidores α</a:t>
            </a:r>
            <a:r>
              <a:rPr lang="es-MX" baseline="-25000" dirty="0" smtClean="0">
                <a:solidFill>
                  <a:srgbClr val="C03932">
                    <a:lumMod val="40000"/>
                    <a:lumOff val="60000"/>
                  </a:srgbClr>
                </a:solidFill>
              </a:rPr>
              <a:t>2</a:t>
            </a:r>
            <a:r>
              <a:rPr lang="es-MX" dirty="0" smtClean="0">
                <a:solidFill>
                  <a:srgbClr val="C03932">
                    <a:lumMod val="40000"/>
                    <a:lumOff val="60000"/>
                  </a:srgbClr>
                </a:solidFill>
              </a:rPr>
              <a:t>δ</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Antidepresivos</a:t>
            </a:r>
            <a:endParaRPr lang="es-MX" b="1" u="sng" dirty="0" smtClean="0">
              <a:solidFill>
                <a:srgbClr val="C03932"/>
              </a:solidFill>
            </a:endParaRPr>
          </a:p>
        </p:txBody>
      </p:sp>
      <p:sp>
        <p:nvSpPr>
          <p:cNvPr id="36" name="Rectangle 49"/>
          <p:cNvSpPr>
            <a:spLocks noChangeArrowheads="1"/>
          </p:cNvSpPr>
          <p:nvPr/>
        </p:nvSpPr>
        <p:spPr bwMode="invGray">
          <a:xfrm>
            <a:off x="192314" y="6381328"/>
            <a:ext cx="7332014" cy="328612"/>
          </a:xfrm>
          <a:prstGeom prst="rect">
            <a:avLst/>
          </a:prstGeom>
          <a:noFill/>
          <a:ln w="9525" algn="ctr">
            <a:noFill/>
            <a:miter lim="800000"/>
            <a:headEnd/>
            <a:tailEnd/>
          </a:ln>
        </p:spPr>
        <p:txBody>
          <a:bodyPr lIns="0" tIns="0" rIns="0" bIns="0" anchor="b"/>
          <a:lstStyle/>
          <a:p>
            <a:pPr marL="58738">
              <a:lnSpc>
                <a:spcPct val="95000"/>
              </a:lnSpc>
            </a:pPr>
            <a:r>
              <a:rPr lang="es-MX" sz="1000" dirty="0" smtClean="0">
                <a:solidFill>
                  <a:srgbClr val="002060">
                    <a:lumMod val="90000"/>
                    <a:lumOff val="10000"/>
                  </a:srgbClr>
                </a:solidFill>
              </a:rPr>
              <a:t>Adaptado de: Gottschalk A, Smith DS. </a:t>
            </a:r>
            <a:r>
              <a:rPr lang="es-MX" sz="1000" i="1" dirty="0" smtClean="0">
                <a:solidFill>
                  <a:srgbClr val="002060">
                    <a:lumMod val="90000"/>
                    <a:lumOff val="10000"/>
                  </a:srgbClr>
                </a:solidFill>
              </a:rPr>
              <a:t>Am Fam Physician</a:t>
            </a:r>
            <a:r>
              <a:rPr lang="es-MX" sz="1000" dirty="0" smtClean="0">
                <a:solidFill>
                  <a:srgbClr val="002060">
                    <a:lumMod val="90000"/>
                    <a:lumOff val="10000"/>
                  </a:srgbClr>
                </a:solidFill>
              </a:rPr>
              <a:t> 2001; 63(10):1979-86; Woolf CJ. </a:t>
            </a:r>
            <a:r>
              <a:rPr lang="es-MX" sz="1000" i="1" dirty="0" smtClean="0">
                <a:solidFill>
                  <a:srgbClr val="002060">
                    <a:lumMod val="90000"/>
                    <a:lumOff val="10000"/>
                  </a:srgbClr>
                </a:solidFill>
              </a:rPr>
              <a:t>Ann Intern Med.</a:t>
            </a:r>
            <a:r>
              <a:rPr lang="es-MX" sz="1000" dirty="0" smtClean="0">
                <a:solidFill>
                  <a:srgbClr val="002060">
                    <a:lumMod val="90000"/>
                    <a:lumOff val="10000"/>
                  </a:srgbClr>
                </a:solidFill>
              </a:rPr>
              <a:t> 2004; 140(6):441-51.</a:t>
            </a:r>
            <a:endParaRPr lang="es-MX" sz="1000" dirty="0">
              <a:solidFill>
                <a:srgbClr val="002060">
                  <a:lumMod val="90000"/>
                  <a:lumOff val="10000"/>
                </a:srgbClr>
              </a:solidFill>
            </a:endParaRPr>
          </a:p>
        </p:txBody>
      </p:sp>
    </p:spTree>
    <p:extLst>
      <p:ext uri="{BB962C8B-B14F-4D97-AF65-F5344CB8AC3E}">
        <p14:creationId xmlns:p14="http://schemas.microsoft.com/office/powerpoint/2010/main" val="4159287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780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780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780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67" grpId="0"/>
      <p:bldP spid="2178071" grpId="0" animBg="1"/>
      <p:bldP spid="2178074" grpId="0"/>
      <p:bldP spid="2178112" grpId="0" animBg="1"/>
      <p:bldP spid="2178112" grpId="1" animBg="1"/>
      <p:bldP spid="2178113" grpId="0" animBg="1"/>
      <p:bldP spid="2178113" grpId="1" animBg="1"/>
      <p:bldP spid="2178116" grpId="0"/>
      <p:bldP spid="33" grpId="0"/>
      <p:bldP spid="55" grpId="0"/>
      <p:bldP spid="4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5388224" y="5133848"/>
            <a:ext cx="123825" cy="144463"/>
          </a:xfrm>
          <a:custGeom>
            <a:avLst/>
            <a:gdLst>
              <a:gd name="T0" fmla="*/ 0 w 315"/>
              <a:gd name="T1" fmla="*/ 0 h 362"/>
              <a:gd name="T2" fmla="*/ 0 w 315"/>
              <a:gd name="T3" fmla="*/ 362 h 362"/>
              <a:gd name="T4" fmla="*/ 315 w 315"/>
              <a:gd name="T5" fmla="*/ 141 h 362"/>
              <a:gd name="T6" fmla="*/ 0 w 315"/>
              <a:gd name="T7" fmla="*/ 0 h 362"/>
              <a:gd name="T8" fmla="*/ 0 60000 65536"/>
              <a:gd name="T9" fmla="*/ 0 60000 65536"/>
              <a:gd name="T10" fmla="*/ 0 60000 65536"/>
              <a:gd name="T11" fmla="*/ 0 60000 65536"/>
              <a:gd name="T12" fmla="*/ 0 w 315"/>
              <a:gd name="T13" fmla="*/ 0 h 362"/>
              <a:gd name="T14" fmla="*/ 315 w 315"/>
              <a:gd name="T15" fmla="*/ 362 h 362"/>
            </a:gdLst>
            <a:ahLst/>
            <a:cxnLst>
              <a:cxn ang="T8">
                <a:pos x="T0" y="T1"/>
              </a:cxn>
              <a:cxn ang="T9">
                <a:pos x="T2" y="T3"/>
              </a:cxn>
              <a:cxn ang="T10">
                <a:pos x="T4" y="T5"/>
              </a:cxn>
              <a:cxn ang="T11">
                <a:pos x="T6" y="T7"/>
              </a:cxn>
            </a:cxnLst>
            <a:rect l="T12" t="T13" r="T14" b="T15"/>
            <a:pathLst>
              <a:path w="315" h="362">
                <a:moveTo>
                  <a:pt x="0" y="0"/>
                </a:moveTo>
                <a:lnTo>
                  <a:pt x="0" y="362"/>
                </a:lnTo>
                <a:lnTo>
                  <a:pt x="315" y="141"/>
                </a:lnTo>
                <a:lnTo>
                  <a:pt x="0" y="0"/>
                </a:lnTo>
                <a:close/>
              </a:path>
            </a:pathLst>
          </a:custGeom>
          <a:solidFill>
            <a:srgbClr val="DDBB30"/>
          </a:solidFill>
          <a:ln w="9525">
            <a:solidFill>
              <a:srgbClr val="FF9933"/>
            </a:solidFill>
            <a:round/>
            <a:headEnd/>
            <a:tailEnd/>
          </a:ln>
        </p:spPr>
        <p:txBody>
          <a:bodyPr/>
          <a:lstStyle/>
          <a:p>
            <a:endParaRPr lang="es-MX" dirty="0"/>
          </a:p>
        </p:txBody>
      </p:sp>
      <p:sp>
        <p:nvSpPr>
          <p:cNvPr id="57347" name="Freeform 3"/>
          <p:cNvSpPr>
            <a:spLocks/>
          </p:cNvSpPr>
          <p:nvPr/>
        </p:nvSpPr>
        <p:spPr bwMode="auto">
          <a:xfrm>
            <a:off x="5218361" y="5291011"/>
            <a:ext cx="176213" cy="158750"/>
          </a:xfrm>
          <a:custGeom>
            <a:avLst/>
            <a:gdLst>
              <a:gd name="T0" fmla="*/ 445 w 445"/>
              <a:gd name="T1" fmla="*/ 400 h 400"/>
              <a:gd name="T2" fmla="*/ 423 w 445"/>
              <a:gd name="T3" fmla="*/ 391 h 400"/>
              <a:gd name="T4" fmla="*/ 370 w 445"/>
              <a:gd name="T5" fmla="*/ 370 h 400"/>
              <a:gd name="T6" fmla="*/ 298 w 445"/>
              <a:gd name="T7" fmla="*/ 342 h 400"/>
              <a:gd name="T8" fmla="*/ 218 w 445"/>
              <a:gd name="T9" fmla="*/ 308 h 400"/>
              <a:gd name="T10" fmla="*/ 137 w 445"/>
              <a:gd name="T11" fmla="*/ 276 h 400"/>
              <a:gd name="T12" fmla="*/ 68 w 445"/>
              <a:gd name="T13" fmla="*/ 248 h 400"/>
              <a:gd name="T14" fmla="*/ 18 w 445"/>
              <a:gd name="T15" fmla="*/ 229 h 400"/>
              <a:gd name="T16" fmla="*/ 0 w 445"/>
              <a:gd name="T17" fmla="*/ 221 h 400"/>
              <a:gd name="T18" fmla="*/ 427 w 445"/>
              <a:gd name="T19" fmla="*/ 0 h 400"/>
              <a:gd name="T20" fmla="*/ 445 w 445"/>
              <a:gd name="T21" fmla="*/ 40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5"/>
              <a:gd name="T34" fmla="*/ 0 h 400"/>
              <a:gd name="T35" fmla="*/ 445 w 445"/>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5" h="400">
                <a:moveTo>
                  <a:pt x="445" y="400"/>
                </a:moveTo>
                <a:lnTo>
                  <a:pt x="423" y="391"/>
                </a:lnTo>
                <a:lnTo>
                  <a:pt x="370" y="370"/>
                </a:lnTo>
                <a:lnTo>
                  <a:pt x="298" y="342"/>
                </a:lnTo>
                <a:lnTo>
                  <a:pt x="218" y="308"/>
                </a:lnTo>
                <a:lnTo>
                  <a:pt x="137" y="276"/>
                </a:lnTo>
                <a:lnTo>
                  <a:pt x="68" y="248"/>
                </a:lnTo>
                <a:lnTo>
                  <a:pt x="18" y="229"/>
                </a:lnTo>
                <a:lnTo>
                  <a:pt x="0" y="221"/>
                </a:lnTo>
                <a:lnTo>
                  <a:pt x="427" y="0"/>
                </a:lnTo>
                <a:lnTo>
                  <a:pt x="445" y="400"/>
                </a:lnTo>
                <a:close/>
              </a:path>
            </a:pathLst>
          </a:custGeom>
          <a:solidFill>
            <a:srgbClr val="DDBB30"/>
          </a:solidFill>
          <a:ln w="9525">
            <a:solidFill>
              <a:srgbClr val="FF9933"/>
            </a:solidFill>
            <a:round/>
            <a:headEnd/>
            <a:tailEnd/>
          </a:ln>
        </p:spPr>
        <p:txBody>
          <a:bodyPr/>
          <a:lstStyle/>
          <a:p>
            <a:endParaRPr lang="es-MX" dirty="0"/>
          </a:p>
        </p:txBody>
      </p:sp>
      <p:sp>
        <p:nvSpPr>
          <p:cNvPr id="57348" name="Rectangle 4"/>
          <p:cNvSpPr>
            <a:spLocks noChangeArrowheads="1"/>
          </p:cNvSpPr>
          <p:nvPr/>
        </p:nvSpPr>
        <p:spPr bwMode="auto">
          <a:xfrm>
            <a:off x="5646986" y="5340223"/>
            <a:ext cx="793750" cy="20638"/>
          </a:xfrm>
          <a:prstGeom prst="rect">
            <a:avLst/>
          </a:prstGeom>
          <a:solidFill>
            <a:srgbClr val="002060"/>
          </a:solidFill>
          <a:ln>
            <a:noFill/>
          </a:ln>
          <a:extLst/>
        </p:spPr>
        <p:txBody>
          <a:bodyPr/>
          <a:lstStyle/>
          <a:p>
            <a:endParaRPr lang="es-MX" dirty="0"/>
          </a:p>
        </p:txBody>
      </p:sp>
      <p:sp>
        <p:nvSpPr>
          <p:cNvPr id="57495" name="Freeform 6"/>
          <p:cNvSpPr>
            <a:spLocks/>
          </p:cNvSpPr>
          <p:nvPr/>
        </p:nvSpPr>
        <p:spPr bwMode="auto">
          <a:xfrm>
            <a:off x="5670799" y="5267198"/>
            <a:ext cx="195262" cy="144463"/>
          </a:xfrm>
          <a:custGeom>
            <a:avLst/>
            <a:gdLst>
              <a:gd name="T0" fmla="*/ 0 w 491"/>
              <a:gd name="T1" fmla="*/ 0 h 367"/>
              <a:gd name="T2" fmla="*/ 17 w 491"/>
              <a:gd name="T3" fmla="*/ 12 h 367"/>
              <a:gd name="T4" fmla="*/ 41 w 491"/>
              <a:gd name="T5" fmla="*/ 26 h 367"/>
              <a:gd name="T6" fmla="*/ 71 w 491"/>
              <a:gd name="T7" fmla="*/ 41 h 367"/>
              <a:gd name="T8" fmla="*/ 106 w 491"/>
              <a:gd name="T9" fmla="*/ 57 h 367"/>
              <a:gd name="T10" fmla="*/ 186 w 491"/>
              <a:gd name="T11" fmla="*/ 92 h 367"/>
              <a:gd name="T12" fmla="*/ 272 w 491"/>
              <a:gd name="T13" fmla="*/ 127 h 367"/>
              <a:gd name="T14" fmla="*/ 354 w 491"/>
              <a:gd name="T15" fmla="*/ 160 h 367"/>
              <a:gd name="T16" fmla="*/ 424 w 491"/>
              <a:gd name="T17" fmla="*/ 187 h 367"/>
              <a:gd name="T18" fmla="*/ 472 w 491"/>
              <a:gd name="T19" fmla="*/ 205 h 367"/>
              <a:gd name="T20" fmla="*/ 491 w 491"/>
              <a:gd name="T21" fmla="*/ 212 h 367"/>
              <a:gd name="T22" fmla="*/ 121 w 491"/>
              <a:gd name="T23" fmla="*/ 367 h 367"/>
              <a:gd name="T24" fmla="*/ 0 w 491"/>
              <a:gd name="T25" fmla="*/ 0 h 3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1"/>
              <a:gd name="T40" fmla="*/ 0 h 367"/>
              <a:gd name="T41" fmla="*/ 491 w 491"/>
              <a:gd name="T42" fmla="*/ 367 h 3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1" h="367">
                <a:moveTo>
                  <a:pt x="0" y="0"/>
                </a:moveTo>
                <a:lnTo>
                  <a:pt x="17" y="12"/>
                </a:lnTo>
                <a:lnTo>
                  <a:pt x="41" y="26"/>
                </a:lnTo>
                <a:lnTo>
                  <a:pt x="71" y="41"/>
                </a:lnTo>
                <a:lnTo>
                  <a:pt x="106" y="57"/>
                </a:lnTo>
                <a:lnTo>
                  <a:pt x="186" y="92"/>
                </a:lnTo>
                <a:lnTo>
                  <a:pt x="272" y="127"/>
                </a:lnTo>
                <a:lnTo>
                  <a:pt x="354" y="160"/>
                </a:lnTo>
                <a:lnTo>
                  <a:pt x="424" y="187"/>
                </a:lnTo>
                <a:lnTo>
                  <a:pt x="472" y="205"/>
                </a:lnTo>
                <a:lnTo>
                  <a:pt x="491" y="212"/>
                </a:lnTo>
                <a:lnTo>
                  <a:pt x="121" y="367"/>
                </a:lnTo>
                <a:lnTo>
                  <a:pt x="0" y="0"/>
                </a:lnTo>
                <a:close/>
              </a:path>
            </a:pathLst>
          </a:custGeom>
          <a:solidFill>
            <a:srgbClr val="DDBB30"/>
          </a:solidFill>
          <a:ln>
            <a:noFill/>
          </a:ln>
          <a:extLst/>
        </p:spPr>
        <p:txBody>
          <a:bodyPr/>
          <a:lstStyle/>
          <a:p>
            <a:endParaRPr lang="es-MX" dirty="0"/>
          </a:p>
        </p:txBody>
      </p:sp>
      <p:sp>
        <p:nvSpPr>
          <p:cNvPr id="57496" name="Freeform 7"/>
          <p:cNvSpPr>
            <a:spLocks/>
          </p:cNvSpPr>
          <p:nvPr/>
        </p:nvSpPr>
        <p:spPr bwMode="auto">
          <a:xfrm>
            <a:off x="2349749" y="3224086"/>
            <a:ext cx="133350" cy="249238"/>
          </a:xfrm>
          <a:custGeom>
            <a:avLst/>
            <a:gdLst>
              <a:gd name="T0" fmla="*/ 0 w 335"/>
              <a:gd name="T1" fmla="*/ 0 h 629"/>
              <a:gd name="T2" fmla="*/ 0 w 335"/>
              <a:gd name="T3" fmla="*/ 629 h 629"/>
              <a:gd name="T4" fmla="*/ 335 w 335"/>
              <a:gd name="T5" fmla="*/ 293 h 629"/>
              <a:gd name="T6" fmla="*/ 0 w 335"/>
              <a:gd name="T7" fmla="*/ 0 h 629"/>
              <a:gd name="T8" fmla="*/ 0 60000 65536"/>
              <a:gd name="T9" fmla="*/ 0 60000 65536"/>
              <a:gd name="T10" fmla="*/ 0 60000 65536"/>
              <a:gd name="T11" fmla="*/ 0 60000 65536"/>
              <a:gd name="T12" fmla="*/ 0 w 335"/>
              <a:gd name="T13" fmla="*/ 0 h 629"/>
              <a:gd name="T14" fmla="*/ 335 w 335"/>
              <a:gd name="T15" fmla="*/ 629 h 629"/>
            </a:gdLst>
            <a:ahLst/>
            <a:cxnLst>
              <a:cxn ang="T8">
                <a:pos x="T0" y="T1"/>
              </a:cxn>
              <a:cxn ang="T9">
                <a:pos x="T2" y="T3"/>
              </a:cxn>
              <a:cxn ang="T10">
                <a:pos x="T4" y="T5"/>
              </a:cxn>
              <a:cxn ang="T11">
                <a:pos x="T6" y="T7"/>
              </a:cxn>
            </a:cxnLst>
            <a:rect l="T12" t="T13" r="T14" b="T15"/>
            <a:pathLst>
              <a:path w="335" h="629">
                <a:moveTo>
                  <a:pt x="0" y="0"/>
                </a:moveTo>
                <a:lnTo>
                  <a:pt x="0" y="629"/>
                </a:lnTo>
                <a:lnTo>
                  <a:pt x="335" y="293"/>
                </a:lnTo>
                <a:lnTo>
                  <a:pt x="0" y="0"/>
                </a:lnTo>
                <a:close/>
              </a:path>
            </a:pathLst>
          </a:custGeom>
          <a:solidFill>
            <a:srgbClr val="0092FF"/>
          </a:solidFill>
          <a:ln>
            <a:noFill/>
          </a:ln>
          <a:extLst/>
        </p:spPr>
        <p:txBody>
          <a:bodyPr/>
          <a:lstStyle/>
          <a:p>
            <a:endParaRPr lang="es-MX" dirty="0"/>
          </a:p>
        </p:txBody>
      </p:sp>
      <p:sp>
        <p:nvSpPr>
          <p:cNvPr id="57497" name="Freeform 8"/>
          <p:cNvSpPr>
            <a:spLocks/>
          </p:cNvSpPr>
          <p:nvPr/>
        </p:nvSpPr>
        <p:spPr bwMode="auto">
          <a:xfrm>
            <a:off x="4992936" y="3224086"/>
            <a:ext cx="133350" cy="249238"/>
          </a:xfrm>
          <a:custGeom>
            <a:avLst/>
            <a:gdLst>
              <a:gd name="T0" fmla="*/ 336 w 336"/>
              <a:gd name="T1" fmla="*/ 0 h 629"/>
              <a:gd name="T2" fmla="*/ 336 w 336"/>
              <a:gd name="T3" fmla="*/ 629 h 629"/>
              <a:gd name="T4" fmla="*/ 0 w 336"/>
              <a:gd name="T5" fmla="*/ 293 h 629"/>
              <a:gd name="T6" fmla="*/ 336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336" y="0"/>
                </a:moveTo>
                <a:lnTo>
                  <a:pt x="336" y="629"/>
                </a:lnTo>
                <a:lnTo>
                  <a:pt x="0" y="293"/>
                </a:lnTo>
                <a:lnTo>
                  <a:pt x="336" y="0"/>
                </a:lnTo>
                <a:close/>
              </a:path>
            </a:pathLst>
          </a:custGeom>
          <a:solidFill>
            <a:srgbClr val="0092FF"/>
          </a:solidFill>
          <a:ln>
            <a:noFill/>
          </a:ln>
          <a:extLst/>
        </p:spPr>
        <p:txBody>
          <a:bodyPr/>
          <a:lstStyle/>
          <a:p>
            <a:endParaRPr lang="es-MX" dirty="0"/>
          </a:p>
        </p:txBody>
      </p:sp>
      <p:sp>
        <p:nvSpPr>
          <p:cNvPr id="57498" name="Rectangle 9"/>
          <p:cNvSpPr>
            <a:spLocks noChangeArrowheads="1"/>
          </p:cNvSpPr>
          <p:nvPr/>
        </p:nvSpPr>
        <p:spPr bwMode="auto">
          <a:xfrm>
            <a:off x="2483099" y="3324098"/>
            <a:ext cx="2509837" cy="31750"/>
          </a:xfrm>
          <a:prstGeom prst="rect">
            <a:avLst/>
          </a:prstGeom>
          <a:solidFill>
            <a:schemeClr val="accent5"/>
          </a:solidFill>
          <a:ln>
            <a:noFill/>
          </a:ln>
          <a:extLst/>
        </p:spPr>
        <p:txBody>
          <a:bodyPr/>
          <a:lstStyle/>
          <a:p>
            <a:endParaRPr lang="es-MX" dirty="0"/>
          </a:p>
        </p:txBody>
      </p:sp>
      <p:sp>
        <p:nvSpPr>
          <p:cNvPr id="57499" name="Freeform 10"/>
          <p:cNvSpPr>
            <a:spLocks/>
          </p:cNvSpPr>
          <p:nvPr/>
        </p:nvSpPr>
        <p:spPr bwMode="auto">
          <a:xfrm>
            <a:off x="4494461" y="2711323"/>
            <a:ext cx="701675" cy="628650"/>
          </a:xfrm>
          <a:custGeom>
            <a:avLst/>
            <a:gdLst>
              <a:gd name="T0" fmla="*/ 0 w 1766"/>
              <a:gd name="T1" fmla="*/ 1584 h 1584"/>
              <a:gd name="T2" fmla="*/ 1766 w 1766"/>
              <a:gd name="T3" fmla="*/ 0 h 1584"/>
              <a:gd name="T4" fmla="*/ 1766 w 1766"/>
              <a:gd name="T5" fmla="*/ 420 h 1584"/>
              <a:gd name="T6" fmla="*/ 1535 w 1766"/>
              <a:gd name="T7" fmla="*/ 202 h 1584"/>
              <a:gd name="T8" fmla="*/ 0 w 1766"/>
              <a:gd name="T9" fmla="*/ 1584 h 1584"/>
              <a:gd name="T10" fmla="*/ 0 60000 65536"/>
              <a:gd name="T11" fmla="*/ 0 60000 65536"/>
              <a:gd name="T12" fmla="*/ 0 60000 65536"/>
              <a:gd name="T13" fmla="*/ 0 60000 65536"/>
              <a:gd name="T14" fmla="*/ 0 60000 65536"/>
              <a:gd name="T15" fmla="*/ 0 w 1766"/>
              <a:gd name="T16" fmla="*/ 0 h 1584"/>
              <a:gd name="T17" fmla="*/ 1766 w 1766"/>
              <a:gd name="T18" fmla="*/ 1584 h 1584"/>
            </a:gdLst>
            <a:ahLst/>
            <a:cxnLst>
              <a:cxn ang="T10">
                <a:pos x="T0" y="T1"/>
              </a:cxn>
              <a:cxn ang="T11">
                <a:pos x="T2" y="T3"/>
              </a:cxn>
              <a:cxn ang="T12">
                <a:pos x="T4" y="T5"/>
              </a:cxn>
              <a:cxn ang="T13">
                <a:pos x="T6" y="T7"/>
              </a:cxn>
              <a:cxn ang="T14">
                <a:pos x="T8" y="T9"/>
              </a:cxn>
            </a:cxnLst>
            <a:rect l="T15" t="T16" r="T17" b="T18"/>
            <a:pathLst>
              <a:path w="1766" h="1584">
                <a:moveTo>
                  <a:pt x="0" y="1584"/>
                </a:moveTo>
                <a:lnTo>
                  <a:pt x="1766" y="0"/>
                </a:lnTo>
                <a:lnTo>
                  <a:pt x="1766" y="420"/>
                </a:lnTo>
                <a:lnTo>
                  <a:pt x="1535" y="202"/>
                </a:lnTo>
                <a:lnTo>
                  <a:pt x="0" y="1584"/>
                </a:lnTo>
                <a:close/>
              </a:path>
            </a:pathLst>
          </a:custGeom>
          <a:solidFill>
            <a:srgbClr val="0092FF"/>
          </a:solidFill>
          <a:ln>
            <a:noFill/>
          </a:ln>
          <a:extLst/>
        </p:spPr>
        <p:txBody>
          <a:bodyPr/>
          <a:lstStyle/>
          <a:p>
            <a:endParaRPr lang="es-MX" dirty="0"/>
          </a:p>
        </p:txBody>
      </p:sp>
      <p:sp>
        <p:nvSpPr>
          <p:cNvPr id="57500" name="Freeform 11"/>
          <p:cNvSpPr>
            <a:spLocks/>
          </p:cNvSpPr>
          <p:nvPr/>
        </p:nvSpPr>
        <p:spPr bwMode="auto">
          <a:xfrm>
            <a:off x="4488111" y="2689098"/>
            <a:ext cx="717550" cy="658813"/>
          </a:xfrm>
          <a:custGeom>
            <a:avLst/>
            <a:gdLst>
              <a:gd name="T0" fmla="*/ 1809 w 1809"/>
              <a:gd name="T1" fmla="*/ 58 h 1661"/>
              <a:gd name="T2" fmla="*/ 1765 w 1809"/>
              <a:gd name="T3" fmla="*/ 39 h 1661"/>
              <a:gd name="T4" fmla="*/ 0 w 1809"/>
              <a:gd name="T5" fmla="*/ 1621 h 1661"/>
              <a:gd name="T6" fmla="*/ 35 w 1809"/>
              <a:gd name="T7" fmla="*/ 1661 h 1661"/>
              <a:gd name="T8" fmla="*/ 1800 w 1809"/>
              <a:gd name="T9" fmla="*/ 78 h 1661"/>
              <a:gd name="T10" fmla="*/ 1809 w 1809"/>
              <a:gd name="T11" fmla="*/ 58 h 1661"/>
              <a:gd name="T12" fmla="*/ 1809 w 1809"/>
              <a:gd name="T13" fmla="*/ 58 h 1661"/>
              <a:gd name="T14" fmla="*/ 1809 w 1809"/>
              <a:gd name="T15" fmla="*/ 0 h 1661"/>
              <a:gd name="T16" fmla="*/ 1765 w 1809"/>
              <a:gd name="T17" fmla="*/ 39 h 1661"/>
              <a:gd name="T18" fmla="*/ 1809 w 1809"/>
              <a:gd name="T19" fmla="*/ 58 h 16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9"/>
              <a:gd name="T31" fmla="*/ 0 h 1661"/>
              <a:gd name="T32" fmla="*/ 1809 w 1809"/>
              <a:gd name="T33" fmla="*/ 1661 h 16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9" h="1661">
                <a:moveTo>
                  <a:pt x="1809" y="58"/>
                </a:moveTo>
                <a:lnTo>
                  <a:pt x="1765" y="39"/>
                </a:lnTo>
                <a:lnTo>
                  <a:pt x="0" y="1621"/>
                </a:lnTo>
                <a:lnTo>
                  <a:pt x="35" y="1661"/>
                </a:lnTo>
                <a:lnTo>
                  <a:pt x="1800" y="78"/>
                </a:lnTo>
                <a:lnTo>
                  <a:pt x="1809" y="58"/>
                </a:lnTo>
                <a:lnTo>
                  <a:pt x="1809" y="0"/>
                </a:lnTo>
                <a:lnTo>
                  <a:pt x="1765" y="39"/>
                </a:lnTo>
                <a:lnTo>
                  <a:pt x="1809" y="58"/>
                </a:lnTo>
                <a:close/>
              </a:path>
            </a:pathLst>
          </a:custGeom>
          <a:solidFill>
            <a:schemeClr val="accent5"/>
          </a:solidFill>
          <a:ln>
            <a:noFill/>
          </a:ln>
          <a:extLst/>
        </p:spPr>
        <p:txBody>
          <a:bodyPr/>
          <a:lstStyle/>
          <a:p>
            <a:endParaRPr lang="es-MX" dirty="0"/>
          </a:p>
        </p:txBody>
      </p:sp>
      <p:sp>
        <p:nvSpPr>
          <p:cNvPr id="57501" name="Freeform 12"/>
          <p:cNvSpPr>
            <a:spLocks/>
          </p:cNvSpPr>
          <p:nvPr/>
        </p:nvSpPr>
        <p:spPr bwMode="auto">
          <a:xfrm>
            <a:off x="2376736" y="5244973"/>
            <a:ext cx="133350" cy="249238"/>
          </a:xfrm>
          <a:custGeom>
            <a:avLst/>
            <a:gdLst>
              <a:gd name="T0" fmla="*/ 0 w 336"/>
              <a:gd name="T1" fmla="*/ 0 h 629"/>
              <a:gd name="T2" fmla="*/ 0 w 336"/>
              <a:gd name="T3" fmla="*/ 629 h 629"/>
              <a:gd name="T4" fmla="*/ 336 w 336"/>
              <a:gd name="T5" fmla="*/ 293 h 629"/>
              <a:gd name="T6" fmla="*/ 0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0" y="0"/>
                </a:moveTo>
                <a:lnTo>
                  <a:pt x="0" y="629"/>
                </a:lnTo>
                <a:lnTo>
                  <a:pt x="336" y="293"/>
                </a:lnTo>
                <a:lnTo>
                  <a:pt x="0" y="0"/>
                </a:lnTo>
                <a:close/>
              </a:path>
            </a:pathLst>
          </a:custGeom>
          <a:solidFill>
            <a:srgbClr val="0092FF"/>
          </a:solidFill>
          <a:ln>
            <a:noFill/>
          </a:ln>
          <a:extLst/>
        </p:spPr>
        <p:txBody>
          <a:bodyPr/>
          <a:lstStyle/>
          <a:p>
            <a:endParaRPr lang="es-MX" dirty="0"/>
          </a:p>
        </p:txBody>
      </p:sp>
      <p:sp>
        <p:nvSpPr>
          <p:cNvPr id="57502" name="Freeform 13"/>
          <p:cNvSpPr>
            <a:spLocks/>
          </p:cNvSpPr>
          <p:nvPr/>
        </p:nvSpPr>
        <p:spPr bwMode="auto">
          <a:xfrm>
            <a:off x="5029449" y="5244973"/>
            <a:ext cx="133350" cy="249238"/>
          </a:xfrm>
          <a:custGeom>
            <a:avLst/>
            <a:gdLst>
              <a:gd name="T0" fmla="*/ 336 w 336"/>
              <a:gd name="T1" fmla="*/ 0 h 629"/>
              <a:gd name="T2" fmla="*/ 336 w 336"/>
              <a:gd name="T3" fmla="*/ 629 h 629"/>
              <a:gd name="T4" fmla="*/ 0 w 336"/>
              <a:gd name="T5" fmla="*/ 293 h 629"/>
              <a:gd name="T6" fmla="*/ 336 w 336"/>
              <a:gd name="T7" fmla="*/ 0 h 629"/>
              <a:gd name="T8" fmla="*/ 0 60000 65536"/>
              <a:gd name="T9" fmla="*/ 0 60000 65536"/>
              <a:gd name="T10" fmla="*/ 0 60000 65536"/>
              <a:gd name="T11" fmla="*/ 0 60000 65536"/>
              <a:gd name="T12" fmla="*/ 0 w 336"/>
              <a:gd name="T13" fmla="*/ 0 h 629"/>
              <a:gd name="T14" fmla="*/ 336 w 336"/>
              <a:gd name="T15" fmla="*/ 629 h 629"/>
            </a:gdLst>
            <a:ahLst/>
            <a:cxnLst>
              <a:cxn ang="T8">
                <a:pos x="T0" y="T1"/>
              </a:cxn>
              <a:cxn ang="T9">
                <a:pos x="T2" y="T3"/>
              </a:cxn>
              <a:cxn ang="T10">
                <a:pos x="T4" y="T5"/>
              </a:cxn>
              <a:cxn ang="T11">
                <a:pos x="T6" y="T7"/>
              </a:cxn>
            </a:cxnLst>
            <a:rect l="T12" t="T13" r="T14" b="T15"/>
            <a:pathLst>
              <a:path w="336" h="629">
                <a:moveTo>
                  <a:pt x="336" y="0"/>
                </a:moveTo>
                <a:lnTo>
                  <a:pt x="336" y="629"/>
                </a:lnTo>
                <a:lnTo>
                  <a:pt x="0" y="293"/>
                </a:lnTo>
                <a:lnTo>
                  <a:pt x="336" y="0"/>
                </a:lnTo>
                <a:close/>
              </a:path>
            </a:pathLst>
          </a:custGeom>
          <a:solidFill>
            <a:srgbClr val="0092FF"/>
          </a:solidFill>
          <a:ln>
            <a:noFill/>
          </a:ln>
          <a:extLst/>
        </p:spPr>
        <p:txBody>
          <a:bodyPr/>
          <a:lstStyle/>
          <a:p>
            <a:endParaRPr lang="es-MX" dirty="0"/>
          </a:p>
        </p:txBody>
      </p:sp>
      <p:sp>
        <p:nvSpPr>
          <p:cNvPr id="57503" name="Rectangle 14"/>
          <p:cNvSpPr>
            <a:spLocks noChangeArrowheads="1"/>
          </p:cNvSpPr>
          <p:nvPr/>
        </p:nvSpPr>
        <p:spPr bwMode="auto">
          <a:xfrm>
            <a:off x="2510086" y="5344986"/>
            <a:ext cx="2519362" cy="31750"/>
          </a:xfrm>
          <a:prstGeom prst="rect">
            <a:avLst/>
          </a:prstGeom>
          <a:solidFill>
            <a:srgbClr val="0092FF"/>
          </a:solidFill>
          <a:ln>
            <a:noFill/>
          </a:ln>
          <a:extLst/>
        </p:spPr>
        <p:txBody>
          <a:bodyPr/>
          <a:lstStyle/>
          <a:p>
            <a:endParaRPr lang="es-MX" dirty="0"/>
          </a:p>
        </p:txBody>
      </p:sp>
      <p:sp>
        <p:nvSpPr>
          <p:cNvPr id="57504" name="Freeform 15"/>
          <p:cNvSpPr>
            <a:spLocks/>
          </p:cNvSpPr>
          <p:nvPr/>
        </p:nvSpPr>
        <p:spPr bwMode="auto">
          <a:xfrm>
            <a:off x="4532561" y="4732211"/>
            <a:ext cx="700087" cy="628650"/>
          </a:xfrm>
          <a:custGeom>
            <a:avLst/>
            <a:gdLst>
              <a:gd name="T0" fmla="*/ 0 w 1766"/>
              <a:gd name="T1" fmla="*/ 1582 h 1582"/>
              <a:gd name="T2" fmla="*/ 1766 w 1766"/>
              <a:gd name="T3" fmla="*/ 0 h 1582"/>
              <a:gd name="T4" fmla="*/ 1766 w 1766"/>
              <a:gd name="T5" fmla="*/ 420 h 1582"/>
              <a:gd name="T6" fmla="*/ 1535 w 1766"/>
              <a:gd name="T7" fmla="*/ 201 h 1582"/>
              <a:gd name="T8" fmla="*/ 0 w 1766"/>
              <a:gd name="T9" fmla="*/ 1582 h 1582"/>
              <a:gd name="T10" fmla="*/ 0 60000 65536"/>
              <a:gd name="T11" fmla="*/ 0 60000 65536"/>
              <a:gd name="T12" fmla="*/ 0 60000 65536"/>
              <a:gd name="T13" fmla="*/ 0 60000 65536"/>
              <a:gd name="T14" fmla="*/ 0 60000 65536"/>
              <a:gd name="T15" fmla="*/ 0 w 1766"/>
              <a:gd name="T16" fmla="*/ 0 h 1582"/>
              <a:gd name="T17" fmla="*/ 1766 w 1766"/>
              <a:gd name="T18" fmla="*/ 1582 h 1582"/>
            </a:gdLst>
            <a:ahLst/>
            <a:cxnLst>
              <a:cxn ang="T10">
                <a:pos x="T0" y="T1"/>
              </a:cxn>
              <a:cxn ang="T11">
                <a:pos x="T2" y="T3"/>
              </a:cxn>
              <a:cxn ang="T12">
                <a:pos x="T4" y="T5"/>
              </a:cxn>
              <a:cxn ang="T13">
                <a:pos x="T6" y="T7"/>
              </a:cxn>
              <a:cxn ang="T14">
                <a:pos x="T8" y="T9"/>
              </a:cxn>
            </a:cxnLst>
            <a:rect l="T15" t="T16" r="T17" b="T18"/>
            <a:pathLst>
              <a:path w="1766" h="1582">
                <a:moveTo>
                  <a:pt x="0" y="1582"/>
                </a:moveTo>
                <a:lnTo>
                  <a:pt x="1766" y="0"/>
                </a:lnTo>
                <a:lnTo>
                  <a:pt x="1766" y="420"/>
                </a:lnTo>
                <a:lnTo>
                  <a:pt x="1535" y="201"/>
                </a:lnTo>
                <a:lnTo>
                  <a:pt x="0" y="1582"/>
                </a:lnTo>
                <a:close/>
              </a:path>
            </a:pathLst>
          </a:custGeom>
          <a:solidFill>
            <a:srgbClr val="0092FF"/>
          </a:solidFill>
          <a:ln>
            <a:noFill/>
          </a:ln>
          <a:extLst/>
        </p:spPr>
        <p:txBody>
          <a:bodyPr/>
          <a:lstStyle/>
          <a:p>
            <a:endParaRPr lang="es-MX" dirty="0"/>
          </a:p>
        </p:txBody>
      </p:sp>
      <p:sp>
        <p:nvSpPr>
          <p:cNvPr id="57505" name="Freeform 16"/>
          <p:cNvSpPr>
            <a:spLocks/>
          </p:cNvSpPr>
          <p:nvPr/>
        </p:nvSpPr>
        <p:spPr bwMode="auto">
          <a:xfrm>
            <a:off x="4526211" y="4709986"/>
            <a:ext cx="717550" cy="658813"/>
          </a:xfrm>
          <a:custGeom>
            <a:avLst/>
            <a:gdLst>
              <a:gd name="T0" fmla="*/ 1809 w 1809"/>
              <a:gd name="T1" fmla="*/ 59 h 1661"/>
              <a:gd name="T2" fmla="*/ 1765 w 1809"/>
              <a:gd name="T3" fmla="*/ 38 h 1661"/>
              <a:gd name="T4" fmla="*/ 0 w 1809"/>
              <a:gd name="T5" fmla="*/ 1621 h 1661"/>
              <a:gd name="T6" fmla="*/ 36 w 1809"/>
              <a:gd name="T7" fmla="*/ 1661 h 1661"/>
              <a:gd name="T8" fmla="*/ 1801 w 1809"/>
              <a:gd name="T9" fmla="*/ 78 h 1661"/>
              <a:gd name="T10" fmla="*/ 1809 w 1809"/>
              <a:gd name="T11" fmla="*/ 59 h 1661"/>
              <a:gd name="T12" fmla="*/ 1809 w 1809"/>
              <a:gd name="T13" fmla="*/ 59 h 1661"/>
              <a:gd name="T14" fmla="*/ 1809 w 1809"/>
              <a:gd name="T15" fmla="*/ 0 h 1661"/>
              <a:gd name="T16" fmla="*/ 1765 w 1809"/>
              <a:gd name="T17" fmla="*/ 38 h 1661"/>
              <a:gd name="T18" fmla="*/ 1809 w 1809"/>
              <a:gd name="T19" fmla="*/ 59 h 16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9"/>
              <a:gd name="T31" fmla="*/ 0 h 1661"/>
              <a:gd name="T32" fmla="*/ 1809 w 1809"/>
              <a:gd name="T33" fmla="*/ 1661 h 16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9" h="1661">
                <a:moveTo>
                  <a:pt x="1809" y="59"/>
                </a:moveTo>
                <a:lnTo>
                  <a:pt x="1765" y="38"/>
                </a:lnTo>
                <a:lnTo>
                  <a:pt x="0" y="1621"/>
                </a:lnTo>
                <a:lnTo>
                  <a:pt x="36" y="1661"/>
                </a:lnTo>
                <a:lnTo>
                  <a:pt x="1801" y="78"/>
                </a:lnTo>
                <a:lnTo>
                  <a:pt x="1809" y="59"/>
                </a:lnTo>
                <a:lnTo>
                  <a:pt x="1809" y="0"/>
                </a:lnTo>
                <a:lnTo>
                  <a:pt x="1765" y="38"/>
                </a:lnTo>
                <a:lnTo>
                  <a:pt x="1809" y="59"/>
                </a:lnTo>
                <a:close/>
              </a:path>
            </a:pathLst>
          </a:custGeom>
          <a:solidFill>
            <a:srgbClr val="0092FF"/>
          </a:solidFill>
          <a:ln>
            <a:noFill/>
          </a:ln>
          <a:extLst/>
        </p:spPr>
        <p:txBody>
          <a:bodyPr/>
          <a:lstStyle/>
          <a:p>
            <a:endParaRPr lang="es-MX" dirty="0"/>
          </a:p>
        </p:txBody>
      </p:sp>
      <p:sp>
        <p:nvSpPr>
          <p:cNvPr id="57506" name="Freeform 17"/>
          <p:cNvSpPr>
            <a:spLocks/>
          </p:cNvSpPr>
          <p:nvPr/>
        </p:nvSpPr>
        <p:spPr bwMode="auto">
          <a:xfrm>
            <a:off x="5570786" y="5433886"/>
            <a:ext cx="152400" cy="153988"/>
          </a:xfrm>
          <a:custGeom>
            <a:avLst/>
            <a:gdLst>
              <a:gd name="T0" fmla="*/ 0 w 384"/>
              <a:gd name="T1" fmla="*/ 235 h 387"/>
              <a:gd name="T2" fmla="*/ 384 w 384"/>
              <a:gd name="T3" fmla="*/ 387 h 387"/>
              <a:gd name="T4" fmla="*/ 314 w 384"/>
              <a:gd name="T5" fmla="*/ 0 h 387"/>
              <a:gd name="T6" fmla="*/ 0 w 384"/>
              <a:gd name="T7" fmla="*/ 235 h 387"/>
              <a:gd name="T8" fmla="*/ 0 60000 65536"/>
              <a:gd name="T9" fmla="*/ 0 60000 65536"/>
              <a:gd name="T10" fmla="*/ 0 60000 65536"/>
              <a:gd name="T11" fmla="*/ 0 60000 65536"/>
              <a:gd name="T12" fmla="*/ 0 w 384"/>
              <a:gd name="T13" fmla="*/ 0 h 387"/>
              <a:gd name="T14" fmla="*/ 384 w 384"/>
              <a:gd name="T15" fmla="*/ 387 h 387"/>
            </a:gdLst>
            <a:ahLst/>
            <a:cxnLst>
              <a:cxn ang="T8">
                <a:pos x="T0" y="T1"/>
              </a:cxn>
              <a:cxn ang="T9">
                <a:pos x="T2" y="T3"/>
              </a:cxn>
              <a:cxn ang="T10">
                <a:pos x="T4" y="T5"/>
              </a:cxn>
              <a:cxn ang="T11">
                <a:pos x="T6" y="T7"/>
              </a:cxn>
            </a:cxnLst>
            <a:rect l="T12" t="T13" r="T14" b="T15"/>
            <a:pathLst>
              <a:path w="384" h="387">
                <a:moveTo>
                  <a:pt x="0" y="235"/>
                </a:moveTo>
                <a:lnTo>
                  <a:pt x="384" y="387"/>
                </a:lnTo>
                <a:lnTo>
                  <a:pt x="314" y="0"/>
                </a:lnTo>
                <a:lnTo>
                  <a:pt x="0" y="235"/>
                </a:lnTo>
                <a:close/>
              </a:path>
            </a:pathLst>
          </a:custGeom>
          <a:solidFill>
            <a:srgbClr val="DDBB30"/>
          </a:solidFill>
          <a:ln>
            <a:noFill/>
          </a:ln>
          <a:extLst/>
        </p:spPr>
        <p:txBody>
          <a:bodyPr/>
          <a:lstStyle/>
          <a:p>
            <a:endParaRPr lang="es-MX" dirty="0"/>
          </a:p>
        </p:txBody>
      </p:sp>
      <p:sp>
        <p:nvSpPr>
          <p:cNvPr id="57507" name="Freeform 18"/>
          <p:cNvSpPr>
            <a:spLocks/>
          </p:cNvSpPr>
          <p:nvPr/>
        </p:nvSpPr>
        <p:spPr bwMode="auto">
          <a:xfrm>
            <a:off x="5561261" y="5106861"/>
            <a:ext cx="115887" cy="166688"/>
          </a:xfrm>
          <a:custGeom>
            <a:avLst/>
            <a:gdLst>
              <a:gd name="T0" fmla="*/ 0 w 291"/>
              <a:gd name="T1" fmla="*/ 217 h 423"/>
              <a:gd name="T2" fmla="*/ 291 w 291"/>
              <a:gd name="T3" fmla="*/ 0 h 423"/>
              <a:gd name="T4" fmla="*/ 286 w 291"/>
              <a:gd name="T5" fmla="*/ 423 h 423"/>
              <a:gd name="T6" fmla="*/ 0 w 291"/>
              <a:gd name="T7" fmla="*/ 217 h 423"/>
              <a:gd name="T8" fmla="*/ 0 60000 65536"/>
              <a:gd name="T9" fmla="*/ 0 60000 65536"/>
              <a:gd name="T10" fmla="*/ 0 60000 65536"/>
              <a:gd name="T11" fmla="*/ 0 60000 65536"/>
              <a:gd name="T12" fmla="*/ 0 w 291"/>
              <a:gd name="T13" fmla="*/ 0 h 423"/>
              <a:gd name="T14" fmla="*/ 291 w 291"/>
              <a:gd name="T15" fmla="*/ 423 h 423"/>
            </a:gdLst>
            <a:ahLst/>
            <a:cxnLst>
              <a:cxn ang="T8">
                <a:pos x="T0" y="T1"/>
              </a:cxn>
              <a:cxn ang="T9">
                <a:pos x="T2" y="T3"/>
              </a:cxn>
              <a:cxn ang="T10">
                <a:pos x="T4" y="T5"/>
              </a:cxn>
              <a:cxn ang="T11">
                <a:pos x="T6" y="T7"/>
              </a:cxn>
            </a:cxnLst>
            <a:rect l="T12" t="T13" r="T14" b="T15"/>
            <a:pathLst>
              <a:path w="291" h="423">
                <a:moveTo>
                  <a:pt x="0" y="217"/>
                </a:moveTo>
                <a:lnTo>
                  <a:pt x="291" y="0"/>
                </a:lnTo>
                <a:lnTo>
                  <a:pt x="286" y="423"/>
                </a:lnTo>
                <a:lnTo>
                  <a:pt x="0" y="217"/>
                </a:lnTo>
                <a:close/>
              </a:path>
            </a:pathLst>
          </a:custGeom>
          <a:solidFill>
            <a:srgbClr val="DDBB30"/>
          </a:solidFill>
          <a:ln>
            <a:noFill/>
          </a:ln>
          <a:extLst/>
        </p:spPr>
        <p:txBody>
          <a:bodyPr/>
          <a:lstStyle/>
          <a:p>
            <a:endParaRPr lang="es-MX" dirty="0"/>
          </a:p>
        </p:txBody>
      </p:sp>
      <p:sp>
        <p:nvSpPr>
          <p:cNvPr id="57350" name="Freeform 19"/>
          <p:cNvSpPr>
            <a:spLocks/>
          </p:cNvSpPr>
          <p:nvPr/>
        </p:nvSpPr>
        <p:spPr bwMode="auto">
          <a:xfrm>
            <a:off x="1641724" y="3212973"/>
            <a:ext cx="415925" cy="261938"/>
          </a:xfrm>
          <a:custGeom>
            <a:avLst/>
            <a:gdLst>
              <a:gd name="T0" fmla="*/ 0 w 1049"/>
              <a:gd name="T1" fmla="*/ 222 h 659"/>
              <a:gd name="T2" fmla="*/ 317 w 1049"/>
              <a:gd name="T3" fmla="*/ 222 h 659"/>
              <a:gd name="T4" fmla="*/ 317 w 1049"/>
              <a:gd name="T5" fmla="*/ 0 h 659"/>
              <a:gd name="T6" fmla="*/ 1049 w 1049"/>
              <a:gd name="T7" fmla="*/ 317 h 659"/>
              <a:gd name="T8" fmla="*/ 317 w 1049"/>
              <a:gd name="T9" fmla="*/ 659 h 659"/>
              <a:gd name="T10" fmla="*/ 317 w 1049"/>
              <a:gd name="T11" fmla="*/ 451 h 659"/>
              <a:gd name="T12" fmla="*/ 0 w 1049"/>
              <a:gd name="T13" fmla="*/ 451 h 659"/>
              <a:gd name="T14" fmla="*/ 0 w 1049"/>
              <a:gd name="T15" fmla="*/ 222 h 659"/>
              <a:gd name="T16" fmla="*/ 0 60000 65536"/>
              <a:gd name="T17" fmla="*/ 0 60000 65536"/>
              <a:gd name="T18" fmla="*/ 0 60000 65536"/>
              <a:gd name="T19" fmla="*/ 0 60000 65536"/>
              <a:gd name="T20" fmla="*/ 0 60000 65536"/>
              <a:gd name="T21" fmla="*/ 0 60000 65536"/>
              <a:gd name="T22" fmla="*/ 0 60000 65536"/>
              <a:gd name="T23" fmla="*/ 0 60000 65536"/>
              <a:gd name="T24" fmla="*/ 0 w 1049"/>
              <a:gd name="T25" fmla="*/ 0 h 659"/>
              <a:gd name="T26" fmla="*/ 1049 w 1049"/>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9" h="659">
                <a:moveTo>
                  <a:pt x="0" y="222"/>
                </a:moveTo>
                <a:lnTo>
                  <a:pt x="317" y="222"/>
                </a:lnTo>
                <a:lnTo>
                  <a:pt x="317" y="0"/>
                </a:lnTo>
                <a:lnTo>
                  <a:pt x="1049" y="317"/>
                </a:lnTo>
                <a:lnTo>
                  <a:pt x="317" y="659"/>
                </a:lnTo>
                <a:lnTo>
                  <a:pt x="317" y="451"/>
                </a:lnTo>
                <a:lnTo>
                  <a:pt x="0" y="451"/>
                </a:lnTo>
                <a:lnTo>
                  <a:pt x="0" y="222"/>
                </a:lnTo>
                <a:close/>
              </a:path>
            </a:pathLst>
          </a:custGeom>
          <a:solidFill>
            <a:schemeClr val="bg2"/>
          </a:solidFill>
          <a:ln>
            <a:noFill/>
          </a:ln>
          <a:extLst/>
        </p:spPr>
        <p:txBody>
          <a:bodyPr/>
          <a:lstStyle/>
          <a:p>
            <a:endParaRPr lang="es-MX" dirty="0"/>
          </a:p>
        </p:txBody>
      </p:sp>
      <p:sp>
        <p:nvSpPr>
          <p:cNvPr id="57351" name="Freeform 20"/>
          <p:cNvSpPr>
            <a:spLocks/>
          </p:cNvSpPr>
          <p:nvPr/>
        </p:nvSpPr>
        <p:spPr bwMode="auto">
          <a:xfrm>
            <a:off x="1641724" y="3290761"/>
            <a:ext cx="136525" cy="20637"/>
          </a:xfrm>
          <a:custGeom>
            <a:avLst/>
            <a:gdLst>
              <a:gd name="T0" fmla="*/ 342 w 342"/>
              <a:gd name="T1" fmla="*/ 27 h 54"/>
              <a:gd name="T2" fmla="*/ 317 w 342"/>
              <a:gd name="T3" fmla="*/ 0 h 54"/>
              <a:gd name="T4" fmla="*/ 0 w 342"/>
              <a:gd name="T5" fmla="*/ 0 h 54"/>
              <a:gd name="T6" fmla="*/ 0 w 342"/>
              <a:gd name="T7" fmla="*/ 54 h 54"/>
              <a:gd name="T8" fmla="*/ 317 w 342"/>
              <a:gd name="T9" fmla="*/ 54 h 54"/>
              <a:gd name="T10" fmla="*/ 342 w 342"/>
              <a:gd name="T11" fmla="*/ 27 h 54"/>
              <a:gd name="T12" fmla="*/ 317 w 342"/>
              <a:gd name="T13" fmla="*/ 54 h 54"/>
              <a:gd name="T14" fmla="*/ 342 w 342"/>
              <a:gd name="T15" fmla="*/ 54 h 54"/>
              <a:gd name="T16" fmla="*/ 342 w 342"/>
              <a:gd name="T17" fmla="*/ 2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4"/>
              <a:gd name="T29" fmla="*/ 342 w 342"/>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4">
                <a:moveTo>
                  <a:pt x="342" y="27"/>
                </a:moveTo>
                <a:lnTo>
                  <a:pt x="317" y="0"/>
                </a:lnTo>
                <a:lnTo>
                  <a:pt x="0" y="0"/>
                </a:lnTo>
                <a:lnTo>
                  <a:pt x="0" y="54"/>
                </a:lnTo>
                <a:lnTo>
                  <a:pt x="317" y="54"/>
                </a:lnTo>
                <a:lnTo>
                  <a:pt x="342" y="27"/>
                </a:lnTo>
                <a:lnTo>
                  <a:pt x="317" y="54"/>
                </a:lnTo>
                <a:lnTo>
                  <a:pt x="342" y="54"/>
                </a:lnTo>
                <a:lnTo>
                  <a:pt x="34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52" name="Freeform 21"/>
          <p:cNvSpPr>
            <a:spLocks/>
          </p:cNvSpPr>
          <p:nvPr/>
        </p:nvSpPr>
        <p:spPr bwMode="auto">
          <a:xfrm>
            <a:off x="1756024" y="3197098"/>
            <a:ext cx="22225" cy="104775"/>
          </a:xfrm>
          <a:custGeom>
            <a:avLst/>
            <a:gdLst>
              <a:gd name="T0" fmla="*/ 36 w 52"/>
              <a:gd name="T1" fmla="*/ 16 h 262"/>
              <a:gd name="T2" fmla="*/ 0 w 52"/>
              <a:gd name="T3" fmla="*/ 40 h 262"/>
              <a:gd name="T4" fmla="*/ 0 w 52"/>
              <a:gd name="T5" fmla="*/ 262 h 262"/>
              <a:gd name="T6" fmla="*/ 52 w 52"/>
              <a:gd name="T7" fmla="*/ 262 h 262"/>
              <a:gd name="T8" fmla="*/ 52 w 52"/>
              <a:gd name="T9" fmla="*/ 40 h 262"/>
              <a:gd name="T10" fmla="*/ 36 w 52"/>
              <a:gd name="T11" fmla="*/ 16 h 262"/>
              <a:gd name="T12" fmla="*/ 36 w 52"/>
              <a:gd name="T13" fmla="*/ 16 h 262"/>
              <a:gd name="T14" fmla="*/ 0 w 52"/>
              <a:gd name="T15" fmla="*/ 0 h 262"/>
              <a:gd name="T16" fmla="*/ 0 w 52"/>
              <a:gd name="T17" fmla="*/ 40 h 262"/>
              <a:gd name="T18" fmla="*/ 36 w 52"/>
              <a:gd name="T19" fmla="*/ 16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62"/>
              <a:gd name="T32" fmla="*/ 52 w 52"/>
              <a:gd name="T33" fmla="*/ 262 h 2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62">
                <a:moveTo>
                  <a:pt x="36" y="16"/>
                </a:moveTo>
                <a:lnTo>
                  <a:pt x="0" y="40"/>
                </a:lnTo>
                <a:lnTo>
                  <a:pt x="0" y="262"/>
                </a:lnTo>
                <a:lnTo>
                  <a:pt x="52" y="262"/>
                </a:lnTo>
                <a:lnTo>
                  <a:pt x="52" y="40"/>
                </a:lnTo>
                <a:lnTo>
                  <a:pt x="36" y="16"/>
                </a:lnTo>
                <a:lnTo>
                  <a:pt x="0" y="0"/>
                </a:lnTo>
                <a:lnTo>
                  <a:pt x="0" y="40"/>
                </a:lnTo>
                <a:lnTo>
                  <a:pt x="3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53" name="Freeform 22"/>
          <p:cNvSpPr>
            <a:spLocks/>
          </p:cNvSpPr>
          <p:nvPr/>
        </p:nvSpPr>
        <p:spPr bwMode="auto">
          <a:xfrm>
            <a:off x="1762374" y="3203448"/>
            <a:ext cx="320675" cy="144463"/>
          </a:xfrm>
          <a:custGeom>
            <a:avLst/>
            <a:gdLst>
              <a:gd name="T0" fmla="*/ 755 w 807"/>
              <a:gd name="T1" fmla="*/ 364 h 364"/>
              <a:gd name="T2" fmla="*/ 753 w 807"/>
              <a:gd name="T3" fmla="*/ 316 h 364"/>
              <a:gd name="T4" fmla="*/ 20 w 807"/>
              <a:gd name="T5" fmla="*/ 0 h 364"/>
              <a:gd name="T6" fmla="*/ 0 w 807"/>
              <a:gd name="T7" fmla="*/ 49 h 364"/>
              <a:gd name="T8" fmla="*/ 732 w 807"/>
              <a:gd name="T9" fmla="*/ 364 h 364"/>
              <a:gd name="T10" fmla="*/ 755 w 807"/>
              <a:gd name="T11" fmla="*/ 364 h 364"/>
              <a:gd name="T12" fmla="*/ 755 w 807"/>
              <a:gd name="T13" fmla="*/ 364 h 364"/>
              <a:gd name="T14" fmla="*/ 807 w 807"/>
              <a:gd name="T15" fmla="*/ 340 h 364"/>
              <a:gd name="T16" fmla="*/ 753 w 807"/>
              <a:gd name="T17" fmla="*/ 316 h 364"/>
              <a:gd name="T18" fmla="*/ 755 w 807"/>
              <a:gd name="T19" fmla="*/ 364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7"/>
              <a:gd name="T31" fmla="*/ 0 h 364"/>
              <a:gd name="T32" fmla="*/ 807 w 807"/>
              <a:gd name="T33" fmla="*/ 364 h 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7" h="364">
                <a:moveTo>
                  <a:pt x="755" y="364"/>
                </a:moveTo>
                <a:lnTo>
                  <a:pt x="753" y="316"/>
                </a:lnTo>
                <a:lnTo>
                  <a:pt x="20" y="0"/>
                </a:lnTo>
                <a:lnTo>
                  <a:pt x="0" y="49"/>
                </a:lnTo>
                <a:lnTo>
                  <a:pt x="732" y="364"/>
                </a:lnTo>
                <a:lnTo>
                  <a:pt x="755" y="364"/>
                </a:lnTo>
                <a:lnTo>
                  <a:pt x="807" y="340"/>
                </a:lnTo>
                <a:lnTo>
                  <a:pt x="753" y="316"/>
                </a:lnTo>
                <a:lnTo>
                  <a:pt x="75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54" name="Freeform 23"/>
          <p:cNvSpPr>
            <a:spLocks/>
          </p:cNvSpPr>
          <p:nvPr/>
        </p:nvSpPr>
        <p:spPr bwMode="auto">
          <a:xfrm>
            <a:off x="1756024" y="3328861"/>
            <a:ext cx="306387" cy="163512"/>
          </a:xfrm>
          <a:custGeom>
            <a:avLst/>
            <a:gdLst>
              <a:gd name="T0" fmla="*/ 0 w 771"/>
              <a:gd name="T1" fmla="*/ 367 h 409"/>
              <a:gd name="T2" fmla="*/ 37 w 771"/>
              <a:gd name="T3" fmla="*/ 391 h 409"/>
              <a:gd name="T4" fmla="*/ 771 w 771"/>
              <a:gd name="T5" fmla="*/ 48 h 409"/>
              <a:gd name="T6" fmla="*/ 748 w 771"/>
              <a:gd name="T7" fmla="*/ 0 h 409"/>
              <a:gd name="T8" fmla="*/ 15 w 771"/>
              <a:gd name="T9" fmla="*/ 344 h 409"/>
              <a:gd name="T10" fmla="*/ 0 w 771"/>
              <a:gd name="T11" fmla="*/ 367 h 409"/>
              <a:gd name="T12" fmla="*/ 0 w 771"/>
              <a:gd name="T13" fmla="*/ 367 h 409"/>
              <a:gd name="T14" fmla="*/ 0 w 771"/>
              <a:gd name="T15" fmla="*/ 409 h 409"/>
              <a:gd name="T16" fmla="*/ 37 w 771"/>
              <a:gd name="T17" fmla="*/ 391 h 409"/>
              <a:gd name="T18" fmla="*/ 0 w 771"/>
              <a:gd name="T19" fmla="*/ 367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1"/>
              <a:gd name="T31" fmla="*/ 0 h 409"/>
              <a:gd name="T32" fmla="*/ 771 w 771"/>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1" h="409">
                <a:moveTo>
                  <a:pt x="0" y="367"/>
                </a:moveTo>
                <a:lnTo>
                  <a:pt x="37" y="391"/>
                </a:lnTo>
                <a:lnTo>
                  <a:pt x="771" y="48"/>
                </a:lnTo>
                <a:lnTo>
                  <a:pt x="748" y="0"/>
                </a:lnTo>
                <a:lnTo>
                  <a:pt x="15" y="344"/>
                </a:lnTo>
                <a:lnTo>
                  <a:pt x="0" y="367"/>
                </a:lnTo>
                <a:lnTo>
                  <a:pt x="0" y="409"/>
                </a:lnTo>
                <a:lnTo>
                  <a:pt x="37" y="391"/>
                </a:lnTo>
                <a:lnTo>
                  <a:pt x="0"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55" name="Freeform 24"/>
          <p:cNvSpPr>
            <a:spLocks/>
          </p:cNvSpPr>
          <p:nvPr/>
        </p:nvSpPr>
        <p:spPr bwMode="auto">
          <a:xfrm>
            <a:off x="1756024" y="3381248"/>
            <a:ext cx="22225" cy="93663"/>
          </a:xfrm>
          <a:custGeom>
            <a:avLst/>
            <a:gdLst>
              <a:gd name="T0" fmla="*/ 27 w 52"/>
              <a:gd name="T1" fmla="*/ 0 h 235"/>
              <a:gd name="T2" fmla="*/ 0 w 52"/>
              <a:gd name="T3" fmla="*/ 27 h 235"/>
              <a:gd name="T4" fmla="*/ 0 w 52"/>
              <a:gd name="T5" fmla="*/ 235 h 235"/>
              <a:gd name="T6" fmla="*/ 52 w 52"/>
              <a:gd name="T7" fmla="*/ 235 h 235"/>
              <a:gd name="T8" fmla="*/ 52 w 52"/>
              <a:gd name="T9" fmla="*/ 27 h 235"/>
              <a:gd name="T10" fmla="*/ 27 w 52"/>
              <a:gd name="T11" fmla="*/ 0 h 235"/>
              <a:gd name="T12" fmla="*/ 52 w 52"/>
              <a:gd name="T13" fmla="*/ 27 h 235"/>
              <a:gd name="T14" fmla="*/ 52 w 52"/>
              <a:gd name="T15" fmla="*/ 0 h 235"/>
              <a:gd name="T16" fmla="*/ 27 w 52"/>
              <a:gd name="T17" fmla="*/ 0 h 2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35"/>
              <a:gd name="T29" fmla="*/ 52 w 52"/>
              <a:gd name="T30" fmla="*/ 235 h 2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35">
                <a:moveTo>
                  <a:pt x="27" y="0"/>
                </a:moveTo>
                <a:lnTo>
                  <a:pt x="0" y="27"/>
                </a:lnTo>
                <a:lnTo>
                  <a:pt x="0" y="235"/>
                </a:lnTo>
                <a:lnTo>
                  <a:pt x="52" y="235"/>
                </a:lnTo>
                <a:lnTo>
                  <a:pt x="52" y="27"/>
                </a:lnTo>
                <a:lnTo>
                  <a:pt x="27" y="0"/>
                </a:lnTo>
                <a:lnTo>
                  <a:pt x="52" y="27"/>
                </a:lnTo>
                <a:lnTo>
                  <a:pt x="52"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56" name="Freeform 25"/>
          <p:cNvSpPr>
            <a:spLocks/>
          </p:cNvSpPr>
          <p:nvPr/>
        </p:nvSpPr>
        <p:spPr bwMode="auto">
          <a:xfrm>
            <a:off x="1630611" y="3381248"/>
            <a:ext cx="136525" cy="22225"/>
          </a:xfrm>
          <a:custGeom>
            <a:avLst/>
            <a:gdLst>
              <a:gd name="T0" fmla="*/ 0 w 344"/>
              <a:gd name="T1" fmla="*/ 27 h 54"/>
              <a:gd name="T2" fmla="*/ 27 w 344"/>
              <a:gd name="T3" fmla="*/ 54 h 54"/>
              <a:gd name="T4" fmla="*/ 344 w 344"/>
              <a:gd name="T5" fmla="*/ 54 h 54"/>
              <a:gd name="T6" fmla="*/ 344 w 344"/>
              <a:gd name="T7" fmla="*/ 0 h 54"/>
              <a:gd name="T8" fmla="*/ 27 w 344"/>
              <a:gd name="T9" fmla="*/ 0 h 54"/>
              <a:gd name="T10" fmla="*/ 0 w 344"/>
              <a:gd name="T11" fmla="*/ 27 h 54"/>
              <a:gd name="T12" fmla="*/ 0 w 344"/>
              <a:gd name="T13" fmla="*/ 27 h 54"/>
              <a:gd name="T14" fmla="*/ 0 w 344"/>
              <a:gd name="T15" fmla="*/ 54 h 54"/>
              <a:gd name="T16" fmla="*/ 27 w 344"/>
              <a:gd name="T17" fmla="*/ 54 h 54"/>
              <a:gd name="T18" fmla="*/ 0 w 344"/>
              <a:gd name="T19" fmla="*/ 2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54"/>
              <a:gd name="T32" fmla="*/ 344 w 34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54">
                <a:moveTo>
                  <a:pt x="0" y="27"/>
                </a:moveTo>
                <a:lnTo>
                  <a:pt x="27" y="54"/>
                </a:lnTo>
                <a:lnTo>
                  <a:pt x="344" y="54"/>
                </a:lnTo>
                <a:lnTo>
                  <a:pt x="344" y="0"/>
                </a:lnTo>
                <a:lnTo>
                  <a:pt x="27" y="0"/>
                </a:lnTo>
                <a:lnTo>
                  <a:pt x="0" y="27"/>
                </a:lnTo>
                <a:lnTo>
                  <a:pt x="0" y="54"/>
                </a:lnTo>
                <a:lnTo>
                  <a:pt x="27" y="5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57" name="Freeform 26"/>
          <p:cNvSpPr>
            <a:spLocks/>
          </p:cNvSpPr>
          <p:nvPr/>
        </p:nvSpPr>
        <p:spPr bwMode="auto">
          <a:xfrm>
            <a:off x="1630611" y="3290761"/>
            <a:ext cx="22225" cy="101600"/>
          </a:xfrm>
          <a:custGeom>
            <a:avLst/>
            <a:gdLst>
              <a:gd name="T0" fmla="*/ 27 w 54"/>
              <a:gd name="T1" fmla="*/ 0 h 256"/>
              <a:gd name="T2" fmla="*/ 0 w 54"/>
              <a:gd name="T3" fmla="*/ 27 h 256"/>
              <a:gd name="T4" fmla="*/ 0 w 54"/>
              <a:gd name="T5" fmla="*/ 256 h 256"/>
              <a:gd name="T6" fmla="*/ 54 w 54"/>
              <a:gd name="T7" fmla="*/ 256 h 256"/>
              <a:gd name="T8" fmla="*/ 54 w 54"/>
              <a:gd name="T9" fmla="*/ 27 h 256"/>
              <a:gd name="T10" fmla="*/ 27 w 54"/>
              <a:gd name="T11" fmla="*/ 0 h 256"/>
              <a:gd name="T12" fmla="*/ 27 w 54"/>
              <a:gd name="T13" fmla="*/ 0 h 256"/>
              <a:gd name="T14" fmla="*/ 0 w 54"/>
              <a:gd name="T15" fmla="*/ 0 h 256"/>
              <a:gd name="T16" fmla="*/ 0 w 54"/>
              <a:gd name="T17" fmla="*/ 27 h 256"/>
              <a:gd name="T18" fmla="*/ 27 w 54"/>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256"/>
              <a:gd name="T32" fmla="*/ 54 w 54"/>
              <a:gd name="T33" fmla="*/ 256 h 2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256">
                <a:moveTo>
                  <a:pt x="27" y="0"/>
                </a:moveTo>
                <a:lnTo>
                  <a:pt x="0" y="27"/>
                </a:lnTo>
                <a:lnTo>
                  <a:pt x="0" y="256"/>
                </a:lnTo>
                <a:lnTo>
                  <a:pt x="54" y="256"/>
                </a:lnTo>
                <a:lnTo>
                  <a:pt x="54" y="27"/>
                </a:lnTo>
                <a:lnTo>
                  <a:pt x="27" y="0"/>
                </a:lnTo>
                <a:lnTo>
                  <a:pt x="0" y="0"/>
                </a:lnTo>
                <a:lnTo>
                  <a:pt x="0" y="2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58" name="Rectangle 27"/>
          <p:cNvSpPr>
            <a:spLocks noChangeArrowheads="1"/>
          </p:cNvSpPr>
          <p:nvPr/>
        </p:nvSpPr>
        <p:spPr bwMode="auto">
          <a:xfrm>
            <a:off x="2964111" y="3224086"/>
            <a:ext cx="271463" cy="31750"/>
          </a:xfrm>
          <a:prstGeom prst="rect">
            <a:avLst/>
          </a:prstGeom>
          <a:solidFill>
            <a:srgbClr val="002060"/>
          </a:solidFill>
          <a:ln>
            <a:noFill/>
          </a:ln>
          <a:extLst/>
        </p:spPr>
        <p:txBody>
          <a:bodyPr/>
          <a:lstStyle/>
          <a:p>
            <a:endParaRPr lang="es-MX" dirty="0"/>
          </a:p>
        </p:txBody>
      </p:sp>
      <p:sp>
        <p:nvSpPr>
          <p:cNvPr id="57359" name="Freeform 28"/>
          <p:cNvSpPr>
            <a:spLocks/>
          </p:cNvSpPr>
          <p:nvPr/>
        </p:nvSpPr>
        <p:spPr bwMode="auto">
          <a:xfrm>
            <a:off x="3197474"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57360" name="Rectangle 29"/>
          <p:cNvSpPr>
            <a:spLocks noChangeArrowheads="1"/>
          </p:cNvSpPr>
          <p:nvPr/>
        </p:nvSpPr>
        <p:spPr bwMode="auto">
          <a:xfrm>
            <a:off x="4097586" y="3224086"/>
            <a:ext cx="271463" cy="31750"/>
          </a:xfrm>
          <a:prstGeom prst="rect">
            <a:avLst/>
          </a:prstGeom>
          <a:solidFill>
            <a:srgbClr val="002060"/>
          </a:solidFill>
          <a:ln>
            <a:noFill/>
          </a:ln>
          <a:extLst/>
        </p:spPr>
        <p:txBody>
          <a:bodyPr/>
          <a:lstStyle/>
          <a:p>
            <a:endParaRPr lang="es-MX" dirty="0"/>
          </a:p>
        </p:txBody>
      </p:sp>
      <p:sp>
        <p:nvSpPr>
          <p:cNvPr id="57361" name="Freeform 30"/>
          <p:cNvSpPr>
            <a:spLocks/>
          </p:cNvSpPr>
          <p:nvPr/>
        </p:nvSpPr>
        <p:spPr bwMode="auto">
          <a:xfrm>
            <a:off x="4330949"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57362" name="Rectangle 31"/>
          <p:cNvSpPr>
            <a:spLocks noChangeArrowheads="1"/>
          </p:cNvSpPr>
          <p:nvPr/>
        </p:nvSpPr>
        <p:spPr bwMode="auto">
          <a:xfrm>
            <a:off x="5877174" y="3224086"/>
            <a:ext cx="271462" cy="31750"/>
          </a:xfrm>
          <a:prstGeom prst="rect">
            <a:avLst/>
          </a:prstGeom>
          <a:solidFill>
            <a:srgbClr val="002060"/>
          </a:solidFill>
          <a:ln>
            <a:noFill/>
          </a:ln>
          <a:extLst/>
        </p:spPr>
        <p:txBody>
          <a:bodyPr/>
          <a:lstStyle/>
          <a:p>
            <a:endParaRPr lang="es-MX" dirty="0"/>
          </a:p>
        </p:txBody>
      </p:sp>
      <p:sp>
        <p:nvSpPr>
          <p:cNvPr id="57363" name="Freeform 32"/>
          <p:cNvSpPr>
            <a:spLocks/>
          </p:cNvSpPr>
          <p:nvPr/>
        </p:nvSpPr>
        <p:spPr bwMode="auto">
          <a:xfrm>
            <a:off x="6110536" y="3184398"/>
            <a:ext cx="206375" cy="111125"/>
          </a:xfrm>
          <a:custGeom>
            <a:avLst/>
            <a:gdLst>
              <a:gd name="T0" fmla="*/ 0 w 521"/>
              <a:gd name="T1" fmla="*/ 279 h 279"/>
              <a:gd name="T2" fmla="*/ 521 w 521"/>
              <a:gd name="T3" fmla="*/ 139 h 279"/>
              <a:gd name="T4" fmla="*/ 0 w 521"/>
              <a:gd name="T5" fmla="*/ 0 h 279"/>
              <a:gd name="T6" fmla="*/ 0 w 521"/>
              <a:gd name="T7" fmla="*/ 279 h 279"/>
              <a:gd name="T8" fmla="*/ 0 60000 65536"/>
              <a:gd name="T9" fmla="*/ 0 60000 65536"/>
              <a:gd name="T10" fmla="*/ 0 60000 65536"/>
              <a:gd name="T11" fmla="*/ 0 60000 65536"/>
              <a:gd name="T12" fmla="*/ 0 w 521"/>
              <a:gd name="T13" fmla="*/ 0 h 279"/>
              <a:gd name="T14" fmla="*/ 521 w 521"/>
              <a:gd name="T15" fmla="*/ 279 h 279"/>
            </a:gdLst>
            <a:ahLst/>
            <a:cxnLst>
              <a:cxn ang="T8">
                <a:pos x="T0" y="T1"/>
              </a:cxn>
              <a:cxn ang="T9">
                <a:pos x="T2" y="T3"/>
              </a:cxn>
              <a:cxn ang="T10">
                <a:pos x="T4" y="T5"/>
              </a:cxn>
              <a:cxn ang="T11">
                <a:pos x="T6" y="T7"/>
              </a:cxn>
            </a:cxnLst>
            <a:rect l="T12" t="T13" r="T14" b="T15"/>
            <a:pathLst>
              <a:path w="521" h="279">
                <a:moveTo>
                  <a:pt x="0" y="279"/>
                </a:moveTo>
                <a:lnTo>
                  <a:pt x="521" y="139"/>
                </a:lnTo>
                <a:lnTo>
                  <a:pt x="0" y="0"/>
                </a:lnTo>
                <a:lnTo>
                  <a:pt x="0" y="279"/>
                </a:lnTo>
                <a:close/>
              </a:path>
            </a:pathLst>
          </a:custGeom>
          <a:solidFill>
            <a:schemeClr val="bg2"/>
          </a:solidFill>
          <a:ln>
            <a:noFill/>
          </a:ln>
          <a:extLst/>
        </p:spPr>
        <p:txBody>
          <a:bodyPr/>
          <a:lstStyle/>
          <a:p>
            <a:endParaRPr lang="es-MX" dirty="0"/>
          </a:p>
        </p:txBody>
      </p:sp>
      <p:sp>
        <p:nvSpPr>
          <p:cNvPr id="57364" name="Freeform 33"/>
          <p:cNvSpPr>
            <a:spLocks/>
          </p:cNvSpPr>
          <p:nvPr/>
        </p:nvSpPr>
        <p:spPr bwMode="auto">
          <a:xfrm>
            <a:off x="4032499" y="3058986"/>
            <a:ext cx="115887" cy="115887"/>
          </a:xfrm>
          <a:custGeom>
            <a:avLst/>
            <a:gdLst>
              <a:gd name="T0" fmla="*/ 0 w 293"/>
              <a:gd name="T1" fmla="*/ 292 h 292"/>
              <a:gd name="T2" fmla="*/ 0 w 293"/>
              <a:gd name="T3" fmla="*/ 292 h 292"/>
              <a:gd name="T4" fmla="*/ 15 w 293"/>
              <a:gd name="T5" fmla="*/ 292 h 292"/>
              <a:gd name="T6" fmla="*/ 30 w 293"/>
              <a:gd name="T7" fmla="*/ 291 h 292"/>
              <a:gd name="T8" fmla="*/ 45 w 293"/>
              <a:gd name="T9" fmla="*/ 289 h 292"/>
              <a:gd name="T10" fmla="*/ 62 w 293"/>
              <a:gd name="T11" fmla="*/ 286 h 292"/>
              <a:gd name="T12" fmla="*/ 87 w 293"/>
              <a:gd name="T13" fmla="*/ 279 h 292"/>
              <a:gd name="T14" fmla="*/ 114 w 293"/>
              <a:gd name="T15" fmla="*/ 270 h 292"/>
              <a:gd name="T16" fmla="*/ 140 w 293"/>
              <a:gd name="T17" fmla="*/ 257 h 292"/>
              <a:gd name="T18" fmla="*/ 165 w 293"/>
              <a:gd name="T19" fmla="*/ 243 h 292"/>
              <a:gd name="T20" fmla="*/ 187 w 293"/>
              <a:gd name="T21" fmla="*/ 226 h 292"/>
              <a:gd name="T22" fmla="*/ 208 w 293"/>
              <a:gd name="T23" fmla="*/ 207 h 292"/>
              <a:gd name="T24" fmla="*/ 227 w 293"/>
              <a:gd name="T25" fmla="*/ 186 h 292"/>
              <a:gd name="T26" fmla="*/ 243 w 293"/>
              <a:gd name="T27" fmla="*/ 163 h 292"/>
              <a:gd name="T28" fmla="*/ 258 w 293"/>
              <a:gd name="T29" fmla="*/ 140 h 292"/>
              <a:gd name="T30" fmla="*/ 270 w 293"/>
              <a:gd name="T31" fmla="*/ 114 h 292"/>
              <a:gd name="T32" fmla="*/ 281 w 293"/>
              <a:gd name="T33" fmla="*/ 86 h 292"/>
              <a:gd name="T34" fmla="*/ 287 w 293"/>
              <a:gd name="T35" fmla="*/ 60 h 292"/>
              <a:gd name="T36" fmla="*/ 290 w 293"/>
              <a:gd name="T37" fmla="*/ 44 h 292"/>
              <a:gd name="T38" fmla="*/ 292 w 293"/>
              <a:gd name="T39" fmla="*/ 29 h 292"/>
              <a:gd name="T40" fmla="*/ 293 w 293"/>
              <a:gd name="T41" fmla="*/ 14 h 292"/>
              <a:gd name="T42" fmla="*/ 293 w 293"/>
              <a:gd name="T43" fmla="*/ 0 h 292"/>
              <a:gd name="T44" fmla="*/ 138 w 293"/>
              <a:gd name="T45" fmla="*/ 0 h 292"/>
              <a:gd name="T46" fmla="*/ 138 w 293"/>
              <a:gd name="T47" fmla="*/ 8 h 292"/>
              <a:gd name="T48" fmla="*/ 138 w 293"/>
              <a:gd name="T49" fmla="*/ 14 h 292"/>
              <a:gd name="T50" fmla="*/ 137 w 293"/>
              <a:gd name="T51" fmla="*/ 20 h 292"/>
              <a:gd name="T52" fmla="*/ 136 w 293"/>
              <a:gd name="T53" fmla="*/ 26 h 292"/>
              <a:gd name="T54" fmla="*/ 132 w 293"/>
              <a:gd name="T55" fmla="*/ 41 h 292"/>
              <a:gd name="T56" fmla="*/ 128 w 293"/>
              <a:gd name="T57" fmla="*/ 54 h 292"/>
              <a:gd name="T58" fmla="*/ 122 w 293"/>
              <a:gd name="T59" fmla="*/ 66 h 292"/>
              <a:gd name="T60" fmla="*/ 115 w 293"/>
              <a:gd name="T61" fmla="*/ 76 h 292"/>
              <a:gd name="T62" fmla="*/ 107 w 293"/>
              <a:gd name="T63" fmla="*/ 87 h 292"/>
              <a:gd name="T64" fmla="*/ 98 w 293"/>
              <a:gd name="T65" fmla="*/ 97 h 292"/>
              <a:gd name="T66" fmla="*/ 88 w 293"/>
              <a:gd name="T67" fmla="*/ 106 h 292"/>
              <a:gd name="T68" fmla="*/ 78 w 293"/>
              <a:gd name="T69" fmla="*/ 114 h 292"/>
              <a:gd name="T70" fmla="*/ 66 w 293"/>
              <a:gd name="T71" fmla="*/ 120 h 292"/>
              <a:gd name="T72" fmla="*/ 54 w 293"/>
              <a:gd name="T73" fmla="*/ 127 h 292"/>
              <a:gd name="T74" fmla="*/ 42 w 293"/>
              <a:gd name="T75" fmla="*/ 131 h 292"/>
              <a:gd name="T76" fmla="*/ 27 w 293"/>
              <a:gd name="T77" fmla="*/ 135 h 292"/>
              <a:gd name="T78" fmla="*/ 22 w 293"/>
              <a:gd name="T79" fmla="*/ 135 h 292"/>
              <a:gd name="T80" fmla="*/ 15 w 293"/>
              <a:gd name="T81" fmla="*/ 136 h 292"/>
              <a:gd name="T82" fmla="*/ 8 w 293"/>
              <a:gd name="T83" fmla="*/ 137 h 292"/>
              <a:gd name="T84" fmla="*/ 0 w 293"/>
              <a:gd name="T85" fmla="*/ 137 h 292"/>
              <a:gd name="T86" fmla="*/ 0 w 293"/>
              <a:gd name="T87" fmla="*/ 137 h 292"/>
              <a:gd name="T88" fmla="*/ 0 w 293"/>
              <a:gd name="T89" fmla="*/ 292 h 292"/>
              <a:gd name="T90" fmla="*/ 0 w 293"/>
              <a:gd name="T91" fmla="*/ 292 h 292"/>
              <a:gd name="T92" fmla="*/ 0 w 293"/>
              <a:gd name="T93" fmla="*/ 292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2"/>
              <a:gd name="T143" fmla="*/ 293 w 293"/>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2">
                <a:moveTo>
                  <a:pt x="0" y="292"/>
                </a:moveTo>
                <a:lnTo>
                  <a:pt x="0" y="292"/>
                </a:lnTo>
                <a:lnTo>
                  <a:pt x="15" y="292"/>
                </a:lnTo>
                <a:lnTo>
                  <a:pt x="30" y="291"/>
                </a:lnTo>
                <a:lnTo>
                  <a:pt x="45" y="289"/>
                </a:lnTo>
                <a:lnTo>
                  <a:pt x="62" y="286"/>
                </a:lnTo>
                <a:lnTo>
                  <a:pt x="87" y="279"/>
                </a:lnTo>
                <a:lnTo>
                  <a:pt x="114" y="270"/>
                </a:lnTo>
                <a:lnTo>
                  <a:pt x="140" y="257"/>
                </a:lnTo>
                <a:lnTo>
                  <a:pt x="165" y="243"/>
                </a:lnTo>
                <a:lnTo>
                  <a:pt x="187" y="226"/>
                </a:lnTo>
                <a:lnTo>
                  <a:pt x="208" y="207"/>
                </a:lnTo>
                <a:lnTo>
                  <a:pt x="227" y="186"/>
                </a:lnTo>
                <a:lnTo>
                  <a:pt x="243" y="163"/>
                </a:lnTo>
                <a:lnTo>
                  <a:pt x="258" y="140"/>
                </a:lnTo>
                <a:lnTo>
                  <a:pt x="270" y="114"/>
                </a:lnTo>
                <a:lnTo>
                  <a:pt x="281" y="86"/>
                </a:lnTo>
                <a:lnTo>
                  <a:pt x="287" y="60"/>
                </a:lnTo>
                <a:lnTo>
                  <a:pt x="290" y="44"/>
                </a:lnTo>
                <a:lnTo>
                  <a:pt x="292" y="29"/>
                </a:lnTo>
                <a:lnTo>
                  <a:pt x="293" y="14"/>
                </a:lnTo>
                <a:lnTo>
                  <a:pt x="293" y="0"/>
                </a:lnTo>
                <a:lnTo>
                  <a:pt x="138" y="0"/>
                </a:lnTo>
                <a:lnTo>
                  <a:pt x="138" y="8"/>
                </a:lnTo>
                <a:lnTo>
                  <a:pt x="138" y="14"/>
                </a:lnTo>
                <a:lnTo>
                  <a:pt x="137" y="20"/>
                </a:lnTo>
                <a:lnTo>
                  <a:pt x="136" y="26"/>
                </a:lnTo>
                <a:lnTo>
                  <a:pt x="132" y="41"/>
                </a:lnTo>
                <a:lnTo>
                  <a:pt x="128" y="54"/>
                </a:lnTo>
                <a:lnTo>
                  <a:pt x="122" y="66"/>
                </a:lnTo>
                <a:lnTo>
                  <a:pt x="115" y="76"/>
                </a:lnTo>
                <a:lnTo>
                  <a:pt x="107" y="87"/>
                </a:lnTo>
                <a:lnTo>
                  <a:pt x="98" y="97"/>
                </a:lnTo>
                <a:lnTo>
                  <a:pt x="88" y="106"/>
                </a:lnTo>
                <a:lnTo>
                  <a:pt x="78" y="114"/>
                </a:lnTo>
                <a:lnTo>
                  <a:pt x="66" y="120"/>
                </a:lnTo>
                <a:lnTo>
                  <a:pt x="54" y="127"/>
                </a:lnTo>
                <a:lnTo>
                  <a:pt x="42" y="131"/>
                </a:lnTo>
                <a:lnTo>
                  <a:pt x="27" y="135"/>
                </a:lnTo>
                <a:lnTo>
                  <a:pt x="22" y="135"/>
                </a:lnTo>
                <a:lnTo>
                  <a:pt x="15" y="136"/>
                </a:lnTo>
                <a:lnTo>
                  <a:pt x="8" y="137"/>
                </a:lnTo>
                <a:lnTo>
                  <a:pt x="0" y="137"/>
                </a:lnTo>
                <a:lnTo>
                  <a:pt x="0" y="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65" name="Freeform 34"/>
          <p:cNvSpPr>
            <a:spLocks/>
          </p:cNvSpPr>
          <p:nvPr/>
        </p:nvSpPr>
        <p:spPr bwMode="auto">
          <a:xfrm>
            <a:off x="3916611" y="3058986"/>
            <a:ext cx="115888" cy="115887"/>
          </a:xfrm>
          <a:custGeom>
            <a:avLst/>
            <a:gdLst>
              <a:gd name="T0" fmla="*/ 0 w 292"/>
              <a:gd name="T1" fmla="*/ 0 h 292"/>
              <a:gd name="T2" fmla="*/ 0 w 292"/>
              <a:gd name="T3" fmla="*/ 0 h 292"/>
              <a:gd name="T4" fmla="*/ 0 w 292"/>
              <a:gd name="T5" fmla="*/ 14 h 292"/>
              <a:gd name="T6" fmla="*/ 1 w 292"/>
              <a:gd name="T7" fmla="*/ 29 h 292"/>
              <a:gd name="T8" fmla="*/ 4 w 292"/>
              <a:gd name="T9" fmla="*/ 44 h 292"/>
              <a:gd name="T10" fmla="*/ 7 w 292"/>
              <a:gd name="T11" fmla="*/ 60 h 292"/>
              <a:gd name="T12" fmla="*/ 13 w 292"/>
              <a:gd name="T13" fmla="*/ 86 h 292"/>
              <a:gd name="T14" fmla="*/ 23 w 292"/>
              <a:gd name="T15" fmla="*/ 114 h 292"/>
              <a:gd name="T16" fmla="*/ 36 w 292"/>
              <a:gd name="T17" fmla="*/ 140 h 292"/>
              <a:gd name="T18" fmla="*/ 50 w 292"/>
              <a:gd name="T19" fmla="*/ 163 h 292"/>
              <a:gd name="T20" fmla="*/ 67 w 292"/>
              <a:gd name="T21" fmla="*/ 186 h 292"/>
              <a:gd name="T22" fmla="*/ 86 w 292"/>
              <a:gd name="T23" fmla="*/ 207 h 292"/>
              <a:gd name="T24" fmla="*/ 107 w 292"/>
              <a:gd name="T25" fmla="*/ 226 h 292"/>
              <a:gd name="T26" fmla="*/ 129 w 292"/>
              <a:gd name="T27" fmla="*/ 243 h 292"/>
              <a:gd name="T28" fmla="*/ 153 w 292"/>
              <a:gd name="T29" fmla="*/ 257 h 292"/>
              <a:gd name="T30" fmla="*/ 179 w 292"/>
              <a:gd name="T31" fmla="*/ 270 h 292"/>
              <a:gd name="T32" fmla="*/ 207 w 292"/>
              <a:gd name="T33" fmla="*/ 279 h 292"/>
              <a:gd name="T34" fmla="*/ 232 w 292"/>
              <a:gd name="T35" fmla="*/ 286 h 292"/>
              <a:gd name="T36" fmla="*/ 248 w 292"/>
              <a:gd name="T37" fmla="*/ 289 h 292"/>
              <a:gd name="T38" fmla="*/ 263 w 292"/>
              <a:gd name="T39" fmla="*/ 291 h 292"/>
              <a:gd name="T40" fmla="*/ 278 w 292"/>
              <a:gd name="T41" fmla="*/ 292 h 292"/>
              <a:gd name="T42" fmla="*/ 292 w 292"/>
              <a:gd name="T43" fmla="*/ 292 h 292"/>
              <a:gd name="T44" fmla="*/ 292 w 292"/>
              <a:gd name="T45" fmla="*/ 137 h 292"/>
              <a:gd name="T46" fmla="*/ 286 w 292"/>
              <a:gd name="T47" fmla="*/ 137 h 292"/>
              <a:gd name="T48" fmla="*/ 278 w 292"/>
              <a:gd name="T49" fmla="*/ 136 h 292"/>
              <a:gd name="T50" fmla="*/ 272 w 292"/>
              <a:gd name="T51" fmla="*/ 135 h 292"/>
              <a:gd name="T52" fmla="*/ 267 w 292"/>
              <a:gd name="T53" fmla="*/ 135 h 292"/>
              <a:gd name="T54" fmla="*/ 252 w 292"/>
              <a:gd name="T55" fmla="*/ 131 h 292"/>
              <a:gd name="T56" fmla="*/ 239 w 292"/>
              <a:gd name="T57" fmla="*/ 127 h 292"/>
              <a:gd name="T58" fmla="*/ 227 w 292"/>
              <a:gd name="T59" fmla="*/ 120 h 292"/>
              <a:gd name="T60" fmla="*/ 216 w 292"/>
              <a:gd name="T61" fmla="*/ 114 h 292"/>
              <a:gd name="T62" fmla="*/ 205 w 292"/>
              <a:gd name="T63" fmla="*/ 106 h 292"/>
              <a:gd name="T64" fmla="*/ 196 w 292"/>
              <a:gd name="T65" fmla="*/ 97 h 292"/>
              <a:gd name="T66" fmla="*/ 187 w 292"/>
              <a:gd name="T67" fmla="*/ 87 h 292"/>
              <a:gd name="T68" fmla="*/ 179 w 292"/>
              <a:gd name="T69" fmla="*/ 76 h 292"/>
              <a:gd name="T70" fmla="*/ 172 w 292"/>
              <a:gd name="T71" fmla="*/ 66 h 292"/>
              <a:gd name="T72" fmla="*/ 166 w 292"/>
              <a:gd name="T73" fmla="*/ 54 h 292"/>
              <a:gd name="T74" fmla="*/ 161 w 292"/>
              <a:gd name="T75" fmla="*/ 41 h 292"/>
              <a:gd name="T76" fmla="*/ 158 w 292"/>
              <a:gd name="T77" fmla="*/ 26 h 292"/>
              <a:gd name="T78" fmla="*/ 157 w 292"/>
              <a:gd name="T79" fmla="*/ 20 h 292"/>
              <a:gd name="T80" fmla="*/ 156 w 292"/>
              <a:gd name="T81" fmla="*/ 14 h 292"/>
              <a:gd name="T82" fmla="*/ 155 w 292"/>
              <a:gd name="T83" fmla="*/ 8 h 292"/>
              <a:gd name="T84" fmla="*/ 155 w 292"/>
              <a:gd name="T85" fmla="*/ 0 h 292"/>
              <a:gd name="T86" fmla="*/ 155 w 292"/>
              <a:gd name="T87" fmla="*/ 0 h 292"/>
              <a:gd name="T88" fmla="*/ 0 w 292"/>
              <a:gd name="T89" fmla="*/ 0 h 292"/>
              <a:gd name="T90" fmla="*/ 0 w 292"/>
              <a:gd name="T91" fmla="*/ 0 h 292"/>
              <a:gd name="T92" fmla="*/ 0 w 292"/>
              <a:gd name="T93" fmla="*/ 0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2"/>
              <a:gd name="T143" fmla="*/ 292 w 292"/>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2">
                <a:moveTo>
                  <a:pt x="0" y="0"/>
                </a:moveTo>
                <a:lnTo>
                  <a:pt x="0" y="0"/>
                </a:lnTo>
                <a:lnTo>
                  <a:pt x="0" y="14"/>
                </a:lnTo>
                <a:lnTo>
                  <a:pt x="1" y="29"/>
                </a:lnTo>
                <a:lnTo>
                  <a:pt x="4" y="44"/>
                </a:lnTo>
                <a:lnTo>
                  <a:pt x="7" y="60"/>
                </a:lnTo>
                <a:lnTo>
                  <a:pt x="13" y="86"/>
                </a:lnTo>
                <a:lnTo>
                  <a:pt x="23" y="114"/>
                </a:lnTo>
                <a:lnTo>
                  <a:pt x="36" y="140"/>
                </a:lnTo>
                <a:lnTo>
                  <a:pt x="50" y="163"/>
                </a:lnTo>
                <a:lnTo>
                  <a:pt x="67" y="186"/>
                </a:lnTo>
                <a:lnTo>
                  <a:pt x="86" y="207"/>
                </a:lnTo>
                <a:lnTo>
                  <a:pt x="107" y="226"/>
                </a:lnTo>
                <a:lnTo>
                  <a:pt x="129" y="243"/>
                </a:lnTo>
                <a:lnTo>
                  <a:pt x="153" y="257"/>
                </a:lnTo>
                <a:lnTo>
                  <a:pt x="179" y="270"/>
                </a:lnTo>
                <a:lnTo>
                  <a:pt x="207" y="279"/>
                </a:lnTo>
                <a:lnTo>
                  <a:pt x="232" y="286"/>
                </a:lnTo>
                <a:lnTo>
                  <a:pt x="248" y="289"/>
                </a:lnTo>
                <a:lnTo>
                  <a:pt x="263" y="291"/>
                </a:lnTo>
                <a:lnTo>
                  <a:pt x="278" y="292"/>
                </a:lnTo>
                <a:lnTo>
                  <a:pt x="292" y="292"/>
                </a:lnTo>
                <a:lnTo>
                  <a:pt x="292" y="137"/>
                </a:lnTo>
                <a:lnTo>
                  <a:pt x="286" y="137"/>
                </a:lnTo>
                <a:lnTo>
                  <a:pt x="278" y="136"/>
                </a:lnTo>
                <a:lnTo>
                  <a:pt x="272" y="135"/>
                </a:lnTo>
                <a:lnTo>
                  <a:pt x="267" y="135"/>
                </a:lnTo>
                <a:lnTo>
                  <a:pt x="252" y="131"/>
                </a:lnTo>
                <a:lnTo>
                  <a:pt x="239" y="127"/>
                </a:lnTo>
                <a:lnTo>
                  <a:pt x="227" y="120"/>
                </a:lnTo>
                <a:lnTo>
                  <a:pt x="216" y="114"/>
                </a:lnTo>
                <a:lnTo>
                  <a:pt x="205" y="106"/>
                </a:lnTo>
                <a:lnTo>
                  <a:pt x="196" y="97"/>
                </a:lnTo>
                <a:lnTo>
                  <a:pt x="187" y="87"/>
                </a:lnTo>
                <a:lnTo>
                  <a:pt x="179" y="76"/>
                </a:lnTo>
                <a:lnTo>
                  <a:pt x="172" y="66"/>
                </a:lnTo>
                <a:lnTo>
                  <a:pt x="166" y="54"/>
                </a:lnTo>
                <a:lnTo>
                  <a:pt x="161" y="41"/>
                </a:lnTo>
                <a:lnTo>
                  <a:pt x="158" y="26"/>
                </a:lnTo>
                <a:lnTo>
                  <a:pt x="157" y="20"/>
                </a:lnTo>
                <a:lnTo>
                  <a:pt x="156" y="14"/>
                </a:lnTo>
                <a:lnTo>
                  <a:pt x="155" y="8"/>
                </a:lnTo>
                <a:lnTo>
                  <a:pt x="155"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66" name="Freeform 35"/>
          <p:cNvSpPr>
            <a:spLocks/>
          </p:cNvSpPr>
          <p:nvPr/>
        </p:nvSpPr>
        <p:spPr bwMode="auto">
          <a:xfrm>
            <a:off x="3916611" y="2941511"/>
            <a:ext cx="115888" cy="117475"/>
          </a:xfrm>
          <a:custGeom>
            <a:avLst/>
            <a:gdLst>
              <a:gd name="T0" fmla="*/ 292 w 292"/>
              <a:gd name="T1" fmla="*/ 0 h 293"/>
              <a:gd name="T2" fmla="*/ 292 w 292"/>
              <a:gd name="T3" fmla="*/ 0 h 293"/>
              <a:gd name="T4" fmla="*/ 278 w 292"/>
              <a:gd name="T5" fmla="*/ 1 h 293"/>
              <a:gd name="T6" fmla="*/ 263 w 292"/>
              <a:gd name="T7" fmla="*/ 2 h 293"/>
              <a:gd name="T8" fmla="*/ 248 w 292"/>
              <a:gd name="T9" fmla="*/ 3 h 293"/>
              <a:gd name="T10" fmla="*/ 232 w 292"/>
              <a:gd name="T11" fmla="*/ 6 h 293"/>
              <a:gd name="T12" fmla="*/ 207 w 292"/>
              <a:gd name="T13" fmla="*/ 13 h 293"/>
              <a:gd name="T14" fmla="*/ 179 w 292"/>
              <a:gd name="T15" fmla="*/ 24 h 293"/>
              <a:gd name="T16" fmla="*/ 153 w 292"/>
              <a:gd name="T17" fmla="*/ 35 h 293"/>
              <a:gd name="T18" fmla="*/ 129 w 292"/>
              <a:gd name="T19" fmla="*/ 50 h 293"/>
              <a:gd name="T20" fmla="*/ 107 w 292"/>
              <a:gd name="T21" fmla="*/ 67 h 293"/>
              <a:gd name="T22" fmla="*/ 86 w 292"/>
              <a:gd name="T23" fmla="*/ 86 h 293"/>
              <a:gd name="T24" fmla="*/ 67 w 292"/>
              <a:gd name="T25" fmla="*/ 106 h 293"/>
              <a:gd name="T26" fmla="*/ 50 w 292"/>
              <a:gd name="T27" fmla="*/ 129 h 293"/>
              <a:gd name="T28" fmla="*/ 36 w 292"/>
              <a:gd name="T29" fmla="*/ 153 h 293"/>
              <a:gd name="T30" fmla="*/ 23 w 292"/>
              <a:gd name="T31" fmla="*/ 179 h 293"/>
              <a:gd name="T32" fmla="*/ 13 w 292"/>
              <a:gd name="T33" fmla="*/ 206 h 293"/>
              <a:gd name="T34" fmla="*/ 7 w 292"/>
              <a:gd name="T35" fmla="*/ 232 h 293"/>
              <a:gd name="T36" fmla="*/ 4 w 292"/>
              <a:gd name="T37" fmla="*/ 248 h 293"/>
              <a:gd name="T38" fmla="*/ 1 w 292"/>
              <a:gd name="T39" fmla="*/ 263 h 293"/>
              <a:gd name="T40" fmla="*/ 0 w 292"/>
              <a:gd name="T41" fmla="*/ 278 h 293"/>
              <a:gd name="T42" fmla="*/ 0 w 292"/>
              <a:gd name="T43" fmla="*/ 293 h 293"/>
              <a:gd name="T44" fmla="*/ 155 w 292"/>
              <a:gd name="T45" fmla="*/ 293 h 293"/>
              <a:gd name="T46" fmla="*/ 155 w 292"/>
              <a:gd name="T47" fmla="*/ 286 h 293"/>
              <a:gd name="T48" fmla="*/ 156 w 292"/>
              <a:gd name="T49" fmla="*/ 278 h 293"/>
              <a:gd name="T50" fmla="*/ 157 w 292"/>
              <a:gd name="T51" fmla="*/ 272 h 293"/>
              <a:gd name="T52" fmla="*/ 158 w 292"/>
              <a:gd name="T53" fmla="*/ 266 h 293"/>
              <a:gd name="T54" fmla="*/ 161 w 292"/>
              <a:gd name="T55" fmla="*/ 251 h 293"/>
              <a:gd name="T56" fmla="*/ 166 w 292"/>
              <a:gd name="T57" fmla="*/ 239 h 293"/>
              <a:gd name="T58" fmla="*/ 172 w 292"/>
              <a:gd name="T59" fmla="*/ 228 h 293"/>
              <a:gd name="T60" fmla="*/ 179 w 292"/>
              <a:gd name="T61" fmla="*/ 216 h 293"/>
              <a:gd name="T62" fmla="*/ 187 w 292"/>
              <a:gd name="T63" fmla="*/ 205 h 293"/>
              <a:gd name="T64" fmla="*/ 196 w 292"/>
              <a:gd name="T65" fmla="*/ 195 h 293"/>
              <a:gd name="T66" fmla="*/ 205 w 292"/>
              <a:gd name="T67" fmla="*/ 187 h 293"/>
              <a:gd name="T68" fmla="*/ 216 w 292"/>
              <a:gd name="T69" fmla="*/ 178 h 293"/>
              <a:gd name="T70" fmla="*/ 227 w 292"/>
              <a:gd name="T71" fmla="*/ 172 h 293"/>
              <a:gd name="T72" fmla="*/ 239 w 292"/>
              <a:gd name="T73" fmla="*/ 166 h 293"/>
              <a:gd name="T74" fmla="*/ 252 w 292"/>
              <a:gd name="T75" fmla="*/ 161 h 293"/>
              <a:gd name="T76" fmla="*/ 267 w 292"/>
              <a:gd name="T77" fmla="*/ 158 h 293"/>
              <a:gd name="T78" fmla="*/ 272 w 292"/>
              <a:gd name="T79" fmla="*/ 157 h 293"/>
              <a:gd name="T80" fmla="*/ 278 w 292"/>
              <a:gd name="T81" fmla="*/ 156 h 293"/>
              <a:gd name="T82" fmla="*/ 286 w 292"/>
              <a:gd name="T83" fmla="*/ 156 h 293"/>
              <a:gd name="T84" fmla="*/ 292 w 292"/>
              <a:gd name="T85" fmla="*/ 156 h 293"/>
              <a:gd name="T86" fmla="*/ 292 w 292"/>
              <a:gd name="T87" fmla="*/ 156 h 293"/>
              <a:gd name="T88" fmla="*/ 292 w 292"/>
              <a:gd name="T89" fmla="*/ 0 h 293"/>
              <a:gd name="T90" fmla="*/ 292 w 292"/>
              <a:gd name="T91" fmla="*/ 0 h 293"/>
              <a:gd name="T92" fmla="*/ 292 w 292"/>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3"/>
              <a:gd name="T143" fmla="*/ 292 w 292"/>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3">
                <a:moveTo>
                  <a:pt x="292" y="0"/>
                </a:moveTo>
                <a:lnTo>
                  <a:pt x="292" y="0"/>
                </a:lnTo>
                <a:lnTo>
                  <a:pt x="278" y="1"/>
                </a:lnTo>
                <a:lnTo>
                  <a:pt x="263" y="2"/>
                </a:lnTo>
                <a:lnTo>
                  <a:pt x="248" y="3"/>
                </a:lnTo>
                <a:lnTo>
                  <a:pt x="232" y="6"/>
                </a:lnTo>
                <a:lnTo>
                  <a:pt x="207" y="13"/>
                </a:lnTo>
                <a:lnTo>
                  <a:pt x="179" y="24"/>
                </a:lnTo>
                <a:lnTo>
                  <a:pt x="153" y="35"/>
                </a:lnTo>
                <a:lnTo>
                  <a:pt x="129" y="50"/>
                </a:lnTo>
                <a:lnTo>
                  <a:pt x="107" y="67"/>
                </a:lnTo>
                <a:lnTo>
                  <a:pt x="86" y="86"/>
                </a:lnTo>
                <a:lnTo>
                  <a:pt x="67" y="106"/>
                </a:lnTo>
                <a:lnTo>
                  <a:pt x="50" y="129"/>
                </a:lnTo>
                <a:lnTo>
                  <a:pt x="36" y="153"/>
                </a:lnTo>
                <a:lnTo>
                  <a:pt x="23" y="179"/>
                </a:lnTo>
                <a:lnTo>
                  <a:pt x="13" y="206"/>
                </a:lnTo>
                <a:lnTo>
                  <a:pt x="7" y="232"/>
                </a:lnTo>
                <a:lnTo>
                  <a:pt x="4" y="248"/>
                </a:lnTo>
                <a:lnTo>
                  <a:pt x="1" y="263"/>
                </a:lnTo>
                <a:lnTo>
                  <a:pt x="0" y="278"/>
                </a:lnTo>
                <a:lnTo>
                  <a:pt x="0" y="293"/>
                </a:lnTo>
                <a:lnTo>
                  <a:pt x="155" y="293"/>
                </a:lnTo>
                <a:lnTo>
                  <a:pt x="155" y="286"/>
                </a:lnTo>
                <a:lnTo>
                  <a:pt x="156" y="278"/>
                </a:lnTo>
                <a:lnTo>
                  <a:pt x="157" y="272"/>
                </a:lnTo>
                <a:lnTo>
                  <a:pt x="158" y="266"/>
                </a:lnTo>
                <a:lnTo>
                  <a:pt x="161" y="251"/>
                </a:lnTo>
                <a:lnTo>
                  <a:pt x="166" y="239"/>
                </a:lnTo>
                <a:lnTo>
                  <a:pt x="172" y="228"/>
                </a:lnTo>
                <a:lnTo>
                  <a:pt x="179" y="216"/>
                </a:lnTo>
                <a:lnTo>
                  <a:pt x="187" y="205"/>
                </a:lnTo>
                <a:lnTo>
                  <a:pt x="196" y="195"/>
                </a:lnTo>
                <a:lnTo>
                  <a:pt x="205" y="187"/>
                </a:lnTo>
                <a:lnTo>
                  <a:pt x="216" y="178"/>
                </a:lnTo>
                <a:lnTo>
                  <a:pt x="227" y="172"/>
                </a:lnTo>
                <a:lnTo>
                  <a:pt x="239" y="166"/>
                </a:lnTo>
                <a:lnTo>
                  <a:pt x="252" y="161"/>
                </a:lnTo>
                <a:lnTo>
                  <a:pt x="267" y="158"/>
                </a:lnTo>
                <a:lnTo>
                  <a:pt x="272" y="157"/>
                </a:lnTo>
                <a:lnTo>
                  <a:pt x="278" y="156"/>
                </a:lnTo>
                <a:lnTo>
                  <a:pt x="286" y="156"/>
                </a:lnTo>
                <a:lnTo>
                  <a:pt x="292" y="156"/>
                </a:lnTo>
                <a:lnTo>
                  <a:pt x="2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67" name="Freeform 36"/>
          <p:cNvSpPr>
            <a:spLocks/>
          </p:cNvSpPr>
          <p:nvPr/>
        </p:nvSpPr>
        <p:spPr bwMode="auto">
          <a:xfrm>
            <a:off x="4032499" y="2941511"/>
            <a:ext cx="115887" cy="117475"/>
          </a:xfrm>
          <a:custGeom>
            <a:avLst/>
            <a:gdLst>
              <a:gd name="T0" fmla="*/ 293 w 293"/>
              <a:gd name="T1" fmla="*/ 293 h 293"/>
              <a:gd name="T2" fmla="*/ 293 w 293"/>
              <a:gd name="T3" fmla="*/ 278 h 293"/>
              <a:gd name="T4" fmla="*/ 292 w 293"/>
              <a:gd name="T5" fmla="*/ 263 h 293"/>
              <a:gd name="T6" fmla="*/ 290 w 293"/>
              <a:gd name="T7" fmla="*/ 248 h 293"/>
              <a:gd name="T8" fmla="*/ 287 w 293"/>
              <a:gd name="T9" fmla="*/ 232 h 293"/>
              <a:gd name="T10" fmla="*/ 281 w 293"/>
              <a:gd name="T11" fmla="*/ 206 h 293"/>
              <a:gd name="T12" fmla="*/ 270 w 293"/>
              <a:gd name="T13" fmla="*/ 179 h 293"/>
              <a:gd name="T14" fmla="*/ 258 w 293"/>
              <a:gd name="T15" fmla="*/ 153 h 293"/>
              <a:gd name="T16" fmla="*/ 243 w 293"/>
              <a:gd name="T17" fmla="*/ 129 h 293"/>
              <a:gd name="T18" fmla="*/ 227 w 293"/>
              <a:gd name="T19" fmla="*/ 106 h 293"/>
              <a:gd name="T20" fmla="*/ 208 w 293"/>
              <a:gd name="T21" fmla="*/ 86 h 293"/>
              <a:gd name="T22" fmla="*/ 187 w 293"/>
              <a:gd name="T23" fmla="*/ 67 h 293"/>
              <a:gd name="T24" fmla="*/ 165 w 293"/>
              <a:gd name="T25" fmla="*/ 50 h 293"/>
              <a:gd name="T26" fmla="*/ 140 w 293"/>
              <a:gd name="T27" fmla="*/ 35 h 293"/>
              <a:gd name="T28" fmla="*/ 114 w 293"/>
              <a:gd name="T29" fmla="*/ 24 h 293"/>
              <a:gd name="T30" fmla="*/ 87 w 293"/>
              <a:gd name="T31" fmla="*/ 13 h 293"/>
              <a:gd name="T32" fmla="*/ 62 w 293"/>
              <a:gd name="T33" fmla="*/ 6 h 293"/>
              <a:gd name="T34" fmla="*/ 45 w 293"/>
              <a:gd name="T35" fmla="*/ 3 h 293"/>
              <a:gd name="T36" fmla="*/ 30 w 293"/>
              <a:gd name="T37" fmla="*/ 2 h 293"/>
              <a:gd name="T38" fmla="*/ 15 w 293"/>
              <a:gd name="T39" fmla="*/ 1 h 293"/>
              <a:gd name="T40" fmla="*/ 0 w 293"/>
              <a:gd name="T41" fmla="*/ 0 h 293"/>
              <a:gd name="T42" fmla="*/ 0 w 293"/>
              <a:gd name="T43" fmla="*/ 156 h 293"/>
              <a:gd name="T44" fmla="*/ 8 w 293"/>
              <a:gd name="T45" fmla="*/ 156 h 293"/>
              <a:gd name="T46" fmla="*/ 15 w 293"/>
              <a:gd name="T47" fmla="*/ 156 h 293"/>
              <a:gd name="T48" fmla="*/ 22 w 293"/>
              <a:gd name="T49" fmla="*/ 157 h 293"/>
              <a:gd name="T50" fmla="*/ 27 w 293"/>
              <a:gd name="T51" fmla="*/ 158 h 293"/>
              <a:gd name="T52" fmla="*/ 42 w 293"/>
              <a:gd name="T53" fmla="*/ 161 h 293"/>
              <a:gd name="T54" fmla="*/ 54 w 293"/>
              <a:gd name="T55" fmla="*/ 166 h 293"/>
              <a:gd name="T56" fmla="*/ 66 w 293"/>
              <a:gd name="T57" fmla="*/ 172 h 293"/>
              <a:gd name="T58" fmla="*/ 78 w 293"/>
              <a:gd name="T59" fmla="*/ 178 h 293"/>
              <a:gd name="T60" fmla="*/ 88 w 293"/>
              <a:gd name="T61" fmla="*/ 187 h 293"/>
              <a:gd name="T62" fmla="*/ 98 w 293"/>
              <a:gd name="T63" fmla="*/ 195 h 293"/>
              <a:gd name="T64" fmla="*/ 107 w 293"/>
              <a:gd name="T65" fmla="*/ 205 h 293"/>
              <a:gd name="T66" fmla="*/ 115 w 293"/>
              <a:gd name="T67" fmla="*/ 216 h 293"/>
              <a:gd name="T68" fmla="*/ 122 w 293"/>
              <a:gd name="T69" fmla="*/ 228 h 293"/>
              <a:gd name="T70" fmla="*/ 128 w 293"/>
              <a:gd name="T71" fmla="*/ 239 h 293"/>
              <a:gd name="T72" fmla="*/ 132 w 293"/>
              <a:gd name="T73" fmla="*/ 251 h 293"/>
              <a:gd name="T74" fmla="*/ 136 w 293"/>
              <a:gd name="T75" fmla="*/ 266 h 293"/>
              <a:gd name="T76" fmla="*/ 137 w 293"/>
              <a:gd name="T77" fmla="*/ 272 h 293"/>
              <a:gd name="T78" fmla="*/ 138 w 293"/>
              <a:gd name="T79" fmla="*/ 278 h 293"/>
              <a:gd name="T80" fmla="*/ 138 w 293"/>
              <a:gd name="T81" fmla="*/ 286 h 293"/>
              <a:gd name="T82" fmla="*/ 138 w 293"/>
              <a:gd name="T83" fmla="*/ 293 h 293"/>
              <a:gd name="T84" fmla="*/ 293 w 293"/>
              <a:gd name="T85" fmla="*/ 293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293"/>
              <a:gd name="T131" fmla="*/ 293 w 293"/>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293">
                <a:moveTo>
                  <a:pt x="293" y="293"/>
                </a:moveTo>
                <a:lnTo>
                  <a:pt x="293" y="278"/>
                </a:lnTo>
                <a:lnTo>
                  <a:pt x="292" y="263"/>
                </a:lnTo>
                <a:lnTo>
                  <a:pt x="290" y="248"/>
                </a:lnTo>
                <a:lnTo>
                  <a:pt x="287" y="232"/>
                </a:lnTo>
                <a:lnTo>
                  <a:pt x="281" y="206"/>
                </a:lnTo>
                <a:lnTo>
                  <a:pt x="270" y="179"/>
                </a:lnTo>
                <a:lnTo>
                  <a:pt x="258" y="153"/>
                </a:lnTo>
                <a:lnTo>
                  <a:pt x="243" y="129"/>
                </a:lnTo>
                <a:lnTo>
                  <a:pt x="227" y="106"/>
                </a:lnTo>
                <a:lnTo>
                  <a:pt x="208" y="86"/>
                </a:lnTo>
                <a:lnTo>
                  <a:pt x="187" y="67"/>
                </a:lnTo>
                <a:lnTo>
                  <a:pt x="165" y="50"/>
                </a:lnTo>
                <a:lnTo>
                  <a:pt x="140" y="35"/>
                </a:lnTo>
                <a:lnTo>
                  <a:pt x="114" y="24"/>
                </a:lnTo>
                <a:lnTo>
                  <a:pt x="87" y="13"/>
                </a:lnTo>
                <a:lnTo>
                  <a:pt x="62" y="6"/>
                </a:lnTo>
                <a:lnTo>
                  <a:pt x="45" y="3"/>
                </a:lnTo>
                <a:lnTo>
                  <a:pt x="30" y="2"/>
                </a:lnTo>
                <a:lnTo>
                  <a:pt x="15" y="1"/>
                </a:lnTo>
                <a:lnTo>
                  <a:pt x="0" y="0"/>
                </a:lnTo>
                <a:lnTo>
                  <a:pt x="0" y="156"/>
                </a:lnTo>
                <a:lnTo>
                  <a:pt x="8" y="156"/>
                </a:lnTo>
                <a:lnTo>
                  <a:pt x="15" y="156"/>
                </a:lnTo>
                <a:lnTo>
                  <a:pt x="22" y="157"/>
                </a:lnTo>
                <a:lnTo>
                  <a:pt x="27" y="158"/>
                </a:lnTo>
                <a:lnTo>
                  <a:pt x="42" y="161"/>
                </a:lnTo>
                <a:lnTo>
                  <a:pt x="54" y="166"/>
                </a:lnTo>
                <a:lnTo>
                  <a:pt x="66" y="172"/>
                </a:lnTo>
                <a:lnTo>
                  <a:pt x="78" y="178"/>
                </a:lnTo>
                <a:lnTo>
                  <a:pt x="88" y="187"/>
                </a:lnTo>
                <a:lnTo>
                  <a:pt x="98" y="195"/>
                </a:lnTo>
                <a:lnTo>
                  <a:pt x="107" y="205"/>
                </a:lnTo>
                <a:lnTo>
                  <a:pt x="115" y="216"/>
                </a:lnTo>
                <a:lnTo>
                  <a:pt x="122" y="228"/>
                </a:lnTo>
                <a:lnTo>
                  <a:pt x="128" y="239"/>
                </a:lnTo>
                <a:lnTo>
                  <a:pt x="132" y="251"/>
                </a:lnTo>
                <a:lnTo>
                  <a:pt x="136" y="266"/>
                </a:lnTo>
                <a:lnTo>
                  <a:pt x="137" y="272"/>
                </a:lnTo>
                <a:lnTo>
                  <a:pt x="138" y="278"/>
                </a:lnTo>
                <a:lnTo>
                  <a:pt x="138" y="286"/>
                </a:lnTo>
                <a:lnTo>
                  <a:pt x="138" y="293"/>
                </a:lnTo>
                <a:lnTo>
                  <a:pt x="293"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68" name="Freeform 37"/>
          <p:cNvSpPr>
            <a:spLocks/>
          </p:cNvSpPr>
          <p:nvPr/>
        </p:nvSpPr>
        <p:spPr bwMode="auto">
          <a:xfrm>
            <a:off x="5242174" y="2449386"/>
            <a:ext cx="115887" cy="115887"/>
          </a:xfrm>
          <a:custGeom>
            <a:avLst/>
            <a:gdLst>
              <a:gd name="T0" fmla="*/ 0 w 293"/>
              <a:gd name="T1" fmla="*/ 293 h 293"/>
              <a:gd name="T2" fmla="*/ 0 w 293"/>
              <a:gd name="T3" fmla="*/ 293 h 293"/>
              <a:gd name="T4" fmla="*/ 15 w 293"/>
              <a:gd name="T5" fmla="*/ 293 h 293"/>
              <a:gd name="T6" fmla="*/ 30 w 293"/>
              <a:gd name="T7" fmla="*/ 292 h 293"/>
              <a:gd name="T8" fmla="*/ 44 w 293"/>
              <a:gd name="T9" fmla="*/ 290 h 293"/>
              <a:gd name="T10" fmla="*/ 60 w 293"/>
              <a:gd name="T11" fmla="*/ 286 h 293"/>
              <a:gd name="T12" fmla="*/ 87 w 293"/>
              <a:gd name="T13" fmla="*/ 280 h 293"/>
              <a:gd name="T14" fmla="*/ 114 w 293"/>
              <a:gd name="T15" fmla="*/ 269 h 293"/>
              <a:gd name="T16" fmla="*/ 140 w 293"/>
              <a:gd name="T17" fmla="*/ 257 h 293"/>
              <a:gd name="T18" fmla="*/ 163 w 293"/>
              <a:gd name="T19" fmla="*/ 242 h 293"/>
              <a:gd name="T20" fmla="*/ 186 w 293"/>
              <a:gd name="T21" fmla="*/ 226 h 293"/>
              <a:gd name="T22" fmla="*/ 207 w 293"/>
              <a:gd name="T23" fmla="*/ 207 h 293"/>
              <a:gd name="T24" fmla="*/ 226 w 293"/>
              <a:gd name="T25" fmla="*/ 187 h 293"/>
              <a:gd name="T26" fmla="*/ 243 w 293"/>
              <a:gd name="T27" fmla="*/ 164 h 293"/>
              <a:gd name="T28" fmla="*/ 258 w 293"/>
              <a:gd name="T29" fmla="*/ 139 h 293"/>
              <a:gd name="T30" fmla="*/ 270 w 293"/>
              <a:gd name="T31" fmla="*/ 114 h 293"/>
              <a:gd name="T32" fmla="*/ 279 w 293"/>
              <a:gd name="T33" fmla="*/ 87 h 293"/>
              <a:gd name="T34" fmla="*/ 287 w 293"/>
              <a:gd name="T35" fmla="*/ 61 h 293"/>
              <a:gd name="T36" fmla="*/ 290 w 293"/>
              <a:gd name="T37" fmla="*/ 45 h 293"/>
              <a:gd name="T38" fmla="*/ 291 w 293"/>
              <a:gd name="T39" fmla="*/ 30 h 293"/>
              <a:gd name="T40" fmla="*/ 292 w 293"/>
              <a:gd name="T41" fmla="*/ 15 h 293"/>
              <a:gd name="T42" fmla="*/ 293 w 293"/>
              <a:gd name="T43" fmla="*/ 0 h 293"/>
              <a:gd name="T44" fmla="*/ 137 w 293"/>
              <a:gd name="T45" fmla="*/ 0 h 293"/>
              <a:gd name="T46" fmla="*/ 137 w 293"/>
              <a:gd name="T47" fmla="*/ 7 h 293"/>
              <a:gd name="T48" fmla="*/ 137 w 293"/>
              <a:gd name="T49" fmla="*/ 15 h 293"/>
              <a:gd name="T50" fmla="*/ 136 w 293"/>
              <a:gd name="T51" fmla="*/ 21 h 293"/>
              <a:gd name="T52" fmla="*/ 135 w 293"/>
              <a:gd name="T53" fmla="*/ 27 h 293"/>
              <a:gd name="T54" fmla="*/ 131 w 293"/>
              <a:gd name="T55" fmla="*/ 42 h 293"/>
              <a:gd name="T56" fmla="*/ 127 w 293"/>
              <a:gd name="T57" fmla="*/ 53 h 293"/>
              <a:gd name="T58" fmla="*/ 121 w 293"/>
              <a:gd name="T59" fmla="*/ 65 h 293"/>
              <a:gd name="T60" fmla="*/ 114 w 293"/>
              <a:gd name="T61" fmla="*/ 77 h 293"/>
              <a:gd name="T62" fmla="*/ 106 w 293"/>
              <a:gd name="T63" fmla="*/ 88 h 293"/>
              <a:gd name="T64" fmla="*/ 98 w 293"/>
              <a:gd name="T65" fmla="*/ 97 h 293"/>
              <a:gd name="T66" fmla="*/ 88 w 293"/>
              <a:gd name="T67" fmla="*/ 106 h 293"/>
              <a:gd name="T68" fmla="*/ 77 w 293"/>
              <a:gd name="T69" fmla="*/ 115 h 293"/>
              <a:gd name="T70" fmla="*/ 66 w 293"/>
              <a:gd name="T71" fmla="*/ 121 h 293"/>
              <a:gd name="T72" fmla="*/ 54 w 293"/>
              <a:gd name="T73" fmla="*/ 128 h 293"/>
              <a:gd name="T74" fmla="*/ 41 w 293"/>
              <a:gd name="T75" fmla="*/ 132 h 293"/>
              <a:gd name="T76" fmla="*/ 26 w 293"/>
              <a:gd name="T77" fmla="*/ 135 h 293"/>
              <a:gd name="T78" fmla="*/ 22 w 293"/>
              <a:gd name="T79" fmla="*/ 136 h 293"/>
              <a:gd name="T80" fmla="*/ 14 w 293"/>
              <a:gd name="T81" fmla="*/ 137 h 293"/>
              <a:gd name="T82" fmla="*/ 8 w 293"/>
              <a:gd name="T83" fmla="*/ 137 h 293"/>
              <a:gd name="T84" fmla="*/ 0 w 293"/>
              <a:gd name="T85" fmla="*/ 137 h 293"/>
              <a:gd name="T86" fmla="*/ 0 w 293"/>
              <a:gd name="T87" fmla="*/ 137 h 293"/>
              <a:gd name="T88" fmla="*/ 0 w 293"/>
              <a:gd name="T89" fmla="*/ 293 h 293"/>
              <a:gd name="T90" fmla="*/ 0 w 293"/>
              <a:gd name="T91" fmla="*/ 293 h 293"/>
              <a:gd name="T92" fmla="*/ 0 w 293"/>
              <a:gd name="T93" fmla="*/ 293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293"/>
                </a:moveTo>
                <a:lnTo>
                  <a:pt x="0" y="293"/>
                </a:lnTo>
                <a:lnTo>
                  <a:pt x="15" y="293"/>
                </a:lnTo>
                <a:lnTo>
                  <a:pt x="30" y="292"/>
                </a:lnTo>
                <a:lnTo>
                  <a:pt x="44" y="290"/>
                </a:lnTo>
                <a:lnTo>
                  <a:pt x="60" y="286"/>
                </a:lnTo>
                <a:lnTo>
                  <a:pt x="87" y="280"/>
                </a:lnTo>
                <a:lnTo>
                  <a:pt x="114" y="269"/>
                </a:lnTo>
                <a:lnTo>
                  <a:pt x="140" y="257"/>
                </a:lnTo>
                <a:lnTo>
                  <a:pt x="163" y="242"/>
                </a:lnTo>
                <a:lnTo>
                  <a:pt x="186" y="226"/>
                </a:lnTo>
                <a:lnTo>
                  <a:pt x="207" y="207"/>
                </a:lnTo>
                <a:lnTo>
                  <a:pt x="226" y="187"/>
                </a:lnTo>
                <a:lnTo>
                  <a:pt x="243" y="164"/>
                </a:lnTo>
                <a:lnTo>
                  <a:pt x="258" y="139"/>
                </a:lnTo>
                <a:lnTo>
                  <a:pt x="270" y="114"/>
                </a:lnTo>
                <a:lnTo>
                  <a:pt x="279" y="87"/>
                </a:lnTo>
                <a:lnTo>
                  <a:pt x="287" y="61"/>
                </a:lnTo>
                <a:lnTo>
                  <a:pt x="290" y="45"/>
                </a:lnTo>
                <a:lnTo>
                  <a:pt x="291" y="30"/>
                </a:lnTo>
                <a:lnTo>
                  <a:pt x="292" y="15"/>
                </a:lnTo>
                <a:lnTo>
                  <a:pt x="293" y="0"/>
                </a:lnTo>
                <a:lnTo>
                  <a:pt x="137" y="0"/>
                </a:lnTo>
                <a:lnTo>
                  <a:pt x="137" y="7"/>
                </a:lnTo>
                <a:lnTo>
                  <a:pt x="137" y="15"/>
                </a:lnTo>
                <a:lnTo>
                  <a:pt x="136" y="21"/>
                </a:lnTo>
                <a:lnTo>
                  <a:pt x="135" y="27"/>
                </a:lnTo>
                <a:lnTo>
                  <a:pt x="131" y="42"/>
                </a:lnTo>
                <a:lnTo>
                  <a:pt x="127" y="53"/>
                </a:lnTo>
                <a:lnTo>
                  <a:pt x="121" y="65"/>
                </a:lnTo>
                <a:lnTo>
                  <a:pt x="114" y="77"/>
                </a:lnTo>
                <a:lnTo>
                  <a:pt x="106" y="88"/>
                </a:lnTo>
                <a:lnTo>
                  <a:pt x="98" y="97"/>
                </a:lnTo>
                <a:lnTo>
                  <a:pt x="88" y="106"/>
                </a:lnTo>
                <a:lnTo>
                  <a:pt x="77" y="115"/>
                </a:lnTo>
                <a:lnTo>
                  <a:pt x="66" y="121"/>
                </a:lnTo>
                <a:lnTo>
                  <a:pt x="54" y="128"/>
                </a:lnTo>
                <a:lnTo>
                  <a:pt x="41" y="132"/>
                </a:lnTo>
                <a:lnTo>
                  <a:pt x="26" y="135"/>
                </a:lnTo>
                <a:lnTo>
                  <a:pt x="22" y="136"/>
                </a:lnTo>
                <a:lnTo>
                  <a:pt x="14" y="137"/>
                </a:lnTo>
                <a:lnTo>
                  <a:pt x="8" y="137"/>
                </a:lnTo>
                <a:lnTo>
                  <a:pt x="0" y="137"/>
                </a:lnTo>
                <a:lnTo>
                  <a:pt x="0"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69" name="Freeform 38"/>
          <p:cNvSpPr>
            <a:spLocks/>
          </p:cNvSpPr>
          <p:nvPr/>
        </p:nvSpPr>
        <p:spPr bwMode="auto">
          <a:xfrm>
            <a:off x="5126286" y="2449386"/>
            <a:ext cx="115888" cy="115887"/>
          </a:xfrm>
          <a:custGeom>
            <a:avLst/>
            <a:gdLst>
              <a:gd name="T0" fmla="*/ 0 w 293"/>
              <a:gd name="T1" fmla="*/ 0 h 293"/>
              <a:gd name="T2" fmla="*/ 0 w 293"/>
              <a:gd name="T3" fmla="*/ 0 h 293"/>
              <a:gd name="T4" fmla="*/ 1 w 293"/>
              <a:gd name="T5" fmla="*/ 15 h 293"/>
              <a:gd name="T6" fmla="*/ 2 w 293"/>
              <a:gd name="T7" fmla="*/ 30 h 293"/>
              <a:gd name="T8" fmla="*/ 3 w 293"/>
              <a:gd name="T9" fmla="*/ 45 h 293"/>
              <a:gd name="T10" fmla="*/ 6 w 293"/>
              <a:gd name="T11" fmla="*/ 61 h 293"/>
              <a:gd name="T12" fmla="*/ 14 w 293"/>
              <a:gd name="T13" fmla="*/ 87 h 293"/>
              <a:gd name="T14" fmla="*/ 24 w 293"/>
              <a:gd name="T15" fmla="*/ 114 h 293"/>
              <a:gd name="T16" fmla="*/ 35 w 293"/>
              <a:gd name="T17" fmla="*/ 139 h 293"/>
              <a:gd name="T18" fmla="*/ 50 w 293"/>
              <a:gd name="T19" fmla="*/ 164 h 293"/>
              <a:gd name="T20" fmla="*/ 68 w 293"/>
              <a:gd name="T21" fmla="*/ 187 h 293"/>
              <a:gd name="T22" fmla="*/ 86 w 293"/>
              <a:gd name="T23" fmla="*/ 207 h 293"/>
              <a:gd name="T24" fmla="*/ 107 w 293"/>
              <a:gd name="T25" fmla="*/ 226 h 293"/>
              <a:gd name="T26" fmla="*/ 130 w 293"/>
              <a:gd name="T27" fmla="*/ 242 h 293"/>
              <a:gd name="T28" fmla="*/ 154 w 293"/>
              <a:gd name="T29" fmla="*/ 257 h 293"/>
              <a:gd name="T30" fmla="*/ 179 w 293"/>
              <a:gd name="T31" fmla="*/ 269 h 293"/>
              <a:gd name="T32" fmla="*/ 206 w 293"/>
              <a:gd name="T33" fmla="*/ 280 h 293"/>
              <a:gd name="T34" fmla="*/ 233 w 293"/>
              <a:gd name="T35" fmla="*/ 286 h 293"/>
              <a:gd name="T36" fmla="*/ 249 w 293"/>
              <a:gd name="T37" fmla="*/ 290 h 293"/>
              <a:gd name="T38" fmla="*/ 263 w 293"/>
              <a:gd name="T39" fmla="*/ 292 h 293"/>
              <a:gd name="T40" fmla="*/ 278 w 293"/>
              <a:gd name="T41" fmla="*/ 293 h 293"/>
              <a:gd name="T42" fmla="*/ 293 w 293"/>
              <a:gd name="T43" fmla="*/ 293 h 293"/>
              <a:gd name="T44" fmla="*/ 293 w 293"/>
              <a:gd name="T45" fmla="*/ 137 h 293"/>
              <a:gd name="T46" fmla="*/ 286 w 293"/>
              <a:gd name="T47" fmla="*/ 137 h 293"/>
              <a:gd name="T48" fmla="*/ 279 w 293"/>
              <a:gd name="T49" fmla="*/ 137 h 293"/>
              <a:gd name="T50" fmla="*/ 272 w 293"/>
              <a:gd name="T51" fmla="*/ 136 h 293"/>
              <a:gd name="T52" fmla="*/ 267 w 293"/>
              <a:gd name="T53" fmla="*/ 135 h 293"/>
              <a:gd name="T54" fmla="*/ 252 w 293"/>
              <a:gd name="T55" fmla="*/ 132 h 293"/>
              <a:gd name="T56" fmla="*/ 239 w 293"/>
              <a:gd name="T57" fmla="*/ 128 h 293"/>
              <a:gd name="T58" fmla="*/ 228 w 293"/>
              <a:gd name="T59" fmla="*/ 121 h 293"/>
              <a:gd name="T60" fmla="*/ 216 w 293"/>
              <a:gd name="T61" fmla="*/ 115 h 293"/>
              <a:gd name="T62" fmla="*/ 206 w 293"/>
              <a:gd name="T63" fmla="*/ 106 h 293"/>
              <a:gd name="T64" fmla="*/ 196 w 293"/>
              <a:gd name="T65" fmla="*/ 97 h 293"/>
              <a:gd name="T66" fmla="*/ 187 w 293"/>
              <a:gd name="T67" fmla="*/ 88 h 293"/>
              <a:gd name="T68" fmla="*/ 179 w 293"/>
              <a:gd name="T69" fmla="*/ 77 h 293"/>
              <a:gd name="T70" fmla="*/ 172 w 293"/>
              <a:gd name="T71" fmla="*/ 65 h 293"/>
              <a:gd name="T72" fmla="*/ 166 w 293"/>
              <a:gd name="T73" fmla="*/ 53 h 293"/>
              <a:gd name="T74" fmla="*/ 162 w 293"/>
              <a:gd name="T75" fmla="*/ 42 h 293"/>
              <a:gd name="T76" fmla="*/ 158 w 293"/>
              <a:gd name="T77" fmla="*/ 27 h 293"/>
              <a:gd name="T78" fmla="*/ 157 w 293"/>
              <a:gd name="T79" fmla="*/ 21 h 293"/>
              <a:gd name="T80" fmla="*/ 157 w 293"/>
              <a:gd name="T81" fmla="*/ 15 h 293"/>
              <a:gd name="T82" fmla="*/ 156 w 293"/>
              <a:gd name="T83" fmla="*/ 7 h 293"/>
              <a:gd name="T84" fmla="*/ 156 w 293"/>
              <a:gd name="T85" fmla="*/ 0 h 293"/>
              <a:gd name="T86" fmla="*/ 156 w 293"/>
              <a:gd name="T87" fmla="*/ 0 h 293"/>
              <a:gd name="T88" fmla="*/ 0 w 293"/>
              <a:gd name="T89" fmla="*/ 0 h 293"/>
              <a:gd name="T90" fmla="*/ 0 w 293"/>
              <a:gd name="T91" fmla="*/ 0 h 293"/>
              <a:gd name="T92" fmla="*/ 0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0"/>
                </a:moveTo>
                <a:lnTo>
                  <a:pt x="0" y="0"/>
                </a:lnTo>
                <a:lnTo>
                  <a:pt x="1" y="15"/>
                </a:lnTo>
                <a:lnTo>
                  <a:pt x="2" y="30"/>
                </a:lnTo>
                <a:lnTo>
                  <a:pt x="3" y="45"/>
                </a:lnTo>
                <a:lnTo>
                  <a:pt x="6" y="61"/>
                </a:lnTo>
                <a:lnTo>
                  <a:pt x="14" y="87"/>
                </a:lnTo>
                <a:lnTo>
                  <a:pt x="24" y="114"/>
                </a:lnTo>
                <a:lnTo>
                  <a:pt x="35" y="139"/>
                </a:lnTo>
                <a:lnTo>
                  <a:pt x="50" y="164"/>
                </a:lnTo>
                <a:lnTo>
                  <a:pt x="68" y="187"/>
                </a:lnTo>
                <a:lnTo>
                  <a:pt x="86" y="207"/>
                </a:lnTo>
                <a:lnTo>
                  <a:pt x="107" y="226"/>
                </a:lnTo>
                <a:lnTo>
                  <a:pt x="130" y="242"/>
                </a:lnTo>
                <a:lnTo>
                  <a:pt x="154" y="257"/>
                </a:lnTo>
                <a:lnTo>
                  <a:pt x="179" y="269"/>
                </a:lnTo>
                <a:lnTo>
                  <a:pt x="206" y="280"/>
                </a:lnTo>
                <a:lnTo>
                  <a:pt x="233" y="286"/>
                </a:lnTo>
                <a:lnTo>
                  <a:pt x="249" y="290"/>
                </a:lnTo>
                <a:lnTo>
                  <a:pt x="263" y="292"/>
                </a:lnTo>
                <a:lnTo>
                  <a:pt x="278" y="293"/>
                </a:lnTo>
                <a:lnTo>
                  <a:pt x="293" y="293"/>
                </a:lnTo>
                <a:lnTo>
                  <a:pt x="293" y="137"/>
                </a:lnTo>
                <a:lnTo>
                  <a:pt x="286" y="137"/>
                </a:lnTo>
                <a:lnTo>
                  <a:pt x="279" y="137"/>
                </a:lnTo>
                <a:lnTo>
                  <a:pt x="272" y="136"/>
                </a:lnTo>
                <a:lnTo>
                  <a:pt x="267" y="135"/>
                </a:lnTo>
                <a:lnTo>
                  <a:pt x="252" y="132"/>
                </a:lnTo>
                <a:lnTo>
                  <a:pt x="239" y="128"/>
                </a:lnTo>
                <a:lnTo>
                  <a:pt x="228" y="121"/>
                </a:lnTo>
                <a:lnTo>
                  <a:pt x="216" y="115"/>
                </a:lnTo>
                <a:lnTo>
                  <a:pt x="206" y="106"/>
                </a:lnTo>
                <a:lnTo>
                  <a:pt x="196" y="97"/>
                </a:lnTo>
                <a:lnTo>
                  <a:pt x="187" y="88"/>
                </a:lnTo>
                <a:lnTo>
                  <a:pt x="179" y="77"/>
                </a:lnTo>
                <a:lnTo>
                  <a:pt x="172" y="65"/>
                </a:lnTo>
                <a:lnTo>
                  <a:pt x="166" y="53"/>
                </a:lnTo>
                <a:lnTo>
                  <a:pt x="162" y="42"/>
                </a:lnTo>
                <a:lnTo>
                  <a:pt x="158" y="27"/>
                </a:lnTo>
                <a:lnTo>
                  <a:pt x="157" y="21"/>
                </a:lnTo>
                <a:lnTo>
                  <a:pt x="157" y="15"/>
                </a:lnTo>
                <a:lnTo>
                  <a:pt x="156" y="7"/>
                </a:lnTo>
                <a:lnTo>
                  <a:pt x="156"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0" name="Freeform 39"/>
          <p:cNvSpPr>
            <a:spLocks/>
          </p:cNvSpPr>
          <p:nvPr/>
        </p:nvSpPr>
        <p:spPr bwMode="auto">
          <a:xfrm>
            <a:off x="5126286" y="2333498"/>
            <a:ext cx="115888" cy="115888"/>
          </a:xfrm>
          <a:custGeom>
            <a:avLst/>
            <a:gdLst>
              <a:gd name="T0" fmla="*/ 293 w 293"/>
              <a:gd name="T1" fmla="*/ 0 h 292"/>
              <a:gd name="T2" fmla="*/ 293 w 293"/>
              <a:gd name="T3" fmla="*/ 0 h 292"/>
              <a:gd name="T4" fmla="*/ 278 w 293"/>
              <a:gd name="T5" fmla="*/ 0 h 292"/>
              <a:gd name="T6" fmla="*/ 263 w 293"/>
              <a:gd name="T7" fmla="*/ 1 h 292"/>
              <a:gd name="T8" fmla="*/ 249 w 293"/>
              <a:gd name="T9" fmla="*/ 3 h 292"/>
              <a:gd name="T10" fmla="*/ 233 w 293"/>
              <a:gd name="T11" fmla="*/ 6 h 292"/>
              <a:gd name="T12" fmla="*/ 206 w 293"/>
              <a:gd name="T13" fmla="*/ 13 h 292"/>
              <a:gd name="T14" fmla="*/ 179 w 293"/>
              <a:gd name="T15" fmla="*/ 22 h 292"/>
              <a:gd name="T16" fmla="*/ 154 w 293"/>
              <a:gd name="T17" fmla="*/ 35 h 292"/>
              <a:gd name="T18" fmla="*/ 130 w 293"/>
              <a:gd name="T19" fmla="*/ 49 h 292"/>
              <a:gd name="T20" fmla="*/ 107 w 293"/>
              <a:gd name="T21" fmla="*/ 66 h 292"/>
              <a:gd name="T22" fmla="*/ 86 w 293"/>
              <a:gd name="T23" fmla="*/ 86 h 292"/>
              <a:gd name="T24" fmla="*/ 68 w 293"/>
              <a:gd name="T25" fmla="*/ 106 h 292"/>
              <a:gd name="T26" fmla="*/ 50 w 293"/>
              <a:gd name="T27" fmla="*/ 129 h 292"/>
              <a:gd name="T28" fmla="*/ 35 w 293"/>
              <a:gd name="T29" fmla="*/ 152 h 292"/>
              <a:gd name="T30" fmla="*/ 24 w 293"/>
              <a:gd name="T31" fmla="*/ 178 h 292"/>
              <a:gd name="T32" fmla="*/ 14 w 293"/>
              <a:gd name="T33" fmla="*/ 206 h 292"/>
              <a:gd name="T34" fmla="*/ 6 w 293"/>
              <a:gd name="T35" fmla="*/ 232 h 292"/>
              <a:gd name="T36" fmla="*/ 3 w 293"/>
              <a:gd name="T37" fmla="*/ 248 h 292"/>
              <a:gd name="T38" fmla="*/ 2 w 293"/>
              <a:gd name="T39" fmla="*/ 263 h 292"/>
              <a:gd name="T40" fmla="*/ 1 w 293"/>
              <a:gd name="T41" fmla="*/ 278 h 292"/>
              <a:gd name="T42" fmla="*/ 0 w 293"/>
              <a:gd name="T43" fmla="*/ 292 h 292"/>
              <a:gd name="T44" fmla="*/ 156 w 293"/>
              <a:gd name="T45" fmla="*/ 292 h 292"/>
              <a:gd name="T46" fmla="*/ 156 w 293"/>
              <a:gd name="T47" fmla="*/ 285 h 292"/>
              <a:gd name="T48" fmla="*/ 157 w 293"/>
              <a:gd name="T49" fmla="*/ 278 h 292"/>
              <a:gd name="T50" fmla="*/ 157 w 293"/>
              <a:gd name="T51" fmla="*/ 271 h 292"/>
              <a:gd name="T52" fmla="*/ 158 w 293"/>
              <a:gd name="T53" fmla="*/ 266 h 292"/>
              <a:gd name="T54" fmla="*/ 162 w 293"/>
              <a:gd name="T55" fmla="*/ 251 h 292"/>
              <a:gd name="T56" fmla="*/ 166 w 293"/>
              <a:gd name="T57" fmla="*/ 238 h 292"/>
              <a:gd name="T58" fmla="*/ 172 w 293"/>
              <a:gd name="T59" fmla="*/ 226 h 292"/>
              <a:gd name="T60" fmla="*/ 179 w 293"/>
              <a:gd name="T61" fmla="*/ 216 h 292"/>
              <a:gd name="T62" fmla="*/ 187 w 293"/>
              <a:gd name="T63" fmla="*/ 205 h 292"/>
              <a:gd name="T64" fmla="*/ 196 w 293"/>
              <a:gd name="T65" fmla="*/ 195 h 292"/>
              <a:gd name="T66" fmla="*/ 205 w 293"/>
              <a:gd name="T67" fmla="*/ 187 h 292"/>
              <a:gd name="T68" fmla="*/ 216 w 293"/>
              <a:gd name="T69" fmla="*/ 178 h 292"/>
              <a:gd name="T70" fmla="*/ 228 w 293"/>
              <a:gd name="T71" fmla="*/ 172 h 292"/>
              <a:gd name="T72" fmla="*/ 239 w 293"/>
              <a:gd name="T73" fmla="*/ 165 h 292"/>
              <a:gd name="T74" fmla="*/ 252 w 293"/>
              <a:gd name="T75" fmla="*/ 161 h 292"/>
              <a:gd name="T76" fmla="*/ 267 w 293"/>
              <a:gd name="T77" fmla="*/ 158 h 292"/>
              <a:gd name="T78" fmla="*/ 272 w 293"/>
              <a:gd name="T79" fmla="*/ 157 h 292"/>
              <a:gd name="T80" fmla="*/ 279 w 293"/>
              <a:gd name="T81" fmla="*/ 155 h 292"/>
              <a:gd name="T82" fmla="*/ 286 w 293"/>
              <a:gd name="T83" fmla="*/ 154 h 292"/>
              <a:gd name="T84" fmla="*/ 293 w 293"/>
              <a:gd name="T85" fmla="*/ 154 h 292"/>
              <a:gd name="T86" fmla="*/ 293 w 293"/>
              <a:gd name="T87" fmla="*/ 154 h 292"/>
              <a:gd name="T88" fmla="*/ 293 w 293"/>
              <a:gd name="T89" fmla="*/ 0 h 292"/>
              <a:gd name="T90" fmla="*/ 293 w 293"/>
              <a:gd name="T91" fmla="*/ 0 h 292"/>
              <a:gd name="T92" fmla="*/ 293 w 293"/>
              <a:gd name="T93" fmla="*/ 0 h 2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2"/>
              <a:gd name="T143" fmla="*/ 293 w 293"/>
              <a:gd name="T144" fmla="*/ 292 h 2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2">
                <a:moveTo>
                  <a:pt x="293" y="0"/>
                </a:moveTo>
                <a:lnTo>
                  <a:pt x="293" y="0"/>
                </a:lnTo>
                <a:lnTo>
                  <a:pt x="278" y="0"/>
                </a:lnTo>
                <a:lnTo>
                  <a:pt x="263" y="1"/>
                </a:lnTo>
                <a:lnTo>
                  <a:pt x="249" y="3"/>
                </a:lnTo>
                <a:lnTo>
                  <a:pt x="233" y="6"/>
                </a:lnTo>
                <a:lnTo>
                  <a:pt x="206" y="13"/>
                </a:lnTo>
                <a:lnTo>
                  <a:pt x="179" y="22"/>
                </a:lnTo>
                <a:lnTo>
                  <a:pt x="154" y="35"/>
                </a:lnTo>
                <a:lnTo>
                  <a:pt x="130" y="49"/>
                </a:lnTo>
                <a:lnTo>
                  <a:pt x="107" y="66"/>
                </a:lnTo>
                <a:lnTo>
                  <a:pt x="86" y="86"/>
                </a:lnTo>
                <a:lnTo>
                  <a:pt x="68" y="106"/>
                </a:lnTo>
                <a:lnTo>
                  <a:pt x="50" y="129"/>
                </a:lnTo>
                <a:lnTo>
                  <a:pt x="35" y="152"/>
                </a:lnTo>
                <a:lnTo>
                  <a:pt x="24" y="178"/>
                </a:lnTo>
                <a:lnTo>
                  <a:pt x="14" y="206"/>
                </a:lnTo>
                <a:lnTo>
                  <a:pt x="6" y="232"/>
                </a:lnTo>
                <a:lnTo>
                  <a:pt x="3" y="248"/>
                </a:lnTo>
                <a:lnTo>
                  <a:pt x="2" y="263"/>
                </a:lnTo>
                <a:lnTo>
                  <a:pt x="1" y="278"/>
                </a:lnTo>
                <a:lnTo>
                  <a:pt x="0" y="292"/>
                </a:lnTo>
                <a:lnTo>
                  <a:pt x="156" y="292"/>
                </a:lnTo>
                <a:lnTo>
                  <a:pt x="156" y="285"/>
                </a:lnTo>
                <a:lnTo>
                  <a:pt x="157" y="278"/>
                </a:lnTo>
                <a:lnTo>
                  <a:pt x="157" y="271"/>
                </a:lnTo>
                <a:lnTo>
                  <a:pt x="158" y="266"/>
                </a:lnTo>
                <a:lnTo>
                  <a:pt x="162" y="251"/>
                </a:lnTo>
                <a:lnTo>
                  <a:pt x="166" y="238"/>
                </a:lnTo>
                <a:lnTo>
                  <a:pt x="172" y="226"/>
                </a:lnTo>
                <a:lnTo>
                  <a:pt x="179" y="216"/>
                </a:lnTo>
                <a:lnTo>
                  <a:pt x="187" y="205"/>
                </a:lnTo>
                <a:lnTo>
                  <a:pt x="196" y="195"/>
                </a:lnTo>
                <a:lnTo>
                  <a:pt x="205" y="187"/>
                </a:lnTo>
                <a:lnTo>
                  <a:pt x="216" y="178"/>
                </a:lnTo>
                <a:lnTo>
                  <a:pt x="228" y="172"/>
                </a:lnTo>
                <a:lnTo>
                  <a:pt x="239" y="165"/>
                </a:lnTo>
                <a:lnTo>
                  <a:pt x="252" y="161"/>
                </a:lnTo>
                <a:lnTo>
                  <a:pt x="267" y="158"/>
                </a:lnTo>
                <a:lnTo>
                  <a:pt x="272" y="157"/>
                </a:lnTo>
                <a:lnTo>
                  <a:pt x="279" y="155"/>
                </a:lnTo>
                <a:lnTo>
                  <a:pt x="286" y="154"/>
                </a:lnTo>
                <a:lnTo>
                  <a:pt x="293" y="154"/>
                </a:lnTo>
                <a:lnTo>
                  <a:pt x="29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1" name="Freeform 40"/>
          <p:cNvSpPr>
            <a:spLocks/>
          </p:cNvSpPr>
          <p:nvPr/>
        </p:nvSpPr>
        <p:spPr bwMode="auto">
          <a:xfrm>
            <a:off x="5242174" y="2333498"/>
            <a:ext cx="115887" cy="115888"/>
          </a:xfrm>
          <a:custGeom>
            <a:avLst/>
            <a:gdLst>
              <a:gd name="T0" fmla="*/ 293 w 293"/>
              <a:gd name="T1" fmla="*/ 292 h 292"/>
              <a:gd name="T2" fmla="*/ 292 w 293"/>
              <a:gd name="T3" fmla="*/ 277 h 292"/>
              <a:gd name="T4" fmla="*/ 291 w 293"/>
              <a:gd name="T5" fmla="*/ 263 h 292"/>
              <a:gd name="T6" fmla="*/ 290 w 293"/>
              <a:gd name="T7" fmla="*/ 248 h 292"/>
              <a:gd name="T8" fmla="*/ 287 w 293"/>
              <a:gd name="T9" fmla="*/ 232 h 292"/>
              <a:gd name="T10" fmla="*/ 279 w 293"/>
              <a:gd name="T11" fmla="*/ 206 h 292"/>
              <a:gd name="T12" fmla="*/ 270 w 293"/>
              <a:gd name="T13" fmla="*/ 178 h 292"/>
              <a:gd name="T14" fmla="*/ 258 w 293"/>
              <a:gd name="T15" fmla="*/ 152 h 292"/>
              <a:gd name="T16" fmla="*/ 243 w 293"/>
              <a:gd name="T17" fmla="*/ 129 h 292"/>
              <a:gd name="T18" fmla="*/ 226 w 293"/>
              <a:gd name="T19" fmla="*/ 106 h 292"/>
              <a:gd name="T20" fmla="*/ 207 w 293"/>
              <a:gd name="T21" fmla="*/ 86 h 292"/>
              <a:gd name="T22" fmla="*/ 186 w 293"/>
              <a:gd name="T23" fmla="*/ 66 h 292"/>
              <a:gd name="T24" fmla="*/ 163 w 293"/>
              <a:gd name="T25" fmla="*/ 49 h 292"/>
              <a:gd name="T26" fmla="*/ 140 w 293"/>
              <a:gd name="T27" fmla="*/ 35 h 292"/>
              <a:gd name="T28" fmla="*/ 114 w 293"/>
              <a:gd name="T29" fmla="*/ 22 h 292"/>
              <a:gd name="T30" fmla="*/ 87 w 293"/>
              <a:gd name="T31" fmla="*/ 13 h 292"/>
              <a:gd name="T32" fmla="*/ 60 w 293"/>
              <a:gd name="T33" fmla="*/ 6 h 292"/>
              <a:gd name="T34" fmla="*/ 44 w 293"/>
              <a:gd name="T35" fmla="*/ 3 h 292"/>
              <a:gd name="T36" fmla="*/ 30 w 293"/>
              <a:gd name="T37" fmla="*/ 1 h 292"/>
              <a:gd name="T38" fmla="*/ 15 w 293"/>
              <a:gd name="T39" fmla="*/ 0 h 292"/>
              <a:gd name="T40" fmla="*/ 0 w 293"/>
              <a:gd name="T41" fmla="*/ 0 h 292"/>
              <a:gd name="T42" fmla="*/ 0 w 293"/>
              <a:gd name="T43" fmla="*/ 154 h 292"/>
              <a:gd name="T44" fmla="*/ 8 w 293"/>
              <a:gd name="T45" fmla="*/ 154 h 292"/>
              <a:gd name="T46" fmla="*/ 14 w 293"/>
              <a:gd name="T47" fmla="*/ 155 h 292"/>
              <a:gd name="T48" fmla="*/ 22 w 293"/>
              <a:gd name="T49" fmla="*/ 157 h 292"/>
              <a:gd name="T50" fmla="*/ 26 w 293"/>
              <a:gd name="T51" fmla="*/ 158 h 292"/>
              <a:gd name="T52" fmla="*/ 41 w 293"/>
              <a:gd name="T53" fmla="*/ 161 h 292"/>
              <a:gd name="T54" fmla="*/ 54 w 293"/>
              <a:gd name="T55" fmla="*/ 165 h 292"/>
              <a:gd name="T56" fmla="*/ 66 w 293"/>
              <a:gd name="T57" fmla="*/ 172 h 292"/>
              <a:gd name="T58" fmla="*/ 77 w 293"/>
              <a:gd name="T59" fmla="*/ 178 h 292"/>
              <a:gd name="T60" fmla="*/ 88 w 293"/>
              <a:gd name="T61" fmla="*/ 187 h 292"/>
              <a:gd name="T62" fmla="*/ 98 w 293"/>
              <a:gd name="T63" fmla="*/ 195 h 292"/>
              <a:gd name="T64" fmla="*/ 106 w 293"/>
              <a:gd name="T65" fmla="*/ 205 h 292"/>
              <a:gd name="T66" fmla="*/ 114 w 293"/>
              <a:gd name="T67" fmla="*/ 216 h 292"/>
              <a:gd name="T68" fmla="*/ 121 w 293"/>
              <a:gd name="T69" fmla="*/ 226 h 292"/>
              <a:gd name="T70" fmla="*/ 127 w 293"/>
              <a:gd name="T71" fmla="*/ 238 h 292"/>
              <a:gd name="T72" fmla="*/ 131 w 293"/>
              <a:gd name="T73" fmla="*/ 251 h 292"/>
              <a:gd name="T74" fmla="*/ 135 w 293"/>
              <a:gd name="T75" fmla="*/ 266 h 292"/>
              <a:gd name="T76" fmla="*/ 136 w 293"/>
              <a:gd name="T77" fmla="*/ 271 h 292"/>
              <a:gd name="T78" fmla="*/ 137 w 293"/>
              <a:gd name="T79" fmla="*/ 278 h 292"/>
              <a:gd name="T80" fmla="*/ 137 w 293"/>
              <a:gd name="T81" fmla="*/ 285 h 292"/>
              <a:gd name="T82" fmla="*/ 137 w 293"/>
              <a:gd name="T83" fmla="*/ 292 h 292"/>
              <a:gd name="T84" fmla="*/ 293 w 293"/>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292"/>
              <a:gd name="T131" fmla="*/ 293 w 293"/>
              <a:gd name="T132" fmla="*/ 292 h 2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292">
                <a:moveTo>
                  <a:pt x="293" y="292"/>
                </a:moveTo>
                <a:lnTo>
                  <a:pt x="292" y="277"/>
                </a:lnTo>
                <a:lnTo>
                  <a:pt x="291" y="263"/>
                </a:lnTo>
                <a:lnTo>
                  <a:pt x="290" y="248"/>
                </a:lnTo>
                <a:lnTo>
                  <a:pt x="287" y="232"/>
                </a:lnTo>
                <a:lnTo>
                  <a:pt x="279" y="206"/>
                </a:lnTo>
                <a:lnTo>
                  <a:pt x="270" y="178"/>
                </a:lnTo>
                <a:lnTo>
                  <a:pt x="258" y="152"/>
                </a:lnTo>
                <a:lnTo>
                  <a:pt x="243" y="129"/>
                </a:lnTo>
                <a:lnTo>
                  <a:pt x="226" y="106"/>
                </a:lnTo>
                <a:lnTo>
                  <a:pt x="207" y="86"/>
                </a:lnTo>
                <a:lnTo>
                  <a:pt x="186" y="66"/>
                </a:lnTo>
                <a:lnTo>
                  <a:pt x="163" y="49"/>
                </a:lnTo>
                <a:lnTo>
                  <a:pt x="140" y="35"/>
                </a:lnTo>
                <a:lnTo>
                  <a:pt x="114" y="22"/>
                </a:lnTo>
                <a:lnTo>
                  <a:pt x="87" y="13"/>
                </a:lnTo>
                <a:lnTo>
                  <a:pt x="60" y="6"/>
                </a:lnTo>
                <a:lnTo>
                  <a:pt x="44" y="3"/>
                </a:lnTo>
                <a:lnTo>
                  <a:pt x="30" y="1"/>
                </a:lnTo>
                <a:lnTo>
                  <a:pt x="15" y="0"/>
                </a:lnTo>
                <a:lnTo>
                  <a:pt x="0" y="0"/>
                </a:lnTo>
                <a:lnTo>
                  <a:pt x="0" y="154"/>
                </a:lnTo>
                <a:lnTo>
                  <a:pt x="8" y="154"/>
                </a:lnTo>
                <a:lnTo>
                  <a:pt x="14" y="155"/>
                </a:lnTo>
                <a:lnTo>
                  <a:pt x="22" y="157"/>
                </a:lnTo>
                <a:lnTo>
                  <a:pt x="26" y="158"/>
                </a:lnTo>
                <a:lnTo>
                  <a:pt x="41" y="161"/>
                </a:lnTo>
                <a:lnTo>
                  <a:pt x="54" y="165"/>
                </a:lnTo>
                <a:lnTo>
                  <a:pt x="66" y="172"/>
                </a:lnTo>
                <a:lnTo>
                  <a:pt x="77" y="178"/>
                </a:lnTo>
                <a:lnTo>
                  <a:pt x="88" y="187"/>
                </a:lnTo>
                <a:lnTo>
                  <a:pt x="98" y="195"/>
                </a:lnTo>
                <a:lnTo>
                  <a:pt x="106" y="205"/>
                </a:lnTo>
                <a:lnTo>
                  <a:pt x="114" y="216"/>
                </a:lnTo>
                <a:lnTo>
                  <a:pt x="121" y="226"/>
                </a:lnTo>
                <a:lnTo>
                  <a:pt x="127" y="238"/>
                </a:lnTo>
                <a:lnTo>
                  <a:pt x="131" y="251"/>
                </a:lnTo>
                <a:lnTo>
                  <a:pt x="135" y="266"/>
                </a:lnTo>
                <a:lnTo>
                  <a:pt x="136" y="271"/>
                </a:lnTo>
                <a:lnTo>
                  <a:pt x="137" y="278"/>
                </a:lnTo>
                <a:lnTo>
                  <a:pt x="137" y="285"/>
                </a:lnTo>
                <a:lnTo>
                  <a:pt x="137" y="292"/>
                </a:lnTo>
                <a:lnTo>
                  <a:pt x="293" y="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2" name="Rectangle 41"/>
          <p:cNvSpPr>
            <a:spLocks noChangeArrowheads="1"/>
          </p:cNvSpPr>
          <p:nvPr/>
        </p:nvSpPr>
        <p:spPr bwMode="auto">
          <a:xfrm>
            <a:off x="4021386" y="3157411"/>
            <a:ext cx="20638" cy="1825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373" name="Freeform 42"/>
          <p:cNvSpPr>
            <a:spLocks/>
          </p:cNvSpPr>
          <p:nvPr/>
        </p:nvSpPr>
        <p:spPr bwMode="auto">
          <a:xfrm>
            <a:off x="4759574" y="3290761"/>
            <a:ext cx="184150" cy="11112"/>
          </a:xfrm>
          <a:custGeom>
            <a:avLst/>
            <a:gdLst>
              <a:gd name="T0" fmla="*/ 446 w 462"/>
              <a:gd name="T1" fmla="*/ 6 h 27"/>
              <a:gd name="T2" fmla="*/ 436 w 462"/>
              <a:gd name="T3" fmla="*/ 0 h 27"/>
              <a:gd name="T4" fmla="*/ 0 w 462"/>
              <a:gd name="T5" fmla="*/ 0 h 27"/>
              <a:gd name="T6" fmla="*/ 0 w 462"/>
              <a:gd name="T7" fmla="*/ 27 h 27"/>
              <a:gd name="T8" fmla="*/ 436 w 462"/>
              <a:gd name="T9" fmla="*/ 27 h 27"/>
              <a:gd name="T10" fmla="*/ 446 w 462"/>
              <a:gd name="T11" fmla="*/ 6 h 27"/>
              <a:gd name="T12" fmla="*/ 436 w 462"/>
              <a:gd name="T13" fmla="*/ 27 h 27"/>
              <a:gd name="T14" fmla="*/ 462 w 462"/>
              <a:gd name="T15" fmla="*/ 27 h 27"/>
              <a:gd name="T16" fmla="*/ 446 w 462"/>
              <a:gd name="T17" fmla="*/ 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27"/>
              <a:gd name="T29" fmla="*/ 462 w 462"/>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27">
                <a:moveTo>
                  <a:pt x="446" y="6"/>
                </a:moveTo>
                <a:lnTo>
                  <a:pt x="436" y="0"/>
                </a:lnTo>
                <a:lnTo>
                  <a:pt x="0" y="0"/>
                </a:lnTo>
                <a:lnTo>
                  <a:pt x="0" y="27"/>
                </a:lnTo>
                <a:lnTo>
                  <a:pt x="436" y="27"/>
                </a:lnTo>
                <a:lnTo>
                  <a:pt x="446" y="6"/>
                </a:lnTo>
                <a:lnTo>
                  <a:pt x="436" y="27"/>
                </a:lnTo>
                <a:lnTo>
                  <a:pt x="462" y="27"/>
                </a:lnTo>
                <a:lnTo>
                  <a:pt x="44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4" name="Freeform 43"/>
          <p:cNvSpPr>
            <a:spLocks/>
          </p:cNvSpPr>
          <p:nvPr/>
        </p:nvSpPr>
        <p:spPr bwMode="auto">
          <a:xfrm>
            <a:off x="4851649" y="3190748"/>
            <a:ext cx="85725" cy="109538"/>
          </a:xfrm>
          <a:custGeom>
            <a:avLst/>
            <a:gdLst>
              <a:gd name="T0" fmla="*/ 1 w 213"/>
              <a:gd name="T1" fmla="*/ 11 h 276"/>
              <a:gd name="T2" fmla="*/ 0 w 213"/>
              <a:gd name="T3" fmla="*/ 28 h 276"/>
              <a:gd name="T4" fmla="*/ 192 w 213"/>
              <a:gd name="T5" fmla="*/ 276 h 276"/>
              <a:gd name="T6" fmla="*/ 213 w 213"/>
              <a:gd name="T7" fmla="*/ 260 h 276"/>
              <a:gd name="T8" fmla="*/ 21 w 213"/>
              <a:gd name="T9" fmla="*/ 12 h 276"/>
              <a:gd name="T10" fmla="*/ 1 w 213"/>
              <a:gd name="T11" fmla="*/ 11 h 276"/>
              <a:gd name="T12" fmla="*/ 21 w 213"/>
              <a:gd name="T13" fmla="*/ 12 h 276"/>
              <a:gd name="T14" fmla="*/ 12 w 213"/>
              <a:gd name="T15" fmla="*/ 0 h 276"/>
              <a:gd name="T16" fmla="*/ 1 w 213"/>
              <a:gd name="T17" fmla="*/ 11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276"/>
              <a:gd name="T29" fmla="*/ 213 w 213"/>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276">
                <a:moveTo>
                  <a:pt x="1" y="11"/>
                </a:moveTo>
                <a:lnTo>
                  <a:pt x="0" y="28"/>
                </a:lnTo>
                <a:lnTo>
                  <a:pt x="192" y="276"/>
                </a:lnTo>
                <a:lnTo>
                  <a:pt x="213" y="260"/>
                </a:lnTo>
                <a:lnTo>
                  <a:pt x="21" y="12"/>
                </a:lnTo>
                <a:lnTo>
                  <a:pt x="1" y="11"/>
                </a:lnTo>
                <a:lnTo>
                  <a:pt x="21" y="12"/>
                </a:lnTo>
                <a:lnTo>
                  <a:pt x="12" y="0"/>
                </a:lnTo>
                <a:lnTo>
                  <a:pt x="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5" name="Freeform 44"/>
          <p:cNvSpPr>
            <a:spLocks/>
          </p:cNvSpPr>
          <p:nvPr/>
        </p:nvSpPr>
        <p:spPr bwMode="auto">
          <a:xfrm>
            <a:off x="5388224" y="3344736"/>
            <a:ext cx="195262" cy="196850"/>
          </a:xfrm>
          <a:custGeom>
            <a:avLst/>
            <a:gdLst>
              <a:gd name="T0" fmla="*/ 0 w 494"/>
              <a:gd name="T1" fmla="*/ 494 h 494"/>
              <a:gd name="T2" fmla="*/ 51 w 494"/>
              <a:gd name="T3" fmla="*/ 490 h 494"/>
              <a:gd name="T4" fmla="*/ 100 w 494"/>
              <a:gd name="T5" fmla="*/ 483 h 494"/>
              <a:gd name="T6" fmla="*/ 146 w 494"/>
              <a:gd name="T7" fmla="*/ 471 h 494"/>
              <a:gd name="T8" fmla="*/ 192 w 494"/>
              <a:gd name="T9" fmla="*/ 454 h 494"/>
              <a:gd name="T10" fmla="*/ 235 w 494"/>
              <a:gd name="T11" fmla="*/ 434 h 494"/>
              <a:gd name="T12" fmla="*/ 276 w 494"/>
              <a:gd name="T13" fmla="*/ 409 h 494"/>
              <a:gd name="T14" fmla="*/ 314 w 494"/>
              <a:gd name="T15" fmla="*/ 380 h 494"/>
              <a:gd name="T16" fmla="*/ 349 w 494"/>
              <a:gd name="T17" fmla="*/ 349 h 494"/>
              <a:gd name="T18" fmla="*/ 381 w 494"/>
              <a:gd name="T19" fmla="*/ 313 h 494"/>
              <a:gd name="T20" fmla="*/ 410 w 494"/>
              <a:gd name="T21" fmla="*/ 276 h 494"/>
              <a:gd name="T22" fmla="*/ 435 w 494"/>
              <a:gd name="T23" fmla="*/ 235 h 494"/>
              <a:gd name="T24" fmla="*/ 455 w 494"/>
              <a:gd name="T25" fmla="*/ 191 h 494"/>
              <a:gd name="T26" fmla="*/ 471 w 494"/>
              <a:gd name="T27" fmla="*/ 146 h 494"/>
              <a:gd name="T28" fmla="*/ 483 w 494"/>
              <a:gd name="T29" fmla="*/ 99 h 494"/>
              <a:gd name="T30" fmla="*/ 492 w 494"/>
              <a:gd name="T31" fmla="*/ 49 h 494"/>
              <a:gd name="T32" fmla="*/ 494 w 494"/>
              <a:gd name="T33" fmla="*/ 0 h 494"/>
              <a:gd name="T34" fmla="*/ 228 w 494"/>
              <a:gd name="T35" fmla="*/ 12 h 494"/>
              <a:gd name="T36" fmla="*/ 226 w 494"/>
              <a:gd name="T37" fmla="*/ 34 h 494"/>
              <a:gd name="T38" fmla="*/ 221 w 494"/>
              <a:gd name="T39" fmla="*/ 57 h 494"/>
              <a:gd name="T40" fmla="*/ 214 w 494"/>
              <a:gd name="T41" fmla="*/ 78 h 494"/>
              <a:gd name="T42" fmla="*/ 205 w 494"/>
              <a:gd name="T43" fmla="*/ 97 h 494"/>
              <a:gd name="T44" fmla="*/ 196 w 494"/>
              <a:gd name="T45" fmla="*/ 118 h 494"/>
              <a:gd name="T46" fmla="*/ 183 w 494"/>
              <a:gd name="T47" fmla="*/ 135 h 494"/>
              <a:gd name="T48" fmla="*/ 169 w 494"/>
              <a:gd name="T49" fmla="*/ 152 h 494"/>
              <a:gd name="T50" fmla="*/ 154 w 494"/>
              <a:gd name="T51" fmla="*/ 168 h 494"/>
              <a:gd name="T52" fmla="*/ 137 w 494"/>
              <a:gd name="T53" fmla="*/ 181 h 494"/>
              <a:gd name="T54" fmla="*/ 118 w 494"/>
              <a:gd name="T55" fmla="*/ 194 h 494"/>
              <a:gd name="T56" fmla="*/ 99 w 494"/>
              <a:gd name="T57" fmla="*/ 205 h 494"/>
              <a:gd name="T58" fmla="*/ 79 w 494"/>
              <a:gd name="T59" fmla="*/ 213 h 494"/>
              <a:gd name="T60" fmla="*/ 58 w 494"/>
              <a:gd name="T61" fmla="*/ 220 h 494"/>
              <a:gd name="T62" fmla="*/ 36 w 494"/>
              <a:gd name="T63" fmla="*/ 224 h 494"/>
              <a:gd name="T64" fmla="*/ 13 w 494"/>
              <a:gd name="T65" fmla="*/ 226 h 494"/>
              <a:gd name="T66" fmla="*/ 0 w 494"/>
              <a:gd name="T67" fmla="*/ 226 h 494"/>
              <a:gd name="T68" fmla="*/ 0 w 494"/>
              <a:gd name="T69" fmla="*/ 494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0" y="494"/>
                </a:moveTo>
                <a:lnTo>
                  <a:pt x="0" y="494"/>
                </a:lnTo>
                <a:lnTo>
                  <a:pt x="25" y="493"/>
                </a:lnTo>
                <a:lnTo>
                  <a:pt x="51" y="490"/>
                </a:lnTo>
                <a:lnTo>
                  <a:pt x="75" y="487"/>
                </a:lnTo>
                <a:lnTo>
                  <a:pt x="100" y="483"/>
                </a:lnTo>
                <a:lnTo>
                  <a:pt x="124" y="478"/>
                </a:lnTo>
                <a:lnTo>
                  <a:pt x="146" y="471"/>
                </a:lnTo>
                <a:lnTo>
                  <a:pt x="170" y="464"/>
                </a:lnTo>
                <a:lnTo>
                  <a:pt x="192" y="454"/>
                </a:lnTo>
                <a:lnTo>
                  <a:pt x="215" y="444"/>
                </a:lnTo>
                <a:lnTo>
                  <a:pt x="235" y="434"/>
                </a:lnTo>
                <a:lnTo>
                  <a:pt x="256" y="422"/>
                </a:lnTo>
                <a:lnTo>
                  <a:pt x="276" y="409"/>
                </a:lnTo>
                <a:lnTo>
                  <a:pt x="295" y="395"/>
                </a:lnTo>
                <a:lnTo>
                  <a:pt x="314" y="380"/>
                </a:lnTo>
                <a:lnTo>
                  <a:pt x="332" y="365"/>
                </a:lnTo>
                <a:lnTo>
                  <a:pt x="349" y="349"/>
                </a:lnTo>
                <a:lnTo>
                  <a:pt x="365" y="332"/>
                </a:lnTo>
                <a:lnTo>
                  <a:pt x="381" y="313"/>
                </a:lnTo>
                <a:lnTo>
                  <a:pt x="396" y="295"/>
                </a:lnTo>
                <a:lnTo>
                  <a:pt x="410" y="276"/>
                </a:lnTo>
                <a:lnTo>
                  <a:pt x="422" y="255"/>
                </a:lnTo>
                <a:lnTo>
                  <a:pt x="435" y="235"/>
                </a:lnTo>
                <a:lnTo>
                  <a:pt x="445" y="213"/>
                </a:lnTo>
                <a:lnTo>
                  <a:pt x="455" y="191"/>
                </a:lnTo>
                <a:lnTo>
                  <a:pt x="464" y="168"/>
                </a:lnTo>
                <a:lnTo>
                  <a:pt x="471" y="146"/>
                </a:lnTo>
                <a:lnTo>
                  <a:pt x="478" y="122"/>
                </a:lnTo>
                <a:lnTo>
                  <a:pt x="483" y="99"/>
                </a:lnTo>
                <a:lnTo>
                  <a:pt x="489" y="74"/>
                </a:lnTo>
                <a:lnTo>
                  <a:pt x="492" y="49"/>
                </a:lnTo>
                <a:lnTo>
                  <a:pt x="493" y="24"/>
                </a:lnTo>
                <a:lnTo>
                  <a:pt x="494" y="0"/>
                </a:lnTo>
                <a:lnTo>
                  <a:pt x="228" y="0"/>
                </a:lnTo>
                <a:lnTo>
                  <a:pt x="228" y="12"/>
                </a:lnTo>
                <a:lnTo>
                  <a:pt x="227" y="23"/>
                </a:lnTo>
                <a:lnTo>
                  <a:pt x="226" y="34"/>
                </a:lnTo>
                <a:lnTo>
                  <a:pt x="223" y="46"/>
                </a:lnTo>
                <a:lnTo>
                  <a:pt x="221" y="57"/>
                </a:lnTo>
                <a:lnTo>
                  <a:pt x="218" y="67"/>
                </a:lnTo>
                <a:lnTo>
                  <a:pt x="214" y="78"/>
                </a:lnTo>
                <a:lnTo>
                  <a:pt x="211" y="88"/>
                </a:lnTo>
                <a:lnTo>
                  <a:pt x="205" y="97"/>
                </a:lnTo>
                <a:lnTo>
                  <a:pt x="200" y="108"/>
                </a:lnTo>
                <a:lnTo>
                  <a:pt x="196" y="118"/>
                </a:lnTo>
                <a:lnTo>
                  <a:pt x="189" y="126"/>
                </a:lnTo>
                <a:lnTo>
                  <a:pt x="183" y="135"/>
                </a:lnTo>
                <a:lnTo>
                  <a:pt x="176" y="145"/>
                </a:lnTo>
                <a:lnTo>
                  <a:pt x="169" y="152"/>
                </a:lnTo>
                <a:lnTo>
                  <a:pt x="161" y="160"/>
                </a:lnTo>
                <a:lnTo>
                  <a:pt x="154" y="168"/>
                </a:lnTo>
                <a:lnTo>
                  <a:pt x="145" y="175"/>
                </a:lnTo>
                <a:lnTo>
                  <a:pt x="137" y="181"/>
                </a:lnTo>
                <a:lnTo>
                  <a:pt x="128" y="188"/>
                </a:lnTo>
                <a:lnTo>
                  <a:pt x="118" y="194"/>
                </a:lnTo>
                <a:lnTo>
                  <a:pt x="109" y="199"/>
                </a:lnTo>
                <a:lnTo>
                  <a:pt x="99" y="205"/>
                </a:lnTo>
                <a:lnTo>
                  <a:pt x="89" y="209"/>
                </a:lnTo>
                <a:lnTo>
                  <a:pt x="79" y="213"/>
                </a:lnTo>
                <a:lnTo>
                  <a:pt x="69" y="217"/>
                </a:lnTo>
                <a:lnTo>
                  <a:pt x="58" y="220"/>
                </a:lnTo>
                <a:lnTo>
                  <a:pt x="46" y="223"/>
                </a:lnTo>
                <a:lnTo>
                  <a:pt x="36" y="224"/>
                </a:lnTo>
                <a:lnTo>
                  <a:pt x="24" y="226"/>
                </a:lnTo>
                <a:lnTo>
                  <a:pt x="13" y="226"/>
                </a:lnTo>
                <a:lnTo>
                  <a:pt x="0" y="226"/>
                </a:lnTo>
                <a:lnTo>
                  <a:pt x="0" y="49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6" name="Freeform 45"/>
          <p:cNvSpPr>
            <a:spLocks/>
          </p:cNvSpPr>
          <p:nvPr/>
        </p:nvSpPr>
        <p:spPr bwMode="auto">
          <a:xfrm>
            <a:off x="5191374" y="3344736"/>
            <a:ext cx="196850" cy="196850"/>
          </a:xfrm>
          <a:custGeom>
            <a:avLst/>
            <a:gdLst>
              <a:gd name="T0" fmla="*/ 0 w 494"/>
              <a:gd name="T1" fmla="*/ 0 h 494"/>
              <a:gd name="T2" fmla="*/ 4 w 494"/>
              <a:gd name="T3" fmla="*/ 49 h 494"/>
              <a:gd name="T4" fmla="*/ 11 w 494"/>
              <a:gd name="T5" fmla="*/ 99 h 494"/>
              <a:gd name="T6" fmla="*/ 23 w 494"/>
              <a:gd name="T7" fmla="*/ 146 h 494"/>
              <a:gd name="T8" fmla="*/ 40 w 494"/>
              <a:gd name="T9" fmla="*/ 191 h 494"/>
              <a:gd name="T10" fmla="*/ 61 w 494"/>
              <a:gd name="T11" fmla="*/ 235 h 494"/>
              <a:gd name="T12" fmla="*/ 85 w 494"/>
              <a:gd name="T13" fmla="*/ 276 h 494"/>
              <a:gd name="T14" fmla="*/ 114 w 494"/>
              <a:gd name="T15" fmla="*/ 313 h 494"/>
              <a:gd name="T16" fmla="*/ 145 w 494"/>
              <a:gd name="T17" fmla="*/ 349 h 494"/>
              <a:gd name="T18" fmla="*/ 181 w 494"/>
              <a:gd name="T19" fmla="*/ 380 h 494"/>
              <a:gd name="T20" fmla="*/ 218 w 494"/>
              <a:gd name="T21" fmla="*/ 409 h 494"/>
              <a:gd name="T22" fmla="*/ 259 w 494"/>
              <a:gd name="T23" fmla="*/ 434 h 494"/>
              <a:gd name="T24" fmla="*/ 302 w 494"/>
              <a:gd name="T25" fmla="*/ 454 h 494"/>
              <a:gd name="T26" fmla="*/ 347 w 494"/>
              <a:gd name="T27" fmla="*/ 471 h 494"/>
              <a:gd name="T28" fmla="*/ 395 w 494"/>
              <a:gd name="T29" fmla="*/ 483 h 494"/>
              <a:gd name="T30" fmla="*/ 445 w 494"/>
              <a:gd name="T31" fmla="*/ 490 h 494"/>
              <a:gd name="T32" fmla="*/ 494 w 494"/>
              <a:gd name="T33" fmla="*/ 494 h 494"/>
              <a:gd name="T34" fmla="*/ 482 w 494"/>
              <a:gd name="T35" fmla="*/ 226 h 494"/>
              <a:gd name="T36" fmla="*/ 459 w 494"/>
              <a:gd name="T37" fmla="*/ 224 h 494"/>
              <a:gd name="T38" fmla="*/ 437 w 494"/>
              <a:gd name="T39" fmla="*/ 220 h 494"/>
              <a:gd name="T40" fmla="*/ 416 w 494"/>
              <a:gd name="T41" fmla="*/ 213 h 494"/>
              <a:gd name="T42" fmla="*/ 395 w 494"/>
              <a:gd name="T43" fmla="*/ 205 h 494"/>
              <a:gd name="T44" fmla="*/ 376 w 494"/>
              <a:gd name="T45" fmla="*/ 194 h 494"/>
              <a:gd name="T46" fmla="*/ 358 w 494"/>
              <a:gd name="T47" fmla="*/ 181 h 494"/>
              <a:gd name="T48" fmla="*/ 342 w 494"/>
              <a:gd name="T49" fmla="*/ 168 h 494"/>
              <a:gd name="T50" fmla="*/ 326 w 494"/>
              <a:gd name="T51" fmla="*/ 152 h 494"/>
              <a:gd name="T52" fmla="*/ 312 w 494"/>
              <a:gd name="T53" fmla="*/ 135 h 494"/>
              <a:gd name="T54" fmla="*/ 300 w 494"/>
              <a:gd name="T55" fmla="*/ 118 h 494"/>
              <a:gd name="T56" fmla="*/ 289 w 494"/>
              <a:gd name="T57" fmla="*/ 97 h 494"/>
              <a:gd name="T58" fmla="*/ 281 w 494"/>
              <a:gd name="T59" fmla="*/ 77 h 494"/>
              <a:gd name="T60" fmla="*/ 274 w 494"/>
              <a:gd name="T61" fmla="*/ 57 h 494"/>
              <a:gd name="T62" fmla="*/ 270 w 494"/>
              <a:gd name="T63" fmla="*/ 34 h 494"/>
              <a:gd name="T64" fmla="*/ 267 w 494"/>
              <a:gd name="T65" fmla="*/ 12 h 494"/>
              <a:gd name="T66" fmla="*/ 267 w 494"/>
              <a:gd name="T67" fmla="*/ 0 h 494"/>
              <a:gd name="T68" fmla="*/ 0 w 494"/>
              <a:gd name="T69" fmla="*/ 0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0" y="0"/>
                </a:moveTo>
                <a:lnTo>
                  <a:pt x="0" y="0"/>
                </a:lnTo>
                <a:lnTo>
                  <a:pt x="1" y="24"/>
                </a:lnTo>
                <a:lnTo>
                  <a:pt x="4" y="49"/>
                </a:lnTo>
                <a:lnTo>
                  <a:pt x="7" y="74"/>
                </a:lnTo>
                <a:lnTo>
                  <a:pt x="11" y="99"/>
                </a:lnTo>
                <a:lnTo>
                  <a:pt x="17" y="122"/>
                </a:lnTo>
                <a:lnTo>
                  <a:pt x="23" y="146"/>
                </a:lnTo>
                <a:lnTo>
                  <a:pt x="30" y="169"/>
                </a:lnTo>
                <a:lnTo>
                  <a:pt x="40" y="191"/>
                </a:lnTo>
                <a:lnTo>
                  <a:pt x="50" y="213"/>
                </a:lnTo>
                <a:lnTo>
                  <a:pt x="61" y="235"/>
                </a:lnTo>
                <a:lnTo>
                  <a:pt x="72" y="255"/>
                </a:lnTo>
                <a:lnTo>
                  <a:pt x="85" y="276"/>
                </a:lnTo>
                <a:lnTo>
                  <a:pt x="99" y="295"/>
                </a:lnTo>
                <a:lnTo>
                  <a:pt x="114" y="313"/>
                </a:lnTo>
                <a:lnTo>
                  <a:pt x="129" y="332"/>
                </a:lnTo>
                <a:lnTo>
                  <a:pt x="145" y="349"/>
                </a:lnTo>
                <a:lnTo>
                  <a:pt x="162" y="365"/>
                </a:lnTo>
                <a:lnTo>
                  <a:pt x="181" y="380"/>
                </a:lnTo>
                <a:lnTo>
                  <a:pt x="199" y="395"/>
                </a:lnTo>
                <a:lnTo>
                  <a:pt x="218" y="409"/>
                </a:lnTo>
                <a:lnTo>
                  <a:pt x="239" y="422"/>
                </a:lnTo>
                <a:lnTo>
                  <a:pt x="259" y="434"/>
                </a:lnTo>
                <a:lnTo>
                  <a:pt x="281" y="444"/>
                </a:lnTo>
                <a:lnTo>
                  <a:pt x="302" y="454"/>
                </a:lnTo>
                <a:lnTo>
                  <a:pt x="325" y="464"/>
                </a:lnTo>
                <a:lnTo>
                  <a:pt x="347" y="471"/>
                </a:lnTo>
                <a:lnTo>
                  <a:pt x="372" y="478"/>
                </a:lnTo>
                <a:lnTo>
                  <a:pt x="395" y="483"/>
                </a:lnTo>
                <a:lnTo>
                  <a:pt x="420" y="487"/>
                </a:lnTo>
                <a:lnTo>
                  <a:pt x="445" y="490"/>
                </a:lnTo>
                <a:lnTo>
                  <a:pt x="470" y="493"/>
                </a:lnTo>
                <a:lnTo>
                  <a:pt x="494" y="494"/>
                </a:lnTo>
                <a:lnTo>
                  <a:pt x="494" y="226"/>
                </a:lnTo>
                <a:lnTo>
                  <a:pt x="482" y="226"/>
                </a:lnTo>
                <a:lnTo>
                  <a:pt x="471" y="226"/>
                </a:lnTo>
                <a:lnTo>
                  <a:pt x="459" y="224"/>
                </a:lnTo>
                <a:lnTo>
                  <a:pt x="448" y="223"/>
                </a:lnTo>
                <a:lnTo>
                  <a:pt x="437" y="220"/>
                </a:lnTo>
                <a:lnTo>
                  <a:pt x="427" y="217"/>
                </a:lnTo>
                <a:lnTo>
                  <a:pt x="416" y="213"/>
                </a:lnTo>
                <a:lnTo>
                  <a:pt x="405" y="209"/>
                </a:lnTo>
                <a:lnTo>
                  <a:pt x="395" y="205"/>
                </a:lnTo>
                <a:lnTo>
                  <a:pt x="386" y="199"/>
                </a:lnTo>
                <a:lnTo>
                  <a:pt x="376" y="194"/>
                </a:lnTo>
                <a:lnTo>
                  <a:pt x="368" y="188"/>
                </a:lnTo>
                <a:lnTo>
                  <a:pt x="358" y="181"/>
                </a:lnTo>
                <a:lnTo>
                  <a:pt x="349" y="175"/>
                </a:lnTo>
                <a:lnTo>
                  <a:pt x="342" y="168"/>
                </a:lnTo>
                <a:lnTo>
                  <a:pt x="333" y="160"/>
                </a:lnTo>
                <a:lnTo>
                  <a:pt x="326" y="152"/>
                </a:lnTo>
                <a:lnTo>
                  <a:pt x="319" y="145"/>
                </a:lnTo>
                <a:lnTo>
                  <a:pt x="312" y="135"/>
                </a:lnTo>
                <a:lnTo>
                  <a:pt x="305" y="126"/>
                </a:lnTo>
                <a:lnTo>
                  <a:pt x="300" y="118"/>
                </a:lnTo>
                <a:lnTo>
                  <a:pt x="295" y="108"/>
                </a:lnTo>
                <a:lnTo>
                  <a:pt x="289" y="97"/>
                </a:lnTo>
                <a:lnTo>
                  <a:pt x="285" y="88"/>
                </a:lnTo>
                <a:lnTo>
                  <a:pt x="281" y="77"/>
                </a:lnTo>
                <a:lnTo>
                  <a:pt x="277" y="67"/>
                </a:lnTo>
                <a:lnTo>
                  <a:pt x="274" y="57"/>
                </a:lnTo>
                <a:lnTo>
                  <a:pt x="271" y="46"/>
                </a:lnTo>
                <a:lnTo>
                  <a:pt x="270" y="34"/>
                </a:lnTo>
                <a:lnTo>
                  <a:pt x="268" y="23"/>
                </a:lnTo>
                <a:lnTo>
                  <a:pt x="267" y="12"/>
                </a:lnTo>
                <a:lnTo>
                  <a:pt x="267"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7" name="Freeform 46"/>
          <p:cNvSpPr>
            <a:spLocks/>
          </p:cNvSpPr>
          <p:nvPr/>
        </p:nvSpPr>
        <p:spPr bwMode="auto">
          <a:xfrm>
            <a:off x="5191374" y="3149473"/>
            <a:ext cx="196850" cy="195263"/>
          </a:xfrm>
          <a:custGeom>
            <a:avLst/>
            <a:gdLst>
              <a:gd name="T0" fmla="*/ 494 w 494"/>
              <a:gd name="T1" fmla="*/ 0 h 494"/>
              <a:gd name="T2" fmla="*/ 445 w 494"/>
              <a:gd name="T3" fmla="*/ 2 h 494"/>
              <a:gd name="T4" fmla="*/ 395 w 494"/>
              <a:gd name="T5" fmla="*/ 9 h 494"/>
              <a:gd name="T6" fmla="*/ 347 w 494"/>
              <a:gd name="T7" fmla="*/ 22 h 494"/>
              <a:gd name="T8" fmla="*/ 302 w 494"/>
              <a:gd name="T9" fmla="*/ 38 h 494"/>
              <a:gd name="T10" fmla="*/ 259 w 494"/>
              <a:gd name="T11" fmla="*/ 59 h 494"/>
              <a:gd name="T12" fmla="*/ 218 w 494"/>
              <a:gd name="T13" fmla="*/ 84 h 494"/>
              <a:gd name="T14" fmla="*/ 181 w 494"/>
              <a:gd name="T15" fmla="*/ 113 h 494"/>
              <a:gd name="T16" fmla="*/ 145 w 494"/>
              <a:gd name="T17" fmla="*/ 144 h 494"/>
              <a:gd name="T18" fmla="*/ 114 w 494"/>
              <a:gd name="T19" fmla="*/ 179 h 494"/>
              <a:gd name="T20" fmla="*/ 85 w 494"/>
              <a:gd name="T21" fmla="*/ 218 h 494"/>
              <a:gd name="T22" fmla="*/ 61 w 494"/>
              <a:gd name="T23" fmla="*/ 258 h 494"/>
              <a:gd name="T24" fmla="*/ 40 w 494"/>
              <a:gd name="T25" fmla="*/ 302 h 494"/>
              <a:gd name="T26" fmla="*/ 23 w 494"/>
              <a:gd name="T27" fmla="*/ 347 h 494"/>
              <a:gd name="T28" fmla="*/ 11 w 494"/>
              <a:gd name="T29" fmla="*/ 394 h 494"/>
              <a:gd name="T30" fmla="*/ 4 w 494"/>
              <a:gd name="T31" fmla="*/ 443 h 494"/>
              <a:gd name="T32" fmla="*/ 0 w 494"/>
              <a:gd name="T33" fmla="*/ 494 h 494"/>
              <a:gd name="T34" fmla="*/ 267 w 494"/>
              <a:gd name="T35" fmla="*/ 481 h 494"/>
              <a:gd name="T36" fmla="*/ 270 w 494"/>
              <a:gd name="T37" fmla="*/ 458 h 494"/>
              <a:gd name="T38" fmla="*/ 274 w 494"/>
              <a:gd name="T39" fmla="*/ 436 h 494"/>
              <a:gd name="T40" fmla="*/ 281 w 494"/>
              <a:gd name="T41" fmla="*/ 415 h 494"/>
              <a:gd name="T42" fmla="*/ 289 w 494"/>
              <a:gd name="T43" fmla="*/ 395 h 494"/>
              <a:gd name="T44" fmla="*/ 300 w 494"/>
              <a:gd name="T45" fmla="*/ 375 h 494"/>
              <a:gd name="T46" fmla="*/ 312 w 494"/>
              <a:gd name="T47" fmla="*/ 357 h 494"/>
              <a:gd name="T48" fmla="*/ 326 w 494"/>
              <a:gd name="T49" fmla="*/ 340 h 494"/>
              <a:gd name="T50" fmla="*/ 342 w 494"/>
              <a:gd name="T51" fmla="*/ 325 h 494"/>
              <a:gd name="T52" fmla="*/ 358 w 494"/>
              <a:gd name="T53" fmla="*/ 311 h 494"/>
              <a:gd name="T54" fmla="*/ 376 w 494"/>
              <a:gd name="T55" fmla="*/ 298 h 494"/>
              <a:gd name="T56" fmla="*/ 395 w 494"/>
              <a:gd name="T57" fmla="*/ 288 h 494"/>
              <a:gd name="T58" fmla="*/ 416 w 494"/>
              <a:gd name="T59" fmla="*/ 280 h 494"/>
              <a:gd name="T60" fmla="*/ 437 w 494"/>
              <a:gd name="T61" fmla="*/ 273 h 494"/>
              <a:gd name="T62" fmla="*/ 459 w 494"/>
              <a:gd name="T63" fmla="*/ 268 h 494"/>
              <a:gd name="T64" fmla="*/ 482 w 494"/>
              <a:gd name="T65" fmla="*/ 266 h 494"/>
              <a:gd name="T66" fmla="*/ 494 w 494"/>
              <a:gd name="T67" fmla="*/ 266 h 494"/>
              <a:gd name="T68" fmla="*/ 494 w 494"/>
              <a:gd name="T69" fmla="*/ 0 h 4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494"/>
              <a:gd name="T107" fmla="*/ 494 w 494"/>
              <a:gd name="T108" fmla="*/ 494 h 4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494">
                <a:moveTo>
                  <a:pt x="494" y="0"/>
                </a:moveTo>
                <a:lnTo>
                  <a:pt x="494" y="0"/>
                </a:lnTo>
                <a:lnTo>
                  <a:pt x="470" y="1"/>
                </a:lnTo>
                <a:lnTo>
                  <a:pt x="445" y="2"/>
                </a:lnTo>
                <a:lnTo>
                  <a:pt x="420" y="5"/>
                </a:lnTo>
                <a:lnTo>
                  <a:pt x="395" y="9"/>
                </a:lnTo>
                <a:lnTo>
                  <a:pt x="372" y="16"/>
                </a:lnTo>
                <a:lnTo>
                  <a:pt x="347" y="22"/>
                </a:lnTo>
                <a:lnTo>
                  <a:pt x="325" y="30"/>
                </a:lnTo>
                <a:lnTo>
                  <a:pt x="302" y="38"/>
                </a:lnTo>
                <a:lnTo>
                  <a:pt x="281" y="48"/>
                </a:lnTo>
                <a:lnTo>
                  <a:pt x="259" y="59"/>
                </a:lnTo>
                <a:lnTo>
                  <a:pt x="239" y="72"/>
                </a:lnTo>
                <a:lnTo>
                  <a:pt x="218" y="84"/>
                </a:lnTo>
                <a:lnTo>
                  <a:pt x="199" y="98"/>
                </a:lnTo>
                <a:lnTo>
                  <a:pt x="181" y="113"/>
                </a:lnTo>
                <a:lnTo>
                  <a:pt x="162" y="128"/>
                </a:lnTo>
                <a:lnTo>
                  <a:pt x="145" y="144"/>
                </a:lnTo>
                <a:lnTo>
                  <a:pt x="129" y="161"/>
                </a:lnTo>
                <a:lnTo>
                  <a:pt x="114" y="179"/>
                </a:lnTo>
                <a:lnTo>
                  <a:pt x="99" y="198"/>
                </a:lnTo>
                <a:lnTo>
                  <a:pt x="85" y="218"/>
                </a:lnTo>
                <a:lnTo>
                  <a:pt x="72" y="238"/>
                </a:lnTo>
                <a:lnTo>
                  <a:pt x="61" y="258"/>
                </a:lnTo>
                <a:lnTo>
                  <a:pt x="50" y="279"/>
                </a:lnTo>
                <a:lnTo>
                  <a:pt x="40" y="302"/>
                </a:lnTo>
                <a:lnTo>
                  <a:pt x="30" y="324"/>
                </a:lnTo>
                <a:lnTo>
                  <a:pt x="23" y="347"/>
                </a:lnTo>
                <a:lnTo>
                  <a:pt x="17" y="370"/>
                </a:lnTo>
                <a:lnTo>
                  <a:pt x="11" y="394"/>
                </a:lnTo>
                <a:lnTo>
                  <a:pt x="7" y="419"/>
                </a:lnTo>
                <a:lnTo>
                  <a:pt x="4" y="443"/>
                </a:lnTo>
                <a:lnTo>
                  <a:pt x="1" y="469"/>
                </a:lnTo>
                <a:lnTo>
                  <a:pt x="0" y="494"/>
                </a:lnTo>
                <a:lnTo>
                  <a:pt x="267" y="494"/>
                </a:lnTo>
                <a:lnTo>
                  <a:pt x="267" y="481"/>
                </a:lnTo>
                <a:lnTo>
                  <a:pt x="268" y="469"/>
                </a:lnTo>
                <a:lnTo>
                  <a:pt x="270" y="458"/>
                </a:lnTo>
                <a:lnTo>
                  <a:pt x="271" y="448"/>
                </a:lnTo>
                <a:lnTo>
                  <a:pt x="274" y="436"/>
                </a:lnTo>
                <a:lnTo>
                  <a:pt x="277" y="426"/>
                </a:lnTo>
                <a:lnTo>
                  <a:pt x="281" y="415"/>
                </a:lnTo>
                <a:lnTo>
                  <a:pt x="285" y="405"/>
                </a:lnTo>
                <a:lnTo>
                  <a:pt x="289" y="395"/>
                </a:lnTo>
                <a:lnTo>
                  <a:pt x="293" y="385"/>
                </a:lnTo>
                <a:lnTo>
                  <a:pt x="300" y="375"/>
                </a:lnTo>
                <a:lnTo>
                  <a:pt x="305" y="366"/>
                </a:lnTo>
                <a:lnTo>
                  <a:pt x="312" y="357"/>
                </a:lnTo>
                <a:lnTo>
                  <a:pt x="319" y="349"/>
                </a:lnTo>
                <a:lnTo>
                  <a:pt x="326" y="340"/>
                </a:lnTo>
                <a:lnTo>
                  <a:pt x="333" y="333"/>
                </a:lnTo>
                <a:lnTo>
                  <a:pt x="342" y="325"/>
                </a:lnTo>
                <a:lnTo>
                  <a:pt x="349" y="318"/>
                </a:lnTo>
                <a:lnTo>
                  <a:pt x="358" y="311"/>
                </a:lnTo>
                <a:lnTo>
                  <a:pt x="368" y="305"/>
                </a:lnTo>
                <a:lnTo>
                  <a:pt x="376" y="298"/>
                </a:lnTo>
                <a:lnTo>
                  <a:pt x="386" y="293"/>
                </a:lnTo>
                <a:lnTo>
                  <a:pt x="395" y="288"/>
                </a:lnTo>
                <a:lnTo>
                  <a:pt x="405" y="283"/>
                </a:lnTo>
                <a:lnTo>
                  <a:pt x="416" y="280"/>
                </a:lnTo>
                <a:lnTo>
                  <a:pt x="427" y="276"/>
                </a:lnTo>
                <a:lnTo>
                  <a:pt x="437" y="273"/>
                </a:lnTo>
                <a:lnTo>
                  <a:pt x="448" y="270"/>
                </a:lnTo>
                <a:lnTo>
                  <a:pt x="459" y="268"/>
                </a:lnTo>
                <a:lnTo>
                  <a:pt x="471" y="267"/>
                </a:lnTo>
                <a:lnTo>
                  <a:pt x="482" y="266"/>
                </a:lnTo>
                <a:lnTo>
                  <a:pt x="494" y="266"/>
                </a:lnTo>
                <a:lnTo>
                  <a:pt x="49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8" name="Freeform 47"/>
          <p:cNvSpPr>
            <a:spLocks/>
          </p:cNvSpPr>
          <p:nvPr/>
        </p:nvSpPr>
        <p:spPr bwMode="auto">
          <a:xfrm>
            <a:off x="5388224" y="3149473"/>
            <a:ext cx="195262" cy="195263"/>
          </a:xfrm>
          <a:custGeom>
            <a:avLst/>
            <a:gdLst>
              <a:gd name="T0" fmla="*/ 493 w 494"/>
              <a:gd name="T1" fmla="*/ 469 h 494"/>
              <a:gd name="T2" fmla="*/ 489 w 494"/>
              <a:gd name="T3" fmla="*/ 419 h 494"/>
              <a:gd name="T4" fmla="*/ 478 w 494"/>
              <a:gd name="T5" fmla="*/ 370 h 494"/>
              <a:gd name="T6" fmla="*/ 464 w 494"/>
              <a:gd name="T7" fmla="*/ 324 h 494"/>
              <a:gd name="T8" fmla="*/ 445 w 494"/>
              <a:gd name="T9" fmla="*/ 279 h 494"/>
              <a:gd name="T10" fmla="*/ 422 w 494"/>
              <a:gd name="T11" fmla="*/ 238 h 494"/>
              <a:gd name="T12" fmla="*/ 396 w 494"/>
              <a:gd name="T13" fmla="*/ 198 h 494"/>
              <a:gd name="T14" fmla="*/ 365 w 494"/>
              <a:gd name="T15" fmla="*/ 161 h 494"/>
              <a:gd name="T16" fmla="*/ 332 w 494"/>
              <a:gd name="T17" fmla="*/ 128 h 494"/>
              <a:gd name="T18" fmla="*/ 295 w 494"/>
              <a:gd name="T19" fmla="*/ 98 h 494"/>
              <a:gd name="T20" fmla="*/ 256 w 494"/>
              <a:gd name="T21" fmla="*/ 72 h 494"/>
              <a:gd name="T22" fmla="*/ 215 w 494"/>
              <a:gd name="T23" fmla="*/ 48 h 494"/>
              <a:gd name="T24" fmla="*/ 170 w 494"/>
              <a:gd name="T25" fmla="*/ 30 h 494"/>
              <a:gd name="T26" fmla="*/ 124 w 494"/>
              <a:gd name="T27" fmla="*/ 16 h 494"/>
              <a:gd name="T28" fmla="*/ 75 w 494"/>
              <a:gd name="T29" fmla="*/ 5 h 494"/>
              <a:gd name="T30" fmla="*/ 25 w 494"/>
              <a:gd name="T31" fmla="*/ 1 h 494"/>
              <a:gd name="T32" fmla="*/ 0 w 494"/>
              <a:gd name="T33" fmla="*/ 266 h 494"/>
              <a:gd name="T34" fmla="*/ 24 w 494"/>
              <a:gd name="T35" fmla="*/ 267 h 494"/>
              <a:gd name="T36" fmla="*/ 46 w 494"/>
              <a:gd name="T37" fmla="*/ 270 h 494"/>
              <a:gd name="T38" fmla="*/ 69 w 494"/>
              <a:gd name="T39" fmla="*/ 276 h 494"/>
              <a:gd name="T40" fmla="*/ 89 w 494"/>
              <a:gd name="T41" fmla="*/ 283 h 494"/>
              <a:gd name="T42" fmla="*/ 109 w 494"/>
              <a:gd name="T43" fmla="*/ 293 h 494"/>
              <a:gd name="T44" fmla="*/ 128 w 494"/>
              <a:gd name="T45" fmla="*/ 305 h 494"/>
              <a:gd name="T46" fmla="*/ 145 w 494"/>
              <a:gd name="T47" fmla="*/ 318 h 494"/>
              <a:gd name="T48" fmla="*/ 161 w 494"/>
              <a:gd name="T49" fmla="*/ 333 h 494"/>
              <a:gd name="T50" fmla="*/ 176 w 494"/>
              <a:gd name="T51" fmla="*/ 349 h 494"/>
              <a:gd name="T52" fmla="*/ 189 w 494"/>
              <a:gd name="T53" fmla="*/ 366 h 494"/>
              <a:gd name="T54" fmla="*/ 201 w 494"/>
              <a:gd name="T55" fmla="*/ 385 h 494"/>
              <a:gd name="T56" fmla="*/ 211 w 494"/>
              <a:gd name="T57" fmla="*/ 405 h 494"/>
              <a:gd name="T58" fmla="*/ 218 w 494"/>
              <a:gd name="T59" fmla="*/ 426 h 494"/>
              <a:gd name="T60" fmla="*/ 223 w 494"/>
              <a:gd name="T61" fmla="*/ 448 h 494"/>
              <a:gd name="T62" fmla="*/ 227 w 494"/>
              <a:gd name="T63" fmla="*/ 469 h 494"/>
              <a:gd name="T64" fmla="*/ 228 w 494"/>
              <a:gd name="T65" fmla="*/ 494 h 4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4"/>
              <a:gd name="T100" fmla="*/ 0 h 494"/>
              <a:gd name="T101" fmla="*/ 494 w 494"/>
              <a:gd name="T102" fmla="*/ 494 h 4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4" h="494">
                <a:moveTo>
                  <a:pt x="494" y="494"/>
                </a:moveTo>
                <a:lnTo>
                  <a:pt x="493" y="469"/>
                </a:lnTo>
                <a:lnTo>
                  <a:pt x="492" y="443"/>
                </a:lnTo>
                <a:lnTo>
                  <a:pt x="489" y="419"/>
                </a:lnTo>
                <a:lnTo>
                  <a:pt x="483" y="394"/>
                </a:lnTo>
                <a:lnTo>
                  <a:pt x="478" y="370"/>
                </a:lnTo>
                <a:lnTo>
                  <a:pt x="471" y="347"/>
                </a:lnTo>
                <a:lnTo>
                  <a:pt x="464" y="324"/>
                </a:lnTo>
                <a:lnTo>
                  <a:pt x="455" y="302"/>
                </a:lnTo>
                <a:lnTo>
                  <a:pt x="445" y="279"/>
                </a:lnTo>
                <a:lnTo>
                  <a:pt x="434" y="258"/>
                </a:lnTo>
                <a:lnTo>
                  <a:pt x="422" y="238"/>
                </a:lnTo>
                <a:lnTo>
                  <a:pt x="410" y="218"/>
                </a:lnTo>
                <a:lnTo>
                  <a:pt x="396" y="198"/>
                </a:lnTo>
                <a:lnTo>
                  <a:pt x="381" y="179"/>
                </a:lnTo>
                <a:lnTo>
                  <a:pt x="365" y="161"/>
                </a:lnTo>
                <a:lnTo>
                  <a:pt x="349" y="144"/>
                </a:lnTo>
                <a:lnTo>
                  <a:pt x="332" y="128"/>
                </a:lnTo>
                <a:lnTo>
                  <a:pt x="314" y="113"/>
                </a:lnTo>
                <a:lnTo>
                  <a:pt x="295" y="98"/>
                </a:lnTo>
                <a:lnTo>
                  <a:pt x="276" y="84"/>
                </a:lnTo>
                <a:lnTo>
                  <a:pt x="256" y="72"/>
                </a:lnTo>
                <a:lnTo>
                  <a:pt x="235" y="59"/>
                </a:lnTo>
                <a:lnTo>
                  <a:pt x="215" y="48"/>
                </a:lnTo>
                <a:lnTo>
                  <a:pt x="192" y="38"/>
                </a:lnTo>
                <a:lnTo>
                  <a:pt x="170" y="30"/>
                </a:lnTo>
                <a:lnTo>
                  <a:pt x="146" y="22"/>
                </a:lnTo>
                <a:lnTo>
                  <a:pt x="124" y="16"/>
                </a:lnTo>
                <a:lnTo>
                  <a:pt x="100" y="9"/>
                </a:lnTo>
                <a:lnTo>
                  <a:pt x="75" y="5"/>
                </a:lnTo>
                <a:lnTo>
                  <a:pt x="51" y="2"/>
                </a:lnTo>
                <a:lnTo>
                  <a:pt x="25" y="1"/>
                </a:lnTo>
                <a:lnTo>
                  <a:pt x="0" y="0"/>
                </a:lnTo>
                <a:lnTo>
                  <a:pt x="0" y="266"/>
                </a:lnTo>
                <a:lnTo>
                  <a:pt x="13" y="266"/>
                </a:lnTo>
                <a:lnTo>
                  <a:pt x="24" y="267"/>
                </a:lnTo>
                <a:lnTo>
                  <a:pt x="36" y="268"/>
                </a:lnTo>
                <a:lnTo>
                  <a:pt x="46" y="270"/>
                </a:lnTo>
                <a:lnTo>
                  <a:pt x="58" y="273"/>
                </a:lnTo>
                <a:lnTo>
                  <a:pt x="69" y="276"/>
                </a:lnTo>
                <a:lnTo>
                  <a:pt x="80" y="280"/>
                </a:lnTo>
                <a:lnTo>
                  <a:pt x="89" y="283"/>
                </a:lnTo>
                <a:lnTo>
                  <a:pt x="99" y="288"/>
                </a:lnTo>
                <a:lnTo>
                  <a:pt x="109" y="293"/>
                </a:lnTo>
                <a:lnTo>
                  <a:pt x="118" y="298"/>
                </a:lnTo>
                <a:lnTo>
                  <a:pt x="128" y="305"/>
                </a:lnTo>
                <a:lnTo>
                  <a:pt x="137" y="311"/>
                </a:lnTo>
                <a:lnTo>
                  <a:pt x="145" y="318"/>
                </a:lnTo>
                <a:lnTo>
                  <a:pt x="154" y="325"/>
                </a:lnTo>
                <a:lnTo>
                  <a:pt x="161" y="333"/>
                </a:lnTo>
                <a:lnTo>
                  <a:pt x="169" y="340"/>
                </a:lnTo>
                <a:lnTo>
                  <a:pt x="176" y="349"/>
                </a:lnTo>
                <a:lnTo>
                  <a:pt x="183" y="357"/>
                </a:lnTo>
                <a:lnTo>
                  <a:pt x="189" y="366"/>
                </a:lnTo>
                <a:lnTo>
                  <a:pt x="196" y="375"/>
                </a:lnTo>
                <a:lnTo>
                  <a:pt x="201" y="385"/>
                </a:lnTo>
                <a:lnTo>
                  <a:pt x="205" y="395"/>
                </a:lnTo>
                <a:lnTo>
                  <a:pt x="211" y="405"/>
                </a:lnTo>
                <a:lnTo>
                  <a:pt x="214" y="414"/>
                </a:lnTo>
                <a:lnTo>
                  <a:pt x="218" y="426"/>
                </a:lnTo>
                <a:lnTo>
                  <a:pt x="221" y="436"/>
                </a:lnTo>
                <a:lnTo>
                  <a:pt x="223" y="448"/>
                </a:lnTo>
                <a:lnTo>
                  <a:pt x="226" y="458"/>
                </a:lnTo>
                <a:lnTo>
                  <a:pt x="227" y="469"/>
                </a:lnTo>
                <a:lnTo>
                  <a:pt x="228" y="481"/>
                </a:lnTo>
                <a:lnTo>
                  <a:pt x="228" y="494"/>
                </a:lnTo>
                <a:lnTo>
                  <a:pt x="494" y="49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79" name="Rectangle 48"/>
          <p:cNvSpPr>
            <a:spLocks noChangeArrowheads="1"/>
          </p:cNvSpPr>
          <p:nvPr/>
        </p:nvSpPr>
        <p:spPr bwMode="auto">
          <a:xfrm>
            <a:off x="5573961" y="3328861"/>
            <a:ext cx="715963" cy="22225"/>
          </a:xfrm>
          <a:prstGeom prst="rect">
            <a:avLst/>
          </a:prstGeom>
          <a:solidFill>
            <a:srgbClr val="002060"/>
          </a:solidFill>
          <a:ln>
            <a:noFill/>
          </a:ln>
          <a:extLst/>
        </p:spPr>
        <p:txBody>
          <a:bodyPr/>
          <a:lstStyle/>
          <a:p>
            <a:endParaRPr lang="es-MX" dirty="0"/>
          </a:p>
        </p:txBody>
      </p:sp>
      <p:sp>
        <p:nvSpPr>
          <p:cNvPr id="57380" name="Freeform 49"/>
          <p:cNvSpPr>
            <a:spLocks/>
          </p:cNvSpPr>
          <p:nvPr/>
        </p:nvSpPr>
        <p:spPr bwMode="auto">
          <a:xfrm>
            <a:off x="1721099" y="5233861"/>
            <a:ext cx="415925" cy="260350"/>
          </a:xfrm>
          <a:custGeom>
            <a:avLst/>
            <a:gdLst>
              <a:gd name="T0" fmla="*/ 0 w 1047"/>
              <a:gd name="T1" fmla="*/ 223 h 660"/>
              <a:gd name="T2" fmla="*/ 315 w 1047"/>
              <a:gd name="T3" fmla="*/ 223 h 660"/>
              <a:gd name="T4" fmla="*/ 315 w 1047"/>
              <a:gd name="T5" fmla="*/ 0 h 660"/>
              <a:gd name="T6" fmla="*/ 1047 w 1047"/>
              <a:gd name="T7" fmla="*/ 316 h 660"/>
              <a:gd name="T8" fmla="*/ 315 w 1047"/>
              <a:gd name="T9" fmla="*/ 660 h 660"/>
              <a:gd name="T10" fmla="*/ 315 w 1047"/>
              <a:gd name="T11" fmla="*/ 450 h 660"/>
              <a:gd name="T12" fmla="*/ 0 w 1047"/>
              <a:gd name="T13" fmla="*/ 450 h 660"/>
              <a:gd name="T14" fmla="*/ 0 w 1047"/>
              <a:gd name="T15" fmla="*/ 223 h 660"/>
              <a:gd name="T16" fmla="*/ 0 60000 65536"/>
              <a:gd name="T17" fmla="*/ 0 60000 65536"/>
              <a:gd name="T18" fmla="*/ 0 60000 65536"/>
              <a:gd name="T19" fmla="*/ 0 60000 65536"/>
              <a:gd name="T20" fmla="*/ 0 60000 65536"/>
              <a:gd name="T21" fmla="*/ 0 60000 65536"/>
              <a:gd name="T22" fmla="*/ 0 60000 65536"/>
              <a:gd name="T23" fmla="*/ 0 60000 65536"/>
              <a:gd name="T24" fmla="*/ 0 w 1047"/>
              <a:gd name="T25" fmla="*/ 0 h 660"/>
              <a:gd name="T26" fmla="*/ 1047 w 1047"/>
              <a:gd name="T27" fmla="*/ 660 h 6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7" h="660">
                <a:moveTo>
                  <a:pt x="0" y="223"/>
                </a:moveTo>
                <a:lnTo>
                  <a:pt x="315" y="223"/>
                </a:lnTo>
                <a:lnTo>
                  <a:pt x="315" y="0"/>
                </a:lnTo>
                <a:lnTo>
                  <a:pt x="1047" y="316"/>
                </a:lnTo>
                <a:lnTo>
                  <a:pt x="315" y="660"/>
                </a:lnTo>
                <a:lnTo>
                  <a:pt x="315" y="450"/>
                </a:lnTo>
                <a:lnTo>
                  <a:pt x="0" y="450"/>
                </a:lnTo>
                <a:lnTo>
                  <a:pt x="0" y="223"/>
                </a:lnTo>
                <a:close/>
              </a:path>
            </a:pathLst>
          </a:custGeom>
          <a:solidFill>
            <a:schemeClr val="bg2"/>
          </a:solidFill>
          <a:ln>
            <a:noFill/>
          </a:ln>
          <a:extLst/>
        </p:spPr>
        <p:txBody>
          <a:bodyPr/>
          <a:lstStyle/>
          <a:p>
            <a:endParaRPr lang="es-MX" dirty="0"/>
          </a:p>
        </p:txBody>
      </p:sp>
      <p:sp>
        <p:nvSpPr>
          <p:cNvPr id="57381" name="Freeform 50"/>
          <p:cNvSpPr>
            <a:spLocks/>
          </p:cNvSpPr>
          <p:nvPr/>
        </p:nvSpPr>
        <p:spPr bwMode="auto">
          <a:xfrm>
            <a:off x="1721099" y="5310061"/>
            <a:ext cx="136525" cy="22225"/>
          </a:xfrm>
          <a:custGeom>
            <a:avLst/>
            <a:gdLst>
              <a:gd name="T0" fmla="*/ 342 w 342"/>
              <a:gd name="T1" fmla="*/ 27 h 52"/>
              <a:gd name="T2" fmla="*/ 315 w 342"/>
              <a:gd name="T3" fmla="*/ 0 h 52"/>
              <a:gd name="T4" fmla="*/ 0 w 342"/>
              <a:gd name="T5" fmla="*/ 0 h 52"/>
              <a:gd name="T6" fmla="*/ 0 w 342"/>
              <a:gd name="T7" fmla="*/ 52 h 52"/>
              <a:gd name="T8" fmla="*/ 315 w 342"/>
              <a:gd name="T9" fmla="*/ 52 h 52"/>
              <a:gd name="T10" fmla="*/ 342 w 342"/>
              <a:gd name="T11" fmla="*/ 27 h 52"/>
              <a:gd name="T12" fmla="*/ 315 w 342"/>
              <a:gd name="T13" fmla="*/ 52 h 52"/>
              <a:gd name="T14" fmla="*/ 342 w 342"/>
              <a:gd name="T15" fmla="*/ 52 h 52"/>
              <a:gd name="T16" fmla="*/ 342 w 342"/>
              <a:gd name="T17" fmla="*/ 2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2"/>
              <a:gd name="T29" fmla="*/ 342 w 34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2">
                <a:moveTo>
                  <a:pt x="342" y="27"/>
                </a:moveTo>
                <a:lnTo>
                  <a:pt x="315" y="0"/>
                </a:lnTo>
                <a:lnTo>
                  <a:pt x="0" y="0"/>
                </a:lnTo>
                <a:lnTo>
                  <a:pt x="0" y="52"/>
                </a:lnTo>
                <a:lnTo>
                  <a:pt x="315" y="52"/>
                </a:lnTo>
                <a:lnTo>
                  <a:pt x="342" y="27"/>
                </a:lnTo>
                <a:lnTo>
                  <a:pt x="315" y="52"/>
                </a:lnTo>
                <a:lnTo>
                  <a:pt x="342" y="52"/>
                </a:lnTo>
                <a:lnTo>
                  <a:pt x="34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82" name="Freeform 51"/>
          <p:cNvSpPr>
            <a:spLocks/>
          </p:cNvSpPr>
          <p:nvPr/>
        </p:nvSpPr>
        <p:spPr bwMode="auto">
          <a:xfrm>
            <a:off x="1836986" y="5216398"/>
            <a:ext cx="20638" cy="104775"/>
          </a:xfrm>
          <a:custGeom>
            <a:avLst/>
            <a:gdLst>
              <a:gd name="T0" fmla="*/ 37 w 53"/>
              <a:gd name="T1" fmla="*/ 17 h 264"/>
              <a:gd name="T2" fmla="*/ 0 w 53"/>
              <a:gd name="T3" fmla="*/ 41 h 264"/>
              <a:gd name="T4" fmla="*/ 0 w 53"/>
              <a:gd name="T5" fmla="*/ 264 h 264"/>
              <a:gd name="T6" fmla="*/ 53 w 53"/>
              <a:gd name="T7" fmla="*/ 264 h 264"/>
              <a:gd name="T8" fmla="*/ 53 w 53"/>
              <a:gd name="T9" fmla="*/ 41 h 264"/>
              <a:gd name="T10" fmla="*/ 37 w 53"/>
              <a:gd name="T11" fmla="*/ 17 h 264"/>
              <a:gd name="T12" fmla="*/ 37 w 53"/>
              <a:gd name="T13" fmla="*/ 17 h 264"/>
              <a:gd name="T14" fmla="*/ 0 w 53"/>
              <a:gd name="T15" fmla="*/ 0 h 264"/>
              <a:gd name="T16" fmla="*/ 0 w 53"/>
              <a:gd name="T17" fmla="*/ 41 h 264"/>
              <a:gd name="T18" fmla="*/ 37 w 53"/>
              <a:gd name="T19" fmla="*/ 17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64"/>
              <a:gd name="T32" fmla="*/ 53 w 53"/>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64">
                <a:moveTo>
                  <a:pt x="37" y="17"/>
                </a:moveTo>
                <a:lnTo>
                  <a:pt x="0" y="41"/>
                </a:lnTo>
                <a:lnTo>
                  <a:pt x="0" y="264"/>
                </a:lnTo>
                <a:lnTo>
                  <a:pt x="53" y="264"/>
                </a:lnTo>
                <a:lnTo>
                  <a:pt x="53" y="41"/>
                </a:lnTo>
                <a:lnTo>
                  <a:pt x="37" y="17"/>
                </a:lnTo>
                <a:lnTo>
                  <a:pt x="0" y="0"/>
                </a:lnTo>
                <a:lnTo>
                  <a:pt x="0" y="41"/>
                </a:lnTo>
                <a:lnTo>
                  <a:pt x="3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83" name="Freeform 52"/>
          <p:cNvSpPr>
            <a:spLocks/>
          </p:cNvSpPr>
          <p:nvPr/>
        </p:nvSpPr>
        <p:spPr bwMode="auto">
          <a:xfrm>
            <a:off x="1843336" y="5222748"/>
            <a:ext cx="319088" cy="146050"/>
          </a:xfrm>
          <a:custGeom>
            <a:avLst/>
            <a:gdLst>
              <a:gd name="T0" fmla="*/ 754 w 807"/>
              <a:gd name="T1" fmla="*/ 365 h 365"/>
              <a:gd name="T2" fmla="*/ 753 w 807"/>
              <a:gd name="T3" fmla="*/ 315 h 365"/>
              <a:gd name="T4" fmla="*/ 21 w 807"/>
              <a:gd name="T5" fmla="*/ 0 h 365"/>
              <a:gd name="T6" fmla="*/ 0 w 807"/>
              <a:gd name="T7" fmla="*/ 49 h 365"/>
              <a:gd name="T8" fmla="*/ 733 w 807"/>
              <a:gd name="T9" fmla="*/ 365 h 365"/>
              <a:gd name="T10" fmla="*/ 754 w 807"/>
              <a:gd name="T11" fmla="*/ 365 h 365"/>
              <a:gd name="T12" fmla="*/ 754 w 807"/>
              <a:gd name="T13" fmla="*/ 365 h 365"/>
              <a:gd name="T14" fmla="*/ 807 w 807"/>
              <a:gd name="T15" fmla="*/ 339 h 365"/>
              <a:gd name="T16" fmla="*/ 753 w 807"/>
              <a:gd name="T17" fmla="*/ 315 h 365"/>
              <a:gd name="T18" fmla="*/ 754 w 807"/>
              <a:gd name="T19" fmla="*/ 365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7"/>
              <a:gd name="T31" fmla="*/ 0 h 365"/>
              <a:gd name="T32" fmla="*/ 807 w 807"/>
              <a:gd name="T33" fmla="*/ 365 h 3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7" h="365">
                <a:moveTo>
                  <a:pt x="754" y="365"/>
                </a:moveTo>
                <a:lnTo>
                  <a:pt x="753" y="315"/>
                </a:lnTo>
                <a:lnTo>
                  <a:pt x="21" y="0"/>
                </a:lnTo>
                <a:lnTo>
                  <a:pt x="0" y="49"/>
                </a:lnTo>
                <a:lnTo>
                  <a:pt x="733" y="365"/>
                </a:lnTo>
                <a:lnTo>
                  <a:pt x="754" y="365"/>
                </a:lnTo>
                <a:lnTo>
                  <a:pt x="807" y="339"/>
                </a:lnTo>
                <a:lnTo>
                  <a:pt x="753" y="315"/>
                </a:lnTo>
                <a:lnTo>
                  <a:pt x="754" y="3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84" name="Freeform 53"/>
          <p:cNvSpPr>
            <a:spLocks/>
          </p:cNvSpPr>
          <p:nvPr/>
        </p:nvSpPr>
        <p:spPr bwMode="auto">
          <a:xfrm>
            <a:off x="1836986" y="5349748"/>
            <a:ext cx="304800" cy="161925"/>
          </a:xfrm>
          <a:custGeom>
            <a:avLst/>
            <a:gdLst>
              <a:gd name="T0" fmla="*/ 0 w 770"/>
              <a:gd name="T1" fmla="*/ 368 h 408"/>
              <a:gd name="T2" fmla="*/ 37 w 770"/>
              <a:gd name="T3" fmla="*/ 391 h 408"/>
              <a:gd name="T4" fmla="*/ 770 w 770"/>
              <a:gd name="T5" fmla="*/ 49 h 408"/>
              <a:gd name="T6" fmla="*/ 748 w 770"/>
              <a:gd name="T7" fmla="*/ 0 h 408"/>
              <a:gd name="T8" fmla="*/ 15 w 770"/>
              <a:gd name="T9" fmla="*/ 343 h 408"/>
              <a:gd name="T10" fmla="*/ 0 w 770"/>
              <a:gd name="T11" fmla="*/ 368 h 408"/>
              <a:gd name="T12" fmla="*/ 0 w 770"/>
              <a:gd name="T13" fmla="*/ 368 h 408"/>
              <a:gd name="T14" fmla="*/ 0 w 770"/>
              <a:gd name="T15" fmla="*/ 408 h 408"/>
              <a:gd name="T16" fmla="*/ 37 w 770"/>
              <a:gd name="T17" fmla="*/ 391 h 408"/>
              <a:gd name="T18" fmla="*/ 0 w 770"/>
              <a:gd name="T19" fmla="*/ 368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0"/>
              <a:gd name="T31" fmla="*/ 0 h 408"/>
              <a:gd name="T32" fmla="*/ 770 w 770"/>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0" h="408">
                <a:moveTo>
                  <a:pt x="0" y="368"/>
                </a:moveTo>
                <a:lnTo>
                  <a:pt x="37" y="391"/>
                </a:lnTo>
                <a:lnTo>
                  <a:pt x="770" y="49"/>
                </a:lnTo>
                <a:lnTo>
                  <a:pt x="748" y="0"/>
                </a:lnTo>
                <a:lnTo>
                  <a:pt x="15" y="343"/>
                </a:lnTo>
                <a:lnTo>
                  <a:pt x="0" y="368"/>
                </a:lnTo>
                <a:lnTo>
                  <a:pt x="0" y="408"/>
                </a:lnTo>
                <a:lnTo>
                  <a:pt x="37" y="391"/>
                </a:lnTo>
                <a:lnTo>
                  <a:pt x="0" y="3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85" name="Freeform 54"/>
          <p:cNvSpPr>
            <a:spLocks/>
          </p:cNvSpPr>
          <p:nvPr/>
        </p:nvSpPr>
        <p:spPr bwMode="auto">
          <a:xfrm>
            <a:off x="1836986" y="5402136"/>
            <a:ext cx="20638" cy="92075"/>
          </a:xfrm>
          <a:custGeom>
            <a:avLst/>
            <a:gdLst>
              <a:gd name="T0" fmla="*/ 26 w 53"/>
              <a:gd name="T1" fmla="*/ 0 h 236"/>
              <a:gd name="T2" fmla="*/ 0 w 53"/>
              <a:gd name="T3" fmla="*/ 26 h 236"/>
              <a:gd name="T4" fmla="*/ 0 w 53"/>
              <a:gd name="T5" fmla="*/ 236 h 236"/>
              <a:gd name="T6" fmla="*/ 53 w 53"/>
              <a:gd name="T7" fmla="*/ 236 h 236"/>
              <a:gd name="T8" fmla="*/ 53 w 53"/>
              <a:gd name="T9" fmla="*/ 26 h 236"/>
              <a:gd name="T10" fmla="*/ 26 w 53"/>
              <a:gd name="T11" fmla="*/ 0 h 236"/>
              <a:gd name="T12" fmla="*/ 53 w 53"/>
              <a:gd name="T13" fmla="*/ 26 h 236"/>
              <a:gd name="T14" fmla="*/ 53 w 53"/>
              <a:gd name="T15" fmla="*/ 0 h 236"/>
              <a:gd name="T16" fmla="*/ 26 w 53"/>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36"/>
              <a:gd name="T29" fmla="*/ 53 w 53"/>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36">
                <a:moveTo>
                  <a:pt x="26" y="0"/>
                </a:moveTo>
                <a:lnTo>
                  <a:pt x="0" y="26"/>
                </a:lnTo>
                <a:lnTo>
                  <a:pt x="0" y="236"/>
                </a:lnTo>
                <a:lnTo>
                  <a:pt x="53" y="236"/>
                </a:lnTo>
                <a:lnTo>
                  <a:pt x="53" y="26"/>
                </a:lnTo>
                <a:lnTo>
                  <a:pt x="26" y="0"/>
                </a:lnTo>
                <a:lnTo>
                  <a:pt x="53" y="26"/>
                </a:lnTo>
                <a:lnTo>
                  <a:pt x="53"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86" name="Freeform 55"/>
          <p:cNvSpPr>
            <a:spLocks/>
          </p:cNvSpPr>
          <p:nvPr/>
        </p:nvSpPr>
        <p:spPr bwMode="auto">
          <a:xfrm>
            <a:off x="1711574" y="5402136"/>
            <a:ext cx="134937" cy="20637"/>
          </a:xfrm>
          <a:custGeom>
            <a:avLst/>
            <a:gdLst>
              <a:gd name="T0" fmla="*/ 0 w 342"/>
              <a:gd name="T1" fmla="*/ 26 h 53"/>
              <a:gd name="T2" fmla="*/ 27 w 342"/>
              <a:gd name="T3" fmla="*/ 53 h 53"/>
              <a:gd name="T4" fmla="*/ 342 w 342"/>
              <a:gd name="T5" fmla="*/ 53 h 53"/>
              <a:gd name="T6" fmla="*/ 342 w 342"/>
              <a:gd name="T7" fmla="*/ 0 h 53"/>
              <a:gd name="T8" fmla="*/ 27 w 342"/>
              <a:gd name="T9" fmla="*/ 0 h 53"/>
              <a:gd name="T10" fmla="*/ 0 w 342"/>
              <a:gd name="T11" fmla="*/ 26 h 53"/>
              <a:gd name="T12" fmla="*/ 0 w 342"/>
              <a:gd name="T13" fmla="*/ 26 h 53"/>
              <a:gd name="T14" fmla="*/ 0 w 342"/>
              <a:gd name="T15" fmla="*/ 53 h 53"/>
              <a:gd name="T16" fmla="*/ 27 w 342"/>
              <a:gd name="T17" fmla="*/ 53 h 53"/>
              <a:gd name="T18" fmla="*/ 0 w 342"/>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2"/>
              <a:gd name="T31" fmla="*/ 0 h 53"/>
              <a:gd name="T32" fmla="*/ 342 w 342"/>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2" h="53">
                <a:moveTo>
                  <a:pt x="0" y="26"/>
                </a:moveTo>
                <a:lnTo>
                  <a:pt x="27" y="53"/>
                </a:lnTo>
                <a:lnTo>
                  <a:pt x="342" y="53"/>
                </a:lnTo>
                <a:lnTo>
                  <a:pt x="342" y="0"/>
                </a:lnTo>
                <a:lnTo>
                  <a:pt x="27" y="0"/>
                </a:lnTo>
                <a:lnTo>
                  <a:pt x="0" y="26"/>
                </a:lnTo>
                <a:lnTo>
                  <a:pt x="0" y="53"/>
                </a:lnTo>
                <a:lnTo>
                  <a:pt x="27" y="53"/>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87" name="Freeform 56"/>
          <p:cNvSpPr>
            <a:spLocks/>
          </p:cNvSpPr>
          <p:nvPr/>
        </p:nvSpPr>
        <p:spPr bwMode="auto">
          <a:xfrm>
            <a:off x="1711574" y="5310061"/>
            <a:ext cx="20637" cy="101600"/>
          </a:xfrm>
          <a:custGeom>
            <a:avLst/>
            <a:gdLst>
              <a:gd name="T0" fmla="*/ 27 w 53"/>
              <a:gd name="T1" fmla="*/ 0 h 254"/>
              <a:gd name="T2" fmla="*/ 0 w 53"/>
              <a:gd name="T3" fmla="*/ 27 h 254"/>
              <a:gd name="T4" fmla="*/ 0 w 53"/>
              <a:gd name="T5" fmla="*/ 254 h 254"/>
              <a:gd name="T6" fmla="*/ 53 w 53"/>
              <a:gd name="T7" fmla="*/ 254 h 254"/>
              <a:gd name="T8" fmla="*/ 53 w 53"/>
              <a:gd name="T9" fmla="*/ 27 h 254"/>
              <a:gd name="T10" fmla="*/ 27 w 53"/>
              <a:gd name="T11" fmla="*/ 0 h 254"/>
              <a:gd name="T12" fmla="*/ 27 w 53"/>
              <a:gd name="T13" fmla="*/ 0 h 254"/>
              <a:gd name="T14" fmla="*/ 0 w 53"/>
              <a:gd name="T15" fmla="*/ 0 h 254"/>
              <a:gd name="T16" fmla="*/ 0 w 53"/>
              <a:gd name="T17" fmla="*/ 27 h 254"/>
              <a:gd name="T18" fmla="*/ 27 w 53"/>
              <a:gd name="T19" fmla="*/ 0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54"/>
              <a:gd name="T32" fmla="*/ 53 w 53"/>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54">
                <a:moveTo>
                  <a:pt x="27" y="0"/>
                </a:moveTo>
                <a:lnTo>
                  <a:pt x="0" y="27"/>
                </a:lnTo>
                <a:lnTo>
                  <a:pt x="0" y="254"/>
                </a:lnTo>
                <a:lnTo>
                  <a:pt x="53" y="254"/>
                </a:lnTo>
                <a:lnTo>
                  <a:pt x="53" y="27"/>
                </a:lnTo>
                <a:lnTo>
                  <a:pt x="27" y="0"/>
                </a:lnTo>
                <a:lnTo>
                  <a:pt x="0" y="0"/>
                </a:lnTo>
                <a:lnTo>
                  <a:pt x="0" y="2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88" name="Rectangle 57"/>
          <p:cNvSpPr>
            <a:spLocks noChangeArrowheads="1"/>
          </p:cNvSpPr>
          <p:nvPr/>
        </p:nvSpPr>
        <p:spPr bwMode="auto">
          <a:xfrm>
            <a:off x="3002211" y="5246561"/>
            <a:ext cx="271463" cy="30162"/>
          </a:xfrm>
          <a:prstGeom prst="rect">
            <a:avLst/>
          </a:prstGeom>
          <a:solidFill>
            <a:srgbClr val="002060"/>
          </a:solidFill>
          <a:ln>
            <a:noFill/>
          </a:ln>
          <a:extLst/>
        </p:spPr>
        <p:txBody>
          <a:bodyPr/>
          <a:lstStyle/>
          <a:p>
            <a:endParaRPr lang="es-MX" dirty="0"/>
          </a:p>
        </p:txBody>
      </p:sp>
      <p:sp>
        <p:nvSpPr>
          <p:cNvPr id="57389" name="Freeform 58"/>
          <p:cNvSpPr>
            <a:spLocks/>
          </p:cNvSpPr>
          <p:nvPr/>
        </p:nvSpPr>
        <p:spPr bwMode="auto">
          <a:xfrm>
            <a:off x="3235574" y="5205286"/>
            <a:ext cx="206375" cy="111125"/>
          </a:xfrm>
          <a:custGeom>
            <a:avLst/>
            <a:gdLst>
              <a:gd name="T0" fmla="*/ 0 w 520"/>
              <a:gd name="T1" fmla="*/ 278 h 278"/>
              <a:gd name="T2" fmla="*/ 520 w 520"/>
              <a:gd name="T3" fmla="*/ 138 h 278"/>
              <a:gd name="T4" fmla="*/ 0 w 520"/>
              <a:gd name="T5" fmla="*/ 0 h 278"/>
              <a:gd name="T6" fmla="*/ 0 w 520"/>
              <a:gd name="T7" fmla="*/ 278 h 278"/>
              <a:gd name="T8" fmla="*/ 0 60000 65536"/>
              <a:gd name="T9" fmla="*/ 0 60000 65536"/>
              <a:gd name="T10" fmla="*/ 0 60000 65536"/>
              <a:gd name="T11" fmla="*/ 0 60000 65536"/>
              <a:gd name="T12" fmla="*/ 0 w 520"/>
              <a:gd name="T13" fmla="*/ 0 h 278"/>
              <a:gd name="T14" fmla="*/ 520 w 520"/>
              <a:gd name="T15" fmla="*/ 278 h 278"/>
            </a:gdLst>
            <a:ahLst/>
            <a:cxnLst>
              <a:cxn ang="T8">
                <a:pos x="T0" y="T1"/>
              </a:cxn>
              <a:cxn ang="T9">
                <a:pos x="T2" y="T3"/>
              </a:cxn>
              <a:cxn ang="T10">
                <a:pos x="T4" y="T5"/>
              </a:cxn>
              <a:cxn ang="T11">
                <a:pos x="T6" y="T7"/>
              </a:cxn>
            </a:cxnLst>
            <a:rect l="T12" t="T13" r="T14" b="T15"/>
            <a:pathLst>
              <a:path w="520" h="278">
                <a:moveTo>
                  <a:pt x="0" y="278"/>
                </a:moveTo>
                <a:lnTo>
                  <a:pt x="520" y="138"/>
                </a:lnTo>
                <a:lnTo>
                  <a:pt x="0" y="0"/>
                </a:lnTo>
                <a:lnTo>
                  <a:pt x="0" y="278"/>
                </a:lnTo>
                <a:close/>
              </a:path>
            </a:pathLst>
          </a:custGeom>
          <a:solidFill>
            <a:schemeClr val="bg2"/>
          </a:solidFill>
          <a:ln>
            <a:noFill/>
          </a:ln>
          <a:extLst/>
        </p:spPr>
        <p:txBody>
          <a:bodyPr/>
          <a:lstStyle/>
          <a:p>
            <a:endParaRPr lang="es-MX" dirty="0"/>
          </a:p>
        </p:txBody>
      </p:sp>
      <p:sp>
        <p:nvSpPr>
          <p:cNvPr id="57390" name="Rectangle 59"/>
          <p:cNvSpPr>
            <a:spLocks noChangeArrowheads="1"/>
          </p:cNvSpPr>
          <p:nvPr/>
        </p:nvSpPr>
        <p:spPr bwMode="auto">
          <a:xfrm>
            <a:off x="4189661" y="5246561"/>
            <a:ext cx="215900" cy="30162"/>
          </a:xfrm>
          <a:prstGeom prst="rect">
            <a:avLst/>
          </a:prstGeom>
          <a:solidFill>
            <a:srgbClr val="002060"/>
          </a:solidFill>
          <a:ln>
            <a:noFill/>
          </a:ln>
          <a:extLst/>
        </p:spPr>
        <p:txBody>
          <a:bodyPr/>
          <a:lstStyle/>
          <a:p>
            <a:endParaRPr lang="es-MX" dirty="0"/>
          </a:p>
        </p:txBody>
      </p:sp>
      <p:sp>
        <p:nvSpPr>
          <p:cNvPr id="57391" name="Freeform 60"/>
          <p:cNvSpPr>
            <a:spLocks/>
          </p:cNvSpPr>
          <p:nvPr/>
        </p:nvSpPr>
        <p:spPr bwMode="auto">
          <a:xfrm>
            <a:off x="4369049" y="5205286"/>
            <a:ext cx="206375" cy="111125"/>
          </a:xfrm>
          <a:custGeom>
            <a:avLst/>
            <a:gdLst>
              <a:gd name="T0" fmla="*/ 0 w 521"/>
              <a:gd name="T1" fmla="*/ 278 h 278"/>
              <a:gd name="T2" fmla="*/ 521 w 521"/>
              <a:gd name="T3" fmla="*/ 138 h 278"/>
              <a:gd name="T4" fmla="*/ 0 w 521"/>
              <a:gd name="T5" fmla="*/ 0 h 278"/>
              <a:gd name="T6" fmla="*/ 0 w 521"/>
              <a:gd name="T7" fmla="*/ 278 h 278"/>
              <a:gd name="T8" fmla="*/ 0 60000 65536"/>
              <a:gd name="T9" fmla="*/ 0 60000 65536"/>
              <a:gd name="T10" fmla="*/ 0 60000 65536"/>
              <a:gd name="T11" fmla="*/ 0 60000 65536"/>
              <a:gd name="T12" fmla="*/ 0 w 521"/>
              <a:gd name="T13" fmla="*/ 0 h 278"/>
              <a:gd name="T14" fmla="*/ 521 w 521"/>
              <a:gd name="T15" fmla="*/ 278 h 278"/>
            </a:gdLst>
            <a:ahLst/>
            <a:cxnLst>
              <a:cxn ang="T8">
                <a:pos x="T0" y="T1"/>
              </a:cxn>
              <a:cxn ang="T9">
                <a:pos x="T2" y="T3"/>
              </a:cxn>
              <a:cxn ang="T10">
                <a:pos x="T4" y="T5"/>
              </a:cxn>
              <a:cxn ang="T11">
                <a:pos x="T6" y="T7"/>
              </a:cxn>
            </a:cxnLst>
            <a:rect l="T12" t="T13" r="T14" b="T15"/>
            <a:pathLst>
              <a:path w="521" h="278">
                <a:moveTo>
                  <a:pt x="0" y="278"/>
                </a:moveTo>
                <a:lnTo>
                  <a:pt x="521" y="138"/>
                </a:lnTo>
                <a:lnTo>
                  <a:pt x="0" y="0"/>
                </a:lnTo>
                <a:lnTo>
                  <a:pt x="0" y="278"/>
                </a:lnTo>
                <a:close/>
              </a:path>
            </a:pathLst>
          </a:custGeom>
          <a:solidFill>
            <a:schemeClr val="bg2"/>
          </a:solidFill>
          <a:ln>
            <a:noFill/>
          </a:ln>
          <a:extLst/>
        </p:spPr>
        <p:txBody>
          <a:bodyPr/>
          <a:lstStyle/>
          <a:p>
            <a:endParaRPr lang="es-MX" dirty="0"/>
          </a:p>
        </p:txBody>
      </p:sp>
      <p:sp>
        <p:nvSpPr>
          <p:cNvPr id="57392" name="Rectangle 61"/>
          <p:cNvSpPr>
            <a:spLocks noChangeArrowheads="1"/>
          </p:cNvSpPr>
          <p:nvPr/>
        </p:nvSpPr>
        <p:spPr bwMode="auto">
          <a:xfrm>
            <a:off x="5915274" y="5246561"/>
            <a:ext cx="271462" cy="30162"/>
          </a:xfrm>
          <a:prstGeom prst="rect">
            <a:avLst/>
          </a:prstGeom>
          <a:solidFill>
            <a:srgbClr val="002060"/>
          </a:solidFill>
          <a:ln>
            <a:noFill/>
          </a:ln>
          <a:extLst/>
        </p:spPr>
        <p:txBody>
          <a:bodyPr/>
          <a:lstStyle/>
          <a:p>
            <a:endParaRPr lang="es-MX" dirty="0"/>
          </a:p>
        </p:txBody>
      </p:sp>
      <p:sp>
        <p:nvSpPr>
          <p:cNvPr id="57393" name="Freeform 62"/>
          <p:cNvSpPr>
            <a:spLocks/>
          </p:cNvSpPr>
          <p:nvPr/>
        </p:nvSpPr>
        <p:spPr bwMode="auto">
          <a:xfrm>
            <a:off x="6148636" y="5205286"/>
            <a:ext cx="206375" cy="111125"/>
          </a:xfrm>
          <a:custGeom>
            <a:avLst/>
            <a:gdLst>
              <a:gd name="T0" fmla="*/ 0 w 521"/>
              <a:gd name="T1" fmla="*/ 278 h 278"/>
              <a:gd name="T2" fmla="*/ 521 w 521"/>
              <a:gd name="T3" fmla="*/ 138 h 278"/>
              <a:gd name="T4" fmla="*/ 0 w 521"/>
              <a:gd name="T5" fmla="*/ 0 h 278"/>
              <a:gd name="T6" fmla="*/ 0 w 521"/>
              <a:gd name="T7" fmla="*/ 278 h 278"/>
              <a:gd name="T8" fmla="*/ 0 60000 65536"/>
              <a:gd name="T9" fmla="*/ 0 60000 65536"/>
              <a:gd name="T10" fmla="*/ 0 60000 65536"/>
              <a:gd name="T11" fmla="*/ 0 60000 65536"/>
              <a:gd name="T12" fmla="*/ 0 w 521"/>
              <a:gd name="T13" fmla="*/ 0 h 278"/>
              <a:gd name="T14" fmla="*/ 521 w 521"/>
              <a:gd name="T15" fmla="*/ 278 h 278"/>
            </a:gdLst>
            <a:ahLst/>
            <a:cxnLst>
              <a:cxn ang="T8">
                <a:pos x="T0" y="T1"/>
              </a:cxn>
              <a:cxn ang="T9">
                <a:pos x="T2" y="T3"/>
              </a:cxn>
              <a:cxn ang="T10">
                <a:pos x="T4" y="T5"/>
              </a:cxn>
              <a:cxn ang="T11">
                <a:pos x="T6" y="T7"/>
              </a:cxn>
            </a:cxnLst>
            <a:rect l="T12" t="T13" r="T14" b="T15"/>
            <a:pathLst>
              <a:path w="521" h="278">
                <a:moveTo>
                  <a:pt x="0" y="278"/>
                </a:moveTo>
                <a:lnTo>
                  <a:pt x="521" y="138"/>
                </a:lnTo>
                <a:lnTo>
                  <a:pt x="0" y="0"/>
                </a:lnTo>
                <a:lnTo>
                  <a:pt x="0" y="278"/>
                </a:lnTo>
                <a:close/>
              </a:path>
            </a:pathLst>
          </a:custGeom>
          <a:solidFill>
            <a:schemeClr val="bg2"/>
          </a:solidFill>
          <a:ln>
            <a:noFill/>
          </a:ln>
          <a:extLst/>
        </p:spPr>
        <p:txBody>
          <a:bodyPr/>
          <a:lstStyle/>
          <a:p>
            <a:endParaRPr lang="es-MX" dirty="0"/>
          </a:p>
        </p:txBody>
      </p:sp>
      <p:sp>
        <p:nvSpPr>
          <p:cNvPr id="57394" name="Freeform 63"/>
          <p:cNvSpPr>
            <a:spLocks/>
          </p:cNvSpPr>
          <p:nvPr/>
        </p:nvSpPr>
        <p:spPr bwMode="auto">
          <a:xfrm>
            <a:off x="4122986" y="5079873"/>
            <a:ext cx="115888" cy="115888"/>
          </a:xfrm>
          <a:custGeom>
            <a:avLst/>
            <a:gdLst>
              <a:gd name="T0" fmla="*/ 0 w 292"/>
              <a:gd name="T1" fmla="*/ 293 h 293"/>
              <a:gd name="T2" fmla="*/ 0 w 292"/>
              <a:gd name="T3" fmla="*/ 293 h 293"/>
              <a:gd name="T4" fmla="*/ 14 w 292"/>
              <a:gd name="T5" fmla="*/ 292 h 293"/>
              <a:gd name="T6" fmla="*/ 29 w 292"/>
              <a:gd name="T7" fmla="*/ 291 h 293"/>
              <a:gd name="T8" fmla="*/ 44 w 292"/>
              <a:gd name="T9" fmla="*/ 289 h 293"/>
              <a:gd name="T10" fmla="*/ 60 w 292"/>
              <a:gd name="T11" fmla="*/ 286 h 293"/>
              <a:gd name="T12" fmla="*/ 86 w 292"/>
              <a:gd name="T13" fmla="*/ 279 h 293"/>
              <a:gd name="T14" fmla="*/ 114 w 292"/>
              <a:gd name="T15" fmla="*/ 269 h 293"/>
              <a:gd name="T16" fmla="*/ 140 w 292"/>
              <a:gd name="T17" fmla="*/ 257 h 293"/>
              <a:gd name="T18" fmla="*/ 163 w 292"/>
              <a:gd name="T19" fmla="*/ 242 h 293"/>
              <a:gd name="T20" fmla="*/ 186 w 292"/>
              <a:gd name="T21" fmla="*/ 225 h 293"/>
              <a:gd name="T22" fmla="*/ 206 w 292"/>
              <a:gd name="T23" fmla="*/ 207 h 293"/>
              <a:gd name="T24" fmla="*/ 225 w 292"/>
              <a:gd name="T25" fmla="*/ 185 h 293"/>
              <a:gd name="T26" fmla="*/ 243 w 292"/>
              <a:gd name="T27" fmla="*/ 163 h 293"/>
              <a:gd name="T28" fmla="*/ 257 w 292"/>
              <a:gd name="T29" fmla="*/ 139 h 293"/>
              <a:gd name="T30" fmla="*/ 270 w 292"/>
              <a:gd name="T31" fmla="*/ 113 h 293"/>
              <a:gd name="T32" fmla="*/ 279 w 292"/>
              <a:gd name="T33" fmla="*/ 87 h 293"/>
              <a:gd name="T34" fmla="*/ 286 w 292"/>
              <a:gd name="T35" fmla="*/ 60 h 293"/>
              <a:gd name="T36" fmla="*/ 289 w 292"/>
              <a:gd name="T37" fmla="*/ 44 h 293"/>
              <a:gd name="T38" fmla="*/ 291 w 292"/>
              <a:gd name="T39" fmla="*/ 29 h 293"/>
              <a:gd name="T40" fmla="*/ 292 w 292"/>
              <a:gd name="T41" fmla="*/ 15 h 293"/>
              <a:gd name="T42" fmla="*/ 292 w 292"/>
              <a:gd name="T43" fmla="*/ 0 h 293"/>
              <a:gd name="T44" fmla="*/ 137 w 292"/>
              <a:gd name="T45" fmla="*/ 0 h 293"/>
              <a:gd name="T46" fmla="*/ 137 w 292"/>
              <a:gd name="T47" fmla="*/ 7 h 293"/>
              <a:gd name="T48" fmla="*/ 136 w 292"/>
              <a:gd name="T49" fmla="*/ 14 h 293"/>
              <a:gd name="T50" fmla="*/ 135 w 292"/>
              <a:gd name="T51" fmla="*/ 21 h 293"/>
              <a:gd name="T52" fmla="*/ 134 w 292"/>
              <a:gd name="T53" fmla="*/ 25 h 293"/>
              <a:gd name="T54" fmla="*/ 131 w 292"/>
              <a:gd name="T55" fmla="*/ 40 h 293"/>
              <a:gd name="T56" fmla="*/ 127 w 292"/>
              <a:gd name="T57" fmla="*/ 53 h 293"/>
              <a:gd name="T58" fmla="*/ 120 w 292"/>
              <a:gd name="T59" fmla="*/ 65 h 293"/>
              <a:gd name="T60" fmla="*/ 114 w 292"/>
              <a:gd name="T61" fmla="*/ 76 h 293"/>
              <a:gd name="T62" fmla="*/ 105 w 292"/>
              <a:gd name="T63" fmla="*/ 87 h 293"/>
              <a:gd name="T64" fmla="*/ 97 w 292"/>
              <a:gd name="T65" fmla="*/ 96 h 293"/>
              <a:gd name="T66" fmla="*/ 87 w 292"/>
              <a:gd name="T67" fmla="*/ 106 h 293"/>
              <a:gd name="T68" fmla="*/ 76 w 292"/>
              <a:gd name="T69" fmla="*/ 113 h 293"/>
              <a:gd name="T70" fmla="*/ 66 w 292"/>
              <a:gd name="T71" fmla="*/ 120 h 293"/>
              <a:gd name="T72" fmla="*/ 54 w 292"/>
              <a:gd name="T73" fmla="*/ 126 h 293"/>
              <a:gd name="T74" fmla="*/ 41 w 292"/>
              <a:gd name="T75" fmla="*/ 131 h 293"/>
              <a:gd name="T76" fmla="*/ 26 w 292"/>
              <a:gd name="T77" fmla="*/ 135 h 293"/>
              <a:gd name="T78" fmla="*/ 20 w 292"/>
              <a:gd name="T79" fmla="*/ 135 h 293"/>
              <a:gd name="T80" fmla="*/ 14 w 292"/>
              <a:gd name="T81" fmla="*/ 136 h 293"/>
              <a:gd name="T82" fmla="*/ 7 w 292"/>
              <a:gd name="T83" fmla="*/ 137 h 293"/>
              <a:gd name="T84" fmla="*/ 0 w 292"/>
              <a:gd name="T85" fmla="*/ 137 h 293"/>
              <a:gd name="T86" fmla="*/ 0 w 292"/>
              <a:gd name="T87" fmla="*/ 137 h 293"/>
              <a:gd name="T88" fmla="*/ 0 w 292"/>
              <a:gd name="T89" fmla="*/ 293 h 293"/>
              <a:gd name="T90" fmla="*/ 0 w 292"/>
              <a:gd name="T91" fmla="*/ 293 h 293"/>
              <a:gd name="T92" fmla="*/ 0 w 292"/>
              <a:gd name="T93" fmla="*/ 293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2"/>
              <a:gd name="T142" fmla="*/ 0 h 293"/>
              <a:gd name="T143" fmla="*/ 292 w 292"/>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2" h="293">
                <a:moveTo>
                  <a:pt x="0" y="293"/>
                </a:moveTo>
                <a:lnTo>
                  <a:pt x="0" y="293"/>
                </a:lnTo>
                <a:lnTo>
                  <a:pt x="14" y="292"/>
                </a:lnTo>
                <a:lnTo>
                  <a:pt x="29" y="291"/>
                </a:lnTo>
                <a:lnTo>
                  <a:pt x="44" y="289"/>
                </a:lnTo>
                <a:lnTo>
                  <a:pt x="60" y="286"/>
                </a:lnTo>
                <a:lnTo>
                  <a:pt x="86" y="279"/>
                </a:lnTo>
                <a:lnTo>
                  <a:pt x="114" y="269"/>
                </a:lnTo>
                <a:lnTo>
                  <a:pt x="140" y="257"/>
                </a:lnTo>
                <a:lnTo>
                  <a:pt x="163" y="242"/>
                </a:lnTo>
                <a:lnTo>
                  <a:pt x="186" y="225"/>
                </a:lnTo>
                <a:lnTo>
                  <a:pt x="206" y="207"/>
                </a:lnTo>
                <a:lnTo>
                  <a:pt x="225" y="185"/>
                </a:lnTo>
                <a:lnTo>
                  <a:pt x="243" y="163"/>
                </a:lnTo>
                <a:lnTo>
                  <a:pt x="257" y="139"/>
                </a:lnTo>
                <a:lnTo>
                  <a:pt x="270" y="113"/>
                </a:lnTo>
                <a:lnTo>
                  <a:pt x="279" y="87"/>
                </a:lnTo>
                <a:lnTo>
                  <a:pt x="286" y="60"/>
                </a:lnTo>
                <a:lnTo>
                  <a:pt x="289" y="44"/>
                </a:lnTo>
                <a:lnTo>
                  <a:pt x="291" y="29"/>
                </a:lnTo>
                <a:lnTo>
                  <a:pt x="292" y="15"/>
                </a:lnTo>
                <a:lnTo>
                  <a:pt x="292" y="0"/>
                </a:lnTo>
                <a:lnTo>
                  <a:pt x="137" y="0"/>
                </a:lnTo>
                <a:lnTo>
                  <a:pt x="137" y="7"/>
                </a:lnTo>
                <a:lnTo>
                  <a:pt x="136" y="14"/>
                </a:lnTo>
                <a:lnTo>
                  <a:pt x="135" y="21"/>
                </a:lnTo>
                <a:lnTo>
                  <a:pt x="134" y="25"/>
                </a:lnTo>
                <a:lnTo>
                  <a:pt x="131" y="40"/>
                </a:lnTo>
                <a:lnTo>
                  <a:pt x="127" y="53"/>
                </a:lnTo>
                <a:lnTo>
                  <a:pt x="120" y="65"/>
                </a:lnTo>
                <a:lnTo>
                  <a:pt x="114" y="76"/>
                </a:lnTo>
                <a:lnTo>
                  <a:pt x="105" y="87"/>
                </a:lnTo>
                <a:lnTo>
                  <a:pt x="97" y="96"/>
                </a:lnTo>
                <a:lnTo>
                  <a:pt x="87" y="106"/>
                </a:lnTo>
                <a:lnTo>
                  <a:pt x="76" y="113"/>
                </a:lnTo>
                <a:lnTo>
                  <a:pt x="66" y="120"/>
                </a:lnTo>
                <a:lnTo>
                  <a:pt x="54" y="126"/>
                </a:lnTo>
                <a:lnTo>
                  <a:pt x="41" y="131"/>
                </a:lnTo>
                <a:lnTo>
                  <a:pt x="26" y="135"/>
                </a:lnTo>
                <a:lnTo>
                  <a:pt x="20" y="135"/>
                </a:lnTo>
                <a:lnTo>
                  <a:pt x="14" y="136"/>
                </a:lnTo>
                <a:lnTo>
                  <a:pt x="7" y="137"/>
                </a:lnTo>
                <a:lnTo>
                  <a:pt x="0" y="137"/>
                </a:lnTo>
                <a:lnTo>
                  <a:pt x="0"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95" name="Freeform 64"/>
          <p:cNvSpPr>
            <a:spLocks/>
          </p:cNvSpPr>
          <p:nvPr/>
        </p:nvSpPr>
        <p:spPr bwMode="auto">
          <a:xfrm>
            <a:off x="4007099" y="5079873"/>
            <a:ext cx="115887" cy="115888"/>
          </a:xfrm>
          <a:custGeom>
            <a:avLst/>
            <a:gdLst>
              <a:gd name="T0" fmla="*/ 0 w 293"/>
              <a:gd name="T1" fmla="*/ 0 h 293"/>
              <a:gd name="T2" fmla="*/ 0 w 293"/>
              <a:gd name="T3" fmla="*/ 0 h 293"/>
              <a:gd name="T4" fmla="*/ 0 w 293"/>
              <a:gd name="T5" fmla="*/ 15 h 293"/>
              <a:gd name="T6" fmla="*/ 1 w 293"/>
              <a:gd name="T7" fmla="*/ 29 h 293"/>
              <a:gd name="T8" fmla="*/ 3 w 293"/>
              <a:gd name="T9" fmla="*/ 44 h 293"/>
              <a:gd name="T10" fmla="*/ 6 w 293"/>
              <a:gd name="T11" fmla="*/ 60 h 293"/>
              <a:gd name="T12" fmla="*/ 13 w 293"/>
              <a:gd name="T13" fmla="*/ 87 h 293"/>
              <a:gd name="T14" fmla="*/ 24 w 293"/>
              <a:gd name="T15" fmla="*/ 113 h 293"/>
              <a:gd name="T16" fmla="*/ 35 w 293"/>
              <a:gd name="T17" fmla="*/ 139 h 293"/>
              <a:gd name="T18" fmla="*/ 49 w 293"/>
              <a:gd name="T19" fmla="*/ 163 h 293"/>
              <a:gd name="T20" fmla="*/ 67 w 293"/>
              <a:gd name="T21" fmla="*/ 185 h 293"/>
              <a:gd name="T22" fmla="*/ 86 w 293"/>
              <a:gd name="T23" fmla="*/ 207 h 293"/>
              <a:gd name="T24" fmla="*/ 106 w 293"/>
              <a:gd name="T25" fmla="*/ 225 h 293"/>
              <a:gd name="T26" fmla="*/ 129 w 293"/>
              <a:gd name="T27" fmla="*/ 242 h 293"/>
              <a:gd name="T28" fmla="*/ 154 w 293"/>
              <a:gd name="T29" fmla="*/ 257 h 293"/>
              <a:gd name="T30" fmla="*/ 179 w 293"/>
              <a:gd name="T31" fmla="*/ 269 h 293"/>
              <a:gd name="T32" fmla="*/ 206 w 293"/>
              <a:gd name="T33" fmla="*/ 279 h 293"/>
              <a:gd name="T34" fmla="*/ 232 w 293"/>
              <a:gd name="T35" fmla="*/ 286 h 293"/>
              <a:gd name="T36" fmla="*/ 248 w 293"/>
              <a:gd name="T37" fmla="*/ 289 h 293"/>
              <a:gd name="T38" fmla="*/ 263 w 293"/>
              <a:gd name="T39" fmla="*/ 291 h 293"/>
              <a:gd name="T40" fmla="*/ 278 w 293"/>
              <a:gd name="T41" fmla="*/ 292 h 293"/>
              <a:gd name="T42" fmla="*/ 293 w 293"/>
              <a:gd name="T43" fmla="*/ 293 h 293"/>
              <a:gd name="T44" fmla="*/ 293 w 293"/>
              <a:gd name="T45" fmla="*/ 137 h 293"/>
              <a:gd name="T46" fmla="*/ 286 w 293"/>
              <a:gd name="T47" fmla="*/ 137 h 293"/>
              <a:gd name="T48" fmla="*/ 278 w 293"/>
              <a:gd name="T49" fmla="*/ 136 h 293"/>
              <a:gd name="T50" fmla="*/ 272 w 293"/>
              <a:gd name="T51" fmla="*/ 135 h 293"/>
              <a:gd name="T52" fmla="*/ 266 w 293"/>
              <a:gd name="T53" fmla="*/ 135 h 293"/>
              <a:gd name="T54" fmla="*/ 251 w 293"/>
              <a:gd name="T55" fmla="*/ 131 h 293"/>
              <a:gd name="T56" fmla="*/ 239 w 293"/>
              <a:gd name="T57" fmla="*/ 126 h 293"/>
              <a:gd name="T58" fmla="*/ 228 w 293"/>
              <a:gd name="T59" fmla="*/ 120 h 293"/>
              <a:gd name="T60" fmla="*/ 216 w 293"/>
              <a:gd name="T61" fmla="*/ 113 h 293"/>
              <a:gd name="T62" fmla="*/ 205 w 293"/>
              <a:gd name="T63" fmla="*/ 106 h 293"/>
              <a:gd name="T64" fmla="*/ 195 w 293"/>
              <a:gd name="T65" fmla="*/ 96 h 293"/>
              <a:gd name="T66" fmla="*/ 187 w 293"/>
              <a:gd name="T67" fmla="*/ 87 h 293"/>
              <a:gd name="T68" fmla="*/ 178 w 293"/>
              <a:gd name="T69" fmla="*/ 76 h 293"/>
              <a:gd name="T70" fmla="*/ 172 w 293"/>
              <a:gd name="T71" fmla="*/ 65 h 293"/>
              <a:gd name="T72" fmla="*/ 165 w 293"/>
              <a:gd name="T73" fmla="*/ 53 h 293"/>
              <a:gd name="T74" fmla="*/ 161 w 293"/>
              <a:gd name="T75" fmla="*/ 40 h 293"/>
              <a:gd name="T76" fmla="*/ 158 w 293"/>
              <a:gd name="T77" fmla="*/ 25 h 293"/>
              <a:gd name="T78" fmla="*/ 157 w 293"/>
              <a:gd name="T79" fmla="*/ 21 h 293"/>
              <a:gd name="T80" fmla="*/ 156 w 293"/>
              <a:gd name="T81" fmla="*/ 14 h 293"/>
              <a:gd name="T82" fmla="*/ 156 w 293"/>
              <a:gd name="T83" fmla="*/ 7 h 293"/>
              <a:gd name="T84" fmla="*/ 156 w 293"/>
              <a:gd name="T85" fmla="*/ 0 h 293"/>
              <a:gd name="T86" fmla="*/ 156 w 293"/>
              <a:gd name="T87" fmla="*/ 0 h 293"/>
              <a:gd name="T88" fmla="*/ 0 w 293"/>
              <a:gd name="T89" fmla="*/ 0 h 293"/>
              <a:gd name="T90" fmla="*/ 0 w 293"/>
              <a:gd name="T91" fmla="*/ 0 h 293"/>
              <a:gd name="T92" fmla="*/ 0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0" y="0"/>
                </a:moveTo>
                <a:lnTo>
                  <a:pt x="0" y="0"/>
                </a:lnTo>
                <a:lnTo>
                  <a:pt x="0" y="15"/>
                </a:lnTo>
                <a:lnTo>
                  <a:pt x="1" y="29"/>
                </a:lnTo>
                <a:lnTo>
                  <a:pt x="3" y="44"/>
                </a:lnTo>
                <a:lnTo>
                  <a:pt x="6" y="60"/>
                </a:lnTo>
                <a:lnTo>
                  <a:pt x="13" y="87"/>
                </a:lnTo>
                <a:lnTo>
                  <a:pt x="24" y="113"/>
                </a:lnTo>
                <a:lnTo>
                  <a:pt x="35" y="139"/>
                </a:lnTo>
                <a:lnTo>
                  <a:pt x="49" y="163"/>
                </a:lnTo>
                <a:lnTo>
                  <a:pt x="67" y="185"/>
                </a:lnTo>
                <a:lnTo>
                  <a:pt x="86" y="207"/>
                </a:lnTo>
                <a:lnTo>
                  <a:pt x="106" y="225"/>
                </a:lnTo>
                <a:lnTo>
                  <a:pt x="129" y="242"/>
                </a:lnTo>
                <a:lnTo>
                  <a:pt x="154" y="257"/>
                </a:lnTo>
                <a:lnTo>
                  <a:pt x="179" y="269"/>
                </a:lnTo>
                <a:lnTo>
                  <a:pt x="206" y="279"/>
                </a:lnTo>
                <a:lnTo>
                  <a:pt x="232" y="286"/>
                </a:lnTo>
                <a:lnTo>
                  <a:pt x="248" y="289"/>
                </a:lnTo>
                <a:lnTo>
                  <a:pt x="263" y="291"/>
                </a:lnTo>
                <a:lnTo>
                  <a:pt x="278" y="292"/>
                </a:lnTo>
                <a:lnTo>
                  <a:pt x="293" y="293"/>
                </a:lnTo>
                <a:lnTo>
                  <a:pt x="293" y="137"/>
                </a:lnTo>
                <a:lnTo>
                  <a:pt x="286" y="137"/>
                </a:lnTo>
                <a:lnTo>
                  <a:pt x="278" y="136"/>
                </a:lnTo>
                <a:lnTo>
                  <a:pt x="272" y="135"/>
                </a:lnTo>
                <a:lnTo>
                  <a:pt x="266" y="135"/>
                </a:lnTo>
                <a:lnTo>
                  <a:pt x="251" y="131"/>
                </a:lnTo>
                <a:lnTo>
                  <a:pt x="239" y="126"/>
                </a:lnTo>
                <a:lnTo>
                  <a:pt x="228" y="120"/>
                </a:lnTo>
                <a:lnTo>
                  <a:pt x="216" y="113"/>
                </a:lnTo>
                <a:lnTo>
                  <a:pt x="205" y="106"/>
                </a:lnTo>
                <a:lnTo>
                  <a:pt x="195" y="96"/>
                </a:lnTo>
                <a:lnTo>
                  <a:pt x="187" y="87"/>
                </a:lnTo>
                <a:lnTo>
                  <a:pt x="178" y="76"/>
                </a:lnTo>
                <a:lnTo>
                  <a:pt x="172" y="65"/>
                </a:lnTo>
                <a:lnTo>
                  <a:pt x="165" y="53"/>
                </a:lnTo>
                <a:lnTo>
                  <a:pt x="161" y="40"/>
                </a:lnTo>
                <a:lnTo>
                  <a:pt x="158" y="25"/>
                </a:lnTo>
                <a:lnTo>
                  <a:pt x="157" y="21"/>
                </a:lnTo>
                <a:lnTo>
                  <a:pt x="156" y="14"/>
                </a:lnTo>
                <a:lnTo>
                  <a:pt x="156" y="7"/>
                </a:lnTo>
                <a:lnTo>
                  <a:pt x="156"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96" name="Freeform 65"/>
          <p:cNvSpPr>
            <a:spLocks/>
          </p:cNvSpPr>
          <p:nvPr/>
        </p:nvSpPr>
        <p:spPr bwMode="auto">
          <a:xfrm>
            <a:off x="4007099" y="4968748"/>
            <a:ext cx="115887" cy="117475"/>
          </a:xfrm>
          <a:custGeom>
            <a:avLst/>
            <a:gdLst>
              <a:gd name="T0" fmla="*/ 293 w 293"/>
              <a:gd name="T1" fmla="*/ 0 h 293"/>
              <a:gd name="T2" fmla="*/ 293 w 293"/>
              <a:gd name="T3" fmla="*/ 0 h 293"/>
              <a:gd name="T4" fmla="*/ 278 w 293"/>
              <a:gd name="T5" fmla="*/ 1 h 293"/>
              <a:gd name="T6" fmla="*/ 263 w 293"/>
              <a:gd name="T7" fmla="*/ 2 h 293"/>
              <a:gd name="T8" fmla="*/ 248 w 293"/>
              <a:gd name="T9" fmla="*/ 3 h 293"/>
              <a:gd name="T10" fmla="*/ 232 w 293"/>
              <a:gd name="T11" fmla="*/ 6 h 293"/>
              <a:gd name="T12" fmla="*/ 206 w 293"/>
              <a:gd name="T13" fmla="*/ 14 h 293"/>
              <a:gd name="T14" fmla="*/ 179 w 293"/>
              <a:gd name="T15" fmla="*/ 23 h 293"/>
              <a:gd name="T16" fmla="*/ 154 w 293"/>
              <a:gd name="T17" fmla="*/ 35 h 293"/>
              <a:gd name="T18" fmla="*/ 129 w 293"/>
              <a:gd name="T19" fmla="*/ 50 h 293"/>
              <a:gd name="T20" fmla="*/ 106 w 293"/>
              <a:gd name="T21" fmla="*/ 67 h 293"/>
              <a:gd name="T22" fmla="*/ 86 w 293"/>
              <a:gd name="T23" fmla="*/ 85 h 293"/>
              <a:gd name="T24" fmla="*/ 67 w 293"/>
              <a:gd name="T25" fmla="*/ 107 h 293"/>
              <a:gd name="T26" fmla="*/ 49 w 293"/>
              <a:gd name="T27" fmla="*/ 128 h 293"/>
              <a:gd name="T28" fmla="*/ 35 w 293"/>
              <a:gd name="T29" fmla="*/ 153 h 293"/>
              <a:gd name="T30" fmla="*/ 24 w 293"/>
              <a:gd name="T31" fmla="*/ 179 h 293"/>
              <a:gd name="T32" fmla="*/ 13 w 293"/>
              <a:gd name="T33" fmla="*/ 206 h 293"/>
              <a:gd name="T34" fmla="*/ 6 w 293"/>
              <a:gd name="T35" fmla="*/ 231 h 293"/>
              <a:gd name="T36" fmla="*/ 3 w 293"/>
              <a:gd name="T37" fmla="*/ 249 h 293"/>
              <a:gd name="T38" fmla="*/ 1 w 293"/>
              <a:gd name="T39" fmla="*/ 263 h 293"/>
              <a:gd name="T40" fmla="*/ 0 w 293"/>
              <a:gd name="T41" fmla="*/ 278 h 293"/>
              <a:gd name="T42" fmla="*/ 0 w 293"/>
              <a:gd name="T43" fmla="*/ 293 h 293"/>
              <a:gd name="T44" fmla="*/ 156 w 293"/>
              <a:gd name="T45" fmla="*/ 293 h 293"/>
              <a:gd name="T46" fmla="*/ 156 w 293"/>
              <a:gd name="T47" fmla="*/ 285 h 293"/>
              <a:gd name="T48" fmla="*/ 156 w 293"/>
              <a:gd name="T49" fmla="*/ 278 h 293"/>
              <a:gd name="T50" fmla="*/ 157 w 293"/>
              <a:gd name="T51" fmla="*/ 271 h 293"/>
              <a:gd name="T52" fmla="*/ 158 w 293"/>
              <a:gd name="T53" fmla="*/ 267 h 293"/>
              <a:gd name="T54" fmla="*/ 161 w 293"/>
              <a:gd name="T55" fmla="*/ 252 h 293"/>
              <a:gd name="T56" fmla="*/ 165 w 293"/>
              <a:gd name="T57" fmla="*/ 239 h 293"/>
              <a:gd name="T58" fmla="*/ 172 w 293"/>
              <a:gd name="T59" fmla="*/ 227 h 293"/>
              <a:gd name="T60" fmla="*/ 178 w 293"/>
              <a:gd name="T61" fmla="*/ 215 h 293"/>
              <a:gd name="T62" fmla="*/ 187 w 293"/>
              <a:gd name="T63" fmla="*/ 205 h 293"/>
              <a:gd name="T64" fmla="*/ 195 w 293"/>
              <a:gd name="T65" fmla="*/ 195 h 293"/>
              <a:gd name="T66" fmla="*/ 205 w 293"/>
              <a:gd name="T67" fmla="*/ 186 h 293"/>
              <a:gd name="T68" fmla="*/ 216 w 293"/>
              <a:gd name="T69" fmla="*/ 179 h 293"/>
              <a:gd name="T70" fmla="*/ 228 w 293"/>
              <a:gd name="T71" fmla="*/ 171 h 293"/>
              <a:gd name="T72" fmla="*/ 239 w 293"/>
              <a:gd name="T73" fmla="*/ 166 h 293"/>
              <a:gd name="T74" fmla="*/ 251 w 293"/>
              <a:gd name="T75" fmla="*/ 162 h 293"/>
              <a:gd name="T76" fmla="*/ 266 w 293"/>
              <a:gd name="T77" fmla="*/ 157 h 293"/>
              <a:gd name="T78" fmla="*/ 272 w 293"/>
              <a:gd name="T79" fmla="*/ 156 h 293"/>
              <a:gd name="T80" fmla="*/ 278 w 293"/>
              <a:gd name="T81" fmla="*/ 155 h 293"/>
              <a:gd name="T82" fmla="*/ 286 w 293"/>
              <a:gd name="T83" fmla="*/ 155 h 293"/>
              <a:gd name="T84" fmla="*/ 293 w 293"/>
              <a:gd name="T85" fmla="*/ 155 h 293"/>
              <a:gd name="T86" fmla="*/ 293 w 293"/>
              <a:gd name="T87" fmla="*/ 155 h 293"/>
              <a:gd name="T88" fmla="*/ 293 w 293"/>
              <a:gd name="T89" fmla="*/ 0 h 293"/>
              <a:gd name="T90" fmla="*/ 293 w 293"/>
              <a:gd name="T91" fmla="*/ 0 h 293"/>
              <a:gd name="T92" fmla="*/ 293 w 293"/>
              <a:gd name="T93" fmla="*/ 0 h 2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93"/>
              <a:gd name="T143" fmla="*/ 293 w 293"/>
              <a:gd name="T144" fmla="*/ 293 h 2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93">
                <a:moveTo>
                  <a:pt x="293" y="0"/>
                </a:moveTo>
                <a:lnTo>
                  <a:pt x="293" y="0"/>
                </a:lnTo>
                <a:lnTo>
                  <a:pt x="278" y="1"/>
                </a:lnTo>
                <a:lnTo>
                  <a:pt x="263" y="2"/>
                </a:lnTo>
                <a:lnTo>
                  <a:pt x="248" y="3"/>
                </a:lnTo>
                <a:lnTo>
                  <a:pt x="232" y="6"/>
                </a:lnTo>
                <a:lnTo>
                  <a:pt x="206" y="14"/>
                </a:lnTo>
                <a:lnTo>
                  <a:pt x="179" y="23"/>
                </a:lnTo>
                <a:lnTo>
                  <a:pt x="154" y="35"/>
                </a:lnTo>
                <a:lnTo>
                  <a:pt x="129" y="50"/>
                </a:lnTo>
                <a:lnTo>
                  <a:pt x="106" y="67"/>
                </a:lnTo>
                <a:lnTo>
                  <a:pt x="86" y="85"/>
                </a:lnTo>
                <a:lnTo>
                  <a:pt x="67" y="107"/>
                </a:lnTo>
                <a:lnTo>
                  <a:pt x="49" y="128"/>
                </a:lnTo>
                <a:lnTo>
                  <a:pt x="35" y="153"/>
                </a:lnTo>
                <a:lnTo>
                  <a:pt x="24" y="179"/>
                </a:lnTo>
                <a:lnTo>
                  <a:pt x="13" y="206"/>
                </a:lnTo>
                <a:lnTo>
                  <a:pt x="6" y="231"/>
                </a:lnTo>
                <a:lnTo>
                  <a:pt x="3" y="249"/>
                </a:lnTo>
                <a:lnTo>
                  <a:pt x="1" y="263"/>
                </a:lnTo>
                <a:lnTo>
                  <a:pt x="0" y="278"/>
                </a:lnTo>
                <a:lnTo>
                  <a:pt x="0" y="293"/>
                </a:lnTo>
                <a:lnTo>
                  <a:pt x="156" y="293"/>
                </a:lnTo>
                <a:lnTo>
                  <a:pt x="156" y="285"/>
                </a:lnTo>
                <a:lnTo>
                  <a:pt x="156" y="278"/>
                </a:lnTo>
                <a:lnTo>
                  <a:pt x="157" y="271"/>
                </a:lnTo>
                <a:lnTo>
                  <a:pt x="158" y="267"/>
                </a:lnTo>
                <a:lnTo>
                  <a:pt x="161" y="252"/>
                </a:lnTo>
                <a:lnTo>
                  <a:pt x="165" y="239"/>
                </a:lnTo>
                <a:lnTo>
                  <a:pt x="172" y="227"/>
                </a:lnTo>
                <a:lnTo>
                  <a:pt x="178" y="215"/>
                </a:lnTo>
                <a:lnTo>
                  <a:pt x="187" y="205"/>
                </a:lnTo>
                <a:lnTo>
                  <a:pt x="195" y="195"/>
                </a:lnTo>
                <a:lnTo>
                  <a:pt x="205" y="186"/>
                </a:lnTo>
                <a:lnTo>
                  <a:pt x="216" y="179"/>
                </a:lnTo>
                <a:lnTo>
                  <a:pt x="228" y="171"/>
                </a:lnTo>
                <a:lnTo>
                  <a:pt x="239" y="166"/>
                </a:lnTo>
                <a:lnTo>
                  <a:pt x="251" y="162"/>
                </a:lnTo>
                <a:lnTo>
                  <a:pt x="266" y="157"/>
                </a:lnTo>
                <a:lnTo>
                  <a:pt x="272" y="156"/>
                </a:lnTo>
                <a:lnTo>
                  <a:pt x="278" y="155"/>
                </a:lnTo>
                <a:lnTo>
                  <a:pt x="286" y="155"/>
                </a:lnTo>
                <a:lnTo>
                  <a:pt x="293" y="155"/>
                </a:lnTo>
                <a:lnTo>
                  <a:pt x="29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97" name="Freeform 66"/>
          <p:cNvSpPr>
            <a:spLocks/>
          </p:cNvSpPr>
          <p:nvPr/>
        </p:nvSpPr>
        <p:spPr bwMode="auto">
          <a:xfrm>
            <a:off x="4122986" y="4968748"/>
            <a:ext cx="115888" cy="117475"/>
          </a:xfrm>
          <a:custGeom>
            <a:avLst/>
            <a:gdLst>
              <a:gd name="T0" fmla="*/ 292 w 292"/>
              <a:gd name="T1" fmla="*/ 293 h 293"/>
              <a:gd name="T2" fmla="*/ 292 w 292"/>
              <a:gd name="T3" fmla="*/ 278 h 293"/>
              <a:gd name="T4" fmla="*/ 291 w 292"/>
              <a:gd name="T5" fmla="*/ 263 h 293"/>
              <a:gd name="T6" fmla="*/ 289 w 292"/>
              <a:gd name="T7" fmla="*/ 249 h 293"/>
              <a:gd name="T8" fmla="*/ 286 w 292"/>
              <a:gd name="T9" fmla="*/ 231 h 293"/>
              <a:gd name="T10" fmla="*/ 279 w 292"/>
              <a:gd name="T11" fmla="*/ 206 h 293"/>
              <a:gd name="T12" fmla="*/ 270 w 292"/>
              <a:gd name="T13" fmla="*/ 179 h 293"/>
              <a:gd name="T14" fmla="*/ 257 w 292"/>
              <a:gd name="T15" fmla="*/ 153 h 293"/>
              <a:gd name="T16" fmla="*/ 243 w 292"/>
              <a:gd name="T17" fmla="*/ 128 h 293"/>
              <a:gd name="T18" fmla="*/ 225 w 292"/>
              <a:gd name="T19" fmla="*/ 107 h 293"/>
              <a:gd name="T20" fmla="*/ 206 w 292"/>
              <a:gd name="T21" fmla="*/ 85 h 293"/>
              <a:gd name="T22" fmla="*/ 186 w 292"/>
              <a:gd name="T23" fmla="*/ 67 h 293"/>
              <a:gd name="T24" fmla="*/ 163 w 292"/>
              <a:gd name="T25" fmla="*/ 50 h 293"/>
              <a:gd name="T26" fmla="*/ 140 w 292"/>
              <a:gd name="T27" fmla="*/ 35 h 293"/>
              <a:gd name="T28" fmla="*/ 114 w 292"/>
              <a:gd name="T29" fmla="*/ 23 h 293"/>
              <a:gd name="T30" fmla="*/ 86 w 292"/>
              <a:gd name="T31" fmla="*/ 14 h 293"/>
              <a:gd name="T32" fmla="*/ 60 w 292"/>
              <a:gd name="T33" fmla="*/ 6 h 293"/>
              <a:gd name="T34" fmla="*/ 44 w 292"/>
              <a:gd name="T35" fmla="*/ 3 h 293"/>
              <a:gd name="T36" fmla="*/ 29 w 292"/>
              <a:gd name="T37" fmla="*/ 2 h 293"/>
              <a:gd name="T38" fmla="*/ 15 w 292"/>
              <a:gd name="T39" fmla="*/ 1 h 293"/>
              <a:gd name="T40" fmla="*/ 0 w 292"/>
              <a:gd name="T41" fmla="*/ 0 h 293"/>
              <a:gd name="T42" fmla="*/ 0 w 292"/>
              <a:gd name="T43" fmla="*/ 155 h 293"/>
              <a:gd name="T44" fmla="*/ 7 w 292"/>
              <a:gd name="T45" fmla="*/ 155 h 293"/>
              <a:gd name="T46" fmla="*/ 14 w 292"/>
              <a:gd name="T47" fmla="*/ 155 h 293"/>
              <a:gd name="T48" fmla="*/ 20 w 292"/>
              <a:gd name="T49" fmla="*/ 156 h 293"/>
              <a:gd name="T50" fmla="*/ 26 w 292"/>
              <a:gd name="T51" fmla="*/ 157 h 293"/>
              <a:gd name="T52" fmla="*/ 41 w 292"/>
              <a:gd name="T53" fmla="*/ 162 h 293"/>
              <a:gd name="T54" fmla="*/ 54 w 292"/>
              <a:gd name="T55" fmla="*/ 166 h 293"/>
              <a:gd name="T56" fmla="*/ 66 w 292"/>
              <a:gd name="T57" fmla="*/ 171 h 293"/>
              <a:gd name="T58" fmla="*/ 76 w 292"/>
              <a:gd name="T59" fmla="*/ 179 h 293"/>
              <a:gd name="T60" fmla="*/ 87 w 292"/>
              <a:gd name="T61" fmla="*/ 186 h 293"/>
              <a:gd name="T62" fmla="*/ 97 w 292"/>
              <a:gd name="T63" fmla="*/ 195 h 293"/>
              <a:gd name="T64" fmla="*/ 105 w 292"/>
              <a:gd name="T65" fmla="*/ 205 h 293"/>
              <a:gd name="T66" fmla="*/ 114 w 292"/>
              <a:gd name="T67" fmla="*/ 215 h 293"/>
              <a:gd name="T68" fmla="*/ 120 w 292"/>
              <a:gd name="T69" fmla="*/ 227 h 293"/>
              <a:gd name="T70" fmla="*/ 127 w 292"/>
              <a:gd name="T71" fmla="*/ 239 h 293"/>
              <a:gd name="T72" fmla="*/ 131 w 292"/>
              <a:gd name="T73" fmla="*/ 252 h 293"/>
              <a:gd name="T74" fmla="*/ 134 w 292"/>
              <a:gd name="T75" fmla="*/ 267 h 293"/>
              <a:gd name="T76" fmla="*/ 135 w 292"/>
              <a:gd name="T77" fmla="*/ 271 h 293"/>
              <a:gd name="T78" fmla="*/ 136 w 292"/>
              <a:gd name="T79" fmla="*/ 278 h 293"/>
              <a:gd name="T80" fmla="*/ 137 w 292"/>
              <a:gd name="T81" fmla="*/ 285 h 293"/>
              <a:gd name="T82" fmla="*/ 137 w 292"/>
              <a:gd name="T83" fmla="*/ 293 h 293"/>
              <a:gd name="T84" fmla="*/ 292 w 292"/>
              <a:gd name="T85" fmla="*/ 293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93"/>
              <a:gd name="T131" fmla="*/ 292 w 292"/>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93">
                <a:moveTo>
                  <a:pt x="292" y="293"/>
                </a:moveTo>
                <a:lnTo>
                  <a:pt x="292" y="278"/>
                </a:lnTo>
                <a:lnTo>
                  <a:pt x="291" y="263"/>
                </a:lnTo>
                <a:lnTo>
                  <a:pt x="289" y="249"/>
                </a:lnTo>
                <a:lnTo>
                  <a:pt x="286" y="231"/>
                </a:lnTo>
                <a:lnTo>
                  <a:pt x="279" y="206"/>
                </a:lnTo>
                <a:lnTo>
                  <a:pt x="270" y="179"/>
                </a:lnTo>
                <a:lnTo>
                  <a:pt x="257" y="153"/>
                </a:lnTo>
                <a:lnTo>
                  <a:pt x="243" y="128"/>
                </a:lnTo>
                <a:lnTo>
                  <a:pt x="225" y="107"/>
                </a:lnTo>
                <a:lnTo>
                  <a:pt x="206" y="85"/>
                </a:lnTo>
                <a:lnTo>
                  <a:pt x="186" y="67"/>
                </a:lnTo>
                <a:lnTo>
                  <a:pt x="163" y="50"/>
                </a:lnTo>
                <a:lnTo>
                  <a:pt x="140" y="35"/>
                </a:lnTo>
                <a:lnTo>
                  <a:pt x="114" y="23"/>
                </a:lnTo>
                <a:lnTo>
                  <a:pt x="86" y="14"/>
                </a:lnTo>
                <a:lnTo>
                  <a:pt x="60" y="6"/>
                </a:lnTo>
                <a:lnTo>
                  <a:pt x="44" y="3"/>
                </a:lnTo>
                <a:lnTo>
                  <a:pt x="29" y="2"/>
                </a:lnTo>
                <a:lnTo>
                  <a:pt x="15" y="1"/>
                </a:lnTo>
                <a:lnTo>
                  <a:pt x="0" y="0"/>
                </a:lnTo>
                <a:lnTo>
                  <a:pt x="0" y="155"/>
                </a:lnTo>
                <a:lnTo>
                  <a:pt x="7" y="155"/>
                </a:lnTo>
                <a:lnTo>
                  <a:pt x="14" y="155"/>
                </a:lnTo>
                <a:lnTo>
                  <a:pt x="20" y="156"/>
                </a:lnTo>
                <a:lnTo>
                  <a:pt x="26" y="157"/>
                </a:lnTo>
                <a:lnTo>
                  <a:pt x="41" y="162"/>
                </a:lnTo>
                <a:lnTo>
                  <a:pt x="54" y="166"/>
                </a:lnTo>
                <a:lnTo>
                  <a:pt x="66" y="171"/>
                </a:lnTo>
                <a:lnTo>
                  <a:pt x="76" y="179"/>
                </a:lnTo>
                <a:lnTo>
                  <a:pt x="87" y="186"/>
                </a:lnTo>
                <a:lnTo>
                  <a:pt x="97" y="195"/>
                </a:lnTo>
                <a:lnTo>
                  <a:pt x="105" y="205"/>
                </a:lnTo>
                <a:lnTo>
                  <a:pt x="114" y="215"/>
                </a:lnTo>
                <a:lnTo>
                  <a:pt x="120" y="227"/>
                </a:lnTo>
                <a:lnTo>
                  <a:pt x="127" y="239"/>
                </a:lnTo>
                <a:lnTo>
                  <a:pt x="131" y="252"/>
                </a:lnTo>
                <a:lnTo>
                  <a:pt x="134" y="267"/>
                </a:lnTo>
                <a:lnTo>
                  <a:pt x="135" y="271"/>
                </a:lnTo>
                <a:lnTo>
                  <a:pt x="136" y="278"/>
                </a:lnTo>
                <a:lnTo>
                  <a:pt x="137" y="285"/>
                </a:lnTo>
                <a:lnTo>
                  <a:pt x="137" y="293"/>
                </a:lnTo>
                <a:lnTo>
                  <a:pt x="292" y="29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398" name="Rectangle 67"/>
          <p:cNvSpPr>
            <a:spLocks noChangeArrowheads="1"/>
          </p:cNvSpPr>
          <p:nvPr/>
        </p:nvSpPr>
        <p:spPr bwMode="auto">
          <a:xfrm>
            <a:off x="4111874" y="5178298"/>
            <a:ext cx="20637" cy="1825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399" name="Freeform 68"/>
          <p:cNvSpPr>
            <a:spLocks/>
          </p:cNvSpPr>
          <p:nvPr/>
        </p:nvSpPr>
        <p:spPr bwMode="auto">
          <a:xfrm>
            <a:off x="5378699" y="4441698"/>
            <a:ext cx="22225" cy="11113"/>
          </a:xfrm>
          <a:custGeom>
            <a:avLst/>
            <a:gdLst>
              <a:gd name="T0" fmla="*/ 52 w 52"/>
              <a:gd name="T1" fmla="*/ 27 h 27"/>
              <a:gd name="T2" fmla="*/ 52 w 52"/>
              <a:gd name="T3" fmla="*/ 21 h 27"/>
              <a:gd name="T4" fmla="*/ 50 w 52"/>
              <a:gd name="T5" fmla="*/ 16 h 27"/>
              <a:gd name="T6" fmla="*/ 48 w 52"/>
              <a:gd name="T7" fmla="*/ 11 h 27"/>
              <a:gd name="T8" fmla="*/ 45 w 52"/>
              <a:gd name="T9" fmla="*/ 7 h 27"/>
              <a:gd name="T10" fmla="*/ 41 w 52"/>
              <a:gd name="T11" fmla="*/ 5 h 27"/>
              <a:gd name="T12" fmla="*/ 36 w 52"/>
              <a:gd name="T13" fmla="*/ 3 h 27"/>
              <a:gd name="T14" fmla="*/ 31 w 52"/>
              <a:gd name="T15" fmla="*/ 2 h 27"/>
              <a:gd name="T16" fmla="*/ 27 w 52"/>
              <a:gd name="T17" fmla="*/ 0 h 27"/>
              <a:gd name="T18" fmla="*/ 21 w 52"/>
              <a:gd name="T19" fmla="*/ 2 h 27"/>
              <a:gd name="T20" fmla="*/ 16 w 52"/>
              <a:gd name="T21" fmla="*/ 3 h 27"/>
              <a:gd name="T22" fmla="*/ 12 w 52"/>
              <a:gd name="T23" fmla="*/ 5 h 27"/>
              <a:gd name="T24" fmla="*/ 7 w 52"/>
              <a:gd name="T25" fmla="*/ 7 h 27"/>
              <a:gd name="T26" fmla="*/ 4 w 52"/>
              <a:gd name="T27" fmla="*/ 11 h 27"/>
              <a:gd name="T28" fmla="*/ 2 w 52"/>
              <a:gd name="T29" fmla="*/ 16 h 27"/>
              <a:gd name="T30" fmla="*/ 0 w 52"/>
              <a:gd name="T31" fmla="*/ 21 h 27"/>
              <a:gd name="T32" fmla="*/ 0 w 52"/>
              <a:gd name="T33" fmla="*/ 27 h 27"/>
              <a:gd name="T34" fmla="*/ 52 w 52"/>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7"/>
              <a:gd name="T56" fmla="*/ 52 w 5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7">
                <a:moveTo>
                  <a:pt x="52" y="27"/>
                </a:moveTo>
                <a:lnTo>
                  <a:pt x="52" y="21"/>
                </a:lnTo>
                <a:lnTo>
                  <a:pt x="50" y="16"/>
                </a:lnTo>
                <a:lnTo>
                  <a:pt x="48" y="11"/>
                </a:lnTo>
                <a:lnTo>
                  <a:pt x="45" y="7"/>
                </a:lnTo>
                <a:lnTo>
                  <a:pt x="41" y="5"/>
                </a:lnTo>
                <a:lnTo>
                  <a:pt x="36" y="3"/>
                </a:lnTo>
                <a:lnTo>
                  <a:pt x="31" y="2"/>
                </a:lnTo>
                <a:lnTo>
                  <a:pt x="27" y="0"/>
                </a:lnTo>
                <a:lnTo>
                  <a:pt x="21" y="2"/>
                </a:lnTo>
                <a:lnTo>
                  <a:pt x="16" y="3"/>
                </a:lnTo>
                <a:lnTo>
                  <a:pt x="12" y="5"/>
                </a:lnTo>
                <a:lnTo>
                  <a:pt x="7" y="7"/>
                </a:lnTo>
                <a:lnTo>
                  <a:pt x="4" y="11"/>
                </a:lnTo>
                <a:lnTo>
                  <a:pt x="2" y="16"/>
                </a:lnTo>
                <a:lnTo>
                  <a:pt x="0" y="21"/>
                </a:lnTo>
                <a:lnTo>
                  <a:pt x="0" y="27"/>
                </a:lnTo>
                <a:lnTo>
                  <a:pt x="5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00" name="Freeform 69"/>
          <p:cNvSpPr>
            <a:spLocks/>
          </p:cNvSpPr>
          <p:nvPr/>
        </p:nvSpPr>
        <p:spPr bwMode="auto">
          <a:xfrm>
            <a:off x="5337424" y="4452811"/>
            <a:ext cx="63500" cy="100012"/>
          </a:xfrm>
          <a:custGeom>
            <a:avLst/>
            <a:gdLst>
              <a:gd name="T0" fmla="*/ 32 w 157"/>
              <a:gd name="T1" fmla="*/ 252 h 252"/>
              <a:gd name="T2" fmla="*/ 32 w 157"/>
              <a:gd name="T3" fmla="*/ 252 h 252"/>
              <a:gd name="T4" fmla="*/ 44 w 157"/>
              <a:gd name="T5" fmla="*/ 242 h 252"/>
              <a:gd name="T6" fmla="*/ 55 w 157"/>
              <a:gd name="T7" fmla="*/ 232 h 252"/>
              <a:gd name="T8" fmla="*/ 66 w 157"/>
              <a:gd name="T9" fmla="*/ 222 h 252"/>
              <a:gd name="T10" fmla="*/ 77 w 157"/>
              <a:gd name="T11" fmla="*/ 211 h 252"/>
              <a:gd name="T12" fmla="*/ 86 w 157"/>
              <a:gd name="T13" fmla="*/ 200 h 252"/>
              <a:gd name="T14" fmla="*/ 95 w 157"/>
              <a:gd name="T15" fmla="*/ 188 h 252"/>
              <a:gd name="T16" fmla="*/ 105 w 157"/>
              <a:gd name="T17" fmla="*/ 175 h 252"/>
              <a:gd name="T18" fmla="*/ 112 w 157"/>
              <a:gd name="T19" fmla="*/ 162 h 252"/>
              <a:gd name="T20" fmla="*/ 120 w 157"/>
              <a:gd name="T21" fmla="*/ 150 h 252"/>
              <a:gd name="T22" fmla="*/ 127 w 157"/>
              <a:gd name="T23" fmla="*/ 137 h 252"/>
              <a:gd name="T24" fmla="*/ 133 w 157"/>
              <a:gd name="T25" fmla="*/ 123 h 252"/>
              <a:gd name="T26" fmla="*/ 139 w 157"/>
              <a:gd name="T27" fmla="*/ 108 h 252"/>
              <a:gd name="T28" fmla="*/ 143 w 157"/>
              <a:gd name="T29" fmla="*/ 94 h 252"/>
              <a:gd name="T30" fmla="*/ 148 w 157"/>
              <a:gd name="T31" fmla="*/ 79 h 252"/>
              <a:gd name="T32" fmla="*/ 151 w 157"/>
              <a:gd name="T33" fmla="*/ 64 h 252"/>
              <a:gd name="T34" fmla="*/ 154 w 157"/>
              <a:gd name="T35" fmla="*/ 48 h 252"/>
              <a:gd name="T36" fmla="*/ 156 w 157"/>
              <a:gd name="T37" fmla="*/ 33 h 252"/>
              <a:gd name="T38" fmla="*/ 157 w 157"/>
              <a:gd name="T39" fmla="*/ 16 h 252"/>
              <a:gd name="T40" fmla="*/ 157 w 157"/>
              <a:gd name="T41" fmla="*/ 0 h 252"/>
              <a:gd name="T42" fmla="*/ 105 w 157"/>
              <a:gd name="T43" fmla="*/ 0 h 252"/>
              <a:gd name="T44" fmla="*/ 104 w 157"/>
              <a:gd name="T45" fmla="*/ 14 h 252"/>
              <a:gd name="T46" fmla="*/ 104 w 157"/>
              <a:gd name="T47" fmla="*/ 27 h 252"/>
              <a:gd name="T48" fmla="*/ 102 w 157"/>
              <a:gd name="T49" fmla="*/ 40 h 252"/>
              <a:gd name="T50" fmla="*/ 99 w 157"/>
              <a:gd name="T51" fmla="*/ 53 h 252"/>
              <a:gd name="T52" fmla="*/ 96 w 157"/>
              <a:gd name="T53" fmla="*/ 66 h 252"/>
              <a:gd name="T54" fmla="*/ 93 w 157"/>
              <a:gd name="T55" fmla="*/ 78 h 252"/>
              <a:gd name="T56" fmla="*/ 89 w 157"/>
              <a:gd name="T57" fmla="*/ 89 h 252"/>
              <a:gd name="T58" fmla="*/ 84 w 157"/>
              <a:gd name="T59" fmla="*/ 101 h 252"/>
              <a:gd name="T60" fmla="*/ 79 w 157"/>
              <a:gd name="T61" fmla="*/ 113 h 252"/>
              <a:gd name="T62" fmla="*/ 74 w 157"/>
              <a:gd name="T63" fmla="*/ 124 h 252"/>
              <a:gd name="T64" fmla="*/ 67 w 157"/>
              <a:gd name="T65" fmla="*/ 136 h 252"/>
              <a:gd name="T66" fmla="*/ 60 w 157"/>
              <a:gd name="T67" fmla="*/ 145 h 252"/>
              <a:gd name="T68" fmla="*/ 53 w 157"/>
              <a:gd name="T69" fmla="*/ 156 h 252"/>
              <a:gd name="T70" fmla="*/ 46 w 157"/>
              <a:gd name="T71" fmla="*/ 166 h 252"/>
              <a:gd name="T72" fmla="*/ 37 w 157"/>
              <a:gd name="T73" fmla="*/ 175 h 252"/>
              <a:gd name="T74" fmla="*/ 29 w 157"/>
              <a:gd name="T75" fmla="*/ 184 h 252"/>
              <a:gd name="T76" fmla="*/ 19 w 157"/>
              <a:gd name="T77" fmla="*/ 193 h 252"/>
              <a:gd name="T78" fmla="*/ 10 w 157"/>
              <a:gd name="T79" fmla="*/ 201 h 252"/>
              <a:gd name="T80" fmla="*/ 1 w 157"/>
              <a:gd name="T81" fmla="*/ 209 h 252"/>
              <a:gd name="T82" fmla="*/ 0 w 157"/>
              <a:gd name="T83" fmla="*/ 209 h 252"/>
              <a:gd name="T84" fmla="*/ 32 w 157"/>
              <a:gd name="T85" fmla="*/ 252 h 2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7"/>
              <a:gd name="T130" fmla="*/ 0 h 252"/>
              <a:gd name="T131" fmla="*/ 157 w 157"/>
              <a:gd name="T132" fmla="*/ 252 h 2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7" h="252">
                <a:moveTo>
                  <a:pt x="32" y="252"/>
                </a:moveTo>
                <a:lnTo>
                  <a:pt x="32" y="252"/>
                </a:lnTo>
                <a:lnTo>
                  <a:pt x="44" y="242"/>
                </a:lnTo>
                <a:lnTo>
                  <a:pt x="55" y="232"/>
                </a:lnTo>
                <a:lnTo>
                  <a:pt x="66" y="222"/>
                </a:lnTo>
                <a:lnTo>
                  <a:pt x="77" y="211"/>
                </a:lnTo>
                <a:lnTo>
                  <a:pt x="86" y="200"/>
                </a:lnTo>
                <a:lnTo>
                  <a:pt x="95" y="188"/>
                </a:lnTo>
                <a:lnTo>
                  <a:pt x="105" y="175"/>
                </a:lnTo>
                <a:lnTo>
                  <a:pt x="112" y="162"/>
                </a:lnTo>
                <a:lnTo>
                  <a:pt x="120" y="150"/>
                </a:lnTo>
                <a:lnTo>
                  <a:pt x="127" y="137"/>
                </a:lnTo>
                <a:lnTo>
                  <a:pt x="133" y="123"/>
                </a:lnTo>
                <a:lnTo>
                  <a:pt x="139" y="108"/>
                </a:lnTo>
                <a:lnTo>
                  <a:pt x="143" y="94"/>
                </a:lnTo>
                <a:lnTo>
                  <a:pt x="148" y="79"/>
                </a:lnTo>
                <a:lnTo>
                  <a:pt x="151" y="64"/>
                </a:lnTo>
                <a:lnTo>
                  <a:pt x="154" y="48"/>
                </a:lnTo>
                <a:lnTo>
                  <a:pt x="156" y="33"/>
                </a:lnTo>
                <a:lnTo>
                  <a:pt x="157" y="16"/>
                </a:lnTo>
                <a:lnTo>
                  <a:pt x="157" y="0"/>
                </a:lnTo>
                <a:lnTo>
                  <a:pt x="105" y="0"/>
                </a:lnTo>
                <a:lnTo>
                  <a:pt x="104" y="14"/>
                </a:lnTo>
                <a:lnTo>
                  <a:pt x="104" y="27"/>
                </a:lnTo>
                <a:lnTo>
                  <a:pt x="102" y="40"/>
                </a:lnTo>
                <a:lnTo>
                  <a:pt x="99" y="53"/>
                </a:lnTo>
                <a:lnTo>
                  <a:pt x="96" y="66"/>
                </a:lnTo>
                <a:lnTo>
                  <a:pt x="93" y="78"/>
                </a:lnTo>
                <a:lnTo>
                  <a:pt x="89" y="89"/>
                </a:lnTo>
                <a:lnTo>
                  <a:pt x="84" y="101"/>
                </a:lnTo>
                <a:lnTo>
                  <a:pt x="79" y="113"/>
                </a:lnTo>
                <a:lnTo>
                  <a:pt x="74" y="124"/>
                </a:lnTo>
                <a:lnTo>
                  <a:pt x="67" y="136"/>
                </a:lnTo>
                <a:lnTo>
                  <a:pt x="60" y="145"/>
                </a:lnTo>
                <a:lnTo>
                  <a:pt x="53" y="156"/>
                </a:lnTo>
                <a:lnTo>
                  <a:pt x="46" y="166"/>
                </a:lnTo>
                <a:lnTo>
                  <a:pt x="37" y="175"/>
                </a:lnTo>
                <a:lnTo>
                  <a:pt x="29" y="184"/>
                </a:lnTo>
                <a:lnTo>
                  <a:pt x="19" y="193"/>
                </a:lnTo>
                <a:lnTo>
                  <a:pt x="10" y="201"/>
                </a:lnTo>
                <a:lnTo>
                  <a:pt x="1" y="209"/>
                </a:lnTo>
                <a:lnTo>
                  <a:pt x="0" y="209"/>
                </a:lnTo>
                <a:lnTo>
                  <a:pt x="32" y="252"/>
                </a:lnTo>
                <a:close/>
              </a:path>
            </a:pathLst>
          </a:custGeom>
          <a:solidFill>
            <a:schemeClr val="bg2"/>
          </a:solidFill>
          <a:ln>
            <a:noFill/>
          </a:ln>
          <a:extLst/>
        </p:spPr>
        <p:txBody>
          <a:bodyPr/>
          <a:lstStyle/>
          <a:p>
            <a:endParaRPr lang="es-MX" dirty="0"/>
          </a:p>
        </p:txBody>
      </p:sp>
      <p:sp>
        <p:nvSpPr>
          <p:cNvPr id="57401" name="Freeform 70"/>
          <p:cNvSpPr>
            <a:spLocks/>
          </p:cNvSpPr>
          <p:nvPr/>
        </p:nvSpPr>
        <p:spPr bwMode="auto">
          <a:xfrm>
            <a:off x="5332661" y="4535361"/>
            <a:ext cx="17463" cy="19050"/>
          </a:xfrm>
          <a:custGeom>
            <a:avLst/>
            <a:gdLst>
              <a:gd name="T0" fmla="*/ 11 w 43"/>
              <a:gd name="T1" fmla="*/ 0 h 48"/>
              <a:gd name="T2" fmla="*/ 6 w 43"/>
              <a:gd name="T3" fmla="*/ 4 h 48"/>
              <a:gd name="T4" fmla="*/ 3 w 43"/>
              <a:gd name="T5" fmla="*/ 8 h 48"/>
              <a:gd name="T6" fmla="*/ 1 w 43"/>
              <a:gd name="T7" fmla="*/ 14 h 48"/>
              <a:gd name="T8" fmla="*/ 0 w 43"/>
              <a:gd name="T9" fmla="*/ 19 h 48"/>
              <a:gd name="T10" fmla="*/ 0 w 43"/>
              <a:gd name="T11" fmla="*/ 23 h 48"/>
              <a:gd name="T12" fmla="*/ 1 w 43"/>
              <a:gd name="T13" fmla="*/ 29 h 48"/>
              <a:gd name="T14" fmla="*/ 3 w 43"/>
              <a:gd name="T15" fmla="*/ 33 h 48"/>
              <a:gd name="T16" fmla="*/ 5 w 43"/>
              <a:gd name="T17" fmla="*/ 37 h 48"/>
              <a:gd name="T18" fmla="*/ 8 w 43"/>
              <a:gd name="T19" fmla="*/ 40 h 48"/>
              <a:gd name="T20" fmla="*/ 13 w 43"/>
              <a:gd name="T21" fmla="*/ 44 h 48"/>
              <a:gd name="T22" fmla="*/ 17 w 43"/>
              <a:gd name="T23" fmla="*/ 47 h 48"/>
              <a:gd name="T24" fmla="*/ 21 w 43"/>
              <a:gd name="T25" fmla="*/ 48 h 48"/>
              <a:gd name="T26" fmla="*/ 27 w 43"/>
              <a:gd name="T27" fmla="*/ 48 h 48"/>
              <a:gd name="T28" fmla="*/ 32 w 43"/>
              <a:gd name="T29" fmla="*/ 48 h 48"/>
              <a:gd name="T30" fmla="*/ 37 w 43"/>
              <a:gd name="T31" fmla="*/ 46 h 48"/>
              <a:gd name="T32" fmla="*/ 43 w 43"/>
              <a:gd name="T33" fmla="*/ 43 h 48"/>
              <a:gd name="T34" fmla="*/ 11 w 43"/>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8"/>
              <a:gd name="T56" fmla="*/ 43 w 43"/>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8">
                <a:moveTo>
                  <a:pt x="11" y="0"/>
                </a:moveTo>
                <a:lnTo>
                  <a:pt x="6" y="4"/>
                </a:lnTo>
                <a:lnTo>
                  <a:pt x="3" y="8"/>
                </a:lnTo>
                <a:lnTo>
                  <a:pt x="1" y="14"/>
                </a:lnTo>
                <a:lnTo>
                  <a:pt x="0" y="19"/>
                </a:lnTo>
                <a:lnTo>
                  <a:pt x="0" y="23"/>
                </a:lnTo>
                <a:lnTo>
                  <a:pt x="1" y="29"/>
                </a:lnTo>
                <a:lnTo>
                  <a:pt x="3" y="33"/>
                </a:lnTo>
                <a:lnTo>
                  <a:pt x="5" y="37"/>
                </a:lnTo>
                <a:lnTo>
                  <a:pt x="8" y="40"/>
                </a:lnTo>
                <a:lnTo>
                  <a:pt x="13" y="44"/>
                </a:lnTo>
                <a:lnTo>
                  <a:pt x="17" y="47"/>
                </a:lnTo>
                <a:lnTo>
                  <a:pt x="21" y="48"/>
                </a:lnTo>
                <a:lnTo>
                  <a:pt x="27" y="48"/>
                </a:lnTo>
                <a:lnTo>
                  <a:pt x="32" y="48"/>
                </a:lnTo>
                <a:lnTo>
                  <a:pt x="37" y="46"/>
                </a:lnTo>
                <a:lnTo>
                  <a:pt x="43" y="4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02" name="Freeform 71"/>
          <p:cNvSpPr>
            <a:spLocks/>
          </p:cNvSpPr>
          <p:nvPr/>
        </p:nvSpPr>
        <p:spPr bwMode="auto">
          <a:xfrm>
            <a:off x="5285036" y="4555998"/>
            <a:ext cx="11113" cy="20638"/>
          </a:xfrm>
          <a:custGeom>
            <a:avLst/>
            <a:gdLst>
              <a:gd name="T0" fmla="*/ 6 w 29"/>
              <a:gd name="T1" fmla="*/ 54 h 54"/>
              <a:gd name="T2" fmla="*/ 12 w 29"/>
              <a:gd name="T3" fmla="*/ 52 h 54"/>
              <a:gd name="T4" fmla="*/ 18 w 29"/>
              <a:gd name="T5" fmla="*/ 49 h 54"/>
              <a:gd name="T6" fmla="*/ 22 w 29"/>
              <a:gd name="T7" fmla="*/ 47 h 54"/>
              <a:gd name="T8" fmla="*/ 25 w 29"/>
              <a:gd name="T9" fmla="*/ 43 h 54"/>
              <a:gd name="T10" fmla="*/ 27 w 29"/>
              <a:gd name="T11" fmla="*/ 39 h 54"/>
              <a:gd name="T12" fmla="*/ 29 w 29"/>
              <a:gd name="T13" fmla="*/ 34 h 54"/>
              <a:gd name="T14" fmla="*/ 29 w 29"/>
              <a:gd name="T15" fmla="*/ 29 h 54"/>
              <a:gd name="T16" fmla="*/ 29 w 29"/>
              <a:gd name="T17" fmla="*/ 25 h 54"/>
              <a:gd name="T18" fmla="*/ 28 w 29"/>
              <a:gd name="T19" fmla="*/ 19 h 54"/>
              <a:gd name="T20" fmla="*/ 27 w 29"/>
              <a:gd name="T21" fmla="*/ 15 h 54"/>
              <a:gd name="T22" fmla="*/ 24 w 29"/>
              <a:gd name="T23" fmla="*/ 11 h 54"/>
              <a:gd name="T24" fmla="*/ 21 w 29"/>
              <a:gd name="T25" fmla="*/ 7 h 54"/>
              <a:gd name="T26" fmla="*/ 18 w 29"/>
              <a:gd name="T27" fmla="*/ 3 h 54"/>
              <a:gd name="T28" fmla="*/ 12 w 29"/>
              <a:gd name="T29" fmla="*/ 1 h 54"/>
              <a:gd name="T30" fmla="*/ 7 w 29"/>
              <a:gd name="T31" fmla="*/ 0 h 54"/>
              <a:gd name="T32" fmla="*/ 0 w 29"/>
              <a:gd name="T33" fmla="*/ 0 h 54"/>
              <a:gd name="T34" fmla="*/ 6 w 29"/>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54"/>
              <a:gd name="T56" fmla="*/ 29 w 2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54">
                <a:moveTo>
                  <a:pt x="6" y="54"/>
                </a:moveTo>
                <a:lnTo>
                  <a:pt x="12" y="52"/>
                </a:lnTo>
                <a:lnTo>
                  <a:pt x="18" y="49"/>
                </a:lnTo>
                <a:lnTo>
                  <a:pt x="22" y="47"/>
                </a:lnTo>
                <a:lnTo>
                  <a:pt x="25" y="43"/>
                </a:lnTo>
                <a:lnTo>
                  <a:pt x="27" y="39"/>
                </a:lnTo>
                <a:lnTo>
                  <a:pt x="29" y="34"/>
                </a:lnTo>
                <a:lnTo>
                  <a:pt x="29" y="29"/>
                </a:lnTo>
                <a:lnTo>
                  <a:pt x="29" y="25"/>
                </a:lnTo>
                <a:lnTo>
                  <a:pt x="28" y="19"/>
                </a:lnTo>
                <a:lnTo>
                  <a:pt x="27" y="15"/>
                </a:lnTo>
                <a:lnTo>
                  <a:pt x="24" y="11"/>
                </a:lnTo>
                <a:lnTo>
                  <a:pt x="21" y="7"/>
                </a:lnTo>
                <a:lnTo>
                  <a:pt x="18" y="3"/>
                </a:lnTo>
                <a:lnTo>
                  <a:pt x="12" y="1"/>
                </a:lnTo>
                <a:lnTo>
                  <a:pt x="7" y="0"/>
                </a:lnTo>
                <a:lnTo>
                  <a:pt x="0" y="0"/>
                </a:lnTo>
                <a:lnTo>
                  <a:pt x="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03" name="Freeform 72"/>
          <p:cNvSpPr>
            <a:spLocks/>
          </p:cNvSpPr>
          <p:nvPr/>
        </p:nvSpPr>
        <p:spPr bwMode="auto">
          <a:xfrm>
            <a:off x="5275511" y="4555998"/>
            <a:ext cx="11113" cy="20638"/>
          </a:xfrm>
          <a:custGeom>
            <a:avLst/>
            <a:gdLst>
              <a:gd name="T0" fmla="*/ 0 w 26"/>
              <a:gd name="T1" fmla="*/ 55 h 55"/>
              <a:gd name="T2" fmla="*/ 0 w 26"/>
              <a:gd name="T3" fmla="*/ 55 h 55"/>
              <a:gd name="T4" fmla="*/ 16 w 26"/>
              <a:gd name="T5" fmla="*/ 54 h 55"/>
              <a:gd name="T6" fmla="*/ 26 w 26"/>
              <a:gd name="T7" fmla="*/ 54 h 55"/>
              <a:gd name="T8" fmla="*/ 20 w 26"/>
              <a:gd name="T9" fmla="*/ 0 h 55"/>
              <a:gd name="T10" fmla="*/ 13 w 26"/>
              <a:gd name="T11" fmla="*/ 1 h 55"/>
              <a:gd name="T12" fmla="*/ 0 w 26"/>
              <a:gd name="T13" fmla="*/ 1 h 55"/>
              <a:gd name="T14" fmla="*/ 0 w 26"/>
              <a:gd name="T15" fmla="*/ 1 h 55"/>
              <a:gd name="T16" fmla="*/ 0 w 26"/>
              <a:gd name="T17" fmla="*/ 55 h 55"/>
              <a:gd name="T18" fmla="*/ 0 w 26"/>
              <a:gd name="T19" fmla="*/ 55 h 55"/>
              <a:gd name="T20" fmla="*/ 0 w 26"/>
              <a:gd name="T21" fmla="*/ 5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5"/>
              <a:gd name="T35" fmla="*/ 26 w 2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5">
                <a:moveTo>
                  <a:pt x="0" y="55"/>
                </a:moveTo>
                <a:lnTo>
                  <a:pt x="0" y="55"/>
                </a:lnTo>
                <a:lnTo>
                  <a:pt x="16" y="54"/>
                </a:lnTo>
                <a:lnTo>
                  <a:pt x="26" y="54"/>
                </a:lnTo>
                <a:lnTo>
                  <a:pt x="20" y="0"/>
                </a:lnTo>
                <a:lnTo>
                  <a:pt x="13" y="1"/>
                </a:lnTo>
                <a:lnTo>
                  <a:pt x="0" y="1"/>
                </a:lnTo>
                <a:lnTo>
                  <a:pt x="0" y="55"/>
                </a:lnTo>
                <a:close/>
              </a:path>
            </a:pathLst>
          </a:custGeom>
          <a:solidFill>
            <a:schemeClr val="bg2"/>
          </a:solidFill>
          <a:ln>
            <a:noFill/>
          </a:ln>
          <a:extLst/>
        </p:spPr>
        <p:txBody>
          <a:bodyPr/>
          <a:lstStyle/>
          <a:p>
            <a:endParaRPr lang="es-MX" dirty="0"/>
          </a:p>
        </p:txBody>
      </p:sp>
      <p:sp>
        <p:nvSpPr>
          <p:cNvPr id="57404" name="Freeform 73"/>
          <p:cNvSpPr>
            <a:spLocks/>
          </p:cNvSpPr>
          <p:nvPr/>
        </p:nvSpPr>
        <p:spPr bwMode="auto">
          <a:xfrm>
            <a:off x="5183436" y="4521073"/>
            <a:ext cx="92075" cy="55563"/>
          </a:xfrm>
          <a:custGeom>
            <a:avLst/>
            <a:gdLst>
              <a:gd name="T0" fmla="*/ 0 w 235"/>
              <a:gd name="T1" fmla="*/ 36 h 142"/>
              <a:gd name="T2" fmla="*/ 3 w 235"/>
              <a:gd name="T3" fmla="*/ 39 h 142"/>
              <a:gd name="T4" fmla="*/ 14 w 235"/>
              <a:gd name="T5" fmla="*/ 50 h 142"/>
              <a:gd name="T6" fmla="*/ 25 w 235"/>
              <a:gd name="T7" fmla="*/ 60 h 142"/>
              <a:gd name="T8" fmla="*/ 35 w 235"/>
              <a:gd name="T9" fmla="*/ 70 h 142"/>
              <a:gd name="T10" fmla="*/ 47 w 235"/>
              <a:gd name="T11" fmla="*/ 80 h 142"/>
              <a:gd name="T12" fmla="*/ 60 w 235"/>
              <a:gd name="T13" fmla="*/ 88 h 142"/>
              <a:gd name="T14" fmla="*/ 73 w 235"/>
              <a:gd name="T15" fmla="*/ 96 h 142"/>
              <a:gd name="T16" fmla="*/ 86 w 235"/>
              <a:gd name="T17" fmla="*/ 104 h 142"/>
              <a:gd name="T18" fmla="*/ 99 w 235"/>
              <a:gd name="T19" fmla="*/ 111 h 142"/>
              <a:gd name="T20" fmla="*/ 113 w 235"/>
              <a:gd name="T21" fmla="*/ 117 h 142"/>
              <a:gd name="T22" fmla="*/ 127 w 235"/>
              <a:gd name="T23" fmla="*/ 123 h 142"/>
              <a:gd name="T24" fmla="*/ 142 w 235"/>
              <a:gd name="T25" fmla="*/ 128 h 142"/>
              <a:gd name="T26" fmla="*/ 157 w 235"/>
              <a:gd name="T27" fmla="*/ 132 h 142"/>
              <a:gd name="T28" fmla="*/ 172 w 235"/>
              <a:gd name="T29" fmla="*/ 135 h 142"/>
              <a:gd name="T30" fmla="*/ 187 w 235"/>
              <a:gd name="T31" fmla="*/ 138 h 142"/>
              <a:gd name="T32" fmla="*/ 203 w 235"/>
              <a:gd name="T33" fmla="*/ 140 h 142"/>
              <a:gd name="T34" fmla="*/ 219 w 235"/>
              <a:gd name="T35" fmla="*/ 141 h 142"/>
              <a:gd name="T36" fmla="*/ 235 w 235"/>
              <a:gd name="T37" fmla="*/ 142 h 142"/>
              <a:gd name="T38" fmla="*/ 235 w 235"/>
              <a:gd name="T39" fmla="*/ 88 h 142"/>
              <a:gd name="T40" fmla="*/ 221 w 235"/>
              <a:gd name="T41" fmla="*/ 88 h 142"/>
              <a:gd name="T42" fmla="*/ 208 w 235"/>
              <a:gd name="T43" fmla="*/ 87 h 142"/>
              <a:gd name="T44" fmla="*/ 195 w 235"/>
              <a:gd name="T45" fmla="*/ 85 h 142"/>
              <a:gd name="T46" fmla="*/ 182 w 235"/>
              <a:gd name="T47" fmla="*/ 83 h 142"/>
              <a:gd name="T48" fmla="*/ 169 w 235"/>
              <a:gd name="T49" fmla="*/ 80 h 142"/>
              <a:gd name="T50" fmla="*/ 158 w 235"/>
              <a:gd name="T51" fmla="*/ 76 h 142"/>
              <a:gd name="T52" fmla="*/ 146 w 235"/>
              <a:gd name="T53" fmla="*/ 72 h 142"/>
              <a:gd name="T54" fmla="*/ 133 w 235"/>
              <a:gd name="T55" fmla="*/ 68 h 142"/>
              <a:gd name="T56" fmla="*/ 122 w 235"/>
              <a:gd name="T57" fmla="*/ 62 h 142"/>
              <a:gd name="T58" fmla="*/ 110 w 235"/>
              <a:gd name="T59" fmla="*/ 57 h 142"/>
              <a:gd name="T60" fmla="*/ 100 w 235"/>
              <a:gd name="T61" fmla="*/ 51 h 142"/>
              <a:gd name="T62" fmla="*/ 89 w 235"/>
              <a:gd name="T63" fmla="*/ 44 h 142"/>
              <a:gd name="T64" fmla="*/ 79 w 235"/>
              <a:gd name="T65" fmla="*/ 37 h 142"/>
              <a:gd name="T66" fmla="*/ 70 w 235"/>
              <a:gd name="T67" fmla="*/ 29 h 142"/>
              <a:gd name="T68" fmla="*/ 60 w 235"/>
              <a:gd name="T69" fmla="*/ 21 h 142"/>
              <a:gd name="T70" fmla="*/ 51 w 235"/>
              <a:gd name="T71" fmla="*/ 12 h 142"/>
              <a:gd name="T72" fmla="*/ 43 w 235"/>
              <a:gd name="T73" fmla="*/ 3 h 142"/>
              <a:gd name="T74" fmla="*/ 40 w 235"/>
              <a:gd name="T75" fmla="*/ 0 h 142"/>
              <a:gd name="T76" fmla="*/ 0 w 235"/>
              <a:gd name="T77" fmla="*/ 36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5"/>
              <a:gd name="T118" fmla="*/ 0 h 142"/>
              <a:gd name="T119" fmla="*/ 235 w 235"/>
              <a:gd name="T120" fmla="*/ 142 h 1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5" h="142">
                <a:moveTo>
                  <a:pt x="0" y="36"/>
                </a:moveTo>
                <a:lnTo>
                  <a:pt x="3" y="39"/>
                </a:lnTo>
                <a:lnTo>
                  <a:pt x="14" y="50"/>
                </a:lnTo>
                <a:lnTo>
                  <a:pt x="25" y="60"/>
                </a:lnTo>
                <a:lnTo>
                  <a:pt x="35" y="70"/>
                </a:lnTo>
                <a:lnTo>
                  <a:pt x="47" y="80"/>
                </a:lnTo>
                <a:lnTo>
                  <a:pt x="60" y="88"/>
                </a:lnTo>
                <a:lnTo>
                  <a:pt x="73" y="96"/>
                </a:lnTo>
                <a:lnTo>
                  <a:pt x="86" y="104"/>
                </a:lnTo>
                <a:lnTo>
                  <a:pt x="99" y="111"/>
                </a:lnTo>
                <a:lnTo>
                  <a:pt x="113" y="117"/>
                </a:lnTo>
                <a:lnTo>
                  <a:pt x="127" y="123"/>
                </a:lnTo>
                <a:lnTo>
                  <a:pt x="142" y="128"/>
                </a:lnTo>
                <a:lnTo>
                  <a:pt x="157" y="132"/>
                </a:lnTo>
                <a:lnTo>
                  <a:pt x="172" y="135"/>
                </a:lnTo>
                <a:lnTo>
                  <a:pt x="187" y="138"/>
                </a:lnTo>
                <a:lnTo>
                  <a:pt x="203" y="140"/>
                </a:lnTo>
                <a:lnTo>
                  <a:pt x="219" y="141"/>
                </a:lnTo>
                <a:lnTo>
                  <a:pt x="235" y="142"/>
                </a:lnTo>
                <a:lnTo>
                  <a:pt x="235" y="88"/>
                </a:lnTo>
                <a:lnTo>
                  <a:pt x="221" y="88"/>
                </a:lnTo>
                <a:lnTo>
                  <a:pt x="208" y="87"/>
                </a:lnTo>
                <a:lnTo>
                  <a:pt x="195" y="85"/>
                </a:lnTo>
                <a:lnTo>
                  <a:pt x="182" y="83"/>
                </a:lnTo>
                <a:lnTo>
                  <a:pt x="169" y="80"/>
                </a:lnTo>
                <a:lnTo>
                  <a:pt x="158" y="76"/>
                </a:lnTo>
                <a:lnTo>
                  <a:pt x="146" y="72"/>
                </a:lnTo>
                <a:lnTo>
                  <a:pt x="133" y="68"/>
                </a:lnTo>
                <a:lnTo>
                  <a:pt x="122" y="62"/>
                </a:lnTo>
                <a:lnTo>
                  <a:pt x="110" y="57"/>
                </a:lnTo>
                <a:lnTo>
                  <a:pt x="100" y="51"/>
                </a:lnTo>
                <a:lnTo>
                  <a:pt x="89" y="44"/>
                </a:lnTo>
                <a:lnTo>
                  <a:pt x="79" y="37"/>
                </a:lnTo>
                <a:lnTo>
                  <a:pt x="70" y="29"/>
                </a:lnTo>
                <a:lnTo>
                  <a:pt x="60" y="21"/>
                </a:lnTo>
                <a:lnTo>
                  <a:pt x="51" y="12"/>
                </a:lnTo>
                <a:lnTo>
                  <a:pt x="43" y="3"/>
                </a:lnTo>
                <a:lnTo>
                  <a:pt x="40" y="0"/>
                </a:lnTo>
                <a:lnTo>
                  <a:pt x="0"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05" name="Freeform 74"/>
          <p:cNvSpPr>
            <a:spLocks/>
          </p:cNvSpPr>
          <p:nvPr/>
        </p:nvSpPr>
        <p:spPr bwMode="auto">
          <a:xfrm>
            <a:off x="5180261" y="4517898"/>
            <a:ext cx="19050" cy="17463"/>
          </a:xfrm>
          <a:custGeom>
            <a:avLst/>
            <a:gdLst>
              <a:gd name="T0" fmla="*/ 48 w 48"/>
              <a:gd name="T1" fmla="*/ 10 h 46"/>
              <a:gd name="T2" fmla="*/ 43 w 48"/>
              <a:gd name="T3" fmla="*/ 6 h 46"/>
              <a:gd name="T4" fmla="*/ 38 w 48"/>
              <a:gd name="T5" fmla="*/ 3 h 46"/>
              <a:gd name="T6" fmla="*/ 33 w 48"/>
              <a:gd name="T7" fmla="*/ 2 h 46"/>
              <a:gd name="T8" fmla="*/ 28 w 48"/>
              <a:gd name="T9" fmla="*/ 0 h 46"/>
              <a:gd name="T10" fmla="*/ 23 w 48"/>
              <a:gd name="T11" fmla="*/ 2 h 46"/>
              <a:gd name="T12" fmla="*/ 19 w 48"/>
              <a:gd name="T13" fmla="*/ 3 h 46"/>
              <a:gd name="T14" fmla="*/ 14 w 48"/>
              <a:gd name="T15" fmla="*/ 5 h 46"/>
              <a:gd name="T16" fmla="*/ 10 w 48"/>
              <a:gd name="T17" fmla="*/ 8 h 46"/>
              <a:gd name="T18" fmla="*/ 7 w 48"/>
              <a:gd name="T19" fmla="*/ 12 h 46"/>
              <a:gd name="T20" fmla="*/ 4 w 48"/>
              <a:gd name="T21" fmla="*/ 15 h 46"/>
              <a:gd name="T22" fmla="*/ 1 w 48"/>
              <a:gd name="T23" fmla="*/ 21 h 46"/>
              <a:gd name="T24" fmla="*/ 0 w 48"/>
              <a:gd name="T25" fmla="*/ 25 h 46"/>
              <a:gd name="T26" fmla="*/ 0 w 48"/>
              <a:gd name="T27" fmla="*/ 31 h 46"/>
              <a:gd name="T28" fmla="*/ 2 w 48"/>
              <a:gd name="T29" fmla="*/ 36 h 46"/>
              <a:gd name="T30" fmla="*/ 5 w 48"/>
              <a:gd name="T31" fmla="*/ 41 h 46"/>
              <a:gd name="T32" fmla="*/ 8 w 48"/>
              <a:gd name="T33" fmla="*/ 46 h 46"/>
              <a:gd name="T34" fmla="*/ 48 w 48"/>
              <a:gd name="T35" fmla="*/ 1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6"/>
              <a:gd name="T56" fmla="*/ 48 w 48"/>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6">
                <a:moveTo>
                  <a:pt x="48" y="10"/>
                </a:moveTo>
                <a:lnTo>
                  <a:pt x="43" y="6"/>
                </a:lnTo>
                <a:lnTo>
                  <a:pt x="38" y="3"/>
                </a:lnTo>
                <a:lnTo>
                  <a:pt x="33" y="2"/>
                </a:lnTo>
                <a:lnTo>
                  <a:pt x="28" y="0"/>
                </a:lnTo>
                <a:lnTo>
                  <a:pt x="23" y="2"/>
                </a:lnTo>
                <a:lnTo>
                  <a:pt x="19" y="3"/>
                </a:lnTo>
                <a:lnTo>
                  <a:pt x="14" y="5"/>
                </a:lnTo>
                <a:lnTo>
                  <a:pt x="10" y="8"/>
                </a:lnTo>
                <a:lnTo>
                  <a:pt x="7" y="12"/>
                </a:lnTo>
                <a:lnTo>
                  <a:pt x="4" y="15"/>
                </a:lnTo>
                <a:lnTo>
                  <a:pt x="1" y="21"/>
                </a:lnTo>
                <a:lnTo>
                  <a:pt x="0" y="25"/>
                </a:lnTo>
                <a:lnTo>
                  <a:pt x="0" y="31"/>
                </a:lnTo>
                <a:lnTo>
                  <a:pt x="2" y="36"/>
                </a:lnTo>
                <a:lnTo>
                  <a:pt x="5" y="41"/>
                </a:lnTo>
                <a:lnTo>
                  <a:pt x="8" y="46"/>
                </a:lnTo>
                <a:lnTo>
                  <a:pt x="4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06" name="Freeform 75"/>
          <p:cNvSpPr>
            <a:spLocks/>
          </p:cNvSpPr>
          <p:nvPr/>
        </p:nvSpPr>
        <p:spPr bwMode="auto">
          <a:xfrm>
            <a:off x="5153274" y="4470273"/>
            <a:ext cx="20637" cy="12700"/>
          </a:xfrm>
          <a:custGeom>
            <a:avLst/>
            <a:gdLst>
              <a:gd name="T0" fmla="*/ 0 w 52"/>
              <a:gd name="T1" fmla="*/ 11 h 32"/>
              <a:gd name="T2" fmla="*/ 2 w 52"/>
              <a:gd name="T3" fmla="*/ 16 h 32"/>
              <a:gd name="T4" fmla="*/ 5 w 52"/>
              <a:gd name="T5" fmla="*/ 22 h 32"/>
              <a:gd name="T6" fmla="*/ 8 w 52"/>
              <a:gd name="T7" fmla="*/ 26 h 32"/>
              <a:gd name="T8" fmla="*/ 13 w 52"/>
              <a:gd name="T9" fmla="*/ 28 h 32"/>
              <a:gd name="T10" fmla="*/ 17 w 52"/>
              <a:gd name="T11" fmla="*/ 30 h 32"/>
              <a:gd name="T12" fmla="*/ 21 w 52"/>
              <a:gd name="T13" fmla="*/ 31 h 32"/>
              <a:gd name="T14" fmla="*/ 27 w 52"/>
              <a:gd name="T15" fmla="*/ 32 h 32"/>
              <a:gd name="T16" fmla="*/ 31 w 52"/>
              <a:gd name="T17" fmla="*/ 31 h 32"/>
              <a:gd name="T18" fmla="*/ 36 w 52"/>
              <a:gd name="T19" fmla="*/ 30 h 32"/>
              <a:gd name="T20" fmla="*/ 41 w 52"/>
              <a:gd name="T21" fmla="*/ 28 h 32"/>
              <a:gd name="T22" fmla="*/ 45 w 52"/>
              <a:gd name="T23" fmla="*/ 25 h 32"/>
              <a:gd name="T24" fmla="*/ 48 w 52"/>
              <a:gd name="T25" fmla="*/ 21 h 32"/>
              <a:gd name="T26" fmla="*/ 50 w 52"/>
              <a:gd name="T27" fmla="*/ 16 h 32"/>
              <a:gd name="T28" fmla="*/ 52 w 52"/>
              <a:gd name="T29" fmla="*/ 12 h 32"/>
              <a:gd name="T30" fmla="*/ 52 w 52"/>
              <a:gd name="T31" fmla="*/ 7 h 32"/>
              <a:gd name="T32" fmla="*/ 52 w 52"/>
              <a:gd name="T33" fmla="*/ 0 h 32"/>
              <a:gd name="T34" fmla="*/ 0 w 52"/>
              <a:gd name="T35" fmla="*/ 11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2"/>
              <a:gd name="T56" fmla="*/ 52 w 52"/>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2">
                <a:moveTo>
                  <a:pt x="0" y="11"/>
                </a:moveTo>
                <a:lnTo>
                  <a:pt x="2" y="16"/>
                </a:lnTo>
                <a:lnTo>
                  <a:pt x="5" y="22"/>
                </a:lnTo>
                <a:lnTo>
                  <a:pt x="8" y="26"/>
                </a:lnTo>
                <a:lnTo>
                  <a:pt x="13" y="28"/>
                </a:lnTo>
                <a:lnTo>
                  <a:pt x="17" y="30"/>
                </a:lnTo>
                <a:lnTo>
                  <a:pt x="21" y="31"/>
                </a:lnTo>
                <a:lnTo>
                  <a:pt x="27" y="32"/>
                </a:lnTo>
                <a:lnTo>
                  <a:pt x="31" y="31"/>
                </a:lnTo>
                <a:lnTo>
                  <a:pt x="36" y="30"/>
                </a:lnTo>
                <a:lnTo>
                  <a:pt x="41" y="28"/>
                </a:lnTo>
                <a:lnTo>
                  <a:pt x="45" y="25"/>
                </a:lnTo>
                <a:lnTo>
                  <a:pt x="48" y="21"/>
                </a:lnTo>
                <a:lnTo>
                  <a:pt x="50" y="16"/>
                </a:lnTo>
                <a:lnTo>
                  <a:pt x="52" y="12"/>
                </a:lnTo>
                <a:lnTo>
                  <a:pt x="52" y="7"/>
                </a:lnTo>
                <a:lnTo>
                  <a:pt x="52"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07" name="Freeform 76"/>
          <p:cNvSpPr>
            <a:spLocks/>
          </p:cNvSpPr>
          <p:nvPr/>
        </p:nvSpPr>
        <p:spPr bwMode="auto">
          <a:xfrm>
            <a:off x="5151686" y="4452811"/>
            <a:ext cx="22225" cy="20637"/>
          </a:xfrm>
          <a:custGeom>
            <a:avLst/>
            <a:gdLst>
              <a:gd name="T0" fmla="*/ 0 w 57"/>
              <a:gd name="T1" fmla="*/ 0 h 53"/>
              <a:gd name="T2" fmla="*/ 0 w 57"/>
              <a:gd name="T3" fmla="*/ 0 h 53"/>
              <a:gd name="T4" fmla="*/ 2 w 57"/>
              <a:gd name="T5" fmla="*/ 16 h 53"/>
              <a:gd name="T6" fmla="*/ 3 w 57"/>
              <a:gd name="T7" fmla="*/ 33 h 53"/>
              <a:gd name="T8" fmla="*/ 4 w 57"/>
              <a:gd name="T9" fmla="*/ 48 h 53"/>
              <a:gd name="T10" fmla="*/ 5 w 57"/>
              <a:gd name="T11" fmla="*/ 53 h 53"/>
              <a:gd name="T12" fmla="*/ 57 w 57"/>
              <a:gd name="T13" fmla="*/ 42 h 53"/>
              <a:gd name="T14" fmla="*/ 57 w 57"/>
              <a:gd name="T15" fmla="*/ 40 h 53"/>
              <a:gd name="T16" fmla="*/ 55 w 57"/>
              <a:gd name="T17" fmla="*/ 27 h 53"/>
              <a:gd name="T18" fmla="*/ 54 w 57"/>
              <a:gd name="T19" fmla="*/ 14 h 53"/>
              <a:gd name="T20" fmla="*/ 54 w 57"/>
              <a:gd name="T21" fmla="*/ 0 h 53"/>
              <a:gd name="T22" fmla="*/ 54 w 57"/>
              <a:gd name="T23" fmla="*/ 0 h 53"/>
              <a:gd name="T24" fmla="*/ 0 w 57"/>
              <a:gd name="T25" fmla="*/ 0 h 53"/>
              <a:gd name="T26" fmla="*/ 0 w 57"/>
              <a:gd name="T27" fmla="*/ 0 h 53"/>
              <a:gd name="T28" fmla="*/ 0 w 57"/>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3"/>
              <a:gd name="T47" fmla="*/ 57 w 57"/>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3">
                <a:moveTo>
                  <a:pt x="0" y="0"/>
                </a:moveTo>
                <a:lnTo>
                  <a:pt x="0" y="0"/>
                </a:lnTo>
                <a:lnTo>
                  <a:pt x="2" y="16"/>
                </a:lnTo>
                <a:lnTo>
                  <a:pt x="3" y="33"/>
                </a:lnTo>
                <a:lnTo>
                  <a:pt x="4" y="48"/>
                </a:lnTo>
                <a:lnTo>
                  <a:pt x="5" y="53"/>
                </a:lnTo>
                <a:lnTo>
                  <a:pt x="57" y="42"/>
                </a:lnTo>
                <a:lnTo>
                  <a:pt x="57" y="40"/>
                </a:lnTo>
                <a:lnTo>
                  <a:pt x="55" y="27"/>
                </a:lnTo>
                <a:lnTo>
                  <a:pt x="54" y="14"/>
                </a:lnTo>
                <a:lnTo>
                  <a:pt x="54" y="0"/>
                </a:lnTo>
                <a:lnTo>
                  <a:pt x="0" y="0"/>
                </a:lnTo>
                <a:close/>
              </a:path>
            </a:pathLst>
          </a:custGeom>
          <a:solidFill>
            <a:schemeClr val="bg2"/>
          </a:solidFill>
          <a:ln>
            <a:noFill/>
          </a:ln>
          <a:extLst/>
        </p:spPr>
        <p:txBody>
          <a:bodyPr/>
          <a:lstStyle/>
          <a:p>
            <a:endParaRPr lang="es-MX" dirty="0"/>
          </a:p>
        </p:txBody>
      </p:sp>
      <p:sp>
        <p:nvSpPr>
          <p:cNvPr id="57408" name="Freeform 77"/>
          <p:cNvSpPr>
            <a:spLocks/>
          </p:cNvSpPr>
          <p:nvPr/>
        </p:nvSpPr>
        <p:spPr bwMode="auto">
          <a:xfrm>
            <a:off x="5151686" y="4367086"/>
            <a:ext cx="50800" cy="85725"/>
          </a:xfrm>
          <a:custGeom>
            <a:avLst/>
            <a:gdLst>
              <a:gd name="T0" fmla="*/ 87 w 127"/>
              <a:gd name="T1" fmla="*/ 0 h 217"/>
              <a:gd name="T2" fmla="*/ 82 w 127"/>
              <a:gd name="T3" fmla="*/ 7 h 217"/>
              <a:gd name="T4" fmla="*/ 72 w 127"/>
              <a:gd name="T5" fmla="*/ 19 h 217"/>
              <a:gd name="T6" fmla="*/ 63 w 127"/>
              <a:gd name="T7" fmla="*/ 30 h 217"/>
              <a:gd name="T8" fmla="*/ 54 w 127"/>
              <a:gd name="T9" fmla="*/ 42 h 217"/>
              <a:gd name="T10" fmla="*/ 46 w 127"/>
              <a:gd name="T11" fmla="*/ 55 h 217"/>
              <a:gd name="T12" fmla="*/ 38 w 127"/>
              <a:gd name="T13" fmla="*/ 68 h 217"/>
              <a:gd name="T14" fmla="*/ 32 w 127"/>
              <a:gd name="T15" fmla="*/ 82 h 217"/>
              <a:gd name="T16" fmla="*/ 25 w 127"/>
              <a:gd name="T17" fmla="*/ 96 h 217"/>
              <a:gd name="T18" fmla="*/ 20 w 127"/>
              <a:gd name="T19" fmla="*/ 110 h 217"/>
              <a:gd name="T20" fmla="*/ 14 w 127"/>
              <a:gd name="T21" fmla="*/ 125 h 217"/>
              <a:gd name="T22" fmla="*/ 10 w 127"/>
              <a:gd name="T23" fmla="*/ 139 h 217"/>
              <a:gd name="T24" fmla="*/ 7 w 127"/>
              <a:gd name="T25" fmla="*/ 154 h 217"/>
              <a:gd name="T26" fmla="*/ 4 w 127"/>
              <a:gd name="T27" fmla="*/ 170 h 217"/>
              <a:gd name="T28" fmla="*/ 3 w 127"/>
              <a:gd name="T29" fmla="*/ 185 h 217"/>
              <a:gd name="T30" fmla="*/ 2 w 127"/>
              <a:gd name="T31" fmla="*/ 201 h 217"/>
              <a:gd name="T32" fmla="*/ 0 w 127"/>
              <a:gd name="T33" fmla="*/ 217 h 217"/>
              <a:gd name="T34" fmla="*/ 54 w 127"/>
              <a:gd name="T35" fmla="*/ 217 h 217"/>
              <a:gd name="T36" fmla="*/ 54 w 127"/>
              <a:gd name="T37" fmla="*/ 204 h 217"/>
              <a:gd name="T38" fmla="*/ 55 w 127"/>
              <a:gd name="T39" fmla="*/ 190 h 217"/>
              <a:gd name="T40" fmla="*/ 57 w 127"/>
              <a:gd name="T41" fmla="*/ 178 h 217"/>
              <a:gd name="T42" fmla="*/ 60 w 127"/>
              <a:gd name="T43" fmla="*/ 165 h 217"/>
              <a:gd name="T44" fmla="*/ 62 w 127"/>
              <a:gd name="T45" fmla="*/ 153 h 217"/>
              <a:gd name="T46" fmla="*/ 66 w 127"/>
              <a:gd name="T47" fmla="*/ 140 h 217"/>
              <a:gd name="T48" fmla="*/ 69 w 127"/>
              <a:gd name="T49" fmla="*/ 128 h 217"/>
              <a:gd name="T50" fmla="*/ 75 w 127"/>
              <a:gd name="T51" fmla="*/ 116 h 217"/>
              <a:gd name="T52" fmla="*/ 80 w 127"/>
              <a:gd name="T53" fmla="*/ 105 h 217"/>
              <a:gd name="T54" fmla="*/ 85 w 127"/>
              <a:gd name="T55" fmla="*/ 94 h 217"/>
              <a:gd name="T56" fmla="*/ 92 w 127"/>
              <a:gd name="T57" fmla="*/ 83 h 217"/>
              <a:gd name="T58" fmla="*/ 98 w 127"/>
              <a:gd name="T59" fmla="*/ 72 h 217"/>
              <a:gd name="T60" fmla="*/ 106 w 127"/>
              <a:gd name="T61" fmla="*/ 62 h 217"/>
              <a:gd name="T62" fmla="*/ 113 w 127"/>
              <a:gd name="T63" fmla="*/ 52 h 217"/>
              <a:gd name="T64" fmla="*/ 122 w 127"/>
              <a:gd name="T65" fmla="*/ 42 h 217"/>
              <a:gd name="T66" fmla="*/ 127 w 127"/>
              <a:gd name="T67" fmla="*/ 37 h 217"/>
              <a:gd name="T68" fmla="*/ 87 w 127"/>
              <a:gd name="T69" fmla="*/ 0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7"/>
              <a:gd name="T107" fmla="*/ 127 w 127"/>
              <a:gd name="T108" fmla="*/ 217 h 2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7">
                <a:moveTo>
                  <a:pt x="87" y="0"/>
                </a:moveTo>
                <a:lnTo>
                  <a:pt x="82" y="7"/>
                </a:lnTo>
                <a:lnTo>
                  <a:pt x="72" y="19"/>
                </a:lnTo>
                <a:lnTo>
                  <a:pt x="63" y="30"/>
                </a:lnTo>
                <a:lnTo>
                  <a:pt x="54" y="42"/>
                </a:lnTo>
                <a:lnTo>
                  <a:pt x="46" y="55"/>
                </a:lnTo>
                <a:lnTo>
                  <a:pt x="38" y="68"/>
                </a:lnTo>
                <a:lnTo>
                  <a:pt x="32" y="82"/>
                </a:lnTo>
                <a:lnTo>
                  <a:pt x="25" y="96"/>
                </a:lnTo>
                <a:lnTo>
                  <a:pt x="20" y="110"/>
                </a:lnTo>
                <a:lnTo>
                  <a:pt x="14" y="125"/>
                </a:lnTo>
                <a:lnTo>
                  <a:pt x="10" y="139"/>
                </a:lnTo>
                <a:lnTo>
                  <a:pt x="7" y="154"/>
                </a:lnTo>
                <a:lnTo>
                  <a:pt x="4" y="170"/>
                </a:lnTo>
                <a:lnTo>
                  <a:pt x="3" y="185"/>
                </a:lnTo>
                <a:lnTo>
                  <a:pt x="2" y="201"/>
                </a:lnTo>
                <a:lnTo>
                  <a:pt x="0" y="217"/>
                </a:lnTo>
                <a:lnTo>
                  <a:pt x="54" y="217"/>
                </a:lnTo>
                <a:lnTo>
                  <a:pt x="54" y="204"/>
                </a:lnTo>
                <a:lnTo>
                  <a:pt x="55" y="190"/>
                </a:lnTo>
                <a:lnTo>
                  <a:pt x="57" y="178"/>
                </a:lnTo>
                <a:lnTo>
                  <a:pt x="60" y="165"/>
                </a:lnTo>
                <a:lnTo>
                  <a:pt x="62" y="153"/>
                </a:lnTo>
                <a:lnTo>
                  <a:pt x="66" y="140"/>
                </a:lnTo>
                <a:lnTo>
                  <a:pt x="69" y="128"/>
                </a:lnTo>
                <a:lnTo>
                  <a:pt x="75" y="116"/>
                </a:lnTo>
                <a:lnTo>
                  <a:pt x="80" y="105"/>
                </a:lnTo>
                <a:lnTo>
                  <a:pt x="85" y="94"/>
                </a:lnTo>
                <a:lnTo>
                  <a:pt x="92" y="83"/>
                </a:lnTo>
                <a:lnTo>
                  <a:pt x="98" y="72"/>
                </a:lnTo>
                <a:lnTo>
                  <a:pt x="106" y="62"/>
                </a:lnTo>
                <a:lnTo>
                  <a:pt x="113" y="52"/>
                </a:lnTo>
                <a:lnTo>
                  <a:pt x="122" y="42"/>
                </a:lnTo>
                <a:lnTo>
                  <a:pt x="127" y="37"/>
                </a:lnTo>
                <a:lnTo>
                  <a:pt x="8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09" name="Freeform 78"/>
          <p:cNvSpPr>
            <a:spLocks/>
          </p:cNvSpPr>
          <p:nvPr/>
        </p:nvSpPr>
        <p:spPr bwMode="auto">
          <a:xfrm>
            <a:off x="5186611" y="4363911"/>
            <a:ext cx="19050" cy="17462"/>
          </a:xfrm>
          <a:custGeom>
            <a:avLst/>
            <a:gdLst>
              <a:gd name="T0" fmla="*/ 40 w 48"/>
              <a:gd name="T1" fmla="*/ 45 h 45"/>
              <a:gd name="T2" fmla="*/ 43 w 48"/>
              <a:gd name="T3" fmla="*/ 40 h 45"/>
              <a:gd name="T4" fmla="*/ 47 w 48"/>
              <a:gd name="T5" fmla="*/ 34 h 45"/>
              <a:gd name="T6" fmla="*/ 48 w 48"/>
              <a:gd name="T7" fmla="*/ 30 h 45"/>
              <a:gd name="T8" fmla="*/ 48 w 48"/>
              <a:gd name="T9" fmla="*/ 25 h 45"/>
              <a:gd name="T10" fmla="*/ 47 w 48"/>
              <a:gd name="T11" fmla="*/ 19 h 45"/>
              <a:gd name="T12" fmla="*/ 44 w 48"/>
              <a:gd name="T13" fmla="*/ 15 h 45"/>
              <a:gd name="T14" fmla="*/ 41 w 48"/>
              <a:gd name="T15" fmla="*/ 11 h 45"/>
              <a:gd name="T16" fmla="*/ 38 w 48"/>
              <a:gd name="T17" fmla="*/ 7 h 45"/>
              <a:gd name="T18" fmla="*/ 35 w 48"/>
              <a:gd name="T19" fmla="*/ 4 h 45"/>
              <a:gd name="T20" fmla="*/ 29 w 48"/>
              <a:gd name="T21" fmla="*/ 2 h 45"/>
              <a:gd name="T22" fmla="*/ 25 w 48"/>
              <a:gd name="T23" fmla="*/ 0 h 45"/>
              <a:gd name="T24" fmla="*/ 20 w 48"/>
              <a:gd name="T25" fmla="*/ 0 h 45"/>
              <a:gd name="T26" fmla="*/ 15 w 48"/>
              <a:gd name="T27" fmla="*/ 0 h 45"/>
              <a:gd name="T28" fmla="*/ 10 w 48"/>
              <a:gd name="T29" fmla="*/ 2 h 45"/>
              <a:gd name="T30" fmla="*/ 6 w 48"/>
              <a:gd name="T31" fmla="*/ 5 h 45"/>
              <a:gd name="T32" fmla="*/ 0 w 48"/>
              <a:gd name="T33" fmla="*/ 8 h 45"/>
              <a:gd name="T34" fmla="*/ 40 w 48"/>
              <a:gd name="T35" fmla="*/ 4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5"/>
              <a:gd name="T56" fmla="*/ 48 w 48"/>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5">
                <a:moveTo>
                  <a:pt x="40" y="45"/>
                </a:moveTo>
                <a:lnTo>
                  <a:pt x="43" y="40"/>
                </a:lnTo>
                <a:lnTo>
                  <a:pt x="47" y="34"/>
                </a:lnTo>
                <a:lnTo>
                  <a:pt x="48" y="30"/>
                </a:lnTo>
                <a:lnTo>
                  <a:pt x="48" y="25"/>
                </a:lnTo>
                <a:lnTo>
                  <a:pt x="47" y="19"/>
                </a:lnTo>
                <a:lnTo>
                  <a:pt x="44" y="15"/>
                </a:lnTo>
                <a:lnTo>
                  <a:pt x="41" y="11"/>
                </a:lnTo>
                <a:lnTo>
                  <a:pt x="38" y="7"/>
                </a:lnTo>
                <a:lnTo>
                  <a:pt x="35" y="4"/>
                </a:lnTo>
                <a:lnTo>
                  <a:pt x="29" y="2"/>
                </a:lnTo>
                <a:lnTo>
                  <a:pt x="25" y="0"/>
                </a:lnTo>
                <a:lnTo>
                  <a:pt x="20" y="0"/>
                </a:lnTo>
                <a:lnTo>
                  <a:pt x="15" y="0"/>
                </a:lnTo>
                <a:lnTo>
                  <a:pt x="10" y="2"/>
                </a:lnTo>
                <a:lnTo>
                  <a:pt x="6" y="5"/>
                </a:lnTo>
                <a:lnTo>
                  <a:pt x="0" y="8"/>
                </a:lnTo>
                <a:lnTo>
                  <a:pt x="4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0" name="Freeform 79"/>
          <p:cNvSpPr>
            <a:spLocks/>
          </p:cNvSpPr>
          <p:nvPr/>
        </p:nvSpPr>
        <p:spPr bwMode="auto">
          <a:xfrm>
            <a:off x="5237411" y="4332161"/>
            <a:ext cx="14288" cy="20637"/>
          </a:xfrm>
          <a:custGeom>
            <a:avLst/>
            <a:gdLst>
              <a:gd name="T0" fmla="*/ 21 w 34"/>
              <a:gd name="T1" fmla="*/ 0 h 53"/>
              <a:gd name="T2" fmla="*/ 14 w 34"/>
              <a:gd name="T3" fmla="*/ 3 h 53"/>
              <a:gd name="T4" fmla="*/ 10 w 34"/>
              <a:gd name="T5" fmla="*/ 6 h 53"/>
              <a:gd name="T6" fmla="*/ 6 w 34"/>
              <a:gd name="T7" fmla="*/ 10 h 53"/>
              <a:gd name="T8" fmla="*/ 4 w 34"/>
              <a:gd name="T9" fmla="*/ 13 h 53"/>
              <a:gd name="T10" fmla="*/ 1 w 34"/>
              <a:gd name="T11" fmla="*/ 19 h 53"/>
              <a:gd name="T12" fmla="*/ 0 w 34"/>
              <a:gd name="T13" fmla="*/ 23 h 53"/>
              <a:gd name="T14" fmla="*/ 0 w 34"/>
              <a:gd name="T15" fmla="*/ 28 h 53"/>
              <a:gd name="T16" fmla="*/ 1 w 34"/>
              <a:gd name="T17" fmla="*/ 33 h 53"/>
              <a:gd name="T18" fmla="*/ 2 w 34"/>
              <a:gd name="T19" fmla="*/ 38 h 53"/>
              <a:gd name="T20" fmla="*/ 5 w 34"/>
              <a:gd name="T21" fmla="*/ 42 h 53"/>
              <a:gd name="T22" fmla="*/ 8 w 34"/>
              <a:gd name="T23" fmla="*/ 46 h 53"/>
              <a:gd name="T24" fmla="*/ 12 w 34"/>
              <a:gd name="T25" fmla="*/ 49 h 53"/>
              <a:gd name="T26" fmla="*/ 16 w 34"/>
              <a:gd name="T27" fmla="*/ 52 h 53"/>
              <a:gd name="T28" fmla="*/ 22 w 34"/>
              <a:gd name="T29" fmla="*/ 53 h 53"/>
              <a:gd name="T30" fmla="*/ 27 w 34"/>
              <a:gd name="T31" fmla="*/ 53 h 53"/>
              <a:gd name="T32" fmla="*/ 34 w 34"/>
              <a:gd name="T33" fmla="*/ 52 h 53"/>
              <a:gd name="T34" fmla="*/ 21 w 34"/>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3"/>
              <a:gd name="T56" fmla="*/ 34 w 34"/>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3">
                <a:moveTo>
                  <a:pt x="21" y="0"/>
                </a:moveTo>
                <a:lnTo>
                  <a:pt x="14" y="3"/>
                </a:lnTo>
                <a:lnTo>
                  <a:pt x="10" y="6"/>
                </a:lnTo>
                <a:lnTo>
                  <a:pt x="6" y="10"/>
                </a:lnTo>
                <a:lnTo>
                  <a:pt x="4" y="13"/>
                </a:lnTo>
                <a:lnTo>
                  <a:pt x="1" y="19"/>
                </a:lnTo>
                <a:lnTo>
                  <a:pt x="0" y="23"/>
                </a:lnTo>
                <a:lnTo>
                  <a:pt x="0" y="28"/>
                </a:lnTo>
                <a:lnTo>
                  <a:pt x="1" y="33"/>
                </a:lnTo>
                <a:lnTo>
                  <a:pt x="2" y="38"/>
                </a:lnTo>
                <a:lnTo>
                  <a:pt x="5" y="42"/>
                </a:lnTo>
                <a:lnTo>
                  <a:pt x="8" y="46"/>
                </a:lnTo>
                <a:lnTo>
                  <a:pt x="12" y="49"/>
                </a:lnTo>
                <a:lnTo>
                  <a:pt x="16" y="52"/>
                </a:lnTo>
                <a:lnTo>
                  <a:pt x="22" y="53"/>
                </a:lnTo>
                <a:lnTo>
                  <a:pt x="27" y="53"/>
                </a:lnTo>
                <a:lnTo>
                  <a:pt x="34" y="5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1" name="Freeform 80"/>
          <p:cNvSpPr>
            <a:spLocks/>
          </p:cNvSpPr>
          <p:nvPr/>
        </p:nvSpPr>
        <p:spPr bwMode="auto">
          <a:xfrm>
            <a:off x="5245349" y="4328986"/>
            <a:ext cx="30162" cy="23812"/>
          </a:xfrm>
          <a:custGeom>
            <a:avLst/>
            <a:gdLst>
              <a:gd name="T0" fmla="*/ 76 w 76"/>
              <a:gd name="T1" fmla="*/ 0 h 61"/>
              <a:gd name="T2" fmla="*/ 76 w 76"/>
              <a:gd name="T3" fmla="*/ 0 h 61"/>
              <a:gd name="T4" fmla="*/ 60 w 76"/>
              <a:gd name="T5" fmla="*/ 1 h 61"/>
              <a:gd name="T6" fmla="*/ 44 w 76"/>
              <a:gd name="T7" fmla="*/ 2 h 61"/>
              <a:gd name="T8" fmla="*/ 28 w 76"/>
              <a:gd name="T9" fmla="*/ 4 h 61"/>
              <a:gd name="T10" fmla="*/ 13 w 76"/>
              <a:gd name="T11" fmla="*/ 6 h 61"/>
              <a:gd name="T12" fmla="*/ 0 w 76"/>
              <a:gd name="T13" fmla="*/ 9 h 61"/>
              <a:gd name="T14" fmla="*/ 13 w 76"/>
              <a:gd name="T15" fmla="*/ 61 h 61"/>
              <a:gd name="T16" fmla="*/ 23 w 76"/>
              <a:gd name="T17" fmla="*/ 59 h 61"/>
              <a:gd name="T18" fmla="*/ 36 w 76"/>
              <a:gd name="T19" fmla="*/ 57 h 61"/>
              <a:gd name="T20" fmla="*/ 49 w 76"/>
              <a:gd name="T21" fmla="*/ 55 h 61"/>
              <a:gd name="T22" fmla="*/ 62 w 76"/>
              <a:gd name="T23" fmla="*/ 53 h 61"/>
              <a:gd name="T24" fmla="*/ 76 w 76"/>
              <a:gd name="T25" fmla="*/ 53 h 61"/>
              <a:gd name="T26" fmla="*/ 76 w 76"/>
              <a:gd name="T27" fmla="*/ 53 h 61"/>
              <a:gd name="T28" fmla="*/ 76 w 76"/>
              <a:gd name="T29" fmla="*/ 0 h 61"/>
              <a:gd name="T30" fmla="*/ 76 w 76"/>
              <a:gd name="T31" fmla="*/ 0 h 61"/>
              <a:gd name="T32" fmla="*/ 76 w 7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1"/>
              <a:gd name="T53" fmla="*/ 76 w 7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1">
                <a:moveTo>
                  <a:pt x="76" y="0"/>
                </a:moveTo>
                <a:lnTo>
                  <a:pt x="76" y="0"/>
                </a:lnTo>
                <a:lnTo>
                  <a:pt x="60" y="1"/>
                </a:lnTo>
                <a:lnTo>
                  <a:pt x="44" y="2"/>
                </a:lnTo>
                <a:lnTo>
                  <a:pt x="28" y="4"/>
                </a:lnTo>
                <a:lnTo>
                  <a:pt x="13" y="6"/>
                </a:lnTo>
                <a:lnTo>
                  <a:pt x="0" y="9"/>
                </a:lnTo>
                <a:lnTo>
                  <a:pt x="13" y="61"/>
                </a:lnTo>
                <a:lnTo>
                  <a:pt x="23" y="59"/>
                </a:lnTo>
                <a:lnTo>
                  <a:pt x="36" y="57"/>
                </a:lnTo>
                <a:lnTo>
                  <a:pt x="49" y="55"/>
                </a:lnTo>
                <a:lnTo>
                  <a:pt x="62" y="53"/>
                </a:lnTo>
                <a:lnTo>
                  <a:pt x="76" y="53"/>
                </a:lnTo>
                <a:lnTo>
                  <a:pt x="7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2" name="Freeform 81"/>
          <p:cNvSpPr>
            <a:spLocks/>
          </p:cNvSpPr>
          <p:nvPr/>
        </p:nvSpPr>
        <p:spPr bwMode="auto">
          <a:xfrm>
            <a:off x="5275511" y="4328986"/>
            <a:ext cx="79375" cy="44450"/>
          </a:xfrm>
          <a:custGeom>
            <a:avLst/>
            <a:gdLst>
              <a:gd name="T0" fmla="*/ 196 w 196"/>
              <a:gd name="T1" fmla="*/ 71 h 113"/>
              <a:gd name="T2" fmla="*/ 187 w 196"/>
              <a:gd name="T3" fmla="*/ 62 h 113"/>
              <a:gd name="T4" fmla="*/ 175 w 196"/>
              <a:gd name="T5" fmla="*/ 53 h 113"/>
              <a:gd name="T6" fmla="*/ 162 w 196"/>
              <a:gd name="T7" fmla="*/ 46 h 113"/>
              <a:gd name="T8" fmla="*/ 149 w 196"/>
              <a:gd name="T9" fmla="*/ 38 h 113"/>
              <a:gd name="T10" fmla="*/ 135 w 196"/>
              <a:gd name="T11" fmla="*/ 31 h 113"/>
              <a:gd name="T12" fmla="*/ 121 w 196"/>
              <a:gd name="T13" fmla="*/ 24 h 113"/>
              <a:gd name="T14" fmla="*/ 107 w 196"/>
              <a:gd name="T15" fmla="*/ 19 h 113"/>
              <a:gd name="T16" fmla="*/ 92 w 196"/>
              <a:gd name="T17" fmla="*/ 15 h 113"/>
              <a:gd name="T18" fmla="*/ 78 w 196"/>
              <a:gd name="T19" fmla="*/ 11 h 113"/>
              <a:gd name="T20" fmla="*/ 62 w 196"/>
              <a:gd name="T21" fmla="*/ 6 h 113"/>
              <a:gd name="T22" fmla="*/ 47 w 196"/>
              <a:gd name="T23" fmla="*/ 4 h 113"/>
              <a:gd name="T24" fmla="*/ 31 w 196"/>
              <a:gd name="T25" fmla="*/ 2 h 113"/>
              <a:gd name="T26" fmla="*/ 16 w 196"/>
              <a:gd name="T27" fmla="*/ 1 h 113"/>
              <a:gd name="T28" fmla="*/ 0 w 196"/>
              <a:gd name="T29" fmla="*/ 0 h 113"/>
              <a:gd name="T30" fmla="*/ 0 w 196"/>
              <a:gd name="T31" fmla="*/ 53 h 113"/>
              <a:gd name="T32" fmla="*/ 13 w 196"/>
              <a:gd name="T33" fmla="*/ 53 h 113"/>
              <a:gd name="T34" fmla="*/ 27 w 196"/>
              <a:gd name="T35" fmla="*/ 55 h 113"/>
              <a:gd name="T36" fmla="*/ 40 w 196"/>
              <a:gd name="T37" fmla="*/ 57 h 113"/>
              <a:gd name="T38" fmla="*/ 53 w 196"/>
              <a:gd name="T39" fmla="*/ 59 h 113"/>
              <a:gd name="T40" fmla="*/ 64 w 196"/>
              <a:gd name="T41" fmla="*/ 62 h 113"/>
              <a:gd name="T42" fmla="*/ 77 w 196"/>
              <a:gd name="T43" fmla="*/ 65 h 113"/>
              <a:gd name="T44" fmla="*/ 89 w 196"/>
              <a:gd name="T45" fmla="*/ 70 h 113"/>
              <a:gd name="T46" fmla="*/ 101 w 196"/>
              <a:gd name="T47" fmla="*/ 74 h 113"/>
              <a:gd name="T48" fmla="*/ 113 w 196"/>
              <a:gd name="T49" fmla="*/ 79 h 113"/>
              <a:gd name="T50" fmla="*/ 123 w 196"/>
              <a:gd name="T51" fmla="*/ 85 h 113"/>
              <a:gd name="T52" fmla="*/ 134 w 196"/>
              <a:gd name="T53" fmla="*/ 91 h 113"/>
              <a:gd name="T54" fmla="*/ 145 w 196"/>
              <a:gd name="T55" fmla="*/ 98 h 113"/>
              <a:gd name="T56" fmla="*/ 156 w 196"/>
              <a:gd name="T57" fmla="*/ 105 h 113"/>
              <a:gd name="T58" fmla="*/ 165 w 196"/>
              <a:gd name="T59" fmla="*/ 113 h 113"/>
              <a:gd name="T60" fmla="*/ 196 w 196"/>
              <a:gd name="T61" fmla="*/ 71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6"/>
              <a:gd name="T94" fmla="*/ 0 h 113"/>
              <a:gd name="T95" fmla="*/ 196 w 196"/>
              <a:gd name="T96" fmla="*/ 113 h 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6" h="113">
                <a:moveTo>
                  <a:pt x="196" y="71"/>
                </a:moveTo>
                <a:lnTo>
                  <a:pt x="187" y="62"/>
                </a:lnTo>
                <a:lnTo>
                  <a:pt x="175" y="53"/>
                </a:lnTo>
                <a:lnTo>
                  <a:pt x="162" y="46"/>
                </a:lnTo>
                <a:lnTo>
                  <a:pt x="149" y="38"/>
                </a:lnTo>
                <a:lnTo>
                  <a:pt x="135" y="31"/>
                </a:lnTo>
                <a:lnTo>
                  <a:pt x="121" y="24"/>
                </a:lnTo>
                <a:lnTo>
                  <a:pt x="107" y="19"/>
                </a:lnTo>
                <a:lnTo>
                  <a:pt x="92" y="15"/>
                </a:lnTo>
                <a:lnTo>
                  <a:pt x="78" y="11"/>
                </a:lnTo>
                <a:lnTo>
                  <a:pt x="62" y="6"/>
                </a:lnTo>
                <a:lnTo>
                  <a:pt x="47" y="4"/>
                </a:lnTo>
                <a:lnTo>
                  <a:pt x="31" y="2"/>
                </a:lnTo>
                <a:lnTo>
                  <a:pt x="16" y="1"/>
                </a:lnTo>
                <a:lnTo>
                  <a:pt x="0" y="0"/>
                </a:lnTo>
                <a:lnTo>
                  <a:pt x="0" y="53"/>
                </a:lnTo>
                <a:lnTo>
                  <a:pt x="13" y="53"/>
                </a:lnTo>
                <a:lnTo>
                  <a:pt x="27" y="55"/>
                </a:lnTo>
                <a:lnTo>
                  <a:pt x="40" y="57"/>
                </a:lnTo>
                <a:lnTo>
                  <a:pt x="53" y="59"/>
                </a:lnTo>
                <a:lnTo>
                  <a:pt x="64" y="62"/>
                </a:lnTo>
                <a:lnTo>
                  <a:pt x="77" y="65"/>
                </a:lnTo>
                <a:lnTo>
                  <a:pt x="89" y="70"/>
                </a:lnTo>
                <a:lnTo>
                  <a:pt x="101" y="74"/>
                </a:lnTo>
                <a:lnTo>
                  <a:pt x="113" y="79"/>
                </a:lnTo>
                <a:lnTo>
                  <a:pt x="123" y="85"/>
                </a:lnTo>
                <a:lnTo>
                  <a:pt x="134" y="91"/>
                </a:lnTo>
                <a:lnTo>
                  <a:pt x="145" y="98"/>
                </a:lnTo>
                <a:lnTo>
                  <a:pt x="156" y="105"/>
                </a:lnTo>
                <a:lnTo>
                  <a:pt x="165" y="113"/>
                </a:lnTo>
                <a:lnTo>
                  <a:pt x="196" y="7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3" name="Freeform 82"/>
          <p:cNvSpPr>
            <a:spLocks/>
          </p:cNvSpPr>
          <p:nvPr/>
        </p:nvSpPr>
        <p:spPr bwMode="auto">
          <a:xfrm>
            <a:off x="5342186" y="4355973"/>
            <a:ext cx="15875" cy="19050"/>
          </a:xfrm>
          <a:custGeom>
            <a:avLst/>
            <a:gdLst>
              <a:gd name="T0" fmla="*/ 0 w 42"/>
              <a:gd name="T1" fmla="*/ 42 h 48"/>
              <a:gd name="T2" fmla="*/ 6 w 42"/>
              <a:gd name="T3" fmla="*/ 45 h 48"/>
              <a:gd name="T4" fmla="*/ 11 w 42"/>
              <a:gd name="T5" fmla="*/ 47 h 48"/>
              <a:gd name="T6" fmla="*/ 15 w 42"/>
              <a:gd name="T7" fmla="*/ 48 h 48"/>
              <a:gd name="T8" fmla="*/ 21 w 42"/>
              <a:gd name="T9" fmla="*/ 47 h 48"/>
              <a:gd name="T10" fmla="*/ 26 w 42"/>
              <a:gd name="T11" fmla="*/ 46 h 48"/>
              <a:gd name="T12" fmla="*/ 30 w 42"/>
              <a:gd name="T13" fmla="*/ 44 h 48"/>
              <a:gd name="T14" fmla="*/ 34 w 42"/>
              <a:gd name="T15" fmla="*/ 40 h 48"/>
              <a:gd name="T16" fmla="*/ 37 w 42"/>
              <a:gd name="T17" fmla="*/ 36 h 48"/>
              <a:gd name="T18" fmla="*/ 40 w 42"/>
              <a:gd name="T19" fmla="*/ 32 h 48"/>
              <a:gd name="T20" fmla="*/ 41 w 42"/>
              <a:gd name="T21" fmla="*/ 28 h 48"/>
              <a:gd name="T22" fmla="*/ 42 w 42"/>
              <a:gd name="T23" fmla="*/ 23 h 48"/>
              <a:gd name="T24" fmla="*/ 42 w 42"/>
              <a:gd name="T25" fmla="*/ 18 h 48"/>
              <a:gd name="T26" fmla="*/ 42 w 42"/>
              <a:gd name="T27" fmla="*/ 13 h 48"/>
              <a:gd name="T28" fmla="*/ 40 w 42"/>
              <a:gd name="T29" fmla="*/ 8 h 48"/>
              <a:gd name="T30" fmla="*/ 37 w 42"/>
              <a:gd name="T31" fmla="*/ 3 h 48"/>
              <a:gd name="T32" fmla="*/ 31 w 42"/>
              <a:gd name="T33" fmla="*/ 0 h 48"/>
              <a:gd name="T34" fmla="*/ 0 w 42"/>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0" y="42"/>
                </a:moveTo>
                <a:lnTo>
                  <a:pt x="6" y="45"/>
                </a:lnTo>
                <a:lnTo>
                  <a:pt x="11" y="47"/>
                </a:lnTo>
                <a:lnTo>
                  <a:pt x="15" y="48"/>
                </a:lnTo>
                <a:lnTo>
                  <a:pt x="21" y="47"/>
                </a:lnTo>
                <a:lnTo>
                  <a:pt x="26" y="46"/>
                </a:lnTo>
                <a:lnTo>
                  <a:pt x="30" y="44"/>
                </a:lnTo>
                <a:lnTo>
                  <a:pt x="34" y="40"/>
                </a:lnTo>
                <a:lnTo>
                  <a:pt x="37" y="36"/>
                </a:lnTo>
                <a:lnTo>
                  <a:pt x="40" y="32"/>
                </a:lnTo>
                <a:lnTo>
                  <a:pt x="41" y="28"/>
                </a:lnTo>
                <a:lnTo>
                  <a:pt x="42" y="23"/>
                </a:lnTo>
                <a:lnTo>
                  <a:pt x="42" y="18"/>
                </a:lnTo>
                <a:lnTo>
                  <a:pt x="42" y="13"/>
                </a:lnTo>
                <a:lnTo>
                  <a:pt x="40" y="8"/>
                </a:lnTo>
                <a:lnTo>
                  <a:pt x="37" y="3"/>
                </a:lnTo>
                <a:lnTo>
                  <a:pt x="31"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4" name="Freeform 83"/>
          <p:cNvSpPr>
            <a:spLocks/>
          </p:cNvSpPr>
          <p:nvPr/>
        </p:nvSpPr>
        <p:spPr bwMode="auto">
          <a:xfrm>
            <a:off x="5372349" y="4405186"/>
            <a:ext cx="22225" cy="14287"/>
          </a:xfrm>
          <a:custGeom>
            <a:avLst/>
            <a:gdLst>
              <a:gd name="T0" fmla="*/ 52 w 52"/>
              <a:gd name="T1" fmla="*/ 18 h 37"/>
              <a:gd name="T2" fmla="*/ 49 w 52"/>
              <a:gd name="T3" fmla="*/ 12 h 37"/>
              <a:gd name="T4" fmla="*/ 46 w 52"/>
              <a:gd name="T5" fmla="*/ 8 h 37"/>
              <a:gd name="T6" fmla="*/ 42 w 52"/>
              <a:gd name="T7" fmla="*/ 4 h 37"/>
              <a:gd name="T8" fmla="*/ 37 w 52"/>
              <a:gd name="T9" fmla="*/ 2 h 37"/>
              <a:gd name="T10" fmla="*/ 33 w 52"/>
              <a:gd name="T11" fmla="*/ 1 h 37"/>
              <a:gd name="T12" fmla="*/ 28 w 52"/>
              <a:gd name="T13" fmla="*/ 0 h 37"/>
              <a:gd name="T14" fmla="*/ 22 w 52"/>
              <a:gd name="T15" fmla="*/ 1 h 37"/>
              <a:gd name="T16" fmla="*/ 18 w 52"/>
              <a:gd name="T17" fmla="*/ 2 h 37"/>
              <a:gd name="T18" fmla="*/ 14 w 52"/>
              <a:gd name="T19" fmla="*/ 4 h 37"/>
              <a:gd name="T20" fmla="*/ 9 w 52"/>
              <a:gd name="T21" fmla="*/ 7 h 37"/>
              <a:gd name="T22" fmla="*/ 6 w 52"/>
              <a:gd name="T23" fmla="*/ 11 h 37"/>
              <a:gd name="T24" fmla="*/ 3 w 52"/>
              <a:gd name="T25" fmla="*/ 14 h 37"/>
              <a:gd name="T26" fmla="*/ 1 w 52"/>
              <a:gd name="T27" fmla="*/ 19 h 37"/>
              <a:gd name="T28" fmla="*/ 0 w 52"/>
              <a:gd name="T29" fmla="*/ 25 h 37"/>
              <a:gd name="T30" fmla="*/ 1 w 52"/>
              <a:gd name="T31" fmla="*/ 30 h 37"/>
              <a:gd name="T32" fmla="*/ 2 w 52"/>
              <a:gd name="T33" fmla="*/ 37 h 37"/>
              <a:gd name="T34" fmla="*/ 52 w 52"/>
              <a:gd name="T35" fmla="*/ 18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37"/>
              <a:gd name="T56" fmla="*/ 52 w 52"/>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37">
                <a:moveTo>
                  <a:pt x="52" y="18"/>
                </a:moveTo>
                <a:lnTo>
                  <a:pt x="49" y="12"/>
                </a:lnTo>
                <a:lnTo>
                  <a:pt x="46" y="8"/>
                </a:lnTo>
                <a:lnTo>
                  <a:pt x="42" y="4"/>
                </a:lnTo>
                <a:lnTo>
                  <a:pt x="37" y="2"/>
                </a:lnTo>
                <a:lnTo>
                  <a:pt x="33" y="1"/>
                </a:lnTo>
                <a:lnTo>
                  <a:pt x="28" y="0"/>
                </a:lnTo>
                <a:lnTo>
                  <a:pt x="22" y="1"/>
                </a:lnTo>
                <a:lnTo>
                  <a:pt x="18" y="2"/>
                </a:lnTo>
                <a:lnTo>
                  <a:pt x="14" y="4"/>
                </a:lnTo>
                <a:lnTo>
                  <a:pt x="9" y="7"/>
                </a:lnTo>
                <a:lnTo>
                  <a:pt x="6" y="11"/>
                </a:lnTo>
                <a:lnTo>
                  <a:pt x="3" y="14"/>
                </a:lnTo>
                <a:lnTo>
                  <a:pt x="1" y="19"/>
                </a:lnTo>
                <a:lnTo>
                  <a:pt x="0" y="25"/>
                </a:lnTo>
                <a:lnTo>
                  <a:pt x="1" y="30"/>
                </a:lnTo>
                <a:lnTo>
                  <a:pt x="2" y="37"/>
                </a:lnTo>
                <a:lnTo>
                  <a:pt x="5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5" name="Freeform 84"/>
          <p:cNvSpPr>
            <a:spLocks/>
          </p:cNvSpPr>
          <p:nvPr/>
        </p:nvSpPr>
        <p:spPr bwMode="auto">
          <a:xfrm>
            <a:off x="5373936" y="4413123"/>
            <a:ext cx="26988" cy="39688"/>
          </a:xfrm>
          <a:custGeom>
            <a:avLst/>
            <a:gdLst>
              <a:gd name="T0" fmla="*/ 66 w 66"/>
              <a:gd name="T1" fmla="*/ 101 h 101"/>
              <a:gd name="T2" fmla="*/ 66 w 66"/>
              <a:gd name="T3" fmla="*/ 85 h 101"/>
              <a:gd name="T4" fmla="*/ 65 w 66"/>
              <a:gd name="T5" fmla="*/ 69 h 101"/>
              <a:gd name="T6" fmla="*/ 63 w 66"/>
              <a:gd name="T7" fmla="*/ 54 h 101"/>
              <a:gd name="T8" fmla="*/ 60 w 66"/>
              <a:gd name="T9" fmla="*/ 38 h 101"/>
              <a:gd name="T10" fmla="*/ 57 w 66"/>
              <a:gd name="T11" fmla="*/ 23 h 101"/>
              <a:gd name="T12" fmla="*/ 52 w 66"/>
              <a:gd name="T13" fmla="*/ 9 h 101"/>
              <a:gd name="T14" fmla="*/ 50 w 66"/>
              <a:gd name="T15" fmla="*/ 0 h 101"/>
              <a:gd name="T16" fmla="*/ 0 w 66"/>
              <a:gd name="T17" fmla="*/ 19 h 101"/>
              <a:gd name="T18" fmla="*/ 2 w 66"/>
              <a:gd name="T19" fmla="*/ 24 h 101"/>
              <a:gd name="T20" fmla="*/ 5 w 66"/>
              <a:gd name="T21" fmla="*/ 37 h 101"/>
              <a:gd name="T22" fmla="*/ 8 w 66"/>
              <a:gd name="T23" fmla="*/ 49 h 101"/>
              <a:gd name="T24" fmla="*/ 11 w 66"/>
              <a:gd name="T25" fmla="*/ 62 h 101"/>
              <a:gd name="T26" fmla="*/ 13 w 66"/>
              <a:gd name="T27" fmla="*/ 74 h 101"/>
              <a:gd name="T28" fmla="*/ 13 w 66"/>
              <a:gd name="T29" fmla="*/ 88 h 101"/>
              <a:gd name="T30" fmla="*/ 14 w 66"/>
              <a:gd name="T31" fmla="*/ 101 h 101"/>
              <a:gd name="T32" fmla="*/ 66 w 66"/>
              <a:gd name="T33" fmla="*/ 10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6" y="101"/>
                </a:moveTo>
                <a:lnTo>
                  <a:pt x="66" y="85"/>
                </a:lnTo>
                <a:lnTo>
                  <a:pt x="65" y="69"/>
                </a:lnTo>
                <a:lnTo>
                  <a:pt x="63" y="54"/>
                </a:lnTo>
                <a:lnTo>
                  <a:pt x="60" y="38"/>
                </a:lnTo>
                <a:lnTo>
                  <a:pt x="57" y="23"/>
                </a:lnTo>
                <a:lnTo>
                  <a:pt x="52" y="9"/>
                </a:lnTo>
                <a:lnTo>
                  <a:pt x="50" y="0"/>
                </a:lnTo>
                <a:lnTo>
                  <a:pt x="0" y="19"/>
                </a:lnTo>
                <a:lnTo>
                  <a:pt x="2" y="24"/>
                </a:lnTo>
                <a:lnTo>
                  <a:pt x="5" y="37"/>
                </a:lnTo>
                <a:lnTo>
                  <a:pt x="8" y="49"/>
                </a:lnTo>
                <a:lnTo>
                  <a:pt x="11" y="62"/>
                </a:lnTo>
                <a:lnTo>
                  <a:pt x="13" y="74"/>
                </a:lnTo>
                <a:lnTo>
                  <a:pt x="13" y="88"/>
                </a:lnTo>
                <a:lnTo>
                  <a:pt x="14" y="101"/>
                </a:lnTo>
                <a:lnTo>
                  <a:pt x="66" y="10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6" name="Freeform 85"/>
          <p:cNvSpPr>
            <a:spLocks/>
          </p:cNvSpPr>
          <p:nvPr/>
        </p:nvSpPr>
        <p:spPr bwMode="auto">
          <a:xfrm>
            <a:off x="5378699" y="4452811"/>
            <a:ext cx="22225" cy="11112"/>
          </a:xfrm>
          <a:custGeom>
            <a:avLst/>
            <a:gdLst>
              <a:gd name="T0" fmla="*/ 0 w 52"/>
              <a:gd name="T1" fmla="*/ 0 h 27"/>
              <a:gd name="T2" fmla="*/ 0 w 52"/>
              <a:gd name="T3" fmla="*/ 7 h 27"/>
              <a:gd name="T4" fmla="*/ 2 w 52"/>
              <a:gd name="T5" fmla="*/ 12 h 27"/>
              <a:gd name="T6" fmla="*/ 4 w 52"/>
              <a:gd name="T7" fmla="*/ 16 h 27"/>
              <a:gd name="T8" fmla="*/ 7 w 52"/>
              <a:gd name="T9" fmla="*/ 21 h 27"/>
              <a:gd name="T10" fmla="*/ 12 w 52"/>
              <a:gd name="T11" fmla="*/ 23 h 27"/>
              <a:gd name="T12" fmla="*/ 16 w 52"/>
              <a:gd name="T13" fmla="*/ 25 h 27"/>
              <a:gd name="T14" fmla="*/ 21 w 52"/>
              <a:gd name="T15" fmla="*/ 27 h 27"/>
              <a:gd name="T16" fmla="*/ 27 w 52"/>
              <a:gd name="T17" fmla="*/ 27 h 27"/>
              <a:gd name="T18" fmla="*/ 31 w 52"/>
              <a:gd name="T19" fmla="*/ 27 h 27"/>
              <a:gd name="T20" fmla="*/ 36 w 52"/>
              <a:gd name="T21" fmla="*/ 25 h 27"/>
              <a:gd name="T22" fmla="*/ 41 w 52"/>
              <a:gd name="T23" fmla="*/ 23 h 27"/>
              <a:gd name="T24" fmla="*/ 45 w 52"/>
              <a:gd name="T25" fmla="*/ 21 h 27"/>
              <a:gd name="T26" fmla="*/ 48 w 52"/>
              <a:gd name="T27" fmla="*/ 16 h 27"/>
              <a:gd name="T28" fmla="*/ 50 w 52"/>
              <a:gd name="T29" fmla="*/ 12 h 27"/>
              <a:gd name="T30" fmla="*/ 52 w 52"/>
              <a:gd name="T31" fmla="*/ 7 h 27"/>
              <a:gd name="T32" fmla="*/ 52 w 52"/>
              <a:gd name="T33" fmla="*/ 0 h 27"/>
              <a:gd name="T34" fmla="*/ 0 w 52"/>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7"/>
              <a:gd name="T56" fmla="*/ 52 w 52"/>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7">
                <a:moveTo>
                  <a:pt x="0" y="0"/>
                </a:moveTo>
                <a:lnTo>
                  <a:pt x="0" y="7"/>
                </a:lnTo>
                <a:lnTo>
                  <a:pt x="2" y="12"/>
                </a:lnTo>
                <a:lnTo>
                  <a:pt x="4" y="16"/>
                </a:lnTo>
                <a:lnTo>
                  <a:pt x="7" y="21"/>
                </a:lnTo>
                <a:lnTo>
                  <a:pt x="12" y="23"/>
                </a:lnTo>
                <a:lnTo>
                  <a:pt x="16" y="25"/>
                </a:lnTo>
                <a:lnTo>
                  <a:pt x="21" y="27"/>
                </a:lnTo>
                <a:lnTo>
                  <a:pt x="27" y="27"/>
                </a:lnTo>
                <a:lnTo>
                  <a:pt x="31" y="27"/>
                </a:lnTo>
                <a:lnTo>
                  <a:pt x="36" y="25"/>
                </a:lnTo>
                <a:lnTo>
                  <a:pt x="41" y="23"/>
                </a:lnTo>
                <a:lnTo>
                  <a:pt x="45" y="21"/>
                </a:lnTo>
                <a:lnTo>
                  <a:pt x="48" y="16"/>
                </a:lnTo>
                <a:lnTo>
                  <a:pt x="50" y="12"/>
                </a:lnTo>
                <a:lnTo>
                  <a:pt x="52" y="7"/>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7" name="Freeform 86"/>
          <p:cNvSpPr>
            <a:spLocks/>
          </p:cNvSpPr>
          <p:nvPr/>
        </p:nvSpPr>
        <p:spPr bwMode="auto">
          <a:xfrm>
            <a:off x="5258049" y="4570286"/>
            <a:ext cx="20637" cy="11112"/>
          </a:xfrm>
          <a:custGeom>
            <a:avLst/>
            <a:gdLst>
              <a:gd name="T0" fmla="*/ 53 w 53"/>
              <a:gd name="T1" fmla="*/ 26 h 26"/>
              <a:gd name="T2" fmla="*/ 52 w 53"/>
              <a:gd name="T3" fmla="*/ 20 h 26"/>
              <a:gd name="T4" fmla="*/ 51 w 53"/>
              <a:gd name="T5" fmla="*/ 15 h 26"/>
              <a:gd name="T6" fmla="*/ 48 w 53"/>
              <a:gd name="T7" fmla="*/ 10 h 26"/>
              <a:gd name="T8" fmla="*/ 45 w 53"/>
              <a:gd name="T9" fmla="*/ 7 h 26"/>
              <a:gd name="T10" fmla="*/ 41 w 53"/>
              <a:gd name="T11" fmla="*/ 4 h 26"/>
              <a:gd name="T12" fmla="*/ 36 w 53"/>
              <a:gd name="T13" fmla="*/ 2 h 26"/>
              <a:gd name="T14" fmla="*/ 32 w 53"/>
              <a:gd name="T15" fmla="*/ 1 h 26"/>
              <a:gd name="T16" fmla="*/ 27 w 53"/>
              <a:gd name="T17" fmla="*/ 0 h 26"/>
              <a:gd name="T18" fmla="*/ 21 w 53"/>
              <a:gd name="T19" fmla="*/ 1 h 26"/>
              <a:gd name="T20" fmla="*/ 17 w 53"/>
              <a:gd name="T21" fmla="*/ 2 h 26"/>
              <a:gd name="T22" fmla="*/ 13 w 53"/>
              <a:gd name="T23" fmla="*/ 4 h 26"/>
              <a:gd name="T24" fmla="*/ 8 w 53"/>
              <a:gd name="T25" fmla="*/ 7 h 26"/>
              <a:gd name="T26" fmla="*/ 5 w 53"/>
              <a:gd name="T27" fmla="*/ 10 h 26"/>
              <a:gd name="T28" fmla="*/ 2 w 53"/>
              <a:gd name="T29" fmla="*/ 15 h 26"/>
              <a:gd name="T30" fmla="*/ 1 w 53"/>
              <a:gd name="T31" fmla="*/ 20 h 26"/>
              <a:gd name="T32" fmla="*/ 0 w 53"/>
              <a:gd name="T33" fmla="*/ 26 h 26"/>
              <a:gd name="T34" fmla="*/ 53 w 53"/>
              <a:gd name="T35" fmla="*/ 2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53" y="26"/>
                </a:moveTo>
                <a:lnTo>
                  <a:pt x="52" y="20"/>
                </a:lnTo>
                <a:lnTo>
                  <a:pt x="51" y="15"/>
                </a:lnTo>
                <a:lnTo>
                  <a:pt x="48" y="10"/>
                </a:lnTo>
                <a:lnTo>
                  <a:pt x="45" y="7"/>
                </a:lnTo>
                <a:lnTo>
                  <a:pt x="41" y="4"/>
                </a:lnTo>
                <a:lnTo>
                  <a:pt x="36" y="2"/>
                </a:lnTo>
                <a:lnTo>
                  <a:pt x="32" y="1"/>
                </a:lnTo>
                <a:lnTo>
                  <a:pt x="27" y="0"/>
                </a:lnTo>
                <a:lnTo>
                  <a:pt x="21" y="1"/>
                </a:lnTo>
                <a:lnTo>
                  <a:pt x="17" y="2"/>
                </a:lnTo>
                <a:lnTo>
                  <a:pt x="13" y="4"/>
                </a:lnTo>
                <a:lnTo>
                  <a:pt x="8" y="7"/>
                </a:lnTo>
                <a:lnTo>
                  <a:pt x="5" y="10"/>
                </a:lnTo>
                <a:lnTo>
                  <a:pt x="2" y="15"/>
                </a:lnTo>
                <a:lnTo>
                  <a:pt x="1" y="20"/>
                </a:lnTo>
                <a:lnTo>
                  <a:pt x="0" y="26"/>
                </a:lnTo>
                <a:lnTo>
                  <a:pt x="5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18" name="Rectangle 87"/>
          <p:cNvSpPr>
            <a:spLocks noChangeArrowheads="1"/>
          </p:cNvSpPr>
          <p:nvPr/>
        </p:nvSpPr>
        <p:spPr bwMode="auto">
          <a:xfrm>
            <a:off x="5258049" y="4581398"/>
            <a:ext cx="20637"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19" name="Freeform 88"/>
          <p:cNvSpPr>
            <a:spLocks/>
          </p:cNvSpPr>
          <p:nvPr/>
        </p:nvSpPr>
        <p:spPr bwMode="auto">
          <a:xfrm>
            <a:off x="5258049" y="4686173"/>
            <a:ext cx="20637" cy="11113"/>
          </a:xfrm>
          <a:custGeom>
            <a:avLst/>
            <a:gdLst>
              <a:gd name="T0" fmla="*/ 0 w 53"/>
              <a:gd name="T1" fmla="*/ 0 h 27"/>
              <a:gd name="T2" fmla="*/ 1 w 53"/>
              <a:gd name="T3" fmla="*/ 6 h 27"/>
              <a:gd name="T4" fmla="*/ 2 w 53"/>
              <a:gd name="T5" fmla="*/ 12 h 27"/>
              <a:gd name="T6" fmla="*/ 5 w 53"/>
              <a:gd name="T7" fmla="*/ 17 h 27"/>
              <a:gd name="T8" fmla="*/ 8 w 53"/>
              <a:gd name="T9" fmla="*/ 20 h 27"/>
              <a:gd name="T10" fmla="*/ 13 w 53"/>
              <a:gd name="T11" fmla="*/ 23 h 27"/>
              <a:gd name="T12" fmla="*/ 17 w 53"/>
              <a:gd name="T13" fmla="*/ 25 h 27"/>
              <a:gd name="T14" fmla="*/ 21 w 53"/>
              <a:gd name="T15" fmla="*/ 27 h 27"/>
              <a:gd name="T16" fmla="*/ 27 w 53"/>
              <a:gd name="T17" fmla="*/ 27 h 27"/>
              <a:gd name="T18" fmla="*/ 32 w 53"/>
              <a:gd name="T19" fmla="*/ 27 h 27"/>
              <a:gd name="T20" fmla="*/ 36 w 53"/>
              <a:gd name="T21" fmla="*/ 25 h 27"/>
              <a:gd name="T22" fmla="*/ 41 w 53"/>
              <a:gd name="T23" fmla="*/ 23 h 27"/>
              <a:gd name="T24" fmla="*/ 45 w 53"/>
              <a:gd name="T25" fmla="*/ 20 h 27"/>
              <a:gd name="T26" fmla="*/ 48 w 53"/>
              <a:gd name="T27" fmla="*/ 17 h 27"/>
              <a:gd name="T28" fmla="*/ 51 w 53"/>
              <a:gd name="T29" fmla="*/ 12 h 27"/>
              <a:gd name="T30" fmla="*/ 52 w 53"/>
              <a:gd name="T31" fmla="*/ 6 h 27"/>
              <a:gd name="T32" fmla="*/ 53 w 53"/>
              <a:gd name="T33" fmla="*/ 0 h 27"/>
              <a:gd name="T34" fmla="*/ 0 w 5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7"/>
              <a:gd name="T56" fmla="*/ 53 w 5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7">
                <a:moveTo>
                  <a:pt x="0" y="0"/>
                </a:moveTo>
                <a:lnTo>
                  <a:pt x="1" y="6"/>
                </a:lnTo>
                <a:lnTo>
                  <a:pt x="2" y="12"/>
                </a:lnTo>
                <a:lnTo>
                  <a:pt x="5" y="17"/>
                </a:lnTo>
                <a:lnTo>
                  <a:pt x="8" y="20"/>
                </a:lnTo>
                <a:lnTo>
                  <a:pt x="13" y="23"/>
                </a:lnTo>
                <a:lnTo>
                  <a:pt x="17" y="25"/>
                </a:lnTo>
                <a:lnTo>
                  <a:pt x="21" y="27"/>
                </a:lnTo>
                <a:lnTo>
                  <a:pt x="27" y="27"/>
                </a:lnTo>
                <a:lnTo>
                  <a:pt x="32" y="27"/>
                </a:lnTo>
                <a:lnTo>
                  <a:pt x="36" y="25"/>
                </a:lnTo>
                <a:lnTo>
                  <a:pt x="41" y="23"/>
                </a:lnTo>
                <a:lnTo>
                  <a:pt x="45" y="20"/>
                </a:lnTo>
                <a:lnTo>
                  <a:pt x="48" y="17"/>
                </a:lnTo>
                <a:lnTo>
                  <a:pt x="51" y="12"/>
                </a:lnTo>
                <a:lnTo>
                  <a:pt x="52" y="6"/>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20" name="Freeform 89"/>
          <p:cNvSpPr>
            <a:spLocks/>
          </p:cNvSpPr>
          <p:nvPr/>
        </p:nvSpPr>
        <p:spPr bwMode="auto">
          <a:xfrm>
            <a:off x="5258049" y="4738561"/>
            <a:ext cx="20637" cy="11112"/>
          </a:xfrm>
          <a:custGeom>
            <a:avLst/>
            <a:gdLst>
              <a:gd name="T0" fmla="*/ 53 w 53"/>
              <a:gd name="T1" fmla="*/ 27 h 27"/>
              <a:gd name="T2" fmla="*/ 52 w 53"/>
              <a:gd name="T3" fmla="*/ 21 h 27"/>
              <a:gd name="T4" fmla="*/ 51 w 53"/>
              <a:gd name="T5" fmla="*/ 15 h 27"/>
              <a:gd name="T6" fmla="*/ 48 w 53"/>
              <a:gd name="T7" fmla="*/ 11 h 27"/>
              <a:gd name="T8" fmla="*/ 45 w 53"/>
              <a:gd name="T9" fmla="*/ 7 h 27"/>
              <a:gd name="T10" fmla="*/ 41 w 53"/>
              <a:gd name="T11" fmla="*/ 4 h 27"/>
              <a:gd name="T12" fmla="*/ 36 w 53"/>
              <a:gd name="T13" fmla="*/ 2 h 27"/>
              <a:gd name="T14" fmla="*/ 32 w 53"/>
              <a:gd name="T15" fmla="*/ 1 h 27"/>
              <a:gd name="T16" fmla="*/ 27 w 53"/>
              <a:gd name="T17" fmla="*/ 0 h 27"/>
              <a:gd name="T18" fmla="*/ 21 w 53"/>
              <a:gd name="T19" fmla="*/ 1 h 27"/>
              <a:gd name="T20" fmla="*/ 17 w 53"/>
              <a:gd name="T21" fmla="*/ 2 h 27"/>
              <a:gd name="T22" fmla="*/ 13 w 53"/>
              <a:gd name="T23" fmla="*/ 4 h 27"/>
              <a:gd name="T24" fmla="*/ 8 w 53"/>
              <a:gd name="T25" fmla="*/ 7 h 27"/>
              <a:gd name="T26" fmla="*/ 5 w 53"/>
              <a:gd name="T27" fmla="*/ 11 h 27"/>
              <a:gd name="T28" fmla="*/ 2 w 53"/>
              <a:gd name="T29" fmla="*/ 15 h 27"/>
              <a:gd name="T30" fmla="*/ 1 w 53"/>
              <a:gd name="T31" fmla="*/ 21 h 27"/>
              <a:gd name="T32" fmla="*/ 0 w 53"/>
              <a:gd name="T33" fmla="*/ 27 h 27"/>
              <a:gd name="T34" fmla="*/ 53 w 53"/>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7"/>
              <a:gd name="T56" fmla="*/ 53 w 5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7">
                <a:moveTo>
                  <a:pt x="53" y="27"/>
                </a:moveTo>
                <a:lnTo>
                  <a:pt x="52" y="21"/>
                </a:lnTo>
                <a:lnTo>
                  <a:pt x="51" y="15"/>
                </a:lnTo>
                <a:lnTo>
                  <a:pt x="48" y="11"/>
                </a:lnTo>
                <a:lnTo>
                  <a:pt x="45" y="7"/>
                </a:lnTo>
                <a:lnTo>
                  <a:pt x="41" y="4"/>
                </a:lnTo>
                <a:lnTo>
                  <a:pt x="36" y="2"/>
                </a:lnTo>
                <a:lnTo>
                  <a:pt x="32" y="1"/>
                </a:lnTo>
                <a:lnTo>
                  <a:pt x="27" y="0"/>
                </a:lnTo>
                <a:lnTo>
                  <a:pt x="21" y="1"/>
                </a:lnTo>
                <a:lnTo>
                  <a:pt x="17" y="2"/>
                </a:lnTo>
                <a:lnTo>
                  <a:pt x="13" y="4"/>
                </a:lnTo>
                <a:lnTo>
                  <a:pt x="8" y="7"/>
                </a:lnTo>
                <a:lnTo>
                  <a:pt x="5" y="11"/>
                </a:lnTo>
                <a:lnTo>
                  <a:pt x="2" y="15"/>
                </a:lnTo>
                <a:lnTo>
                  <a:pt x="1" y="21"/>
                </a:lnTo>
                <a:lnTo>
                  <a:pt x="0" y="27"/>
                </a:lnTo>
                <a:lnTo>
                  <a:pt x="53"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21" name="Rectangle 90"/>
          <p:cNvSpPr>
            <a:spLocks noChangeArrowheads="1"/>
          </p:cNvSpPr>
          <p:nvPr/>
        </p:nvSpPr>
        <p:spPr bwMode="auto">
          <a:xfrm>
            <a:off x="5258049" y="4749673"/>
            <a:ext cx="20637" cy="1063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22" name="Freeform 91"/>
          <p:cNvSpPr>
            <a:spLocks/>
          </p:cNvSpPr>
          <p:nvPr/>
        </p:nvSpPr>
        <p:spPr bwMode="auto">
          <a:xfrm>
            <a:off x="5258049" y="4856036"/>
            <a:ext cx="20637" cy="9525"/>
          </a:xfrm>
          <a:custGeom>
            <a:avLst/>
            <a:gdLst>
              <a:gd name="T0" fmla="*/ 0 w 53"/>
              <a:gd name="T1" fmla="*/ 0 h 26"/>
              <a:gd name="T2" fmla="*/ 1 w 53"/>
              <a:gd name="T3" fmla="*/ 5 h 26"/>
              <a:gd name="T4" fmla="*/ 2 w 53"/>
              <a:gd name="T5" fmla="*/ 11 h 26"/>
              <a:gd name="T6" fmla="*/ 5 w 53"/>
              <a:gd name="T7" fmla="*/ 16 h 26"/>
              <a:gd name="T8" fmla="*/ 8 w 53"/>
              <a:gd name="T9" fmla="*/ 19 h 26"/>
              <a:gd name="T10" fmla="*/ 13 w 53"/>
              <a:gd name="T11" fmla="*/ 23 h 26"/>
              <a:gd name="T12" fmla="*/ 17 w 53"/>
              <a:gd name="T13" fmla="*/ 25 h 26"/>
              <a:gd name="T14" fmla="*/ 21 w 53"/>
              <a:gd name="T15" fmla="*/ 26 h 26"/>
              <a:gd name="T16" fmla="*/ 27 w 53"/>
              <a:gd name="T17" fmla="*/ 26 h 26"/>
              <a:gd name="T18" fmla="*/ 32 w 53"/>
              <a:gd name="T19" fmla="*/ 26 h 26"/>
              <a:gd name="T20" fmla="*/ 36 w 53"/>
              <a:gd name="T21" fmla="*/ 25 h 26"/>
              <a:gd name="T22" fmla="*/ 41 w 53"/>
              <a:gd name="T23" fmla="*/ 23 h 26"/>
              <a:gd name="T24" fmla="*/ 45 w 53"/>
              <a:gd name="T25" fmla="*/ 19 h 26"/>
              <a:gd name="T26" fmla="*/ 48 w 53"/>
              <a:gd name="T27" fmla="*/ 16 h 26"/>
              <a:gd name="T28" fmla="*/ 51 w 53"/>
              <a:gd name="T29" fmla="*/ 11 h 26"/>
              <a:gd name="T30" fmla="*/ 52 w 53"/>
              <a:gd name="T31" fmla="*/ 5 h 26"/>
              <a:gd name="T32" fmla="*/ 53 w 53"/>
              <a:gd name="T33" fmla="*/ 0 h 26"/>
              <a:gd name="T34" fmla="*/ 0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0" y="0"/>
                </a:moveTo>
                <a:lnTo>
                  <a:pt x="1" y="5"/>
                </a:lnTo>
                <a:lnTo>
                  <a:pt x="2" y="11"/>
                </a:lnTo>
                <a:lnTo>
                  <a:pt x="5" y="16"/>
                </a:lnTo>
                <a:lnTo>
                  <a:pt x="8" y="19"/>
                </a:lnTo>
                <a:lnTo>
                  <a:pt x="13" y="23"/>
                </a:lnTo>
                <a:lnTo>
                  <a:pt x="17" y="25"/>
                </a:lnTo>
                <a:lnTo>
                  <a:pt x="21" y="26"/>
                </a:lnTo>
                <a:lnTo>
                  <a:pt x="27" y="26"/>
                </a:lnTo>
                <a:lnTo>
                  <a:pt x="32" y="26"/>
                </a:lnTo>
                <a:lnTo>
                  <a:pt x="36" y="25"/>
                </a:lnTo>
                <a:lnTo>
                  <a:pt x="41" y="23"/>
                </a:lnTo>
                <a:lnTo>
                  <a:pt x="45" y="19"/>
                </a:lnTo>
                <a:lnTo>
                  <a:pt x="48" y="16"/>
                </a:lnTo>
                <a:lnTo>
                  <a:pt x="51" y="11"/>
                </a:lnTo>
                <a:lnTo>
                  <a:pt x="52" y="5"/>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23" name="Freeform 92"/>
          <p:cNvSpPr>
            <a:spLocks/>
          </p:cNvSpPr>
          <p:nvPr/>
        </p:nvSpPr>
        <p:spPr bwMode="auto">
          <a:xfrm>
            <a:off x="5258049" y="4908423"/>
            <a:ext cx="20637" cy="11113"/>
          </a:xfrm>
          <a:custGeom>
            <a:avLst/>
            <a:gdLst>
              <a:gd name="T0" fmla="*/ 53 w 53"/>
              <a:gd name="T1" fmla="*/ 26 h 26"/>
              <a:gd name="T2" fmla="*/ 52 w 53"/>
              <a:gd name="T3" fmla="*/ 21 h 26"/>
              <a:gd name="T4" fmla="*/ 51 w 53"/>
              <a:gd name="T5" fmla="*/ 15 h 26"/>
              <a:gd name="T6" fmla="*/ 48 w 53"/>
              <a:gd name="T7" fmla="*/ 10 h 26"/>
              <a:gd name="T8" fmla="*/ 45 w 53"/>
              <a:gd name="T9" fmla="*/ 7 h 26"/>
              <a:gd name="T10" fmla="*/ 41 w 53"/>
              <a:gd name="T11" fmla="*/ 3 h 26"/>
              <a:gd name="T12" fmla="*/ 36 w 53"/>
              <a:gd name="T13" fmla="*/ 1 h 26"/>
              <a:gd name="T14" fmla="*/ 32 w 53"/>
              <a:gd name="T15" fmla="*/ 0 h 26"/>
              <a:gd name="T16" fmla="*/ 27 w 53"/>
              <a:gd name="T17" fmla="*/ 0 h 26"/>
              <a:gd name="T18" fmla="*/ 21 w 53"/>
              <a:gd name="T19" fmla="*/ 0 h 26"/>
              <a:gd name="T20" fmla="*/ 17 w 53"/>
              <a:gd name="T21" fmla="*/ 1 h 26"/>
              <a:gd name="T22" fmla="*/ 13 w 53"/>
              <a:gd name="T23" fmla="*/ 3 h 26"/>
              <a:gd name="T24" fmla="*/ 8 w 53"/>
              <a:gd name="T25" fmla="*/ 7 h 26"/>
              <a:gd name="T26" fmla="*/ 5 w 53"/>
              <a:gd name="T27" fmla="*/ 10 h 26"/>
              <a:gd name="T28" fmla="*/ 2 w 53"/>
              <a:gd name="T29" fmla="*/ 15 h 26"/>
              <a:gd name="T30" fmla="*/ 1 w 53"/>
              <a:gd name="T31" fmla="*/ 21 h 26"/>
              <a:gd name="T32" fmla="*/ 0 w 53"/>
              <a:gd name="T33" fmla="*/ 26 h 26"/>
              <a:gd name="T34" fmla="*/ 53 w 53"/>
              <a:gd name="T35" fmla="*/ 2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53" y="26"/>
                </a:moveTo>
                <a:lnTo>
                  <a:pt x="52" y="21"/>
                </a:lnTo>
                <a:lnTo>
                  <a:pt x="51" y="15"/>
                </a:lnTo>
                <a:lnTo>
                  <a:pt x="48" y="10"/>
                </a:lnTo>
                <a:lnTo>
                  <a:pt x="45" y="7"/>
                </a:lnTo>
                <a:lnTo>
                  <a:pt x="41" y="3"/>
                </a:lnTo>
                <a:lnTo>
                  <a:pt x="36" y="1"/>
                </a:lnTo>
                <a:lnTo>
                  <a:pt x="32" y="0"/>
                </a:lnTo>
                <a:lnTo>
                  <a:pt x="27" y="0"/>
                </a:lnTo>
                <a:lnTo>
                  <a:pt x="21" y="0"/>
                </a:lnTo>
                <a:lnTo>
                  <a:pt x="17" y="1"/>
                </a:lnTo>
                <a:lnTo>
                  <a:pt x="13" y="3"/>
                </a:lnTo>
                <a:lnTo>
                  <a:pt x="8" y="7"/>
                </a:lnTo>
                <a:lnTo>
                  <a:pt x="5" y="10"/>
                </a:lnTo>
                <a:lnTo>
                  <a:pt x="2" y="15"/>
                </a:lnTo>
                <a:lnTo>
                  <a:pt x="1" y="21"/>
                </a:lnTo>
                <a:lnTo>
                  <a:pt x="0" y="26"/>
                </a:lnTo>
                <a:lnTo>
                  <a:pt x="5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24" name="Rectangle 93"/>
          <p:cNvSpPr>
            <a:spLocks noChangeArrowheads="1"/>
          </p:cNvSpPr>
          <p:nvPr/>
        </p:nvSpPr>
        <p:spPr bwMode="auto">
          <a:xfrm>
            <a:off x="5258049" y="4919536"/>
            <a:ext cx="20637" cy="1063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25" name="Freeform 94"/>
          <p:cNvSpPr>
            <a:spLocks/>
          </p:cNvSpPr>
          <p:nvPr/>
        </p:nvSpPr>
        <p:spPr bwMode="auto">
          <a:xfrm>
            <a:off x="5258049" y="5025898"/>
            <a:ext cx="20637" cy="9525"/>
          </a:xfrm>
          <a:custGeom>
            <a:avLst/>
            <a:gdLst>
              <a:gd name="T0" fmla="*/ 0 w 53"/>
              <a:gd name="T1" fmla="*/ 0 h 26"/>
              <a:gd name="T2" fmla="*/ 1 w 53"/>
              <a:gd name="T3" fmla="*/ 6 h 26"/>
              <a:gd name="T4" fmla="*/ 2 w 53"/>
              <a:gd name="T5" fmla="*/ 12 h 26"/>
              <a:gd name="T6" fmla="*/ 5 w 53"/>
              <a:gd name="T7" fmla="*/ 16 h 26"/>
              <a:gd name="T8" fmla="*/ 8 w 53"/>
              <a:gd name="T9" fmla="*/ 20 h 26"/>
              <a:gd name="T10" fmla="*/ 13 w 53"/>
              <a:gd name="T11" fmla="*/ 23 h 26"/>
              <a:gd name="T12" fmla="*/ 17 w 53"/>
              <a:gd name="T13" fmla="*/ 25 h 26"/>
              <a:gd name="T14" fmla="*/ 21 w 53"/>
              <a:gd name="T15" fmla="*/ 26 h 26"/>
              <a:gd name="T16" fmla="*/ 27 w 53"/>
              <a:gd name="T17" fmla="*/ 26 h 26"/>
              <a:gd name="T18" fmla="*/ 32 w 53"/>
              <a:gd name="T19" fmla="*/ 26 h 26"/>
              <a:gd name="T20" fmla="*/ 36 w 53"/>
              <a:gd name="T21" fmla="*/ 25 h 26"/>
              <a:gd name="T22" fmla="*/ 41 w 53"/>
              <a:gd name="T23" fmla="*/ 23 h 26"/>
              <a:gd name="T24" fmla="*/ 45 w 53"/>
              <a:gd name="T25" fmla="*/ 20 h 26"/>
              <a:gd name="T26" fmla="*/ 48 w 53"/>
              <a:gd name="T27" fmla="*/ 16 h 26"/>
              <a:gd name="T28" fmla="*/ 51 w 53"/>
              <a:gd name="T29" fmla="*/ 12 h 26"/>
              <a:gd name="T30" fmla="*/ 52 w 53"/>
              <a:gd name="T31" fmla="*/ 6 h 26"/>
              <a:gd name="T32" fmla="*/ 53 w 53"/>
              <a:gd name="T33" fmla="*/ 0 h 26"/>
              <a:gd name="T34" fmla="*/ 0 w 5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26"/>
              <a:gd name="T56" fmla="*/ 53 w 5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26">
                <a:moveTo>
                  <a:pt x="0" y="0"/>
                </a:moveTo>
                <a:lnTo>
                  <a:pt x="1" y="6"/>
                </a:lnTo>
                <a:lnTo>
                  <a:pt x="2" y="12"/>
                </a:lnTo>
                <a:lnTo>
                  <a:pt x="5" y="16"/>
                </a:lnTo>
                <a:lnTo>
                  <a:pt x="8" y="20"/>
                </a:lnTo>
                <a:lnTo>
                  <a:pt x="13" y="23"/>
                </a:lnTo>
                <a:lnTo>
                  <a:pt x="17" y="25"/>
                </a:lnTo>
                <a:lnTo>
                  <a:pt x="21" y="26"/>
                </a:lnTo>
                <a:lnTo>
                  <a:pt x="27" y="26"/>
                </a:lnTo>
                <a:lnTo>
                  <a:pt x="32" y="26"/>
                </a:lnTo>
                <a:lnTo>
                  <a:pt x="36" y="25"/>
                </a:lnTo>
                <a:lnTo>
                  <a:pt x="41" y="23"/>
                </a:lnTo>
                <a:lnTo>
                  <a:pt x="45" y="20"/>
                </a:lnTo>
                <a:lnTo>
                  <a:pt x="48" y="16"/>
                </a:lnTo>
                <a:lnTo>
                  <a:pt x="51" y="12"/>
                </a:lnTo>
                <a:lnTo>
                  <a:pt x="52" y="6"/>
                </a:lnTo>
                <a:lnTo>
                  <a:pt x="5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26" name="Freeform 95"/>
          <p:cNvSpPr>
            <a:spLocks/>
          </p:cNvSpPr>
          <p:nvPr/>
        </p:nvSpPr>
        <p:spPr bwMode="auto">
          <a:xfrm>
            <a:off x="5242174" y="5076698"/>
            <a:ext cx="20637" cy="12700"/>
          </a:xfrm>
          <a:custGeom>
            <a:avLst/>
            <a:gdLst>
              <a:gd name="T0" fmla="*/ 52 w 53"/>
              <a:gd name="T1" fmla="*/ 33 h 33"/>
              <a:gd name="T2" fmla="*/ 53 w 53"/>
              <a:gd name="T3" fmla="*/ 27 h 33"/>
              <a:gd name="T4" fmla="*/ 53 w 53"/>
              <a:gd name="T5" fmla="*/ 22 h 33"/>
              <a:gd name="T6" fmla="*/ 52 w 53"/>
              <a:gd name="T7" fmla="*/ 16 h 33"/>
              <a:gd name="T8" fmla="*/ 50 w 53"/>
              <a:gd name="T9" fmla="*/ 12 h 33"/>
              <a:gd name="T10" fmla="*/ 46 w 53"/>
              <a:gd name="T11" fmla="*/ 9 h 33"/>
              <a:gd name="T12" fmla="*/ 42 w 53"/>
              <a:gd name="T13" fmla="*/ 5 h 33"/>
              <a:gd name="T14" fmla="*/ 38 w 53"/>
              <a:gd name="T15" fmla="*/ 2 h 33"/>
              <a:gd name="T16" fmla="*/ 33 w 53"/>
              <a:gd name="T17" fmla="*/ 1 h 33"/>
              <a:gd name="T18" fmla="*/ 28 w 53"/>
              <a:gd name="T19" fmla="*/ 0 h 33"/>
              <a:gd name="T20" fmla="*/ 24 w 53"/>
              <a:gd name="T21" fmla="*/ 0 h 33"/>
              <a:gd name="T22" fmla="*/ 18 w 53"/>
              <a:gd name="T23" fmla="*/ 1 h 33"/>
              <a:gd name="T24" fmla="*/ 14 w 53"/>
              <a:gd name="T25" fmla="*/ 2 h 33"/>
              <a:gd name="T26" fmla="*/ 10 w 53"/>
              <a:gd name="T27" fmla="*/ 5 h 33"/>
              <a:gd name="T28" fmla="*/ 6 w 53"/>
              <a:gd name="T29" fmla="*/ 9 h 33"/>
              <a:gd name="T30" fmla="*/ 2 w 53"/>
              <a:gd name="T31" fmla="*/ 14 h 33"/>
              <a:gd name="T32" fmla="*/ 0 w 53"/>
              <a:gd name="T33" fmla="*/ 19 h 33"/>
              <a:gd name="T34" fmla="*/ 52 w 53"/>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33"/>
              <a:gd name="T56" fmla="*/ 53 w 5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33">
                <a:moveTo>
                  <a:pt x="52" y="33"/>
                </a:moveTo>
                <a:lnTo>
                  <a:pt x="53" y="27"/>
                </a:lnTo>
                <a:lnTo>
                  <a:pt x="53" y="22"/>
                </a:lnTo>
                <a:lnTo>
                  <a:pt x="52" y="16"/>
                </a:lnTo>
                <a:lnTo>
                  <a:pt x="50" y="12"/>
                </a:lnTo>
                <a:lnTo>
                  <a:pt x="46" y="9"/>
                </a:lnTo>
                <a:lnTo>
                  <a:pt x="42" y="5"/>
                </a:lnTo>
                <a:lnTo>
                  <a:pt x="38" y="2"/>
                </a:lnTo>
                <a:lnTo>
                  <a:pt x="33" y="1"/>
                </a:lnTo>
                <a:lnTo>
                  <a:pt x="28" y="0"/>
                </a:lnTo>
                <a:lnTo>
                  <a:pt x="24" y="0"/>
                </a:lnTo>
                <a:lnTo>
                  <a:pt x="18" y="1"/>
                </a:lnTo>
                <a:lnTo>
                  <a:pt x="14" y="2"/>
                </a:lnTo>
                <a:lnTo>
                  <a:pt x="10" y="5"/>
                </a:lnTo>
                <a:lnTo>
                  <a:pt x="6" y="9"/>
                </a:lnTo>
                <a:lnTo>
                  <a:pt x="2" y="14"/>
                </a:lnTo>
                <a:lnTo>
                  <a:pt x="0" y="19"/>
                </a:lnTo>
                <a:lnTo>
                  <a:pt x="5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27" name="Freeform 96"/>
          <p:cNvSpPr>
            <a:spLocks/>
          </p:cNvSpPr>
          <p:nvPr/>
        </p:nvSpPr>
        <p:spPr bwMode="auto">
          <a:xfrm>
            <a:off x="5215186" y="5083048"/>
            <a:ext cx="47625" cy="107950"/>
          </a:xfrm>
          <a:custGeom>
            <a:avLst/>
            <a:gdLst>
              <a:gd name="T0" fmla="*/ 52 w 123"/>
              <a:gd name="T1" fmla="*/ 271 h 271"/>
              <a:gd name="T2" fmla="*/ 0 w 123"/>
              <a:gd name="T3" fmla="*/ 257 h 271"/>
              <a:gd name="T4" fmla="*/ 71 w 123"/>
              <a:gd name="T5" fmla="*/ 0 h 271"/>
              <a:gd name="T6" fmla="*/ 123 w 123"/>
              <a:gd name="T7" fmla="*/ 14 h 271"/>
              <a:gd name="T8" fmla="*/ 52 w 123"/>
              <a:gd name="T9" fmla="*/ 271 h 271"/>
              <a:gd name="T10" fmla="*/ 0 60000 65536"/>
              <a:gd name="T11" fmla="*/ 0 60000 65536"/>
              <a:gd name="T12" fmla="*/ 0 60000 65536"/>
              <a:gd name="T13" fmla="*/ 0 60000 65536"/>
              <a:gd name="T14" fmla="*/ 0 60000 65536"/>
              <a:gd name="T15" fmla="*/ 0 w 123"/>
              <a:gd name="T16" fmla="*/ 0 h 271"/>
              <a:gd name="T17" fmla="*/ 123 w 123"/>
              <a:gd name="T18" fmla="*/ 271 h 271"/>
            </a:gdLst>
            <a:ahLst/>
            <a:cxnLst>
              <a:cxn ang="T10">
                <a:pos x="T0" y="T1"/>
              </a:cxn>
              <a:cxn ang="T11">
                <a:pos x="T2" y="T3"/>
              </a:cxn>
              <a:cxn ang="T12">
                <a:pos x="T4" y="T5"/>
              </a:cxn>
              <a:cxn ang="T13">
                <a:pos x="T6" y="T7"/>
              </a:cxn>
              <a:cxn ang="T14">
                <a:pos x="T8" y="T9"/>
              </a:cxn>
            </a:cxnLst>
            <a:rect l="T15" t="T16" r="T17" b="T18"/>
            <a:pathLst>
              <a:path w="123" h="271">
                <a:moveTo>
                  <a:pt x="52" y="271"/>
                </a:moveTo>
                <a:lnTo>
                  <a:pt x="0" y="257"/>
                </a:lnTo>
                <a:lnTo>
                  <a:pt x="71" y="0"/>
                </a:lnTo>
                <a:lnTo>
                  <a:pt x="123" y="14"/>
                </a:lnTo>
                <a:lnTo>
                  <a:pt x="52" y="27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28" name="Freeform 97"/>
          <p:cNvSpPr>
            <a:spLocks/>
          </p:cNvSpPr>
          <p:nvPr/>
        </p:nvSpPr>
        <p:spPr bwMode="auto">
          <a:xfrm>
            <a:off x="5213599" y="5186236"/>
            <a:ext cx="20637" cy="12700"/>
          </a:xfrm>
          <a:custGeom>
            <a:avLst/>
            <a:gdLst>
              <a:gd name="T0" fmla="*/ 1 w 53"/>
              <a:gd name="T1" fmla="*/ 0 h 34"/>
              <a:gd name="T2" fmla="*/ 0 w 53"/>
              <a:gd name="T3" fmla="*/ 6 h 34"/>
              <a:gd name="T4" fmla="*/ 0 w 53"/>
              <a:gd name="T5" fmla="*/ 12 h 34"/>
              <a:gd name="T6" fmla="*/ 1 w 53"/>
              <a:gd name="T7" fmla="*/ 17 h 34"/>
              <a:gd name="T8" fmla="*/ 3 w 53"/>
              <a:gd name="T9" fmla="*/ 22 h 34"/>
              <a:gd name="T10" fmla="*/ 7 w 53"/>
              <a:gd name="T11" fmla="*/ 26 h 34"/>
              <a:gd name="T12" fmla="*/ 11 w 53"/>
              <a:gd name="T13" fmla="*/ 29 h 34"/>
              <a:gd name="T14" fmla="*/ 15 w 53"/>
              <a:gd name="T15" fmla="*/ 31 h 34"/>
              <a:gd name="T16" fmla="*/ 20 w 53"/>
              <a:gd name="T17" fmla="*/ 33 h 34"/>
              <a:gd name="T18" fmla="*/ 25 w 53"/>
              <a:gd name="T19" fmla="*/ 33 h 34"/>
              <a:gd name="T20" fmla="*/ 29 w 53"/>
              <a:gd name="T21" fmla="*/ 34 h 34"/>
              <a:gd name="T22" fmla="*/ 35 w 53"/>
              <a:gd name="T23" fmla="*/ 33 h 34"/>
              <a:gd name="T24" fmla="*/ 39 w 53"/>
              <a:gd name="T25" fmla="*/ 31 h 34"/>
              <a:gd name="T26" fmla="*/ 43 w 53"/>
              <a:gd name="T27" fmla="*/ 29 h 34"/>
              <a:gd name="T28" fmla="*/ 47 w 53"/>
              <a:gd name="T29" fmla="*/ 25 h 34"/>
              <a:gd name="T30" fmla="*/ 51 w 53"/>
              <a:gd name="T31" fmla="*/ 20 h 34"/>
              <a:gd name="T32" fmla="*/ 53 w 53"/>
              <a:gd name="T33" fmla="*/ 14 h 34"/>
              <a:gd name="T34" fmla="*/ 1 w 53"/>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34"/>
              <a:gd name="T56" fmla="*/ 53 w 53"/>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34">
                <a:moveTo>
                  <a:pt x="1" y="0"/>
                </a:moveTo>
                <a:lnTo>
                  <a:pt x="0" y="6"/>
                </a:lnTo>
                <a:lnTo>
                  <a:pt x="0" y="12"/>
                </a:lnTo>
                <a:lnTo>
                  <a:pt x="1" y="17"/>
                </a:lnTo>
                <a:lnTo>
                  <a:pt x="3" y="22"/>
                </a:lnTo>
                <a:lnTo>
                  <a:pt x="7" y="26"/>
                </a:lnTo>
                <a:lnTo>
                  <a:pt x="11" y="29"/>
                </a:lnTo>
                <a:lnTo>
                  <a:pt x="15" y="31"/>
                </a:lnTo>
                <a:lnTo>
                  <a:pt x="20" y="33"/>
                </a:lnTo>
                <a:lnTo>
                  <a:pt x="25" y="33"/>
                </a:lnTo>
                <a:lnTo>
                  <a:pt x="29" y="34"/>
                </a:lnTo>
                <a:lnTo>
                  <a:pt x="35" y="33"/>
                </a:lnTo>
                <a:lnTo>
                  <a:pt x="39" y="31"/>
                </a:lnTo>
                <a:lnTo>
                  <a:pt x="43" y="29"/>
                </a:lnTo>
                <a:lnTo>
                  <a:pt x="47" y="25"/>
                </a:lnTo>
                <a:lnTo>
                  <a:pt x="51" y="20"/>
                </a:lnTo>
                <a:lnTo>
                  <a:pt x="53" y="14"/>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29" name="Freeform 98"/>
          <p:cNvSpPr>
            <a:spLocks/>
          </p:cNvSpPr>
          <p:nvPr/>
        </p:nvSpPr>
        <p:spPr bwMode="auto">
          <a:xfrm>
            <a:off x="5258049" y="5160836"/>
            <a:ext cx="15875" cy="20637"/>
          </a:xfrm>
          <a:custGeom>
            <a:avLst/>
            <a:gdLst>
              <a:gd name="T0" fmla="*/ 14 w 41"/>
              <a:gd name="T1" fmla="*/ 0 h 49"/>
              <a:gd name="T2" fmla="*/ 8 w 41"/>
              <a:gd name="T3" fmla="*/ 3 h 49"/>
              <a:gd name="T4" fmla="*/ 4 w 41"/>
              <a:gd name="T5" fmla="*/ 7 h 49"/>
              <a:gd name="T6" fmla="*/ 2 w 41"/>
              <a:gd name="T7" fmla="*/ 13 h 49"/>
              <a:gd name="T8" fmla="*/ 1 w 41"/>
              <a:gd name="T9" fmla="*/ 17 h 49"/>
              <a:gd name="T10" fmla="*/ 0 w 41"/>
              <a:gd name="T11" fmla="*/ 22 h 49"/>
              <a:gd name="T12" fmla="*/ 1 w 41"/>
              <a:gd name="T13" fmla="*/ 27 h 49"/>
              <a:gd name="T14" fmla="*/ 2 w 41"/>
              <a:gd name="T15" fmla="*/ 32 h 49"/>
              <a:gd name="T16" fmla="*/ 4 w 41"/>
              <a:gd name="T17" fmla="*/ 36 h 49"/>
              <a:gd name="T18" fmla="*/ 7 w 41"/>
              <a:gd name="T19" fmla="*/ 41 h 49"/>
              <a:gd name="T20" fmla="*/ 10 w 41"/>
              <a:gd name="T21" fmla="*/ 44 h 49"/>
              <a:gd name="T22" fmla="*/ 15 w 41"/>
              <a:gd name="T23" fmla="*/ 47 h 49"/>
              <a:gd name="T24" fmla="*/ 19 w 41"/>
              <a:gd name="T25" fmla="*/ 49 h 49"/>
              <a:gd name="T26" fmla="*/ 24 w 41"/>
              <a:gd name="T27" fmla="*/ 49 h 49"/>
              <a:gd name="T28" fmla="*/ 29 w 41"/>
              <a:gd name="T29" fmla="*/ 49 h 49"/>
              <a:gd name="T30" fmla="*/ 35 w 41"/>
              <a:gd name="T31" fmla="*/ 48 h 49"/>
              <a:gd name="T32" fmla="*/ 41 w 41"/>
              <a:gd name="T33" fmla="*/ 46 h 49"/>
              <a:gd name="T34" fmla="*/ 14 w 41"/>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9"/>
              <a:gd name="T56" fmla="*/ 41 w 41"/>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9">
                <a:moveTo>
                  <a:pt x="14" y="0"/>
                </a:moveTo>
                <a:lnTo>
                  <a:pt x="8" y="3"/>
                </a:lnTo>
                <a:lnTo>
                  <a:pt x="4" y="7"/>
                </a:lnTo>
                <a:lnTo>
                  <a:pt x="2" y="13"/>
                </a:lnTo>
                <a:lnTo>
                  <a:pt x="1" y="17"/>
                </a:lnTo>
                <a:lnTo>
                  <a:pt x="0" y="22"/>
                </a:lnTo>
                <a:lnTo>
                  <a:pt x="1" y="27"/>
                </a:lnTo>
                <a:lnTo>
                  <a:pt x="2" y="32"/>
                </a:lnTo>
                <a:lnTo>
                  <a:pt x="4" y="36"/>
                </a:lnTo>
                <a:lnTo>
                  <a:pt x="7" y="41"/>
                </a:lnTo>
                <a:lnTo>
                  <a:pt x="10" y="44"/>
                </a:lnTo>
                <a:lnTo>
                  <a:pt x="15" y="47"/>
                </a:lnTo>
                <a:lnTo>
                  <a:pt x="19" y="49"/>
                </a:lnTo>
                <a:lnTo>
                  <a:pt x="24" y="49"/>
                </a:lnTo>
                <a:lnTo>
                  <a:pt x="29" y="49"/>
                </a:lnTo>
                <a:lnTo>
                  <a:pt x="35" y="48"/>
                </a:lnTo>
                <a:lnTo>
                  <a:pt x="41" y="4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30" name="Freeform 99"/>
          <p:cNvSpPr>
            <a:spLocks/>
          </p:cNvSpPr>
          <p:nvPr/>
        </p:nvSpPr>
        <p:spPr bwMode="auto">
          <a:xfrm>
            <a:off x="5262811" y="5106861"/>
            <a:ext cx="101600" cy="73025"/>
          </a:xfrm>
          <a:custGeom>
            <a:avLst/>
            <a:gdLst>
              <a:gd name="T0" fmla="*/ 228 w 255"/>
              <a:gd name="T1" fmla="*/ 0 h 181"/>
              <a:gd name="T2" fmla="*/ 255 w 255"/>
              <a:gd name="T3" fmla="*/ 45 h 181"/>
              <a:gd name="T4" fmla="*/ 27 w 255"/>
              <a:gd name="T5" fmla="*/ 181 h 181"/>
              <a:gd name="T6" fmla="*/ 0 w 255"/>
              <a:gd name="T7" fmla="*/ 135 h 181"/>
              <a:gd name="T8" fmla="*/ 228 w 255"/>
              <a:gd name="T9" fmla="*/ 0 h 181"/>
              <a:gd name="T10" fmla="*/ 0 60000 65536"/>
              <a:gd name="T11" fmla="*/ 0 60000 65536"/>
              <a:gd name="T12" fmla="*/ 0 60000 65536"/>
              <a:gd name="T13" fmla="*/ 0 60000 65536"/>
              <a:gd name="T14" fmla="*/ 0 60000 65536"/>
              <a:gd name="T15" fmla="*/ 0 w 255"/>
              <a:gd name="T16" fmla="*/ 0 h 181"/>
              <a:gd name="T17" fmla="*/ 255 w 255"/>
              <a:gd name="T18" fmla="*/ 181 h 181"/>
            </a:gdLst>
            <a:ahLst/>
            <a:cxnLst>
              <a:cxn ang="T10">
                <a:pos x="T0" y="T1"/>
              </a:cxn>
              <a:cxn ang="T11">
                <a:pos x="T2" y="T3"/>
              </a:cxn>
              <a:cxn ang="T12">
                <a:pos x="T4" y="T5"/>
              </a:cxn>
              <a:cxn ang="T13">
                <a:pos x="T6" y="T7"/>
              </a:cxn>
              <a:cxn ang="T14">
                <a:pos x="T8" y="T9"/>
              </a:cxn>
            </a:cxnLst>
            <a:rect l="T15" t="T16" r="T17" b="T18"/>
            <a:pathLst>
              <a:path w="255" h="181">
                <a:moveTo>
                  <a:pt x="228" y="0"/>
                </a:moveTo>
                <a:lnTo>
                  <a:pt x="255" y="45"/>
                </a:lnTo>
                <a:lnTo>
                  <a:pt x="27" y="181"/>
                </a:lnTo>
                <a:lnTo>
                  <a:pt x="0" y="135"/>
                </a:lnTo>
                <a:lnTo>
                  <a:pt x="22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31" name="Freeform 100"/>
          <p:cNvSpPr>
            <a:spLocks/>
          </p:cNvSpPr>
          <p:nvPr/>
        </p:nvSpPr>
        <p:spPr bwMode="auto">
          <a:xfrm>
            <a:off x="5353299" y="5105273"/>
            <a:ext cx="17462" cy="20638"/>
          </a:xfrm>
          <a:custGeom>
            <a:avLst/>
            <a:gdLst>
              <a:gd name="T0" fmla="*/ 27 w 41"/>
              <a:gd name="T1" fmla="*/ 50 h 50"/>
              <a:gd name="T2" fmla="*/ 33 w 41"/>
              <a:gd name="T3" fmla="*/ 46 h 50"/>
              <a:gd name="T4" fmla="*/ 37 w 41"/>
              <a:gd name="T5" fmla="*/ 42 h 50"/>
              <a:gd name="T6" fmla="*/ 39 w 41"/>
              <a:gd name="T7" fmla="*/ 38 h 50"/>
              <a:gd name="T8" fmla="*/ 41 w 41"/>
              <a:gd name="T9" fmla="*/ 32 h 50"/>
              <a:gd name="T10" fmla="*/ 41 w 41"/>
              <a:gd name="T11" fmla="*/ 28 h 50"/>
              <a:gd name="T12" fmla="*/ 40 w 41"/>
              <a:gd name="T13" fmla="*/ 23 h 50"/>
              <a:gd name="T14" fmla="*/ 39 w 41"/>
              <a:gd name="T15" fmla="*/ 19 h 50"/>
              <a:gd name="T16" fmla="*/ 37 w 41"/>
              <a:gd name="T17" fmla="*/ 13 h 50"/>
              <a:gd name="T18" fmla="*/ 35 w 41"/>
              <a:gd name="T19" fmla="*/ 10 h 50"/>
              <a:gd name="T20" fmla="*/ 30 w 41"/>
              <a:gd name="T21" fmla="*/ 6 h 50"/>
              <a:gd name="T22" fmla="*/ 26 w 41"/>
              <a:gd name="T23" fmla="*/ 3 h 50"/>
              <a:gd name="T24" fmla="*/ 22 w 41"/>
              <a:gd name="T25" fmla="*/ 1 h 50"/>
              <a:gd name="T26" fmla="*/ 18 w 41"/>
              <a:gd name="T27" fmla="*/ 0 h 50"/>
              <a:gd name="T28" fmla="*/ 12 w 41"/>
              <a:gd name="T29" fmla="*/ 0 h 50"/>
              <a:gd name="T30" fmla="*/ 7 w 41"/>
              <a:gd name="T31" fmla="*/ 1 h 50"/>
              <a:gd name="T32" fmla="*/ 0 w 41"/>
              <a:gd name="T33" fmla="*/ 5 h 50"/>
              <a:gd name="T34" fmla="*/ 27 w 41"/>
              <a:gd name="T35" fmla="*/ 5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50"/>
              <a:gd name="T56" fmla="*/ 41 w 41"/>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50">
                <a:moveTo>
                  <a:pt x="27" y="50"/>
                </a:moveTo>
                <a:lnTo>
                  <a:pt x="33" y="46"/>
                </a:lnTo>
                <a:lnTo>
                  <a:pt x="37" y="42"/>
                </a:lnTo>
                <a:lnTo>
                  <a:pt x="39" y="38"/>
                </a:lnTo>
                <a:lnTo>
                  <a:pt x="41" y="32"/>
                </a:lnTo>
                <a:lnTo>
                  <a:pt x="41" y="28"/>
                </a:lnTo>
                <a:lnTo>
                  <a:pt x="40" y="23"/>
                </a:lnTo>
                <a:lnTo>
                  <a:pt x="39" y="19"/>
                </a:lnTo>
                <a:lnTo>
                  <a:pt x="37" y="13"/>
                </a:lnTo>
                <a:lnTo>
                  <a:pt x="35" y="10"/>
                </a:lnTo>
                <a:lnTo>
                  <a:pt x="30" y="6"/>
                </a:lnTo>
                <a:lnTo>
                  <a:pt x="26" y="3"/>
                </a:lnTo>
                <a:lnTo>
                  <a:pt x="22" y="1"/>
                </a:lnTo>
                <a:lnTo>
                  <a:pt x="18" y="0"/>
                </a:lnTo>
                <a:lnTo>
                  <a:pt x="12" y="0"/>
                </a:lnTo>
                <a:lnTo>
                  <a:pt x="7" y="1"/>
                </a:lnTo>
                <a:lnTo>
                  <a:pt x="0" y="5"/>
                </a:lnTo>
                <a:lnTo>
                  <a:pt x="2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32" name="Freeform 101"/>
          <p:cNvSpPr>
            <a:spLocks/>
          </p:cNvSpPr>
          <p:nvPr/>
        </p:nvSpPr>
        <p:spPr bwMode="auto">
          <a:xfrm>
            <a:off x="5389811" y="5075111"/>
            <a:ext cx="15875" cy="20637"/>
          </a:xfrm>
          <a:custGeom>
            <a:avLst/>
            <a:gdLst>
              <a:gd name="T0" fmla="*/ 0 w 37"/>
              <a:gd name="T1" fmla="*/ 47 h 50"/>
              <a:gd name="T2" fmla="*/ 5 w 37"/>
              <a:gd name="T3" fmla="*/ 49 h 50"/>
              <a:gd name="T4" fmla="*/ 10 w 37"/>
              <a:gd name="T5" fmla="*/ 50 h 50"/>
              <a:gd name="T6" fmla="*/ 16 w 37"/>
              <a:gd name="T7" fmla="*/ 50 h 50"/>
              <a:gd name="T8" fmla="*/ 21 w 37"/>
              <a:gd name="T9" fmla="*/ 48 h 50"/>
              <a:gd name="T10" fmla="*/ 25 w 37"/>
              <a:gd name="T11" fmla="*/ 46 h 50"/>
              <a:gd name="T12" fmla="*/ 29 w 37"/>
              <a:gd name="T13" fmla="*/ 43 h 50"/>
              <a:gd name="T14" fmla="*/ 32 w 37"/>
              <a:gd name="T15" fmla="*/ 40 h 50"/>
              <a:gd name="T16" fmla="*/ 35 w 37"/>
              <a:gd name="T17" fmla="*/ 35 h 50"/>
              <a:gd name="T18" fmla="*/ 36 w 37"/>
              <a:gd name="T19" fmla="*/ 30 h 50"/>
              <a:gd name="T20" fmla="*/ 37 w 37"/>
              <a:gd name="T21" fmla="*/ 26 h 50"/>
              <a:gd name="T22" fmla="*/ 37 w 37"/>
              <a:gd name="T23" fmla="*/ 20 h 50"/>
              <a:gd name="T24" fmla="*/ 37 w 37"/>
              <a:gd name="T25" fmla="*/ 16 h 50"/>
              <a:gd name="T26" fmla="*/ 35 w 37"/>
              <a:gd name="T27" fmla="*/ 11 h 50"/>
              <a:gd name="T28" fmla="*/ 32 w 37"/>
              <a:gd name="T29" fmla="*/ 6 h 50"/>
              <a:gd name="T30" fmla="*/ 28 w 37"/>
              <a:gd name="T31" fmla="*/ 3 h 50"/>
              <a:gd name="T32" fmla="*/ 22 w 37"/>
              <a:gd name="T33" fmla="*/ 0 h 50"/>
              <a:gd name="T34" fmla="*/ 0 w 37"/>
              <a:gd name="T35" fmla="*/ 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50"/>
              <a:gd name="T56" fmla="*/ 37 w 37"/>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50">
                <a:moveTo>
                  <a:pt x="0" y="47"/>
                </a:moveTo>
                <a:lnTo>
                  <a:pt x="5" y="49"/>
                </a:lnTo>
                <a:lnTo>
                  <a:pt x="10" y="50"/>
                </a:lnTo>
                <a:lnTo>
                  <a:pt x="16" y="50"/>
                </a:lnTo>
                <a:lnTo>
                  <a:pt x="21" y="48"/>
                </a:lnTo>
                <a:lnTo>
                  <a:pt x="25" y="46"/>
                </a:lnTo>
                <a:lnTo>
                  <a:pt x="29" y="43"/>
                </a:lnTo>
                <a:lnTo>
                  <a:pt x="32" y="40"/>
                </a:lnTo>
                <a:lnTo>
                  <a:pt x="35" y="35"/>
                </a:lnTo>
                <a:lnTo>
                  <a:pt x="36" y="30"/>
                </a:lnTo>
                <a:lnTo>
                  <a:pt x="37" y="26"/>
                </a:lnTo>
                <a:lnTo>
                  <a:pt x="37" y="20"/>
                </a:lnTo>
                <a:lnTo>
                  <a:pt x="37" y="16"/>
                </a:lnTo>
                <a:lnTo>
                  <a:pt x="35" y="11"/>
                </a:lnTo>
                <a:lnTo>
                  <a:pt x="32" y="6"/>
                </a:lnTo>
                <a:lnTo>
                  <a:pt x="28" y="3"/>
                </a:lnTo>
                <a:lnTo>
                  <a:pt x="22" y="0"/>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33" name="Freeform 102"/>
          <p:cNvSpPr>
            <a:spLocks/>
          </p:cNvSpPr>
          <p:nvPr/>
        </p:nvSpPr>
        <p:spPr bwMode="auto">
          <a:xfrm>
            <a:off x="5294561" y="5029073"/>
            <a:ext cx="104775" cy="65088"/>
          </a:xfrm>
          <a:custGeom>
            <a:avLst/>
            <a:gdLst>
              <a:gd name="T0" fmla="*/ 0 w 263"/>
              <a:gd name="T1" fmla="*/ 47 h 163"/>
              <a:gd name="T2" fmla="*/ 24 w 263"/>
              <a:gd name="T3" fmla="*/ 0 h 163"/>
              <a:gd name="T4" fmla="*/ 263 w 263"/>
              <a:gd name="T5" fmla="*/ 116 h 163"/>
              <a:gd name="T6" fmla="*/ 241 w 263"/>
              <a:gd name="T7" fmla="*/ 163 h 163"/>
              <a:gd name="T8" fmla="*/ 0 w 263"/>
              <a:gd name="T9" fmla="*/ 47 h 163"/>
              <a:gd name="T10" fmla="*/ 0 60000 65536"/>
              <a:gd name="T11" fmla="*/ 0 60000 65536"/>
              <a:gd name="T12" fmla="*/ 0 60000 65536"/>
              <a:gd name="T13" fmla="*/ 0 60000 65536"/>
              <a:gd name="T14" fmla="*/ 0 60000 65536"/>
              <a:gd name="T15" fmla="*/ 0 w 263"/>
              <a:gd name="T16" fmla="*/ 0 h 163"/>
              <a:gd name="T17" fmla="*/ 263 w 263"/>
              <a:gd name="T18" fmla="*/ 163 h 163"/>
            </a:gdLst>
            <a:ahLst/>
            <a:cxnLst>
              <a:cxn ang="T10">
                <a:pos x="T0" y="T1"/>
              </a:cxn>
              <a:cxn ang="T11">
                <a:pos x="T2" y="T3"/>
              </a:cxn>
              <a:cxn ang="T12">
                <a:pos x="T4" y="T5"/>
              </a:cxn>
              <a:cxn ang="T13">
                <a:pos x="T6" y="T7"/>
              </a:cxn>
              <a:cxn ang="T14">
                <a:pos x="T8" y="T9"/>
              </a:cxn>
            </a:cxnLst>
            <a:rect l="T15" t="T16" r="T17" b="T18"/>
            <a:pathLst>
              <a:path w="263" h="163">
                <a:moveTo>
                  <a:pt x="0" y="47"/>
                </a:moveTo>
                <a:lnTo>
                  <a:pt x="24" y="0"/>
                </a:lnTo>
                <a:lnTo>
                  <a:pt x="263" y="116"/>
                </a:lnTo>
                <a:lnTo>
                  <a:pt x="241" y="163"/>
                </a:lnTo>
                <a:lnTo>
                  <a:pt x="0" y="47"/>
                </a:lnTo>
                <a:close/>
              </a:path>
            </a:pathLst>
          </a:custGeom>
          <a:solidFill>
            <a:schemeClr val="bg2"/>
          </a:solidFill>
          <a:ln>
            <a:noFill/>
          </a:ln>
          <a:extLst/>
        </p:spPr>
        <p:txBody>
          <a:bodyPr/>
          <a:lstStyle/>
          <a:p>
            <a:endParaRPr lang="es-MX" dirty="0"/>
          </a:p>
        </p:txBody>
      </p:sp>
      <p:sp>
        <p:nvSpPr>
          <p:cNvPr id="57434" name="Freeform 103"/>
          <p:cNvSpPr>
            <a:spLocks/>
          </p:cNvSpPr>
          <p:nvPr/>
        </p:nvSpPr>
        <p:spPr bwMode="auto">
          <a:xfrm>
            <a:off x="5289799" y="5027486"/>
            <a:ext cx="14287" cy="20637"/>
          </a:xfrm>
          <a:custGeom>
            <a:avLst/>
            <a:gdLst>
              <a:gd name="T0" fmla="*/ 39 w 39"/>
              <a:gd name="T1" fmla="*/ 3 h 50"/>
              <a:gd name="T2" fmla="*/ 32 w 39"/>
              <a:gd name="T3" fmla="*/ 1 h 50"/>
              <a:gd name="T4" fmla="*/ 27 w 39"/>
              <a:gd name="T5" fmla="*/ 0 h 50"/>
              <a:gd name="T6" fmla="*/ 22 w 39"/>
              <a:gd name="T7" fmla="*/ 0 h 50"/>
              <a:gd name="T8" fmla="*/ 17 w 39"/>
              <a:gd name="T9" fmla="*/ 2 h 50"/>
              <a:gd name="T10" fmla="*/ 13 w 39"/>
              <a:gd name="T11" fmla="*/ 4 h 50"/>
              <a:gd name="T12" fmla="*/ 9 w 39"/>
              <a:gd name="T13" fmla="*/ 7 h 50"/>
              <a:gd name="T14" fmla="*/ 6 w 39"/>
              <a:gd name="T15" fmla="*/ 11 h 50"/>
              <a:gd name="T16" fmla="*/ 3 w 39"/>
              <a:gd name="T17" fmla="*/ 15 h 50"/>
              <a:gd name="T18" fmla="*/ 1 w 39"/>
              <a:gd name="T19" fmla="*/ 20 h 50"/>
              <a:gd name="T20" fmla="*/ 0 w 39"/>
              <a:gd name="T21" fmla="*/ 25 h 50"/>
              <a:gd name="T22" fmla="*/ 0 w 39"/>
              <a:gd name="T23" fmla="*/ 30 h 50"/>
              <a:gd name="T24" fmla="*/ 1 w 39"/>
              <a:gd name="T25" fmla="*/ 34 h 50"/>
              <a:gd name="T26" fmla="*/ 3 w 39"/>
              <a:gd name="T27" fmla="*/ 40 h 50"/>
              <a:gd name="T28" fmla="*/ 6 w 39"/>
              <a:gd name="T29" fmla="*/ 44 h 50"/>
              <a:gd name="T30" fmla="*/ 10 w 39"/>
              <a:gd name="T31" fmla="*/ 47 h 50"/>
              <a:gd name="T32" fmla="*/ 15 w 39"/>
              <a:gd name="T33" fmla="*/ 50 h 50"/>
              <a:gd name="T34" fmla="*/ 39 w 39"/>
              <a:gd name="T35" fmla="*/ 3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50"/>
              <a:gd name="T56" fmla="*/ 39 w 39"/>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50">
                <a:moveTo>
                  <a:pt x="39" y="3"/>
                </a:moveTo>
                <a:lnTo>
                  <a:pt x="32" y="1"/>
                </a:lnTo>
                <a:lnTo>
                  <a:pt x="27" y="0"/>
                </a:lnTo>
                <a:lnTo>
                  <a:pt x="22" y="0"/>
                </a:lnTo>
                <a:lnTo>
                  <a:pt x="17" y="2"/>
                </a:lnTo>
                <a:lnTo>
                  <a:pt x="13" y="4"/>
                </a:lnTo>
                <a:lnTo>
                  <a:pt x="9" y="7"/>
                </a:lnTo>
                <a:lnTo>
                  <a:pt x="6" y="11"/>
                </a:lnTo>
                <a:lnTo>
                  <a:pt x="3" y="15"/>
                </a:lnTo>
                <a:lnTo>
                  <a:pt x="1" y="20"/>
                </a:lnTo>
                <a:lnTo>
                  <a:pt x="0" y="25"/>
                </a:lnTo>
                <a:lnTo>
                  <a:pt x="0" y="30"/>
                </a:lnTo>
                <a:lnTo>
                  <a:pt x="1" y="34"/>
                </a:lnTo>
                <a:lnTo>
                  <a:pt x="3" y="40"/>
                </a:lnTo>
                <a:lnTo>
                  <a:pt x="6" y="44"/>
                </a:lnTo>
                <a:lnTo>
                  <a:pt x="10" y="47"/>
                </a:lnTo>
                <a:lnTo>
                  <a:pt x="15" y="50"/>
                </a:lnTo>
                <a:lnTo>
                  <a:pt x="3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35" name="Freeform 104"/>
          <p:cNvSpPr>
            <a:spLocks/>
          </p:cNvSpPr>
          <p:nvPr/>
        </p:nvSpPr>
        <p:spPr bwMode="auto">
          <a:xfrm>
            <a:off x="5234236" y="4935411"/>
            <a:ext cx="17463" cy="19050"/>
          </a:xfrm>
          <a:custGeom>
            <a:avLst/>
            <a:gdLst>
              <a:gd name="T0" fmla="*/ 34 w 45"/>
              <a:gd name="T1" fmla="*/ 47 h 47"/>
              <a:gd name="T2" fmla="*/ 38 w 45"/>
              <a:gd name="T3" fmla="*/ 43 h 47"/>
              <a:gd name="T4" fmla="*/ 41 w 45"/>
              <a:gd name="T5" fmla="*/ 38 h 47"/>
              <a:gd name="T6" fmla="*/ 44 w 45"/>
              <a:gd name="T7" fmla="*/ 33 h 47"/>
              <a:gd name="T8" fmla="*/ 45 w 45"/>
              <a:gd name="T9" fmla="*/ 28 h 47"/>
              <a:gd name="T10" fmla="*/ 44 w 45"/>
              <a:gd name="T11" fmla="*/ 23 h 47"/>
              <a:gd name="T12" fmla="*/ 43 w 45"/>
              <a:gd name="T13" fmla="*/ 18 h 47"/>
              <a:gd name="T14" fmla="*/ 40 w 45"/>
              <a:gd name="T15" fmla="*/ 14 h 47"/>
              <a:gd name="T16" fmla="*/ 37 w 45"/>
              <a:gd name="T17" fmla="*/ 9 h 47"/>
              <a:gd name="T18" fmla="*/ 34 w 45"/>
              <a:gd name="T19" fmla="*/ 6 h 47"/>
              <a:gd name="T20" fmla="*/ 30 w 45"/>
              <a:gd name="T21" fmla="*/ 3 h 47"/>
              <a:gd name="T22" fmla="*/ 25 w 45"/>
              <a:gd name="T23" fmla="*/ 1 h 47"/>
              <a:gd name="T24" fmla="*/ 21 w 45"/>
              <a:gd name="T25" fmla="*/ 0 h 47"/>
              <a:gd name="T26" fmla="*/ 16 w 45"/>
              <a:gd name="T27" fmla="*/ 0 h 47"/>
              <a:gd name="T28" fmla="*/ 10 w 45"/>
              <a:gd name="T29" fmla="*/ 1 h 47"/>
              <a:gd name="T30" fmla="*/ 5 w 45"/>
              <a:gd name="T31" fmla="*/ 3 h 47"/>
              <a:gd name="T32" fmla="*/ 0 w 45"/>
              <a:gd name="T33" fmla="*/ 6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38" y="43"/>
                </a:lnTo>
                <a:lnTo>
                  <a:pt x="41" y="38"/>
                </a:lnTo>
                <a:lnTo>
                  <a:pt x="44" y="33"/>
                </a:lnTo>
                <a:lnTo>
                  <a:pt x="45" y="28"/>
                </a:lnTo>
                <a:lnTo>
                  <a:pt x="44" y="23"/>
                </a:lnTo>
                <a:lnTo>
                  <a:pt x="43" y="18"/>
                </a:lnTo>
                <a:lnTo>
                  <a:pt x="40" y="14"/>
                </a:lnTo>
                <a:lnTo>
                  <a:pt x="37" y="9"/>
                </a:lnTo>
                <a:lnTo>
                  <a:pt x="34" y="6"/>
                </a:lnTo>
                <a:lnTo>
                  <a:pt x="30" y="3"/>
                </a:lnTo>
                <a:lnTo>
                  <a:pt x="25" y="1"/>
                </a:lnTo>
                <a:lnTo>
                  <a:pt x="21" y="0"/>
                </a:lnTo>
                <a:lnTo>
                  <a:pt x="16" y="0"/>
                </a:lnTo>
                <a:lnTo>
                  <a:pt x="10" y="1"/>
                </a:lnTo>
                <a:lnTo>
                  <a:pt x="5" y="3"/>
                </a:lnTo>
                <a:lnTo>
                  <a:pt x="0" y="6"/>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36" name="Freeform 105"/>
          <p:cNvSpPr>
            <a:spLocks/>
          </p:cNvSpPr>
          <p:nvPr/>
        </p:nvSpPr>
        <p:spPr bwMode="auto">
          <a:xfrm>
            <a:off x="5153274" y="4938586"/>
            <a:ext cx="93662" cy="84137"/>
          </a:xfrm>
          <a:custGeom>
            <a:avLst/>
            <a:gdLst>
              <a:gd name="T0" fmla="*/ 34 w 237"/>
              <a:gd name="T1" fmla="*/ 214 h 214"/>
              <a:gd name="T2" fmla="*/ 0 w 237"/>
              <a:gd name="T3" fmla="*/ 173 h 214"/>
              <a:gd name="T4" fmla="*/ 203 w 237"/>
              <a:gd name="T5" fmla="*/ 0 h 214"/>
              <a:gd name="T6" fmla="*/ 237 w 237"/>
              <a:gd name="T7" fmla="*/ 41 h 214"/>
              <a:gd name="T8" fmla="*/ 34 w 237"/>
              <a:gd name="T9" fmla="*/ 214 h 214"/>
              <a:gd name="T10" fmla="*/ 0 60000 65536"/>
              <a:gd name="T11" fmla="*/ 0 60000 65536"/>
              <a:gd name="T12" fmla="*/ 0 60000 65536"/>
              <a:gd name="T13" fmla="*/ 0 60000 65536"/>
              <a:gd name="T14" fmla="*/ 0 60000 65536"/>
              <a:gd name="T15" fmla="*/ 0 w 237"/>
              <a:gd name="T16" fmla="*/ 0 h 214"/>
              <a:gd name="T17" fmla="*/ 237 w 237"/>
              <a:gd name="T18" fmla="*/ 214 h 214"/>
            </a:gdLst>
            <a:ahLst/>
            <a:cxnLst>
              <a:cxn ang="T10">
                <a:pos x="T0" y="T1"/>
              </a:cxn>
              <a:cxn ang="T11">
                <a:pos x="T2" y="T3"/>
              </a:cxn>
              <a:cxn ang="T12">
                <a:pos x="T4" y="T5"/>
              </a:cxn>
              <a:cxn ang="T13">
                <a:pos x="T6" y="T7"/>
              </a:cxn>
              <a:cxn ang="T14">
                <a:pos x="T8" y="T9"/>
              </a:cxn>
            </a:cxnLst>
            <a:rect l="T15" t="T16" r="T17" b="T18"/>
            <a:pathLst>
              <a:path w="237" h="214">
                <a:moveTo>
                  <a:pt x="34" y="214"/>
                </a:moveTo>
                <a:lnTo>
                  <a:pt x="0" y="173"/>
                </a:lnTo>
                <a:lnTo>
                  <a:pt x="203" y="0"/>
                </a:lnTo>
                <a:lnTo>
                  <a:pt x="237" y="41"/>
                </a:lnTo>
                <a:lnTo>
                  <a:pt x="34" y="214"/>
                </a:lnTo>
                <a:close/>
              </a:path>
            </a:pathLst>
          </a:custGeom>
          <a:solidFill>
            <a:schemeClr val="bg2"/>
          </a:solidFill>
          <a:ln>
            <a:noFill/>
          </a:ln>
          <a:extLst/>
        </p:spPr>
        <p:txBody>
          <a:bodyPr/>
          <a:lstStyle/>
          <a:p>
            <a:endParaRPr lang="es-MX" dirty="0"/>
          </a:p>
        </p:txBody>
      </p:sp>
      <p:sp>
        <p:nvSpPr>
          <p:cNvPr id="57437" name="Freeform 106"/>
          <p:cNvSpPr>
            <a:spLocks/>
          </p:cNvSpPr>
          <p:nvPr/>
        </p:nvSpPr>
        <p:spPr bwMode="auto">
          <a:xfrm>
            <a:off x="5150099" y="5006848"/>
            <a:ext cx="17462" cy="19050"/>
          </a:xfrm>
          <a:custGeom>
            <a:avLst/>
            <a:gdLst>
              <a:gd name="T0" fmla="*/ 10 w 44"/>
              <a:gd name="T1" fmla="*/ 0 h 47"/>
              <a:gd name="T2" fmla="*/ 5 w 44"/>
              <a:gd name="T3" fmla="*/ 4 h 47"/>
              <a:gd name="T4" fmla="*/ 2 w 44"/>
              <a:gd name="T5" fmla="*/ 9 h 47"/>
              <a:gd name="T6" fmla="*/ 0 w 44"/>
              <a:gd name="T7" fmla="*/ 14 h 47"/>
              <a:gd name="T8" fmla="*/ 0 w 44"/>
              <a:gd name="T9" fmla="*/ 19 h 47"/>
              <a:gd name="T10" fmla="*/ 0 w 44"/>
              <a:gd name="T11" fmla="*/ 24 h 47"/>
              <a:gd name="T12" fmla="*/ 1 w 44"/>
              <a:gd name="T13" fmla="*/ 29 h 47"/>
              <a:gd name="T14" fmla="*/ 3 w 44"/>
              <a:gd name="T15" fmla="*/ 33 h 47"/>
              <a:gd name="T16" fmla="*/ 6 w 44"/>
              <a:gd name="T17" fmla="*/ 38 h 47"/>
              <a:gd name="T18" fmla="*/ 10 w 44"/>
              <a:gd name="T19" fmla="*/ 41 h 47"/>
              <a:gd name="T20" fmla="*/ 14 w 44"/>
              <a:gd name="T21" fmla="*/ 44 h 47"/>
              <a:gd name="T22" fmla="*/ 18 w 44"/>
              <a:gd name="T23" fmla="*/ 46 h 47"/>
              <a:gd name="T24" fmla="*/ 24 w 44"/>
              <a:gd name="T25" fmla="*/ 47 h 47"/>
              <a:gd name="T26" fmla="*/ 29 w 44"/>
              <a:gd name="T27" fmla="*/ 47 h 47"/>
              <a:gd name="T28" fmla="*/ 33 w 44"/>
              <a:gd name="T29" fmla="*/ 46 h 47"/>
              <a:gd name="T30" fmla="*/ 39 w 44"/>
              <a:gd name="T31" fmla="*/ 44 h 47"/>
              <a:gd name="T32" fmla="*/ 44 w 44"/>
              <a:gd name="T33" fmla="*/ 41 h 47"/>
              <a:gd name="T34" fmla="*/ 10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10" y="0"/>
                </a:moveTo>
                <a:lnTo>
                  <a:pt x="5" y="4"/>
                </a:lnTo>
                <a:lnTo>
                  <a:pt x="2" y="9"/>
                </a:lnTo>
                <a:lnTo>
                  <a:pt x="0" y="14"/>
                </a:lnTo>
                <a:lnTo>
                  <a:pt x="0" y="19"/>
                </a:lnTo>
                <a:lnTo>
                  <a:pt x="0" y="24"/>
                </a:lnTo>
                <a:lnTo>
                  <a:pt x="1" y="29"/>
                </a:lnTo>
                <a:lnTo>
                  <a:pt x="3" y="33"/>
                </a:lnTo>
                <a:lnTo>
                  <a:pt x="6" y="38"/>
                </a:lnTo>
                <a:lnTo>
                  <a:pt x="10" y="41"/>
                </a:lnTo>
                <a:lnTo>
                  <a:pt x="14" y="44"/>
                </a:lnTo>
                <a:lnTo>
                  <a:pt x="18" y="46"/>
                </a:lnTo>
                <a:lnTo>
                  <a:pt x="24" y="47"/>
                </a:lnTo>
                <a:lnTo>
                  <a:pt x="29" y="47"/>
                </a:lnTo>
                <a:lnTo>
                  <a:pt x="33" y="46"/>
                </a:lnTo>
                <a:lnTo>
                  <a:pt x="39" y="44"/>
                </a:lnTo>
                <a:lnTo>
                  <a:pt x="44" y="4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38" name="Freeform 107"/>
          <p:cNvSpPr>
            <a:spLocks/>
          </p:cNvSpPr>
          <p:nvPr/>
        </p:nvSpPr>
        <p:spPr bwMode="auto">
          <a:xfrm>
            <a:off x="5104061" y="5044948"/>
            <a:ext cx="19050" cy="19050"/>
          </a:xfrm>
          <a:custGeom>
            <a:avLst/>
            <a:gdLst>
              <a:gd name="T0" fmla="*/ 35 w 45"/>
              <a:gd name="T1" fmla="*/ 47 h 47"/>
              <a:gd name="T2" fmla="*/ 39 w 45"/>
              <a:gd name="T3" fmla="*/ 43 h 47"/>
              <a:gd name="T4" fmla="*/ 42 w 45"/>
              <a:gd name="T5" fmla="*/ 37 h 47"/>
              <a:gd name="T6" fmla="*/ 44 w 45"/>
              <a:gd name="T7" fmla="*/ 33 h 47"/>
              <a:gd name="T8" fmla="*/ 45 w 45"/>
              <a:gd name="T9" fmla="*/ 28 h 47"/>
              <a:gd name="T10" fmla="*/ 44 w 45"/>
              <a:gd name="T11" fmla="*/ 22 h 47"/>
              <a:gd name="T12" fmla="*/ 43 w 45"/>
              <a:gd name="T13" fmla="*/ 18 h 47"/>
              <a:gd name="T14" fmla="*/ 41 w 45"/>
              <a:gd name="T15" fmla="*/ 14 h 47"/>
              <a:gd name="T16" fmla="*/ 38 w 45"/>
              <a:gd name="T17" fmla="*/ 9 h 47"/>
              <a:gd name="T18" fmla="*/ 35 w 45"/>
              <a:gd name="T19" fmla="*/ 6 h 47"/>
              <a:gd name="T20" fmla="*/ 30 w 45"/>
              <a:gd name="T21" fmla="*/ 3 h 47"/>
              <a:gd name="T22" fmla="*/ 26 w 45"/>
              <a:gd name="T23" fmla="*/ 1 h 47"/>
              <a:gd name="T24" fmla="*/ 22 w 45"/>
              <a:gd name="T25" fmla="*/ 0 h 47"/>
              <a:gd name="T26" fmla="*/ 16 w 45"/>
              <a:gd name="T27" fmla="*/ 0 h 47"/>
              <a:gd name="T28" fmla="*/ 11 w 45"/>
              <a:gd name="T29" fmla="*/ 1 h 47"/>
              <a:gd name="T30" fmla="*/ 6 w 45"/>
              <a:gd name="T31" fmla="*/ 3 h 47"/>
              <a:gd name="T32" fmla="*/ 0 w 45"/>
              <a:gd name="T33" fmla="*/ 6 h 47"/>
              <a:gd name="T34" fmla="*/ 35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5" y="47"/>
                </a:moveTo>
                <a:lnTo>
                  <a:pt x="39" y="43"/>
                </a:lnTo>
                <a:lnTo>
                  <a:pt x="42" y="37"/>
                </a:lnTo>
                <a:lnTo>
                  <a:pt x="44" y="33"/>
                </a:lnTo>
                <a:lnTo>
                  <a:pt x="45" y="28"/>
                </a:lnTo>
                <a:lnTo>
                  <a:pt x="44" y="22"/>
                </a:lnTo>
                <a:lnTo>
                  <a:pt x="43" y="18"/>
                </a:lnTo>
                <a:lnTo>
                  <a:pt x="41" y="14"/>
                </a:lnTo>
                <a:lnTo>
                  <a:pt x="38" y="9"/>
                </a:lnTo>
                <a:lnTo>
                  <a:pt x="35" y="6"/>
                </a:lnTo>
                <a:lnTo>
                  <a:pt x="30" y="3"/>
                </a:lnTo>
                <a:lnTo>
                  <a:pt x="26" y="1"/>
                </a:lnTo>
                <a:lnTo>
                  <a:pt x="22" y="0"/>
                </a:lnTo>
                <a:lnTo>
                  <a:pt x="16" y="0"/>
                </a:lnTo>
                <a:lnTo>
                  <a:pt x="11" y="1"/>
                </a:lnTo>
                <a:lnTo>
                  <a:pt x="6" y="3"/>
                </a:lnTo>
                <a:lnTo>
                  <a:pt x="0" y="6"/>
                </a:lnTo>
                <a:lnTo>
                  <a:pt x="35"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39" name="Freeform 108"/>
          <p:cNvSpPr>
            <a:spLocks/>
          </p:cNvSpPr>
          <p:nvPr/>
        </p:nvSpPr>
        <p:spPr bwMode="auto">
          <a:xfrm>
            <a:off x="5024686" y="5048123"/>
            <a:ext cx="93663" cy="84138"/>
          </a:xfrm>
          <a:custGeom>
            <a:avLst/>
            <a:gdLst>
              <a:gd name="T0" fmla="*/ 35 w 238"/>
              <a:gd name="T1" fmla="*/ 213 h 213"/>
              <a:gd name="T2" fmla="*/ 0 w 238"/>
              <a:gd name="T3" fmla="*/ 173 h 213"/>
              <a:gd name="T4" fmla="*/ 203 w 238"/>
              <a:gd name="T5" fmla="*/ 0 h 213"/>
              <a:gd name="T6" fmla="*/ 238 w 238"/>
              <a:gd name="T7" fmla="*/ 41 h 213"/>
              <a:gd name="T8" fmla="*/ 35 w 238"/>
              <a:gd name="T9" fmla="*/ 213 h 213"/>
              <a:gd name="T10" fmla="*/ 0 60000 65536"/>
              <a:gd name="T11" fmla="*/ 0 60000 65536"/>
              <a:gd name="T12" fmla="*/ 0 60000 65536"/>
              <a:gd name="T13" fmla="*/ 0 60000 65536"/>
              <a:gd name="T14" fmla="*/ 0 60000 65536"/>
              <a:gd name="T15" fmla="*/ 0 w 238"/>
              <a:gd name="T16" fmla="*/ 0 h 213"/>
              <a:gd name="T17" fmla="*/ 238 w 238"/>
              <a:gd name="T18" fmla="*/ 213 h 213"/>
            </a:gdLst>
            <a:ahLst/>
            <a:cxnLst>
              <a:cxn ang="T10">
                <a:pos x="T0" y="T1"/>
              </a:cxn>
              <a:cxn ang="T11">
                <a:pos x="T2" y="T3"/>
              </a:cxn>
              <a:cxn ang="T12">
                <a:pos x="T4" y="T5"/>
              </a:cxn>
              <a:cxn ang="T13">
                <a:pos x="T6" y="T7"/>
              </a:cxn>
              <a:cxn ang="T14">
                <a:pos x="T8" y="T9"/>
              </a:cxn>
            </a:cxnLst>
            <a:rect l="T15" t="T16" r="T17" b="T18"/>
            <a:pathLst>
              <a:path w="238" h="213">
                <a:moveTo>
                  <a:pt x="35" y="213"/>
                </a:moveTo>
                <a:lnTo>
                  <a:pt x="0" y="173"/>
                </a:lnTo>
                <a:lnTo>
                  <a:pt x="203" y="0"/>
                </a:lnTo>
                <a:lnTo>
                  <a:pt x="238" y="41"/>
                </a:lnTo>
                <a:lnTo>
                  <a:pt x="35" y="213"/>
                </a:lnTo>
                <a:close/>
              </a:path>
            </a:pathLst>
          </a:custGeom>
          <a:solidFill>
            <a:schemeClr val="bg2"/>
          </a:solidFill>
          <a:ln>
            <a:noFill/>
          </a:ln>
          <a:extLst/>
        </p:spPr>
        <p:txBody>
          <a:bodyPr/>
          <a:lstStyle/>
          <a:p>
            <a:endParaRPr lang="es-MX" dirty="0"/>
          </a:p>
        </p:txBody>
      </p:sp>
      <p:sp>
        <p:nvSpPr>
          <p:cNvPr id="57440" name="Freeform 109"/>
          <p:cNvSpPr>
            <a:spLocks/>
          </p:cNvSpPr>
          <p:nvPr/>
        </p:nvSpPr>
        <p:spPr bwMode="auto">
          <a:xfrm>
            <a:off x="5019924" y="5116386"/>
            <a:ext cx="17462" cy="19050"/>
          </a:xfrm>
          <a:custGeom>
            <a:avLst/>
            <a:gdLst>
              <a:gd name="T0" fmla="*/ 9 w 44"/>
              <a:gd name="T1" fmla="*/ 0 h 47"/>
              <a:gd name="T2" fmla="*/ 5 w 44"/>
              <a:gd name="T3" fmla="*/ 4 h 47"/>
              <a:gd name="T4" fmla="*/ 2 w 44"/>
              <a:gd name="T5" fmla="*/ 9 h 47"/>
              <a:gd name="T6" fmla="*/ 0 w 44"/>
              <a:gd name="T7" fmla="*/ 14 h 47"/>
              <a:gd name="T8" fmla="*/ 0 w 44"/>
              <a:gd name="T9" fmla="*/ 19 h 47"/>
              <a:gd name="T10" fmla="*/ 0 w 44"/>
              <a:gd name="T11" fmla="*/ 24 h 47"/>
              <a:gd name="T12" fmla="*/ 1 w 44"/>
              <a:gd name="T13" fmla="*/ 29 h 47"/>
              <a:gd name="T14" fmla="*/ 3 w 44"/>
              <a:gd name="T15" fmla="*/ 33 h 47"/>
              <a:gd name="T16" fmla="*/ 6 w 44"/>
              <a:gd name="T17" fmla="*/ 38 h 47"/>
              <a:gd name="T18" fmla="*/ 9 w 44"/>
              <a:gd name="T19" fmla="*/ 41 h 47"/>
              <a:gd name="T20" fmla="*/ 14 w 44"/>
              <a:gd name="T21" fmla="*/ 43 h 47"/>
              <a:gd name="T22" fmla="*/ 18 w 44"/>
              <a:gd name="T23" fmla="*/ 45 h 47"/>
              <a:gd name="T24" fmla="*/ 23 w 44"/>
              <a:gd name="T25" fmla="*/ 47 h 47"/>
              <a:gd name="T26" fmla="*/ 29 w 44"/>
              <a:gd name="T27" fmla="*/ 47 h 47"/>
              <a:gd name="T28" fmla="*/ 33 w 44"/>
              <a:gd name="T29" fmla="*/ 46 h 47"/>
              <a:gd name="T30" fmla="*/ 38 w 44"/>
              <a:gd name="T31" fmla="*/ 44 h 47"/>
              <a:gd name="T32" fmla="*/ 44 w 44"/>
              <a:gd name="T33" fmla="*/ 40 h 47"/>
              <a:gd name="T34" fmla="*/ 9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9" y="0"/>
                </a:moveTo>
                <a:lnTo>
                  <a:pt x="5" y="4"/>
                </a:lnTo>
                <a:lnTo>
                  <a:pt x="2" y="9"/>
                </a:lnTo>
                <a:lnTo>
                  <a:pt x="0" y="14"/>
                </a:lnTo>
                <a:lnTo>
                  <a:pt x="0" y="19"/>
                </a:lnTo>
                <a:lnTo>
                  <a:pt x="0" y="24"/>
                </a:lnTo>
                <a:lnTo>
                  <a:pt x="1" y="29"/>
                </a:lnTo>
                <a:lnTo>
                  <a:pt x="3" y="33"/>
                </a:lnTo>
                <a:lnTo>
                  <a:pt x="6" y="38"/>
                </a:lnTo>
                <a:lnTo>
                  <a:pt x="9" y="41"/>
                </a:lnTo>
                <a:lnTo>
                  <a:pt x="14" y="43"/>
                </a:lnTo>
                <a:lnTo>
                  <a:pt x="18" y="45"/>
                </a:lnTo>
                <a:lnTo>
                  <a:pt x="23" y="47"/>
                </a:lnTo>
                <a:lnTo>
                  <a:pt x="29" y="47"/>
                </a:lnTo>
                <a:lnTo>
                  <a:pt x="33" y="46"/>
                </a:lnTo>
                <a:lnTo>
                  <a:pt x="38" y="44"/>
                </a:lnTo>
                <a:lnTo>
                  <a:pt x="44" y="4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41" name="Freeform 110"/>
          <p:cNvSpPr>
            <a:spLocks/>
          </p:cNvSpPr>
          <p:nvPr/>
        </p:nvSpPr>
        <p:spPr bwMode="auto">
          <a:xfrm>
            <a:off x="4975474" y="5154486"/>
            <a:ext cx="17462" cy="19050"/>
          </a:xfrm>
          <a:custGeom>
            <a:avLst/>
            <a:gdLst>
              <a:gd name="T0" fmla="*/ 34 w 45"/>
              <a:gd name="T1" fmla="*/ 47 h 47"/>
              <a:gd name="T2" fmla="*/ 40 w 45"/>
              <a:gd name="T3" fmla="*/ 43 h 47"/>
              <a:gd name="T4" fmla="*/ 42 w 45"/>
              <a:gd name="T5" fmla="*/ 37 h 47"/>
              <a:gd name="T6" fmla="*/ 44 w 45"/>
              <a:gd name="T7" fmla="*/ 32 h 47"/>
              <a:gd name="T8" fmla="*/ 45 w 45"/>
              <a:gd name="T9" fmla="*/ 28 h 47"/>
              <a:gd name="T10" fmla="*/ 44 w 45"/>
              <a:gd name="T11" fmla="*/ 22 h 47"/>
              <a:gd name="T12" fmla="*/ 43 w 45"/>
              <a:gd name="T13" fmla="*/ 18 h 47"/>
              <a:gd name="T14" fmla="*/ 41 w 45"/>
              <a:gd name="T15" fmla="*/ 14 h 47"/>
              <a:gd name="T16" fmla="*/ 38 w 45"/>
              <a:gd name="T17" fmla="*/ 9 h 47"/>
              <a:gd name="T18" fmla="*/ 34 w 45"/>
              <a:gd name="T19" fmla="*/ 6 h 47"/>
              <a:gd name="T20" fmla="*/ 30 w 45"/>
              <a:gd name="T21" fmla="*/ 3 h 47"/>
              <a:gd name="T22" fmla="*/ 26 w 45"/>
              <a:gd name="T23" fmla="*/ 1 h 47"/>
              <a:gd name="T24" fmla="*/ 22 w 45"/>
              <a:gd name="T25" fmla="*/ 0 h 47"/>
              <a:gd name="T26" fmla="*/ 16 w 45"/>
              <a:gd name="T27" fmla="*/ 0 h 47"/>
              <a:gd name="T28" fmla="*/ 11 w 45"/>
              <a:gd name="T29" fmla="*/ 1 h 47"/>
              <a:gd name="T30" fmla="*/ 5 w 45"/>
              <a:gd name="T31" fmla="*/ 3 h 47"/>
              <a:gd name="T32" fmla="*/ 0 w 45"/>
              <a:gd name="T33" fmla="*/ 6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40" y="43"/>
                </a:lnTo>
                <a:lnTo>
                  <a:pt x="42" y="37"/>
                </a:lnTo>
                <a:lnTo>
                  <a:pt x="44" y="32"/>
                </a:lnTo>
                <a:lnTo>
                  <a:pt x="45" y="28"/>
                </a:lnTo>
                <a:lnTo>
                  <a:pt x="44" y="22"/>
                </a:lnTo>
                <a:lnTo>
                  <a:pt x="43" y="18"/>
                </a:lnTo>
                <a:lnTo>
                  <a:pt x="41" y="14"/>
                </a:lnTo>
                <a:lnTo>
                  <a:pt x="38" y="9"/>
                </a:lnTo>
                <a:lnTo>
                  <a:pt x="34" y="6"/>
                </a:lnTo>
                <a:lnTo>
                  <a:pt x="30" y="3"/>
                </a:lnTo>
                <a:lnTo>
                  <a:pt x="26" y="1"/>
                </a:lnTo>
                <a:lnTo>
                  <a:pt x="22" y="0"/>
                </a:lnTo>
                <a:lnTo>
                  <a:pt x="16" y="0"/>
                </a:lnTo>
                <a:lnTo>
                  <a:pt x="11" y="1"/>
                </a:lnTo>
                <a:lnTo>
                  <a:pt x="5" y="3"/>
                </a:lnTo>
                <a:lnTo>
                  <a:pt x="0" y="6"/>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42" name="Freeform 111"/>
          <p:cNvSpPr>
            <a:spLocks/>
          </p:cNvSpPr>
          <p:nvPr/>
        </p:nvSpPr>
        <p:spPr bwMode="auto">
          <a:xfrm>
            <a:off x="4894511" y="5157661"/>
            <a:ext cx="95250" cy="84137"/>
          </a:xfrm>
          <a:custGeom>
            <a:avLst/>
            <a:gdLst>
              <a:gd name="T0" fmla="*/ 35 w 237"/>
              <a:gd name="T1" fmla="*/ 213 h 213"/>
              <a:gd name="T2" fmla="*/ 0 w 237"/>
              <a:gd name="T3" fmla="*/ 172 h 213"/>
              <a:gd name="T4" fmla="*/ 203 w 237"/>
              <a:gd name="T5" fmla="*/ 0 h 213"/>
              <a:gd name="T6" fmla="*/ 237 w 237"/>
              <a:gd name="T7" fmla="*/ 41 h 213"/>
              <a:gd name="T8" fmla="*/ 35 w 237"/>
              <a:gd name="T9" fmla="*/ 213 h 213"/>
              <a:gd name="T10" fmla="*/ 0 60000 65536"/>
              <a:gd name="T11" fmla="*/ 0 60000 65536"/>
              <a:gd name="T12" fmla="*/ 0 60000 65536"/>
              <a:gd name="T13" fmla="*/ 0 60000 65536"/>
              <a:gd name="T14" fmla="*/ 0 60000 65536"/>
              <a:gd name="T15" fmla="*/ 0 w 237"/>
              <a:gd name="T16" fmla="*/ 0 h 213"/>
              <a:gd name="T17" fmla="*/ 237 w 237"/>
              <a:gd name="T18" fmla="*/ 213 h 213"/>
            </a:gdLst>
            <a:ahLst/>
            <a:cxnLst>
              <a:cxn ang="T10">
                <a:pos x="T0" y="T1"/>
              </a:cxn>
              <a:cxn ang="T11">
                <a:pos x="T2" y="T3"/>
              </a:cxn>
              <a:cxn ang="T12">
                <a:pos x="T4" y="T5"/>
              </a:cxn>
              <a:cxn ang="T13">
                <a:pos x="T6" y="T7"/>
              </a:cxn>
              <a:cxn ang="T14">
                <a:pos x="T8" y="T9"/>
              </a:cxn>
            </a:cxnLst>
            <a:rect l="T15" t="T16" r="T17" b="T18"/>
            <a:pathLst>
              <a:path w="237" h="213">
                <a:moveTo>
                  <a:pt x="35" y="213"/>
                </a:moveTo>
                <a:lnTo>
                  <a:pt x="0" y="172"/>
                </a:lnTo>
                <a:lnTo>
                  <a:pt x="203" y="0"/>
                </a:lnTo>
                <a:lnTo>
                  <a:pt x="237" y="41"/>
                </a:lnTo>
                <a:lnTo>
                  <a:pt x="35" y="213"/>
                </a:lnTo>
                <a:close/>
              </a:path>
            </a:pathLst>
          </a:custGeom>
          <a:solidFill>
            <a:schemeClr val="bg2"/>
          </a:solidFill>
          <a:ln>
            <a:noFill/>
          </a:ln>
          <a:extLst/>
        </p:spPr>
        <p:txBody>
          <a:bodyPr/>
          <a:lstStyle/>
          <a:p>
            <a:endParaRPr lang="es-MX" dirty="0"/>
          </a:p>
        </p:txBody>
      </p:sp>
      <p:sp>
        <p:nvSpPr>
          <p:cNvPr id="57443" name="Freeform 112"/>
          <p:cNvSpPr>
            <a:spLocks/>
          </p:cNvSpPr>
          <p:nvPr/>
        </p:nvSpPr>
        <p:spPr bwMode="auto">
          <a:xfrm>
            <a:off x="4891336" y="5224336"/>
            <a:ext cx="17463" cy="19050"/>
          </a:xfrm>
          <a:custGeom>
            <a:avLst/>
            <a:gdLst>
              <a:gd name="T0" fmla="*/ 9 w 44"/>
              <a:gd name="T1" fmla="*/ 0 h 47"/>
              <a:gd name="T2" fmla="*/ 5 w 44"/>
              <a:gd name="T3" fmla="*/ 5 h 47"/>
              <a:gd name="T4" fmla="*/ 2 w 44"/>
              <a:gd name="T5" fmla="*/ 10 h 47"/>
              <a:gd name="T6" fmla="*/ 0 w 44"/>
              <a:gd name="T7" fmla="*/ 15 h 47"/>
              <a:gd name="T8" fmla="*/ 0 w 44"/>
              <a:gd name="T9" fmla="*/ 19 h 47"/>
              <a:gd name="T10" fmla="*/ 0 w 44"/>
              <a:gd name="T11" fmla="*/ 25 h 47"/>
              <a:gd name="T12" fmla="*/ 1 w 44"/>
              <a:gd name="T13" fmla="*/ 29 h 47"/>
              <a:gd name="T14" fmla="*/ 3 w 44"/>
              <a:gd name="T15" fmla="*/ 34 h 47"/>
              <a:gd name="T16" fmla="*/ 6 w 44"/>
              <a:gd name="T17" fmla="*/ 37 h 47"/>
              <a:gd name="T18" fmla="*/ 9 w 44"/>
              <a:gd name="T19" fmla="*/ 42 h 47"/>
              <a:gd name="T20" fmla="*/ 13 w 44"/>
              <a:gd name="T21" fmla="*/ 44 h 47"/>
              <a:gd name="T22" fmla="*/ 18 w 44"/>
              <a:gd name="T23" fmla="*/ 46 h 47"/>
              <a:gd name="T24" fmla="*/ 23 w 44"/>
              <a:gd name="T25" fmla="*/ 47 h 47"/>
              <a:gd name="T26" fmla="*/ 28 w 44"/>
              <a:gd name="T27" fmla="*/ 47 h 47"/>
              <a:gd name="T28" fmla="*/ 33 w 44"/>
              <a:gd name="T29" fmla="*/ 47 h 47"/>
              <a:gd name="T30" fmla="*/ 38 w 44"/>
              <a:gd name="T31" fmla="*/ 45 h 47"/>
              <a:gd name="T32" fmla="*/ 44 w 44"/>
              <a:gd name="T33" fmla="*/ 41 h 47"/>
              <a:gd name="T34" fmla="*/ 9 w 4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7"/>
              <a:gd name="T56" fmla="*/ 44 w 4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7">
                <a:moveTo>
                  <a:pt x="9" y="0"/>
                </a:moveTo>
                <a:lnTo>
                  <a:pt x="5" y="5"/>
                </a:lnTo>
                <a:lnTo>
                  <a:pt x="2" y="10"/>
                </a:lnTo>
                <a:lnTo>
                  <a:pt x="0" y="15"/>
                </a:lnTo>
                <a:lnTo>
                  <a:pt x="0" y="19"/>
                </a:lnTo>
                <a:lnTo>
                  <a:pt x="0" y="25"/>
                </a:lnTo>
                <a:lnTo>
                  <a:pt x="1" y="29"/>
                </a:lnTo>
                <a:lnTo>
                  <a:pt x="3" y="34"/>
                </a:lnTo>
                <a:lnTo>
                  <a:pt x="6" y="37"/>
                </a:lnTo>
                <a:lnTo>
                  <a:pt x="9" y="42"/>
                </a:lnTo>
                <a:lnTo>
                  <a:pt x="13" y="44"/>
                </a:lnTo>
                <a:lnTo>
                  <a:pt x="18" y="46"/>
                </a:lnTo>
                <a:lnTo>
                  <a:pt x="23" y="47"/>
                </a:lnTo>
                <a:lnTo>
                  <a:pt x="28" y="47"/>
                </a:lnTo>
                <a:lnTo>
                  <a:pt x="33" y="47"/>
                </a:lnTo>
                <a:lnTo>
                  <a:pt x="38" y="45"/>
                </a:lnTo>
                <a:lnTo>
                  <a:pt x="44" y="4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44" name="Freeform 113"/>
          <p:cNvSpPr>
            <a:spLocks/>
          </p:cNvSpPr>
          <p:nvPr/>
        </p:nvSpPr>
        <p:spPr bwMode="auto">
          <a:xfrm>
            <a:off x="4846886" y="5264023"/>
            <a:ext cx="17463" cy="17463"/>
          </a:xfrm>
          <a:custGeom>
            <a:avLst/>
            <a:gdLst>
              <a:gd name="T0" fmla="*/ 34 w 45"/>
              <a:gd name="T1" fmla="*/ 47 h 47"/>
              <a:gd name="T2" fmla="*/ 40 w 45"/>
              <a:gd name="T3" fmla="*/ 42 h 47"/>
              <a:gd name="T4" fmla="*/ 42 w 45"/>
              <a:gd name="T5" fmla="*/ 38 h 47"/>
              <a:gd name="T6" fmla="*/ 44 w 45"/>
              <a:gd name="T7" fmla="*/ 33 h 47"/>
              <a:gd name="T8" fmla="*/ 45 w 45"/>
              <a:gd name="T9" fmla="*/ 29 h 47"/>
              <a:gd name="T10" fmla="*/ 44 w 45"/>
              <a:gd name="T11" fmla="*/ 23 h 47"/>
              <a:gd name="T12" fmla="*/ 43 w 45"/>
              <a:gd name="T13" fmla="*/ 19 h 47"/>
              <a:gd name="T14" fmla="*/ 41 w 45"/>
              <a:gd name="T15" fmla="*/ 13 h 47"/>
              <a:gd name="T16" fmla="*/ 37 w 45"/>
              <a:gd name="T17" fmla="*/ 10 h 47"/>
              <a:gd name="T18" fmla="*/ 34 w 45"/>
              <a:gd name="T19" fmla="*/ 6 h 47"/>
              <a:gd name="T20" fmla="*/ 30 w 45"/>
              <a:gd name="T21" fmla="*/ 4 h 47"/>
              <a:gd name="T22" fmla="*/ 26 w 45"/>
              <a:gd name="T23" fmla="*/ 2 h 47"/>
              <a:gd name="T24" fmla="*/ 21 w 45"/>
              <a:gd name="T25" fmla="*/ 1 h 47"/>
              <a:gd name="T26" fmla="*/ 16 w 45"/>
              <a:gd name="T27" fmla="*/ 0 h 47"/>
              <a:gd name="T28" fmla="*/ 11 w 45"/>
              <a:gd name="T29" fmla="*/ 1 h 47"/>
              <a:gd name="T30" fmla="*/ 5 w 45"/>
              <a:gd name="T31" fmla="*/ 3 h 47"/>
              <a:gd name="T32" fmla="*/ 0 w 45"/>
              <a:gd name="T33" fmla="*/ 7 h 47"/>
              <a:gd name="T34" fmla="*/ 34 w 45"/>
              <a:gd name="T35" fmla="*/ 47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34" y="47"/>
                </a:moveTo>
                <a:lnTo>
                  <a:pt x="40" y="42"/>
                </a:lnTo>
                <a:lnTo>
                  <a:pt x="42" y="38"/>
                </a:lnTo>
                <a:lnTo>
                  <a:pt x="44" y="33"/>
                </a:lnTo>
                <a:lnTo>
                  <a:pt x="45" y="29"/>
                </a:lnTo>
                <a:lnTo>
                  <a:pt x="44" y="23"/>
                </a:lnTo>
                <a:lnTo>
                  <a:pt x="43" y="19"/>
                </a:lnTo>
                <a:lnTo>
                  <a:pt x="41" y="13"/>
                </a:lnTo>
                <a:lnTo>
                  <a:pt x="37" y="10"/>
                </a:lnTo>
                <a:lnTo>
                  <a:pt x="34" y="6"/>
                </a:lnTo>
                <a:lnTo>
                  <a:pt x="30" y="4"/>
                </a:lnTo>
                <a:lnTo>
                  <a:pt x="26" y="2"/>
                </a:lnTo>
                <a:lnTo>
                  <a:pt x="21" y="1"/>
                </a:lnTo>
                <a:lnTo>
                  <a:pt x="16" y="0"/>
                </a:lnTo>
                <a:lnTo>
                  <a:pt x="11" y="1"/>
                </a:lnTo>
                <a:lnTo>
                  <a:pt x="5" y="3"/>
                </a:lnTo>
                <a:lnTo>
                  <a:pt x="0" y="7"/>
                </a:lnTo>
                <a:lnTo>
                  <a:pt x="34"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45" name="Freeform 114"/>
          <p:cNvSpPr>
            <a:spLocks/>
          </p:cNvSpPr>
          <p:nvPr/>
        </p:nvSpPr>
        <p:spPr bwMode="auto">
          <a:xfrm>
            <a:off x="4772274" y="5267198"/>
            <a:ext cx="87312" cy="61913"/>
          </a:xfrm>
          <a:custGeom>
            <a:avLst/>
            <a:gdLst>
              <a:gd name="T0" fmla="*/ 72 w 221"/>
              <a:gd name="T1" fmla="*/ 159 h 159"/>
              <a:gd name="T2" fmla="*/ 89 w 221"/>
              <a:gd name="T3" fmla="*/ 153 h 159"/>
              <a:gd name="T4" fmla="*/ 221 w 221"/>
              <a:gd name="T5" fmla="*/ 40 h 159"/>
              <a:gd name="T6" fmla="*/ 187 w 221"/>
              <a:gd name="T7" fmla="*/ 0 h 159"/>
              <a:gd name="T8" fmla="*/ 55 w 221"/>
              <a:gd name="T9" fmla="*/ 112 h 159"/>
              <a:gd name="T10" fmla="*/ 72 w 221"/>
              <a:gd name="T11" fmla="*/ 159 h 159"/>
              <a:gd name="T12" fmla="*/ 55 w 221"/>
              <a:gd name="T13" fmla="*/ 112 h 159"/>
              <a:gd name="T14" fmla="*/ 0 w 221"/>
              <a:gd name="T15" fmla="*/ 159 h 159"/>
              <a:gd name="T16" fmla="*/ 72 w 221"/>
              <a:gd name="T17" fmla="*/ 159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159"/>
              <a:gd name="T29" fmla="*/ 221 w 221"/>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159">
                <a:moveTo>
                  <a:pt x="72" y="159"/>
                </a:moveTo>
                <a:lnTo>
                  <a:pt x="89" y="153"/>
                </a:lnTo>
                <a:lnTo>
                  <a:pt x="221" y="40"/>
                </a:lnTo>
                <a:lnTo>
                  <a:pt x="187" y="0"/>
                </a:lnTo>
                <a:lnTo>
                  <a:pt x="55" y="112"/>
                </a:lnTo>
                <a:lnTo>
                  <a:pt x="72" y="159"/>
                </a:lnTo>
                <a:lnTo>
                  <a:pt x="55" y="112"/>
                </a:lnTo>
                <a:lnTo>
                  <a:pt x="0" y="159"/>
                </a:lnTo>
                <a:lnTo>
                  <a:pt x="72" y="15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46" name="Rectangle 115"/>
          <p:cNvSpPr>
            <a:spLocks noChangeArrowheads="1"/>
          </p:cNvSpPr>
          <p:nvPr/>
        </p:nvSpPr>
        <p:spPr bwMode="auto">
          <a:xfrm>
            <a:off x="4800849" y="5308473"/>
            <a:ext cx="36512" cy="206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47" name="Freeform 116"/>
          <p:cNvSpPr>
            <a:spLocks/>
          </p:cNvSpPr>
          <p:nvPr/>
        </p:nvSpPr>
        <p:spPr bwMode="auto">
          <a:xfrm>
            <a:off x="4837361" y="5308473"/>
            <a:ext cx="11113" cy="20638"/>
          </a:xfrm>
          <a:custGeom>
            <a:avLst/>
            <a:gdLst>
              <a:gd name="T0" fmla="*/ 0 w 27"/>
              <a:gd name="T1" fmla="*/ 54 h 54"/>
              <a:gd name="T2" fmla="*/ 7 w 27"/>
              <a:gd name="T3" fmla="*/ 53 h 54"/>
              <a:gd name="T4" fmla="*/ 12 w 27"/>
              <a:gd name="T5" fmla="*/ 52 h 54"/>
              <a:gd name="T6" fmla="*/ 16 w 27"/>
              <a:gd name="T7" fmla="*/ 49 h 54"/>
              <a:gd name="T8" fmla="*/ 21 w 27"/>
              <a:gd name="T9" fmla="*/ 45 h 54"/>
              <a:gd name="T10" fmla="*/ 24 w 27"/>
              <a:gd name="T11" fmla="*/ 41 h 54"/>
              <a:gd name="T12" fmla="*/ 26 w 27"/>
              <a:gd name="T13" fmla="*/ 37 h 54"/>
              <a:gd name="T14" fmla="*/ 27 w 27"/>
              <a:gd name="T15" fmla="*/ 32 h 54"/>
              <a:gd name="T16" fmla="*/ 27 w 27"/>
              <a:gd name="T17" fmla="*/ 27 h 54"/>
              <a:gd name="T18" fmla="*/ 27 w 27"/>
              <a:gd name="T19" fmla="*/ 22 h 54"/>
              <a:gd name="T20" fmla="*/ 26 w 27"/>
              <a:gd name="T21" fmla="*/ 17 h 54"/>
              <a:gd name="T22" fmla="*/ 24 w 27"/>
              <a:gd name="T23" fmla="*/ 13 h 54"/>
              <a:gd name="T24" fmla="*/ 21 w 27"/>
              <a:gd name="T25" fmla="*/ 9 h 54"/>
              <a:gd name="T26" fmla="*/ 16 w 27"/>
              <a:gd name="T27" fmla="*/ 6 h 54"/>
              <a:gd name="T28" fmla="*/ 12 w 27"/>
              <a:gd name="T29" fmla="*/ 2 h 54"/>
              <a:gd name="T30" fmla="*/ 7 w 27"/>
              <a:gd name="T31" fmla="*/ 1 h 54"/>
              <a:gd name="T32" fmla="*/ 0 w 27"/>
              <a:gd name="T33" fmla="*/ 0 h 54"/>
              <a:gd name="T34" fmla="*/ 0 w 27"/>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4"/>
              <a:gd name="T56" fmla="*/ 27 w 27"/>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4">
                <a:moveTo>
                  <a:pt x="0" y="54"/>
                </a:moveTo>
                <a:lnTo>
                  <a:pt x="7" y="53"/>
                </a:lnTo>
                <a:lnTo>
                  <a:pt x="12" y="52"/>
                </a:lnTo>
                <a:lnTo>
                  <a:pt x="16" y="49"/>
                </a:lnTo>
                <a:lnTo>
                  <a:pt x="21" y="45"/>
                </a:lnTo>
                <a:lnTo>
                  <a:pt x="24" y="41"/>
                </a:lnTo>
                <a:lnTo>
                  <a:pt x="26" y="37"/>
                </a:lnTo>
                <a:lnTo>
                  <a:pt x="27" y="32"/>
                </a:lnTo>
                <a:lnTo>
                  <a:pt x="27" y="27"/>
                </a:lnTo>
                <a:lnTo>
                  <a:pt x="27" y="22"/>
                </a:lnTo>
                <a:lnTo>
                  <a:pt x="26" y="17"/>
                </a:lnTo>
                <a:lnTo>
                  <a:pt x="24" y="13"/>
                </a:lnTo>
                <a:lnTo>
                  <a:pt x="21" y="9"/>
                </a:lnTo>
                <a:lnTo>
                  <a:pt x="16" y="6"/>
                </a:lnTo>
                <a:lnTo>
                  <a:pt x="12" y="2"/>
                </a:lnTo>
                <a:lnTo>
                  <a:pt x="7" y="1"/>
                </a:lnTo>
                <a:lnTo>
                  <a:pt x="0" y="0"/>
                </a:lnTo>
                <a:lnTo>
                  <a:pt x="0" y="5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48" name="Freeform 117"/>
          <p:cNvSpPr>
            <a:spLocks/>
          </p:cNvSpPr>
          <p:nvPr/>
        </p:nvSpPr>
        <p:spPr bwMode="auto">
          <a:xfrm>
            <a:off x="4891336" y="5308473"/>
            <a:ext cx="9525" cy="20638"/>
          </a:xfrm>
          <a:custGeom>
            <a:avLst/>
            <a:gdLst>
              <a:gd name="T0" fmla="*/ 27 w 27"/>
              <a:gd name="T1" fmla="*/ 0 h 54"/>
              <a:gd name="T2" fmla="*/ 21 w 27"/>
              <a:gd name="T3" fmla="*/ 1 h 54"/>
              <a:gd name="T4" fmla="*/ 15 w 27"/>
              <a:gd name="T5" fmla="*/ 2 h 54"/>
              <a:gd name="T6" fmla="*/ 11 w 27"/>
              <a:gd name="T7" fmla="*/ 6 h 54"/>
              <a:gd name="T8" fmla="*/ 8 w 27"/>
              <a:gd name="T9" fmla="*/ 9 h 54"/>
              <a:gd name="T10" fmla="*/ 5 w 27"/>
              <a:gd name="T11" fmla="*/ 13 h 54"/>
              <a:gd name="T12" fmla="*/ 3 w 27"/>
              <a:gd name="T13" fmla="*/ 17 h 54"/>
              <a:gd name="T14" fmla="*/ 2 w 27"/>
              <a:gd name="T15" fmla="*/ 22 h 54"/>
              <a:gd name="T16" fmla="*/ 0 w 27"/>
              <a:gd name="T17" fmla="*/ 27 h 54"/>
              <a:gd name="T18" fmla="*/ 2 w 27"/>
              <a:gd name="T19" fmla="*/ 32 h 54"/>
              <a:gd name="T20" fmla="*/ 3 w 27"/>
              <a:gd name="T21" fmla="*/ 37 h 54"/>
              <a:gd name="T22" fmla="*/ 5 w 27"/>
              <a:gd name="T23" fmla="*/ 41 h 54"/>
              <a:gd name="T24" fmla="*/ 8 w 27"/>
              <a:gd name="T25" fmla="*/ 45 h 54"/>
              <a:gd name="T26" fmla="*/ 11 w 27"/>
              <a:gd name="T27" fmla="*/ 49 h 54"/>
              <a:gd name="T28" fmla="*/ 15 w 27"/>
              <a:gd name="T29" fmla="*/ 52 h 54"/>
              <a:gd name="T30" fmla="*/ 21 w 27"/>
              <a:gd name="T31" fmla="*/ 53 h 54"/>
              <a:gd name="T32" fmla="*/ 27 w 27"/>
              <a:gd name="T33" fmla="*/ 54 h 54"/>
              <a:gd name="T34" fmla="*/ 27 w 27"/>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4"/>
              <a:gd name="T56" fmla="*/ 27 w 27"/>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4">
                <a:moveTo>
                  <a:pt x="27" y="0"/>
                </a:moveTo>
                <a:lnTo>
                  <a:pt x="21" y="1"/>
                </a:lnTo>
                <a:lnTo>
                  <a:pt x="15" y="2"/>
                </a:lnTo>
                <a:lnTo>
                  <a:pt x="11" y="6"/>
                </a:lnTo>
                <a:lnTo>
                  <a:pt x="8" y="9"/>
                </a:lnTo>
                <a:lnTo>
                  <a:pt x="5" y="13"/>
                </a:lnTo>
                <a:lnTo>
                  <a:pt x="3" y="17"/>
                </a:lnTo>
                <a:lnTo>
                  <a:pt x="2" y="22"/>
                </a:lnTo>
                <a:lnTo>
                  <a:pt x="0" y="27"/>
                </a:lnTo>
                <a:lnTo>
                  <a:pt x="2" y="32"/>
                </a:lnTo>
                <a:lnTo>
                  <a:pt x="3" y="37"/>
                </a:lnTo>
                <a:lnTo>
                  <a:pt x="5" y="41"/>
                </a:lnTo>
                <a:lnTo>
                  <a:pt x="8" y="45"/>
                </a:lnTo>
                <a:lnTo>
                  <a:pt x="11" y="49"/>
                </a:lnTo>
                <a:lnTo>
                  <a:pt x="15" y="52"/>
                </a:lnTo>
                <a:lnTo>
                  <a:pt x="21" y="53"/>
                </a:lnTo>
                <a:lnTo>
                  <a:pt x="27" y="54"/>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49" name="Freeform 118"/>
          <p:cNvSpPr>
            <a:spLocks/>
          </p:cNvSpPr>
          <p:nvPr/>
        </p:nvSpPr>
        <p:spPr bwMode="auto">
          <a:xfrm>
            <a:off x="4900861" y="5308473"/>
            <a:ext cx="106363" cy="20638"/>
          </a:xfrm>
          <a:custGeom>
            <a:avLst/>
            <a:gdLst>
              <a:gd name="T0" fmla="*/ 216 w 265"/>
              <a:gd name="T1" fmla="*/ 8 h 54"/>
              <a:gd name="T2" fmla="*/ 198 w 265"/>
              <a:gd name="T3" fmla="*/ 0 h 54"/>
              <a:gd name="T4" fmla="*/ 0 w 265"/>
              <a:gd name="T5" fmla="*/ 0 h 54"/>
              <a:gd name="T6" fmla="*/ 0 w 265"/>
              <a:gd name="T7" fmla="*/ 54 h 54"/>
              <a:gd name="T8" fmla="*/ 198 w 265"/>
              <a:gd name="T9" fmla="*/ 54 h 54"/>
              <a:gd name="T10" fmla="*/ 216 w 265"/>
              <a:gd name="T11" fmla="*/ 8 h 54"/>
              <a:gd name="T12" fmla="*/ 198 w 265"/>
              <a:gd name="T13" fmla="*/ 54 h 54"/>
              <a:gd name="T14" fmla="*/ 265 w 265"/>
              <a:gd name="T15" fmla="*/ 54 h 54"/>
              <a:gd name="T16" fmla="*/ 216 w 265"/>
              <a:gd name="T17" fmla="*/ 8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54"/>
              <a:gd name="T29" fmla="*/ 265 w 26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54">
                <a:moveTo>
                  <a:pt x="216" y="8"/>
                </a:moveTo>
                <a:lnTo>
                  <a:pt x="198" y="0"/>
                </a:lnTo>
                <a:lnTo>
                  <a:pt x="0" y="0"/>
                </a:lnTo>
                <a:lnTo>
                  <a:pt x="0" y="54"/>
                </a:lnTo>
                <a:lnTo>
                  <a:pt x="198" y="54"/>
                </a:lnTo>
                <a:lnTo>
                  <a:pt x="216" y="8"/>
                </a:lnTo>
                <a:lnTo>
                  <a:pt x="198" y="54"/>
                </a:lnTo>
                <a:lnTo>
                  <a:pt x="265" y="54"/>
                </a:lnTo>
                <a:lnTo>
                  <a:pt x="216" y="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50" name="Freeform 119"/>
          <p:cNvSpPr>
            <a:spLocks/>
          </p:cNvSpPr>
          <p:nvPr/>
        </p:nvSpPr>
        <p:spPr bwMode="auto">
          <a:xfrm>
            <a:off x="4953249" y="5292598"/>
            <a:ext cx="33337" cy="33338"/>
          </a:xfrm>
          <a:custGeom>
            <a:avLst/>
            <a:gdLst>
              <a:gd name="T0" fmla="*/ 0 w 87"/>
              <a:gd name="T1" fmla="*/ 39 h 85"/>
              <a:gd name="T2" fmla="*/ 37 w 87"/>
              <a:gd name="T3" fmla="*/ 0 h 85"/>
              <a:gd name="T4" fmla="*/ 87 w 87"/>
              <a:gd name="T5" fmla="*/ 47 h 85"/>
              <a:gd name="T6" fmla="*/ 51 w 87"/>
              <a:gd name="T7" fmla="*/ 85 h 85"/>
              <a:gd name="T8" fmla="*/ 0 w 87"/>
              <a:gd name="T9" fmla="*/ 39 h 85"/>
              <a:gd name="T10" fmla="*/ 0 60000 65536"/>
              <a:gd name="T11" fmla="*/ 0 60000 65536"/>
              <a:gd name="T12" fmla="*/ 0 60000 65536"/>
              <a:gd name="T13" fmla="*/ 0 60000 65536"/>
              <a:gd name="T14" fmla="*/ 0 60000 65536"/>
              <a:gd name="T15" fmla="*/ 0 w 87"/>
              <a:gd name="T16" fmla="*/ 0 h 85"/>
              <a:gd name="T17" fmla="*/ 87 w 87"/>
              <a:gd name="T18" fmla="*/ 85 h 85"/>
            </a:gdLst>
            <a:ahLst/>
            <a:cxnLst>
              <a:cxn ang="T10">
                <a:pos x="T0" y="T1"/>
              </a:cxn>
              <a:cxn ang="T11">
                <a:pos x="T2" y="T3"/>
              </a:cxn>
              <a:cxn ang="T12">
                <a:pos x="T4" y="T5"/>
              </a:cxn>
              <a:cxn ang="T13">
                <a:pos x="T6" y="T7"/>
              </a:cxn>
              <a:cxn ang="T14">
                <a:pos x="T8" y="T9"/>
              </a:cxn>
            </a:cxnLst>
            <a:rect l="T15" t="T16" r="T17" b="T18"/>
            <a:pathLst>
              <a:path w="87" h="85">
                <a:moveTo>
                  <a:pt x="0" y="39"/>
                </a:moveTo>
                <a:lnTo>
                  <a:pt x="37" y="0"/>
                </a:lnTo>
                <a:lnTo>
                  <a:pt x="87" y="47"/>
                </a:lnTo>
                <a:lnTo>
                  <a:pt x="51" y="85"/>
                </a:lnTo>
                <a:lnTo>
                  <a:pt x="0" y="3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51" name="Freeform 120"/>
          <p:cNvSpPr>
            <a:spLocks/>
          </p:cNvSpPr>
          <p:nvPr/>
        </p:nvSpPr>
        <p:spPr bwMode="auto">
          <a:xfrm>
            <a:off x="4948486" y="5289423"/>
            <a:ext cx="19050" cy="19050"/>
          </a:xfrm>
          <a:custGeom>
            <a:avLst/>
            <a:gdLst>
              <a:gd name="T0" fmla="*/ 45 w 45"/>
              <a:gd name="T1" fmla="*/ 8 h 47"/>
              <a:gd name="T2" fmla="*/ 39 w 45"/>
              <a:gd name="T3" fmla="*/ 4 h 47"/>
              <a:gd name="T4" fmla="*/ 34 w 45"/>
              <a:gd name="T5" fmla="*/ 1 h 47"/>
              <a:gd name="T6" fmla="*/ 30 w 45"/>
              <a:gd name="T7" fmla="*/ 0 h 47"/>
              <a:gd name="T8" fmla="*/ 24 w 45"/>
              <a:gd name="T9" fmla="*/ 0 h 47"/>
              <a:gd name="T10" fmla="*/ 19 w 45"/>
              <a:gd name="T11" fmla="*/ 1 h 47"/>
              <a:gd name="T12" fmla="*/ 15 w 45"/>
              <a:gd name="T13" fmla="*/ 3 h 47"/>
              <a:gd name="T14" fmla="*/ 10 w 45"/>
              <a:gd name="T15" fmla="*/ 5 h 47"/>
              <a:gd name="T16" fmla="*/ 7 w 45"/>
              <a:gd name="T17" fmla="*/ 10 h 47"/>
              <a:gd name="T18" fmla="*/ 4 w 45"/>
              <a:gd name="T19" fmla="*/ 13 h 47"/>
              <a:gd name="T20" fmla="*/ 2 w 45"/>
              <a:gd name="T21" fmla="*/ 17 h 47"/>
              <a:gd name="T22" fmla="*/ 0 w 45"/>
              <a:gd name="T23" fmla="*/ 23 h 47"/>
              <a:gd name="T24" fmla="*/ 0 w 45"/>
              <a:gd name="T25" fmla="*/ 27 h 47"/>
              <a:gd name="T26" fmla="*/ 0 w 45"/>
              <a:gd name="T27" fmla="*/ 32 h 47"/>
              <a:gd name="T28" fmla="*/ 2 w 45"/>
              <a:gd name="T29" fmla="*/ 38 h 47"/>
              <a:gd name="T30" fmla="*/ 4 w 45"/>
              <a:gd name="T31" fmla="*/ 42 h 47"/>
              <a:gd name="T32" fmla="*/ 8 w 45"/>
              <a:gd name="T33" fmla="*/ 47 h 47"/>
              <a:gd name="T34" fmla="*/ 45 w 45"/>
              <a:gd name="T35" fmla="*/ 8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45" y="8"/>
                </a:moveTo>
                <a:lnTo>
                  <a:pt x="39" y="4"/>
                </a:lnTo>
                <a:lnTo>
                  <a:pt x="34" y="1"/>
                </a:lnTo>
                <a:lnTo>
                  <a:pt x="30" y="0"/>
                </a:lnTo>
                <a:lnTo>
                  <a:pt x="24" y="0"/>
                </a:lnTo>
                <a:lnTo>
                  <a:pt x="19" y="1"/>
                </a:lnTo>
                <a:lnTo>
                  <a:pt x="15" y="3"/>
                </a:lnTo>
                <a:lnTo>
                  <a:pt x="10" y="5"/>
                </a:lnTo>
                <a:lnTo>
                  <a:pt x="7" y="10"/>
                </a:lnTo>
                <a:lnTo>
                  <a:pt x="4" y="13"/>
                </a:lnTo>
                <a:lnTo>
                  <a:pt x="2" y="17"/>
                </a:lnTo>
                <a:lnTo>
                  <a:pt x="0" y="23"/>
                </a:lnTo>
                <a:lnTo>
                  <a:pt x="0" y="27"/>
                </a:lnTo>
                <a:lnTo>
                  <a:pt x="0" y="32"/>
                </a:lnTo>
                <a:lnTo>
                  <a:pt x="2" y="38"/>
                </a:lnTo>
                <a:lnTo>
                  <a:pt x="4" y="42"/>
                </a:lnTo>
                <a:lnTo>
                  <a:pt x="8" y="47"/>
                </a:lnTo>
                <a:lnTo>
                  <a:pt x="4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52" name="Freeform 121"/>
          <p:cNvSpPr>
            <a:spLocks/>
          </p:cNvSpPr>
          <p:nvPr/>
        </p:nvSpPr>
        <p:spPr bwMode="auto">
          <a:xfrm>
            <a:off x="4905624" y="5249736"/>
            <a:ext cx="19050" cy="19050"/>
          </a:xfrm>
          <a:custGeom>
            <a:avLst/>
            <a:gdLst>
              <a:gd name="T0" fmla="*/ 0 w 45"/>
              <a:gd name="T1" fmla="*/ 40 h 47"/>
              <a:gd name="T2" fmla="*/ 4 w 45"/>
              <a:gd name="T3" fmla="*/ 43 h 47"/>
              <a:gd name="T4" fmla="*/ 10 w 45"/>
              <a:gd name="T5" fmla="*/ 45 h 47"/>
              <a:gd name="T6" fmla="*/ 15 w 45"/>
              <a:gd name="T7" fmla="*/ 47 h 47"/>
              <a:gd name="T8" fmla="*/ 20 w 45"/>
              <a:gd name="T9" fmla="*/ 47 h 47"/>
              <a:gd name="T10" fmla="*/ 25 w 45"/>
              <a:gd name="T11" fmla="*/ 46 h 47"/>
              <a:gd name="T12" fmla="*/ 29 w 45"/>
              <a:gd name="T13" fmla="*/ 44 h 47"/>
              <a:gd name="T14" fmla="*/ 33 w 45"/>
              <a:gd name="T15" fmla="*/ 41 h 47"/>
              <a:gd name="T16" fmla="*/ 38 w 45"/>
              <a:gd name="T17" fmla="*/ 38 h 47"/>
              <a:gd name="T18" fmla="*/ 40 w 45"/>
              <a:gd name="T19" fmla="*/ 34 h 47"/>
              <a:gd name="T20" fmla="*/ 43 w 45"/>
              <a:gd name="T21" fmla="*/ 30 h 47"/>
              <a:gd name="T22" fmla="*/ 44 w 45"/>
              <a:gd name="T23" fmla="*/ 25 h 47"/>
              <a:gd name="T24" fmla="*/ 45 w 45"/>
              <a:gd name="T25" fmla="*/ 20 h 47"/>
              <a:gd name="T26" fmla="*/ 44 w 45"/>
              <a:gd name="T27" fmla="*/ 15 h 47"/>
              <a:gd name="T28" fmla="*/ 43 w 45"/>
              <a:gd name="T29" fmla="*/ 10 h 47"/>
              <a:gd name="T30" fmla="*/ 40 w 45"/>
              <a:gd name="T31" fmla="*/ 5 h 47"/>
              <a:gd name="T32" fmla="*/ 36 w 45"/>
              <a:gd name="T33" fmla="*/ 0 h 47"/>
              <a:gd name="T34" fmla="*/ 0 w 45"/>
              <a:gd name="T35" fmla="*/ 4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7"/>
              <a:gd name="T56" fmla="*/ 45 w 45"/>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7">
                <a:moveTo>
                  <a:pt x="0" y="40"/>
                </a:moveTo>
                <a:lnTo>
                  <a:pt x="4" y="43"/>
                </a:lnTo>
                <a:lnTo>
                  <a:pt x="10" y="45"/>
                </a:lnTo>
                <a:lnTo>
                  <a:pt x="15" y="47"/>
                </a:lnTo>
                <a:lnTo>
                  <a:pt x="20" y="47"/>
                </a:lnTo>
                <a:lnTo>
                  <a:pt x="25" y="46"/>
                </a:lnTo>
                <a:lnTo>
                  <a:pt x="29" y="44"/>
                </a:lnTo>
                <a:lnTo>
                  <a:pt x="33" y="41"/>
                </a:lnTo>
                <a:lnTo>
                  <a:pt x="38" y="38"/>
                </a:lnTo>
                <a:lnTo>
                  <a:pt x="40" y="34"/>
                </a:lnTo>
                <a:lnTo>
                  <a:pt x="43" y="30"/>
                </a:lnTo>
                <a:lnTo>
                  <a:pt x="44" y="25"/>
                </a:lnTo>
                <a:lnTo>
                  <a:pt x="45" y="20"/>
                </a:lnTo>
                <a:lnTo>
                  <a:pt x="44" y="15"/>
                </a:lnTo>
                <a:lnTo>
                  <a:pt x="43" y="10"/>
                </a:lnTo>
                <a:lnTo>
                  <a:pt x="40" y="5"/>
                </a:lnTo>
                <a:lnTo>
                  <a:pt x="36" y="0"/>
                </a:lnTo>
                <a:lnTo>
                  <a:pt x="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53" name="Freeform 122"/>
          <p:cNvSpPr>
            <a:spLocks/>
          </p:cNvSpPr>
          <p:nvPr/>
        </p:nvSpPr>
        <p:spPr bwMode="auto">
          <a:xfrm>
            <a:off x="4902449" y="5246561"/>
            <a:ext cx="17462" cy="19050"/>
          </a:xfrm>
          <a:custGeom>
            <a:avLst/>
            <a:gdLst>
              <a:gd name="T0" fmla="*/ 0 w 47"/>
              <a:gd name="T1" fmla="*/ 38 h 48"/>
              <a:gd name="T2" fmla="*/ 11 w 47"/>
              <a:gd name="T3" fmla="*/ 48 h 48"/>
              <a:gd name="T4" fmla="*/ 47 w 47"/>
              <a:gd name="T5" fmla="*/ 8 h 48"/>
              <a:gd name="T6" fmla="*/ 37 w 47"/>
              <a:gd name="T7" fmla="*/ 0 h 48"/>
              <a:gd name="T8" fmla="*/ 0 w 47"/>
              <a:gd name="T9" fmla="*/ 38 h 48"/>
              <a:gd name="T10" fmla="*/ 0 60000 65536"/>
              <a:gd name="T11" fmla="*/ 0 60000 65536"/>
              <a:gd name="T12" fmla="*/ 0 60000 65536"/>
              <a:gd name="T13" fmla="*/ 0 60000 65536"/>
              <a:gd name="T14" fmla="*/ 0 60000 65536"/>
              <a:gd name="T15" fmla="*/ 0 w 47"/>
              <a:gd name="T16" fmla="*/ 0 h 48"/>
              <a:gd name="T17" fmla="*/ 47 w 47"/>
              <a:gd name="T18" fmla="*/ 48 h 48"/>
            </a:gdLst>
            <a:ahLst/>
            <a:cxnLst>
              <a:cxn ang="T10">
                <a:pos x="T0" y="T1"/>
              </a:cxn>
              <a:cxn ang="T11">
                <a:pos x="T2" y="T3"/>
              </a:cxn>
              <a:cxn ang="T12">
                <a:pos x="T4" y="T5"/>
              </a:cxn>
              <a:cxn ang="T13">
                <a:pos x="T6" y="T7"/>
              </a:cxn>
              <a:cxn ang="T14">
                <a:pos x="T8" y="T9"/>
              </a:cxn>
            </a:cxnLst>
            <a:rect l="T15" t="T16" r="T17" b="T18"/>
            <a:pathLst>
              <a:path w="47" h="48">
                <a:moveTo>
                  <a:pt x="0" y="38"/>
                </a:moveTo>
                <a:lnTo>
                  <a:pt x="11" y="48"/>
                </a:lnTo>
                <a:lnTo>
                  <a:pt x="47" y="8"/>
                </a:lnTo>
                <a:lnTo>
                  <a:pt x="37" y="0"/>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54" name="Freeform 123"/>
          <p:cNvSpPr>
            <a:spLocks/>
          </p:cNvSpPr>
          <p:nvPr/>
        </p:nvSpPr>
        <p:spPr bwMode="auto">
          <a:xfrm>
            <a:off x="4897686" y="5243386"/>
            <a:ext cx="19050" cy="17462"/>
          </a:xfrm>
          <a:custGeom>
            <a:avLst/>
            <a:gdLst>
              <a:gd name="T0" fmla="*/ 45 w 45"/>
              <a:gd name="T1" fmla="*/ 8 h 46"/>
              <a:gd name="T2" fmla="*/ 39 w 45"/>
              <a:gd name="T3" fmla="*/ 3 h 46"/>
              <a:gd name="T4" fmla="*/ 34 w 45"/>
              <a:gd name="T5" fmla="*/ 1 h 46"/>
              <a:gd name="T6" fmla="*/ 30 w 45"/>
              <a:gd name="T7" fmla="*/ 0 h 46"/>
              <a:gd name="T8" fmla="*/ 24 w 45"/>
              <a:gd name="T9" fmla="*/ 0 h 46"/>
              <a:gd name="T10" fmla="*/ 19 w 45"/>
              <a:gd name="T11" fmla="*/ 1 h 46"/>
              <a:gd name="T12" fmla="*/ 15 w 45"/>
              <a:gd name="T13" fmla="*/ 2 h 46"/>
              <a:gd name="T14" fmla="*/ 10 w 45"/>
              <a:gd name="T15" fmla="*/ 5 h 46"/>
              <a:gd name="T16" fmla="*/ 7 w 45"/>
              <a:gd name="T17" fmla="*/ 9 h 46"/>
              <a:gd name="T18" fmla="*/ 4 w 45"/>
              <a:gd name="T19" fmla="*/ 13 h 46"/>
              <a:gd name="T20" fmla="*/ 2 w 45"/>
              <a:gd name="T21" fmla="*/ 17 h 46"/>
              <a:gd name="T22" fmla="*/ 0 w 45"/>
              <a:gd name="T23" fmla="*/ 21 h 46"/>
              <a:gd name="T24" fmla="*/ 0 w 45"/>
              <a:gd name="T25" fmla="*/ 27 h 46"/>
              <a:gd name="T26" fmla="*/ 0 w 45"/>
              <a:gd name="T27" fmla="*/ 31 h 46"/>
              <a:gd name="T28" fmla="*/ 2 w 45"/>
              <a:gd name="T29" fmla="*/ 36 h 46"/>
              <a:gd name="T30" fmla="*/ 4 w 45"/>
              <a:gd name="T31" fmla="*/ 42 h 46"/>
              <a:gd name="T32" fmla="*/ 8 w 45"/>
              <a:gd name="T33" fmla="*/ 46 h 46"/>
              <a:gd name="T34" fmla="*/ 45 w 45"/>
              <a:gd name="T35" fmla="*/ 8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6"/>
              <a:gd name="T56" fmla="*/ 45 w 4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6">
                <a:moveTo>
                  <a:pt x="45" y="8"/>
                </a:moveTo>
                <a:lnTo>
                  <a:pt x="39" y="3"/>
                </a:lnTo>
                <a:lnTo>
                  <a:pt x="34" y="1"/>
                </a:lnTo>
                <a:lnTo>
                  <a:pt x="30" y="0"/>
                </a:lnTo>
                <a:lnTo>
                  <a:pt x="24" y="0"/>
                </a:lnTo>
                <a:lnTo>
                  <a:pt x="19" y="1"/>
                </a:lnTo>
                <a:lnTo>
                  <a:pt x="15" y="2"/>
                </a:lnTo>
                <a:lnTo>
                  <a:pt x="10" y="5"/>
                </a:lnTo>
                <a:lnTo>
                  <a:pt x="7" y="9"/>
                </a:lnTo>
                <a:lnTo>
                  <a:pt x="4" y="13"/>
                </a:lnTo>
                <a:lnTo>
                  <a:pt x="2" y="17"/>
                </a:lnTo>
                <a:lnTo>
                  <a:pt x="0" y="21"/>
                </a:lnTo>
                <a:lnTo>
                  <a:pt x="0" y="27"/>
                </a:lnTo>
                <a:lnTo>
                  <a:pt x="0" y="31"/>
                </a:lnTo>
                <a:lnTo>
                  <a:pt x="2" y="36"/>
                </a:lnTo>
                <a:lnTo>
                  <a:pt x="4" y="42"/>
                </a:lnTo>
                <a:lnTo>
                  <a:pt x="8" y="46"/>
                </a:lnTo>
                <a:lnTo>
                  <a:pt x="45" y="8"/>
                </a:lnTo>
                <a:close/>
              </a:path>
            </a:pathLst>
          </a:custGeom>
          <a:solidFill>
            <a:srgbClr val="002060"/>
          </a:solidFill>
          <a:ln>
            <a:noFill/>
          </a:ln>
          <a:extLst/>
        </p:spPr>
        <p:txBody>
          <a:bodyPr/>
          <a:lstStyle/>
          <a:p>
            <a:endParaRPr lang="es-MX" dirty="0"/>
          </a:p>
        </p:txBody>
      </p:sp>
      <p:sp>
        <p:nvSpPr>
          <p:cNvPr id="57455" name="Rectangle 124"/>
          <p:cNvSpPr>
            <a:spLocks noChangeArrowheads="1"/>
          </p:cNvSpPr>
          <p:nvPr/>
        </p:nvSpPr>
        <p:spPr bwMode="auto">
          <a:xfrm>
            <a:off x="5831136" y="4230561"/>
            <a:ext cx="22225" cy="1063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56" name="Rectangle 125"/>
          <p:cNvSpPr>
            <a:spLocks noChangeArrowheads="1"/>
          </p:cNvSpPr>
          <p:nvPr/>
        </p:nvSpPr>
        <p:spPr bwMode="auto">
          <a:xfrm>
            <a:off x="5831136" y="4400423"/>
            <a:ext cx="22225"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57" name="Rectangle 126"/>
          <p:cNvSpPr>
            <a:spLocks noChangeArrowheads="1"/>
          </p:cNvSpPr>
          <p:nvPr/>
        </p:nvSpPr>
        <p:spPr bwMode="auto">
          <a:xfrm>
            <a:off x="5831136" y="4568698"/>
            <a:ext cx="22225" cy="106363"/>
          </a:xfrm>
          <a:prstGeom prst="rect">
            <a:avLst/>
          </a:prstGeom>
          <a:solidFill>
            <a:schemeClr val="bg2"/>
          </a:solidFill>
          <a:ln>
            <a:noFill/>
          </a:ln>
          <a:extLst/>
        </p:spPr>
        <p:txBody>
          <a:bodyPr/>
          <a:lstStyle/>
          <a:p>
            <a:endParaRPr lang="es-MX" dirty="0"/>
          </a:p>
        </p:txBody>
      </p:sp>
      <p:sp>
        <p:nvSpPr>
          <p:cNvPr id="57458" name="Rectangle 127"/>
          <p:cNvSpPr>
            <a:spLocks noChangeArrowheads="1"/>
          </p:cNvSpPr>
          <p:nvPr/>
        </p:nvSpPr>
        <p:spPr bwMode="auto">
          <a:xfrm>
            <a:off x="5831136" y="4738561"/>
            <a:ext cx="22225" cy="104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59" name="Rectangle 128"/>
          <p:cNvSpPr>
            <a:spLocks noChangeArrowheads="1"/>
          </p:cNvSpPr>
          <p:nvPr/>
        </p:nvSpPr>
        <p:spPr bwMode="auto">
          <a:xfrm>
            <a:off x="5831136" y="4906836"/>
            <a:ext cx="22225" cy="106362"/>
          </a:xfrm>
          <a:prstGeom prst="rect">
            <a:avLst/>
          </a:prstGeom>
          <a:solidFill>
            <a:schemeClr val="bg2"/>
          </a:solidFill>
          <a:ln>
            <a:noFill/>
          </a:ln>
          <a:extLst/>
        </p:spPr>
        <p:txBody>
          <a:bodyPr/>
          <a:lstStyle/>
          <a:p>
            <a:endParaRPr lang="es-MX" dirty="0"/>
          </a:p>
        </p:txBody>
      </p:sp>
      <p:sp>
        <p:nvSpPr>
          <p:cNvPr id="57460" name="Rectangle 129"/>
          <p:cNvSpPr>
            <a:spLocks noChangeArrowheads="1"/>
          </p:cNvSpPr>
          <p:nvPr/>
        </p:nvSpPr>
        <p:spPr bwMode="auto">
          <a:xfrm>
            <a:off x="5831136" y="5076698"/>
            <a:ext cx="22225" cy="1063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61" name="Freeform 130"/>
          <p:cNvSpPr>
            <a:spLocks/>
          </p:cNvSpPr>
          <p:nvPr/>
        </p:nvSpPr>
        <p:spPr bwMode="auto">
          <a:xfrm>
            <a:off x="5751761" y="5141786"/>
            <a:ext cx="88900" cy="88900"/>
          </a:xfrm>
          <a:custGeom>
            <a:avLst/>
            <a:gdLst>
              <a:gd name="T0" fmla="*/ 0 w 224"/>
              <a:gd name="T1" fmla="*/ 37 h 228"/>
              <a:gd name="T2" fmla="*/ 39 w 224"/>
              <a:gd name="T3" fmla="*/ 0 h 228"/>
              <a:gd name="T4" fmla="*/ 224 w 224"/>
              <a:gd name="T5" fmla="*/ 190 h 228"/>
              <a:gd name="T6" fmla="*/ 187 w 224"/>
              <a:gd name="T7" fmla="*/ 228 h 228"/>
              <a:gd name="T8" fmla="*/ 0 w 224"/>
              <a:gd name="T9" fmla="*/ 37 h 228"/>
              <a:gd name="T10" fmla="*/ 0 60000 65536"/>
              <a:gd name="T11" fmla="*/ 0 60000 65536"/>
              <a:gd name="T12" fmla="*/ 0 60000 65536"/>
              <a:gd name="T13" fmla="*/ 0 60000 65536"/>
              <a:gd name="T14" fmla="*/ 0 60000 65536"/>
              <a:gd name="T15" fmla="*/ 0 w 224"/>
              <a:gd name="T16" fmla="*/ 0 h 228"/>
              <a:gd name="T17" fmla="*/ 224 w 224"/>
              <a:gd name="T18" fmla="*/ 228 h 228"/>
            </a:gdLst>
            <a:ahLst/>
            <a:cxnLst>
              <a:cxn ang="T10">
                <a:pos x="T0" y="T1"/>
              </a:cxn>
              <a:cxn ang="T11">
                <a:pos x="T2" y="T3"/>
              </a:cxn>
              <a:cxn ang="T12">
                <a:pos x="T4" y="T5"/>
              </a:cxn>
              <a:cxn ang="T13">
                <a:pos x="T6" y="T7"/>
              </a:cxn>
              <a:cxn ang="T14">
                <a:pos x="T8" y="T9"/>
              </a:cxn>
            </a:cxnLst>
            <a:rect l="T15" t="T16" r="T17" b="T18"/>
            <a:pathLst>
              <a:path w="224" h="228">
                <a:moveTo>
                  <a:pt x="0" y="37"/>
                </a:moveTo>
                <a:lnTo>
                  <a:pt x="39" y="0"/>
                </a:lnTo>
                <a:lnTo>
                  <a:pt x="224" y="190"/>
                </a:lnTo>
                <a:lnTo>
                  <a:pt x="187" y="228"/>
                </a:lnTo>
                <a:lnTo>
                  <a:pt x="0" y="3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62" name="Freeform 131"/>
          <p:cNvSpPr>
            <a:spLocks/>
          </p:cNvSpPr>
          <p:nvPr/>
        </p:nvSpPr>
        <p:spPr bwMode="auto">
          <a:xfrm>
            <a:off x="5621586" y="5022723"/>
            <a:ext cx="100013" cy="87313"/>
          </a:xfrm>
          <a:custGeom>
            <a:avLst/>
            <a:gdLst>
              <a:gd name="T0" fmla="*/ 63 w 253"/>
              <a:gd name="T1" fmla="*/ 0 h 220"/>
              <a:gd name="T2" fmla="*/ 44 w 253"/>
              <a:gd name="T3" fmla="*/ 45 h 220"/>
              <a:gd name="T4" fmla="*/ 215 w 253"/>
              <a:gd name="T5" fmla="*/ 220 h 220"/>
              <a:gd name="T6" fmla="*/ 253 w 253"/>
              <a:gd name="T7" fmla="*/ 182 h 220"/>
              <a:gd name="T8" fmla="*/ 81 w 253"/>
              <a:gd name="T9" fmla="*/ 7 h 220"/>
              <a:gd name="T10" fmla="*/ 63 w 253"/>
              <a:gd name="T11" fmla="*/ 0 h 220"/>
              <a:gd name="T12" fmla="*/ 63 w 253"/>
              <a:gd name="T13" fmla="*/ 0 h 220"/>
              <a:gd name="T14" fmla="*/ 0 w 253"/>
              <a:gd name="T15" fmla="*/ 0 h 220"/>
              <a:gd name="T16" fmla="*/ 44 w 253"/>
              <a:gd name="T17" fmla="*/ 45 h 220"/>
              <a:gd name="T18" fmla="*/ 63 w 253"/>
              <a:gd name="T19" fmla="*/ 0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20"/>
              <a:gd name="T32" fmla="*/ 253 w 253"/>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20">
                <a:moveTo>
                  <a:pt x="63" y="0"/>
                </a:moveTo>
                <a:lnTo>
                  <a:pt x="44" y="45"/>
                </a:lnTo>
                <a:lnTo>
                  <a:pt x="215" y="220"/>
                </a:lnTo>
                <a:lnTo>
                  <a:pt x="253" y="182"/>
                </a:lnTo>
                <a:lnTo>
                  <a:pt x="81" y="7"/>
                </a:lnTo>
                <a:lnTo>
                  <a:pt x="63" y="0"/>
                </a:lnTo>
                <a:lnTo>
                  <a:pt x="0" y="0"/>
                </a:lnTo>
                <a:lnTo>
                  <a:pt x="44" y="45"/>
                </a:lnTo>
                <a:lnTo>
                  <a:pt x="63"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63" name="Rectangle 132"/>
          <p:cNvSpPr>
            <a:spLocks noChangeArrowheads="1"/>
          </p:cNvSpPr>
          <p:nvPr/>
        </p:nvSpPr>
        <p:spPr bwMode="auto">
          <a:xfrm>
            <a:off x="5646986" y="5022723"/>
            <a:ext cx="7938"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64" name="Rectangle 133"/>
          <p:cNvSpPr>
            <a:spLocks noChangeArrowheads="1"/>
          </p:cNvSpPr>
          <p:nvPr/>
        </p:nvSpPr>
        <p:spPr bwMode="auto">
          <a:xfrm>
            <a:off x="5718424" y="5022723"/>
            <a:ext cx="103187" cy="22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57465" name="Freeform 134"/>
          <p:cNvSpPr>
            <a:spLocks/>
          </p:cNvSpPr>
          <p:nvPr/>
        </p:nvSpPr>
        <p:spPr bwMode="auto">
          <a:xfrm>
            <a:off x="5385049" y="5186236"/>
            <a:ext cx="138112" cy="95250"/>
          </a:xfrm>
          <a:custGeom>
            <a:avLst/>
            <a:gdLst>
              <a:gd name="T0" fmla="*/ 327 w 349"/>
              <a:gd name="T1" fmla="*/ 0 h 244"/>
              <a:gd name="T2" fmla="*/ 314 w 349"/>
              <a:gd name="T3" fmla="*/ 1 h 244"/>
              <a:gd name="T4" fmla="*/ 0 w 349"/>
              <a:gd name="T5" fmla="*/ 222 h 244"/>
              <a:gd name="T6" fmla="*/ 15 w 349"/>
              <a:gd name="T7" fmla="*/ 244 h 244"/>
              <a:gd name="T8" fmla="*/ 329 w 349"/>
              <a:gd name="T9" fmla="*/ 23 h 244"/>
              <a:gd name="T10" fmla="*/ 327 w 349"/>
              <a:gd name="T11" fmla="*/ 0 h 244"/>
              <a:gd name="T12" fmla="*/ 329 w 349"/>
              <a:gd name="T13" fmla="*/ 23 h 244"/>
              <a:gd name="T14" fmla="*/ 349 w 349"/>
              <a:gd name="T15" fmla="*/ 10 h 244"/>
              <a:gd name="T16" fmla="*/ 327 w 34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244"/>
              <a:gd name="T29" fmla="*/ 349 w 34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244">
                <a:moveTo>
                  <a:pt x="327" y="0"/>
                </a:moveTo>
                <a:lnTo>
                  <a:pt x="314" y="1"/>
                </a:lnTo>
                <a:lnTo>
                  <a:pt x="0" y="222"/>
                </a:lnTo>
                <a:lnTo>
                  <a:pt x="15" y="244"/>
                </a:lnTo>
                <a:lnTo>
                  <a:pt x="329" y="23"/>
                </a:lnTo>
                <a:lnTo>
                  <a:pt x="327" y="0"/>
                </a:lnTo>
                <a:lnTo>
                  <a:pt x="329" y="23"/>
                </a:lnTo>
                <a:lnTo>
                  <a:pt x="349" y="10"/>
                </a:lnTo>
                <a:lnTo>
                  <a:pt x="3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66" name="Freeform 135"/>
          <p:cNvSpPr>
            <a:spLocks/>
          </p:cNvSpPr>
          <p:nvPr/>
        </p:nvSpPr>
        <p:spPr bwMode="auto">
          <a:xfrm>
            <a:off x="5383461" y="5291011"/>
            <a:ext cx="17463" cy="165100"/>
          </a:xfrm>
          <a:custGeom>
            <a:avLst/>
            <a:gdLst>
              <a:gd name="T0" fmla="*/ 27 w 46"/>
              <a:gd name="T1" fmla="*/ 413 h 418"/>
              <a:gd name="T2" fmla="*/ 45 w 46"/>
              <a:gd name="T3" fmla="*/ 399 h 418"/>
              <a:gd name="T4" fmla="*/ 26 w 46"/>
              <a:gd name="T5" fmla="*/ 0 h 418"/>
              <a:gd name="T6" fmla="*/ 0 w 46"/>
              <a:gd name="T7" fmla="*/ 1 h 418"/>
              <a:gd name="T8" fmla="*/ 19 w 46"/>
              <a:gd name="T9" fmla="*/ 401 h 418"/>
              <a:gd name="T10" fmla="*/ 27 w 46"/>
              <a:gd name="T11" fmla="*/ 413 h 418"/>
              <a:gd name="T12" fmla="*/ 27 w 46"/>
              <a:gd name="T13" fmla="*/ 413 h 418"/>
              <a:gd name="T14" fmla="*/ 46 w 46"/>
              <a:gd name="T15" fmla="*/ 418 h 418"/>
              <a:gd name="T16" fmla="*/ 45 w 46"/>
              <a:gd name="T17" fmla="*/ 399 h 418"/>
              <a:gd name="T18" fmla="*/ 27 w 46"/>
              <a:gd name="T19" fmla="*/ 41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18"/>
              <a:gd name="T32" fmla="*/ 46 w 4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18">
                <a:moveTo>
                  <a:pt x="27" y="413"/>
                </a:moveTo>
                <a:lnTo>
                  <a:pt x="45" y="399"/>
                </a:lnTo>
                <a:lnTo>
                  <a:pt x="26" y="0"/>
                </a:lnTo>
                <a:lnTo>
                  <a:pt x="0" y="1"/>
                </a:lnTo>
                <a:lnTo>
                  <a:pt x="19" y="401"/>
                </a:lnTo>
                <a:lnTo>
                  <a:pt x="27" y="413"/>
                </a:lnTo>
                <a:lnTo>
                  <a:pt x="46" y="418"/>
                </a:lnTo>
                <a:lnTo>
                  <a:pt x="45" y="399"/>
                </a:lnTo>
                <a:lnTo>
                  <a:pt x="27" y="4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67" name="Freeform 136"/>
          <p:cNvSpPr>
            <a:spLocks/>
          </p:cNvSpPr>
          <p:nvPr/>
        </p:nvSpPr>
        <p:spPr bwMode="auto">
          <a:xfrm>
            <a:off x="5400924" y="5456111"/>
            <a:ext cx="141287" cy="173037"/>
          </a:xfrm>
          <a:custGeom>
            <a:avLst/>
            <a:gdLst>
              <a:gd name="T0" fmla="*/ 0 w 354"/>
              <a:gd name="T1" fmla="*/ 0 h 439"/>
              <a:gd name="T2" fmla="*/ 10 w 354"/>
              <a:gd name="T3" fmla="*/ 439 h 439"/>
              <a:gd name="T4" fmla="*/ 354 w 354"/>
              <a:gd name="T5" fmla="*/ 176 h 439"/>
              <a:gd name="T6" fmla="*/ 0 w 354"/>
              <a:gd name="T7" fmla="*/ 0 h 439"/>
              <a:gd name="T8" fmla="*/ 0 60000 65536"/>
              <a:gd name="T9" fmla="*/ 0 60000 65536"/>
              <a:gd name="T10" fmla="*/ 0 60000 65536"/>
              <a:gd name="T11" fmla="*/ 0 60000 65536"/>
              <a:gd name="T12" fmla="*/ 0 w 354"/>
              <a:gd name="T13" fmla="*/ 0 h 439"/>
              <a:gd name="T14" fmla="*/ 354 w 354"/>
              <a:gd name="T15" fmla="*/ 439 h 439"/>
            </a:gdLst>
            <a:ahLst/>
            <a:cxnLst>
              <a:cxn ang="T8">
                <a:pos x="T0" y="T1"/>
              </a:cxn>
              <a:cxn ang="T9">
                <a:pos x="T2" y="T3"/>
              </a:cxn>
              <a:cxn ang="T10">
                <a:pos x="T4" y="T5"/>
              </a:cxn>
              <a:cxn ang="T11">
                <a:pos x="T6" y="T7"/>
              </a:cxn>
            </a:cxnLst>
            <a:rect l="T12" t="T13" r="T14" b="T15"/>
            <a:pathLst>
              <a:path w="354" h="439">
                <a:moveTo>
                  <a:pt x="0" y="0"/>
                </a:moveTo>
                <a:lnTo>
                  <a:pt x="10" y="439"/>
                </a:lnTo>
                <a:lnTo>
                  <a:pt x="354" y="176"/>
                </a:lnTo>
                <a:lnTo>
                  <a:pt x="0" y="0"/>
                </a:lnTo>
                <a:close/>
              </a:path>
            </a:pathLst>
          </a:custGeom>
          <a:solidFill>
            <a:srgbClr val="DDBB30"/>
          </a:solidFill>
          <a:ln>
            <a:noFill/>
          </a:ln>
          <a:extLst/>
        </p:spPr>
        <p:txBody>
          <a:bodyPr/>
          <a:lstStyle/>
          <a:p>
            <a:endParaRPr lang="es-MX" dirty="0"/>
          </a:p>
        </p:txBody>
      </p:sp>
      <p:sp>
        <p:nvSpPr>
          <p:cNvPr id="57468" name="Rectangle 137"/>
          <p:cNvSpPr>
            <a:spLocks noChangeArrowheads="1"/>
          </p:cNvSpPr>
          <p:nvPr/>
        </p:nvSpPr>
        <p:spPr bwMode="auto">
          <a:xfrm>
            <a:off x="5231061" y="2549398"/>
            <a:ext cx="22225" cy="487363"/>
          </a:xfrm>
          <a:prstGeom prst="rect">
            <a:avLst/>
          </a:prstGeom>
          <a:solidFill>
            <a:schemeClr val="accent6"/>
          </a:solidFill>
          <a:ln w="9525">
            <a:solidFill>
              <a:srgbClr val="FF9933"/>
            </a:solidFill>
            <a:miter lim="800000"/>
            <a:headEnd/>
            <a:tailEnd/>
          </a:ln>
        </p:spPr>
        <p:txBody>
          <a:bodyPr/>
          <a:lstStyle/>
          <a:p>
            <a:endParaRPr lang="es-MX" dirty="0"/>
          </a:p>
        </p:txBody>
      </p:sp>
      <p:sp>
        <p:nvSpPr>
          <p:cNvPr id="57469" name="Freeform 138"/>
          <p:cNvSpPr>
            <a:spLocks/>
          </p:cNvSpPr>
          <p:nvPr/>
        </p:nvSpPr>
        <p:spPr bwMode="auto">
          <a:xfrm>
            <a:off x="5189786" y="3008186"/>
            <a:ext cx="209550" cy="177800"/>
          </a:xfrm>
          <a:custGeom>
            <a:avLst/>
            <a:gdLst>
              <a:gd name="T0" fmla="*/ 530 w 530"/>
              <a:gd name="T1" fmla="*/ 139 h 449"/>
              <a:gd name="T2" fmla="*/ 0 w 530"/>
              <a:gd name="T3" fmla="*/ 449 h 449"/>
              <a:gd name="T4" fmla="*/ 118 w 530"/>
              <a:gd name="T5" fmla="*/ 0 h 449"/>
              <a:gd name="T6" fmla="*/ 530 w 530"/>
              <a:gd name="T7" fmla="*/ 139 h 449"/>
              <a:gd name="T8" fmla="*/ 0 60000 65536"/>
              <a:gd name="T9" fmla="*/ 0 60000 65536"/>
              <a:gd name="T10" fmla="*/ 0 60000 65536"/>
              <a:gd name="T11" fmla="*/ 0 60000 65536"/>
              <a:gd name="T12" fmla="*/ 0 w 530"/>
              <a:gd name="T13" fmla="*/ 0 h 449"/>
              <a:gd name="T14" fmla="*/ 530 w 530"/>
              <a:gd name="T15" fmla="*/ 449 h 449"/>
            </a:gdLst>
            <a:ahLst/>
            <a:cxnLst>
              <a:cxn ang="T8">
                <a:pos x="T0" y="T1"/>
              </a:cxn>
              <a:cxn ang="T9">
                <a:pos x="T2" y="T3"/>
              </a:cxn>
              <a:cxn ang="T10">
                <a:pos x="T4" y="T5"/>
              </a:cxn>
              <a:cxn ang="T11">
                <a:pos x="T6" y="T7"/>
              </a:cxn>
            </a:cxnLst>
            <a:rect l="T12" t="T13" r="T14" b="T15"/>
            <a:pathLst>
              <a:path w="530" h="449">
                <a:moveTo>
                  <a:pt x="530" y="139"/>
                </a:moveTo>
                <a:lnTo>
                  <a:pt x="0" y="449"/>
                </a:lnTo>
                <a:lnTo>
                  <a:pt x="118" y="0"/>
                </a:lnTo>
                <a:lnTo>
                  <a:pt x="530" y="139"/>
                </a:lnTo>
                <a:close/>
              </a:path>
            </a:pathLst>
          </a:custGeom>
          <a:solidFill>
            <a:schemeClr val="accent6"/>
          </a:solidFill>
          <a:ln w="9525">
            <a:solidFill>
              <a:srgbClr val="FF9933"/>
            </a:solidFill>
            <a:round/>
            <a:headEnd/>
            <a:tailEnd/>
          </a:ln>
        </p:spPr>
        <p:txBody>
          <a:bodyPr/>
          <a:lstStyle/>
          <a:p>
            <a:endParaRPr lang="es-MX" dirty="0"/>
          </a:p>
        </p:txBody>
      </p:sp>
      <p:sp>
        <p:nvSpPr>
          <p:cNvPr id="57470" name="Freeform 139"/>
          <p:cNvSpPr>
            <a:spLocks/>
          </p:cNvSpPr>
          <p:nvPr/>
        </p:nvSpPr>
        <p:spPr bwMode="auto">
          <a:xfrm>
            <a:off x="5534274" y="3090736"/>
            <a:ext cx="174625" cy="193675"/>
          </a:xfrm>
          <a:custGeom>
            <a:avLst/>
            <a:gdLst>
              <a:gd name="T0" fmla="*/ 0 w 440"/>
              <a:gd name="T1" fmla="*/ 0 h 487"/>
              <a:gd name="T2" fmla="*/ 440 w 440"/>
              <a:gd name="T3" fmla="*/ 0 h 487"/>
              <a:gd name="T4" fmla="*/ 440 w 440"/>
              <a:gd name="T5" fmla="*/ 487 h 487"/>
              <a:gd name="T6" fmla="*/ 0 w 440"/>
              <a:gd name="T7" fmla="*/ 0 h 487"/>
              <a:gd name="T8" fmla="*/ 0 60000 65536"/>
              <a:gd name="T9" fmla="*/ 0 60000 65536"/>
              <a:gd name="T10" fmla="*/ 0 60000 65536"/>
              <a:gd name="T11" fmla="*/ 0 60000 65536"/>
              <a:gd name="T12" fmla="*/ 0 w 440"/>
              <a:gd name="T13" fmla="*/ 0 h 487"/>
              <a:gd name="T14" fmla="*/ 440 w 440"/>
              <a:gd name="T15" fmla="*/ 487 h 487"/>
            </a:gdLst>
            <a:ahLst/>
            <a:cxnLst>
              <a:cxn ang="T8">
                <a:pos x="T0" y="T1"/>
              </a:cxn>
              <a:cxn ang="T9">
                <a:pos x="T2" y="T3"/>
              </a:cxn>
              <a:cxn ang="T10">
                <a:pos x="T4" y="T5"/>
              </a:cxn>
              <a:cxn ang="T11">
                <a:pos x="T6" y="T7"/>
              </a:cxn>
            </a:cxnLst>
            <a:rect l="T12" t="T13" r="T14" b="T15"/>
            <a:pathLst>
              <a:path w="440" h="487">
                <a:moveTo>
                  <a:pt x="0" y="0"/>
                </a:moveTo>
                <a:lnTo>
                  <a:pt x="440" y="0"/>
                </a:lnTo>
                <a:lnTo>
                  <a:pt x="440" y="487"/>
                </a:lnTo>
                <a:lnTo>
                  <a:pt x="0" y="0"/>
                </a:lnTo>
                <a:close/>
              </a:path>
            </a:pathLst>
          </a:custGeom>
          <a:solidFill>
            <a:schemeClr val="accent6"/>
          </a:solidFill>
          <a:ln w="9525">
            <a:solidFill>
              <a:srgbClr val="FF9933"/>
            </a:solidFill>
            <a:round/>
            <a:headEnd/>
            <a:tailEnd/>
          </a:ln>
        </p:spPr>
        <p:txBody>
          <a:bodyPr/>
          <a:lstStyle/>
          <a:p>
            <a:endParaRPr lang="es-MX" dirty="0"/>
          </a:p>
        </p:txBody>
      </p:sp>
      <p:sp>
        <p:nvSpPr>
          <p:cNvPr id="57471" name="Freeform 140"/>
          <p:cNvSpPr>
            <a:spLocks/>
          </p:cNvSpPr>
          <p:nvPr/>
        </p:nvSpPr>
        <p:spPr bwMode="auto">
          <a:xfrm>
            <a:off x="4759574" y="3198686"/>
            <a:ext cx="173037" cy="98425"/>
          </a:xfrm>
          <a:custGeom>
            <a:avLst/>
            <a:gdLst>
              <a:gd name="T0" fmla="*/ 0 w 436"/>
              <a:gd name="T1" fmla="*/ 248 h 248"/>
              <a:gd name="T2" fmla="*/ 436 w 436"/>
              <a:gd name="T3" fmla="*/ 248 h 248"/>
              <a:gd name="T4" fmla="*/ 243 w 436"/>
              <a:gd name="T5" fmla="*/ 0 h 248"/>
              <a:gd name="T6" fmla="*/ 0 w 436"/>
              <a:gd name="T7" fmla="*/ 248 h 248"/>
              <a:gd name="T8" fmla="*/ 0 60000 65536"/>
              <a:gd name="T9" fmla="*/ 0 60000 65536"/>
              <a:gd name="T10" fmla="*/ 0 60000 65536"/>
              <a:gd name="T11" fmla="*/ 0 60000 65536"/>
              <a:gd name="T12" fmla="*/ 0 w 436"/>
              <a:gd name="T13" fmla="*/ 0 h 248"/>
              <a:gd name="T14" fmla="*/ 436 w 436"/>
              <a:gd name="T15" fmla="*/ 248 h 248"/>
            </a:gdLst>
            <a:ahLst/>
            <a:cxnLst>
              <a:cxn ang="T8">
                <a:pos x="T0" y="T1"/>
              </a:cxn>
              <a:cxn ang="T9">
                <a:pos x="T2" y="T3"/>
              </a:cxn>
              <a:cxn ang="T10">
                <a:pos x="T4" y="T5"/>
              </a:cxn>
              <a:cxn ang="T11">
                <a:pos x="T6" y="T7"/>
              </a:cxn>
            </a:cxnLst>
            <a:rect l="T12" t="T13" r="T14" b="T15"/>
            <a:pathLst>
              <a:path w="436" h="248">
                <a:moveTo>
                  <a:pt x="0" y="248"/>
                </a:moveTo>
                <a:lnTo>
                  <a:pt x="436" y="248"/>
                </a:lnTo>
                <a:lnTo>
                  <a:pt x="243" y="0"/>
                </a:lnTo>
                <a:lnTo>
                  <a:pt x="0" y="248"/>
                </a:lnTo>
                <a:close/>
              </a:path>
            </a:pathLst>
          </a:custGeom>
          <a:solidFill>
            <a:schemeClr val="folHlink"/>
          </a:solidFill>
          <a:ln w="9525">
            <a:solidFill>
              <a:schemeClr val="folHlink"/>
            </a:solidFill>
            <a:round/>
            <a:headEnd/>
            <a:tailEnd/>
          </a:ln>
        </p:spPr>
        <p:txBody>
          <a:bodyPr/>
          <a:lstStyle/>
          <a:p>
            <a:endParaRPr lang="es-MX" dirty="0"/>
          </a:p>
        </p:txBody>
      </p:sp>
      <p:sp>
        <p:nvSpPr>
          <p:cNvPr id="57472" name="Freeform 141"/>
          <p:cNvSpPr>
            <a:spLocks/>
          </p:cNvSpPr>
          <p:nvPr/>
        </p:nvSpPr>
        <p:spPr bwMode="auto">
          <a:xfrm>
            <a:off x="4856411" y="2884361"/>
            <a:ext cx="388938" cy="330200"/>
          </a:xfrm>
          <a:custGeom>
            <a:avLst/>
            <a:gdLst>
              <a:gd name="T0" fmla="*/ 946 w 980"/>
              <a:gd name="T1" fmla="*/ 0 h 832"/>
              <a:gd name="T2" fmla="*/ 0 w 980"/>
              <a:gd name="T3" fmla="*/ 791 h 832"/>
              <a:gd name="T4" fmla="*/ 35 w 980"/>
              <a:gd name="T5" fmla="*/ 832 h 832"/>
              <a:gd name="T6" fmla="*/ 980 w 980"/>
              <a:gd name="T7" fmla="*/ 41 h 832"/>
              <a:gd name="T8" fmla="*/ 946 w 980"/>
              <a:gd name="T9" fmla="*/ 0 h 832"/>
              <a:gd name="T10" fmla="*/ 0 60000 65536"/>
              <a:gd name="T11" fmla="*/ 0 60000 65536"/>
              <a:gd name="T12" fmla="*/ 0 60000 65536"/>
              <a:gd name="T13" fmla="*/ 0 60000 65536"/>
              <a:gd name="T14" fmla="*/ 0 60000 65536"/>
              <a:gd name="T15" fmla="*/ 0 w 980"/>
              <a:gd name="T16" fmla="*/ 0 h 832"/>
              <a:gd name="T17" fmla="*/ 980 w 980"/>
              <a:gd name="T18" fmla="*/ 832 h 832"/>
            </a:gdLst>
            <a:ahLst/>
            <a:cxnLst>
              <a:cxn ang="T10">
                <a:pos x="T0" y="T1"/>
              </a:cxn>
              <a:cxn ang="T11">
                <a:pos x="T2" y="T3"/>
              </a:cxn>
              <a:cxn ang="T12">
                <a:pos x="T4" y="T5"/>
              </a:cxn>
              <a:cxn ang="T13">
                <a:pos x="T6" y="T7"/>
              </a:cxn>
              <a:cxn ang="T14">
                <a:pos x="T8" y="T9"/>
              </a:cxn>
            </a:cxnLst>
            <a:rect l="T15" t="T16" r="T17" b="T18"/>
            <a:pathLst>
              <a:path w="980" h="832">
                <a:moveTo>
                  <a:pt x="946" y="0"/>
                </a:moveTo>
                <a:lnTo>
                  <a:pt x="0" y="791"/>
                </a:lnTo>
                <a:lnTo>
                  <a:pt x="35" y="832"/>
                </a:lnTo>
                <a:lnTo>
                  <a:pt x="980" y="41"/>
                </a:lnTo>
                <a:lnTo>
                  <a:pt x="946" y="0"/>
                </a:lnTo>
                <a:close/>
              </a:path>
            </a:pathLst>
          </a:custGeom>
          <a:solidFill>
            <a:schemeClr val="accent6"/>
          </a:solidFill>
          <a:ln w="9525">
            <a:solidFill>
              <a:srgbClr val="FF9933"/>
            </a:solidFill>
            <a:round/>
            <a:headEnd/>
            <a:tailEnd/>
          </a:ln>
        </p:spPr>
        <p:txBody>
          <a:bodyPr/>
          <a:lstStyle/>
          <a:p>
            <a:endParaRPr lang="es-MX" dirty="0"/>
          </a:p>
        </p:txBody>
      </p:sp>
      <p:sp>
        <p:nvSpPr>
          <p:cNvPr id="57473" name="Rectangle 142"/>
          <p:cNvSpPr>
            <a:spLocks noChangeArrowheads="1"/>
          </p:cNvSpPr>
          <p:nvPr/>
        </p:nvSpPr>
        <p:spPr bwMode="auto">
          <a:xfrm>
            <a:off x="5699374" y="2289048"/>
            <a:ext cx="20637" cy="990600"/>
          </a:xfrm>
          <a:prstGeom prst="rect">
            <a:avLst/>
          </a:prstGeom>
          <a:solidFill>
            <a:schemeClr val="accent6"/>
          </a:solidFill>
          <a:ln w="9525">
            <a:solidFill>
              <a:srgbClr val="FF9933"/>
            </a:solidFill>
            <a:miter lim="800000"/>
            <a:headEnd/>
            <a:tailEnd/>
          </a:ln>
        </p:spPr>
        <p:txBody>
          <a:bodyPr/>
          <a:lstStyle/>
          <a:p>
            <a:endParaRPr lang="es-MX" dirty="0"/>
          </a:p>
        </p:txBody>
      </p:sp>
      <p:sp>
        <p:nvSpPr>
          <p:cNvPr id="57474" name="Freeform 143"/>
          <p:cNvSpPr>
            <a:spLocks/>
          </p:cNvSpPr>
          <p:nvPr/>
        </p:nvSpPr>
        <p:spPr bwMode="auto">
          <a:xfrm>
            <a:off x="5396161" y="5446586"/>
            <a:ext cx="149225" cy="84137"/>
          </a:xfrm>
          <a:custGeom>
            <a:avLst/>
            <a:gdLst>
              <a:gd name="T0" fmla="*/ 0 w 374"/>
              <a:gd name="T1" fmla="*/ 22 h 210"/>
              <a:gd name="T2" fmla="*/ 7 w 374"/>
              <a:gd name="T3" fmla="*/ 34 h 210"/>
              <a:gd name="T4" fmla="*/ 361 w 374"/>
              <a:gd name="T5" fmla="*/ 210 h 210"/>
              <a:gd name="T6" fmla="*/ 374 w 374"/>
              <a:gd name="T7" fmla="*/ 186 h 210"/>
              <a:gd name="T8" fmla="*/ 19 w 374"/>
              <a:gd name="T9" fmla="*/ 10 h 210"/>
              <a:gd name="T10" fmla="*/ 0 w 374"/>
              <a:gd name="T11" fmla="*/ 22 h 210"/>
              <a:gd name="T12" fmla="*/ 19 w 374"/>
              <a:gd name="T13" fmla="*/ 10 h 210"/>
              <a:gd name="T14" fmla="*/ 0 w 374"/>
              <a:gd name="T15" fmla="*/ 0 h 210"/>
              <a:gd name="T16" fmla="*/ 0 w 374"/>
              <a:gd name="T17" fmla="*/ 22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4"/>
              <a:gd name="T28" fmla="*/ 0 h 210"/>
              <a:gd name="T29" fmla="*/ 374 w 374"/>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4" h="210">
                <a:moveTo>
                  <a:pt x="0" y="22"/>
                </a:moveTo>
                <a:lnTo>
                  <a:pt x="7" y="34"/>
                </a:lnTo>
                <a:lnTo>
                  <a:pt x="361" y="210"/>
                </a:lnTo>
                <a:lnTo>
                  <a:pt x="374" y="186"/>
                </a:lnTo>
                <a:lnTo>
                  <a:pt x="19" y="10"/>
                </a:lnTo>
                <a:lnTo>
                  <a:pt x="0" y="22"/>
                </a:lnTo>
                <a:lnTo>
                  <a:pt x="19" y="10"/>
                </a:lnTo>
                <a:lnTo>
                  <a:pt x="0"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75" name="Freeform 144"/>
          <p:cNvSpPr>
            <a:spLocks/>
          </p:cNvSpPr>
          <p:nvPr/>
        </p:nvSpPr>
        <p:spPr bwMode="auto">
          <a:xfrm>
            <a:off x="5548561" y="5425948"/>
            <a:ext cx="152400" cy="111125"/>
          </a:xfrm>
          <a:custGeom>
            <a:avLst/>
            <a:gdLst>
              <a:gd name="T0" fmla="*/ 44 w 384"/>
              <a:gd name="T1" fmla="*/ 281 h 281"/>
              <a:gd name="T2" fmla="*/ 70 w 384"/>
              <a:gd name="T3" fmla="*/ 278 h 281"/>
              <a:gd name="T4" fmla="*/ 384 w 384"/>
              <a:gd name="T5" fmla="*/ 43 h 281"/>
              <a:gd name="T6" fmla="*/ 353 w 384"/>
              <a:gd name="T7" fmla="*/ 0 h 281"/>
              <a:gd name="T8" fmla="*/ 39 w 384"/>
              <a:gd name="T9" fmla="*/ 235 h 281"/>
              <a:gd name="T10" fmla="*/ 44 w 384"/>
              <a:gd name="T11" fmla="*/ 281 h 281"/>
              <a:gd name="T12" fmla="*/ 39 w 384"/>
              <a:gd name="T13" fmla="*/ 235 h 281"/>
              <a:gd name="T14" fmla="*/ 0 w 384"/>
              <a:gd name="T15" fmla="*/ 263 h 281"/>
              <a:gd name="T16" fmla="*/ 44 w 384"/>
              <a:gd name="T17" fmla="*/ 281 h 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281"/>
              <a:gd name="T29" fmla="*/ 384 w 384"/>
              <a:gd name="T30" fmla="*/ 281 h 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281">
                <a:moveTo>
                  <a:pt x="44" y="281"/>
                </a:moveTo>
                <a:lnTo>
                  <a:pt x="70" y="278"/>
                </a:lnTo>
                <a:lnTo>
                  <a:pt x="384" y="43"/>
                </a:lnTo>
                <a:lnTo>
                  <a:pt x="353" y="0"/>
                </a:lnTo>
                <a:lnTo>
                  <a:pt x="39" y="235"/>
                </a:lnTo>
                <a:lnTo>
                  <a:pt x="44" y="281"/>
                </a:lnTo>
                <a:lnTo>
                  <a:pt x="39" y="235"/>
                </a:lnTo>
                <a:lnTo>
                  <a:pt x="0" y="263"/>
                </a:lnTo>
                <a:lnTo>
                  <a:pt x="44" y="2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76" name="Freeform 145"/>
          <p:cNvSpPr>
            <a:spLocks/>
          </p:cNvSpPr>
          <p:nvPr/>
        </p:nvSpPr>
        <p:spPr bwMode="auto">
          <a:xfrm>
            <a:off x="5543799" y="5183061"/>
            <a:ext cx="136525" cy="100012"/>
          </a:xfrm>
          <a:custGeom>
            <a:avLst/>
            <a:gdLst>
              <a:gd name="T0" fmla="*/ 29 w 347"/>
              <a:gd name="T1" fmla="*/ 1 h 250"/>
              <a:gd name="T2" fmla="*/ 29 w 347"/>
              <a:gd name="T3" fmla="*/ 44 h 250"/>
              <a:gd name="T4" fmla="*/ 316 w 347"/>
              <a:gd name="T5" fmla="*/ 250 h 250"/>
              <a:gd name="T6" fmla="*/ 347 w 347"/>
              <a:gd name="T7" fmla="*/ 207 h 250"/>
              <a:gd name="T8" fmla="*/ 60 w 347"/>
              <a:gd name="T9" fmla="*/ 0 h 250"/>
              <a:gd name="T10" fmla="*/ 29 w 347"/>
              <a:gd name="T11" fmla="*/ 1 h 250"/>
              <a:gd name="T12" fmla="*/ 29 w 347"/>
              <a:gd name="T13" fmla="*/ 1 h 250"/>
              <a:gd name="T14" fmla="*/ 0 w 347"/>
              <a:gd name="T15" fmla="*/ 22 h 250"/>
              <a:gd name="T16" fmla="*/ 29 w 347"/>
              <a:gd name="T17" fmla="*/ 44 h 250"/>
              <a:gd name="T18" fmla="*/ 29 w 347"/>
              <a:gd name="T19" fmla="*/ 1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250"/>
              <a:gd name="T32" fmla="*/ 347 w 347"/>
              <a:gd name="T33" fmla="*/ 250 h 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250">
                <a:moveTo>
                  <a:pt x="29" y="1"/>
                </a:moveTo>
                <a:lnTo>
                  <a:pt x="29" y="44"/>
                </a:lnTo>
                <a:lnTo>
                  <a:pt x="316" y="250"/>
                </a:lnTo>
                <a:lnTo>
                  <a:pt x="347" y="207"/>
                </a:lnTo>
                <a:lnTo>
                  <a:pt x="60" y="0"/>
                </a:lnTo>
                <a:lnTo>
                  <a:pt x="29" y="1"/>
                </a:lnTo>
                <a:lnTo>
                  <a:pt x="0" y="22"/>
                </a:lnTo>
                <a:lnTo>
                  <a:pt x="29" y="44"/>
                </a:ln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77" name="Freeform 146"/>
          <p:cNvSpPr>
            <a:spLocks/>
          </p:cNvSpPr>
          <p:nvPr/>
        </p:nvSpPr>
        <p:spPr bwMode="auto">
          <a:xfrm>
            <a:off x="5650161" y="5238623"/>
            <a:ext cx="79375" cy="176213"/>
          </a:xfrm>
          <a:custGeom>
            <a:avLst/>
            <a:gdLst>
              <a:gd name="T0" fmla="*/ 67 w 198"/>
              <a:gd name="T1" fmla="*/ 52 h 447"/>
              <a:gd name="T2" fmla="*/ 25 w 198"/>
              <a:gd name="T3" fmla="*/ 81 h 447"/>
              <a:gd name="T4" fmla="*/ 148 w 198"/>
              <a:gd name="T5" fmla="*/ 447 h 447"/>
              <a:gd name="T6" fmla="*/ 198 w 198"/>
              <a:gd name="T7" fmla="*/ 431 h 447"/>
              <a:gd name="T8" fmla="*/ 76 w 198"/>
              <a:gd name="T9" fmla="*/ 65 h 447"/>
              <a:gd name="T10" fmla="*/ 67 w 198"/>
              <a:gd name="T11" fmla="*/ 52 h 447"/>
              <a:gd name="T12" fmla="*/ 67 w 198"/>
              <a:gd name="T13" fmla="*/ 52 h 447"/>
              <a:gd name="T14" fmla="*/ 0 w 198"/>
              <a:gd name="T15" fmla="*/ 0 h 447"/>
              <a:gd name="T16" fmla="*/ 25 w 198"/>
              <a:gd name="T17" fmla="*/ 81 h 447"/>
              <a:gd name="T18" fmla="*/ 67 w 198"/>
              <a:gd name="T19" fmla="*/ 52 h 4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
              <a:gd name="T31" fmla="*/ 0 h 447"/>
              <a:gd name="T32" fmla="*/ 198 w 198"/>
              <a:gd name="T33" fmla="*/ 447 h 4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 h="447">
                <a:moveTo>
                  <a:pt x="67" y="52"/>
                </a:moveTo>
                <a:lnTo>
                  <a:pt x="25" y="81"/>
                </a:lnTo>
                <a:lnTo>
                  <a:pt x="148" y="447"/>
                </a:lnTo>
                <a:lnTo>
                  <a:pt x="198" y="431"/>
                </a:lnTo>
                <a:lnTo>
                  <a:pt x="76" y="65"/>
                </a:lnTo>
                <a:lnTo>
                  <a:pt x="67" y="52"/>
                </a:lnTo>
                <a:lnTo>
                  <a:pt x="0" y="0"/>
                </a:lnTo>
                <a:lnTo>
                  <a:pt x="25" y="81"/>
                </a:lnTo>
                <a:lnTo>
                  <a:pt x="6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57478" name="Freeform 147"/>
          <p:cNvSpPr>
            <a:spLocks noEditPoints="1"/>
          </p:cNvSpPr>
          <p:nvPr/>
        </p:nvSpPr>
        <p:spPr bwMode="auto">
          <a:xfrm>
            <a:off x="5353299" y="5175123"/>
            <a:ext cx="379412" cy="379413"/>
          </a:xfrm>
          <a:custGeom>
            <a:avLst/>
            <a:gdLst>
              <a:gd name="T0" fmla="*/ 406 w 958"/>
              <a:gd name="T1" fmla="*/ 5 h 958"/>
              <a:gd name="T2" fmla="*/ 315 w 958"/>
              <a:gd name="T3" fmla="*/ 29 h 958"/>
              <a:gd name="T4" fmla="*/ 231 w 958"/>
              <a:gd name="T5" fmla="*/ 70 h 958"/>
              <a:gd name="T6" fmla="*/ 157 w 958"/>
              <a:gd name="T7" fmla="*/ 125 h 958"/>
              <a:gd name="T8" fmla="*/ 96 w 958"/>
              <a:gd name="T9" fmla="*/ 192 h 958"/>
              <a:gd name="T10" fmla="*/ 47 w 958"/>
              <a:gd name="T11" fmla="*/ 272 h 958"/>
              <a:gd name="T12" fmla="*/ 15 w 958"/>
              <a:gd name="T13" fmla="*/ 360 h 958"/>
              <a:gd name="T14" fmla="*/ 1 w 958"/>
              <a:gd name="T15" fmla="*/ 454 h 958"/>
              <a:gd name="T16" fmla="*/ 6 w 958"/>
              <a:gd name="T17" fmla="*/ 552 h 958"/>
              <a:gd name="T18" fmla="*/ 29 w 958"/>
              <a:gd name="T19" fmla="*/ 643 h 958"/>
              <a:gd name="T20" fmla="*/ 70 w 958"/>
              <a:gd name="T21" fmla="*/ 727 h 958"/>
              <a:gd name="T22" fmla="*/ 125 w 958"/>
              <a:gd name="T23" fmla="*/ 801 h 958"/>
              <a:gd name="T24" fmla="*/ 192 w 958"/>
              <a:gd name="T25" fmla="*/ 862 h 958"/>
              <a:gd name="T26" fmla="*/ 272 w 958"/>
              <a:gd name="T27" fmla="*/ 911 h 958"/>
              <a:gd name="T28" fmla="*/ 360 w 958"/>
              <a:gd name="T29" fmla="*/ 943 h 958"/>
              <a:gd name="T30" fmla="*/ 454 w 958"/>
              <a:gd name="T31" fmla="*/ 958 h 958"/>
              <a:gd name="T32" fmla="*/ 552 w 958"/>
              <a:gd name="T33" fmla="*/ 953 h 958"/>
              <a:gd name="T34" fmla="*/ 643 w 958"/>
              <a:gd name="T35" fmla="*/ 929 h 958"/>
              <a:gd name="T36" fmla="*/ 727 w 958"/>
              <a:gd name="T37" fmla="*/ 889 h 958"/>
              <a:gd name="T38" fmla="*/ 801 w 958"/>
              <a:gd name="T39" fmla="*/ 833 h 958"/>
              <a:gd name="T40" fmla="*/ 862 w 958"/>
              <a:gd name="T41" fmla="*/ 766 h 958"/>
              <a:gd name="T42" fmla="*/ 911 w 958"/>
              <a:gd name="T43" fmla="*/ 686 h 958"/>
              <a:gd name="T44" fmla="*/ 943 w 958"/>
              <a:gd name="T45" fmla="*/ 599 h 958"/>
              <a:gd name="T46" fmla="*/ 958 w 958"/>
              <a:gd name="T47" fmla="*/ 504 h 958"/>
              <a:gd name="T48" fmla="*/ 952 w 958"/>
              <a:gd name="T49" fmla="*/ 406 h 958"/>
              <a:gd name="T50" fmla="*/ 929 w 958"/>
              <a:gd name="T51" fmla="*/ 315 h 958"/>
              <a:gd name="T52" fmla="*/ 889 w 958"/>
              <a:gd name="T53" fmla="*/ 231 h 958"/>
              <a:gd name="T54" fmla="*/ 833 w 958"/>
              <a:gd name="T55" fmla="*/ 157 h 958"/>
              <a:gd name="T56" fmla="*/ 766 w 958"/>
              <a:gd name="T57" fmla="*/ 96 h 958"/>
              <a:gd name="T58" fmla="*/ 686 w 958"/>
              <a:gd name="T59" fmla="*/ 47 h 958"/>
              <a:gd name="T60" fmla="*/ 599 w 958"/>
              <a:gd name="T61" fmla="*/ 15 h 958"/>
              <a:gd name="T62" fmla="*/ 504 w 958"/>
              <a:gd name="T63" fmla="*/ 1 h 958"/>
              <a:gd name="T64" fmla="*/ 456 w 958"/>
              <a:gd name="T65" fmla="*/ 694 h 958"/>
              <a:gd name="T66" fmla="*/ 395 w 958"/>
              <a:gd name="T67" fmla="*/ 678 h 958"/>
              <a:gd name="T68" fmla="*/ 327 w 958"/>
              <a:gd name="T69" fmla="*/ 631 h 958"/>
              <a:gd name="T70" fmla="*/ 280 w 958"/>
              <a:gd name="T71" fmla="*/ 563 h 958"/>
              <a:gd name="T72" fmla="*/ 264 w 958"/>
              <a:gd name="T73" fmla="*/ 502 h 958"/>
              <a:gd name="T74" fmla="*/ 264 w 958"/>
              <a:gd name="T75" fmla="*/ 456 h 958"/>
              <a:gd name="T76" fmla="*/ 280 w 958"/>
              <a:gd name="T77" fmla="*/ 395 h 958"/>
              <a:gd name="T78" fmla="*/ 327 w 958"/>
              <a:gd name="T79" fmla="*/ 327 h 958"/>
              <a:gd name="T80" fmla="*/ 395 w 958"/>
              <a:gd name="T81" fmla="*/ 280 h 958"/>
              <a:gd name="T82" fmla="*/ 456 w 958"/>
              <a:gd name="T83" fmla="*/ 264 h 958"/>
              <a:gd name="T84" fmla="*/ 502 w 958"/>
              <a:gd name="T85" fmla="*/ 264 h 958"/>
              <a:gd name="T86" fmla="*/ 563 w 958"/>
              <a:gd name="T87" fmla="*/ 280 h 958"/>
              <a:gd name="T88" fmla="*/ 631 w 958"/>
              <a:gd name="T89" fmla="*/ 327 h 958"/>
              <a:gd name="T90" fmla="*/ 678 w 958"/>
              <a:gd name="T91" fmla="*/ 395 h 958"/>
              <a:gd name="T92" fmla="*/ 694 w 958"/>
              <a:gd name="T93" fmla="*/ 456 h 958"/>
              <a:gd name="T94" fmla="*/ 694 w 958"/>
              <a:gd name="T95" fmla="*/ 502 h 958"/>
              <a:gd name="T96" fmla="*/ 678 w 958"/>
              <a:gd name="T97" fmla="*/ 563 h 958"/>
              <a:gd name="T98" fmla="*/ 631 w 958"/>
              <a:gd name="T99" fmla="*/ 631 h 958"/>
              <a:gd name="T100" fmla="*/ 563 w 958"/>
              <a:gd name="T101" fmla="*/ 678 h 958"/>
              <a:gd name="T102" fmla="*/ 502 w 958"/>
              <a:gd name="T103" fmla="*/ 694 h 9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8"/>
              <a:gd name="T157" fmla="*/ 0 h 958"/>
              <a:gd name="T158" fmla="*/ 958 w 958"/>
              <a:gd name="T159" fmla="*/ 958 h 9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8" h="958">
                <a:moveTo>
                  <a:pt x="479" y="0"/>
                </a:moveTo>
                <a:lnTo>
                  <a:pt x="454" y="1"/>
                </a:lnTo>
                <a:lnTo>
                  <a:pt x="430" y="2"/>
                </a:lnTo>
                <a:lnTo>
                  <a:pt x="406" y="5"/>
                </a:lnTo>
                <a:lnTo>
                  <a:pt x="382" y="10"/>
                </a:lnTo>
                <a:lnTo>
                  <a:pt x="360" y="15"/>
                </a:lnTo>
                <a:lnTo>
                  <a:pt x="336" y="22"/>
                </a:lnTo>
                <a:lnTo>
                  <a:pt x="315" y="29"/>
                </a:lnTo>
                <a:lnTo>
                  <a:pt x="292" y="38"/>
                </a:lnTo>
                <a:lnTo>
                  <a:pt x="272" y="47"/>
                </a:lnTo>
                <a:lnTo>
                  <a:pt x="250" y="58"/>
                </a:lnTo>
                <a:lnTo>
                  <a:pt x="231" y="70"/>
                </a:lnTo>
                <a:lnTo>
                  <a:pt x="212" y="82"/>
                </a:lnTo>
                <a:lnTo>
                  <a:pt x="192" y="96"/>
                </a:lnTo>
                <a:lnTo>
                  <a:pt x="174" y="110"/>
                </a:lnTo>
                <a:lnTo>
                  <a:pt x="157" y="125"/>
                </a:lnTo>
                <a:lnTo>
                  <a:pt x="141" y="141"/>
                </a:lnTo>
                <a:lnTo>
                  <a:pt x="125" y="157"/>
                </a:lnTo>
                <a:lnTo>
                  <a:pt x="110" y="174"/>
                </a:lnTo>
                <a:lnTo>
                  <a:pt x="96" y="192"/>
                </a:lnTo>
                <a:lnTo>
                  <a:pt x="82" y="212"/>
                </a:lnTo>
                <a:lnTo>
                  <a:pt x="70" y="231"/>
                </a:lnTo>
                <a:lnTo>
                  <a:pt x="58" y="250"/>
                </a:lnTo>
                <a:lnTo>
                  <a:pt x="47" y="272"/>
                </a:lnTo>
                <a:lnTo>
                  <a:pt x="38" y="292"/>
                </a:lnTo>
                <a:lnTo>
                  <a:pt x="29" y="315"/>
                </a:lnTo>
                <a:lnTo>
                  <a:pt x="22" y="336"/>
                </a:lnTo>
                <a:lnTo>
                  <a:pt x="15" y="360"/>
                </a:lnTo>
                <a:lnTo>
                  <a:pt x="10" y="382"/>
                </a:lnTo>
                <a:lnTo>
                  <a:pt x="6" y="406"/>
                </a:lnTo>
                <a:lnTo>
                  <a:pt x="2" y="430"/>
                </a:lnTo>
                <a:lnTo>
                  <a:pt x="1" y="454"/>
                </a:lnTo>
                <a:lnTo>
                  <a:pt x="0" y="479"/>
                </a:lnTo>
                <a:lnTo>
                  <a:pt x="1" y="504"/>
                </a:lnTo>
                <a:lnTo>
                  <a:pt x="2" y="528"/>
                </a:lnTo>
                <a:lnTo>
                  <a:pt x="6" y="552"/>
                </a:lnTo>
                <a:lnTo>
                  <a:pt x="10" y="576"/>
                </a:lnTo>
                <a:lnTo>
                  <a:pt x="15" y="599"/>
                </a:lnTo>
                <a:lnTo>
                  <a:pt x="22" y="622"/>
                </a:lnTo>
                <a:lnTo>
                  <a:pt x="29" y="643"/>
                </a:lnTo>
                <a:lnTo>
                  <a:pt x="38" y="666"/>
                </a:lnTo>
                <a:lnTo>
                  <a:pt x="47" y="686"/>
                </a:lnTo>
                <a:lnTo>
                  <a:pt x="58" y="708"/>
                </a:lnTo>
                <a:lnTo>
                  <a:pt x="70" y="727"/>
                </a:lnTo>
                <a:lnTo>
                  <a:pt x="82" y="746"/>
                </a:lnTo>
                <a:lnTo>
                  <a:pt x="96" y="766"/>
                </a:lnTo>
                <a:lnTo>
                  <a:pt x="110" y="784"/>
                </a:lnTo>
                <a:lnTo>
                  <a:pt x="125" y="801"/>
                </a:lnTo>
                <a:lnTo>
                  <a:pt x="141" y="817"/>
                </a:lnTo>
                <a:lnTo>
                  <a:pt x="157" y="833"/>
                </a:lnTo>
                <a:lnTo>
                  <a:pt x="174" y="848"/>
                </a:lnTo>
                <a:lnTo>
                  <a:pt x="192" y="862"/>
                </a:lnTo>
                <a:lnTo>
                  <a:pt x="212" y="876"/>
                </a:lnTo>
                <a:lnTo>
                  <a:pt x="231" y="889"/>
                </a:lnTo>
                <a:lnTo>
                  <a:pt x="250" y="900"/>
                </a:lnTo>
                <a:lnTo>
                  <a:pt x="272" y="911"/>
                </a:lnTo>
                <a:lnTo>
                  <a:pt x="292" y="920"/>
                </a:lnTo>
                <a:lnTo>
                  <a:pt x="315" y="929"/>
                </a:lnTo>
                <a:lnTo>
                  <a:pt x="336" y="936"/>
                </a:lnTo>
                <a:lnTo>
                  <a:pt x="360" y="943"/>
                </a:lnTo>
                <a:lnTo>
                  <a:pt x="382" y="948"/>
                </a:lnTo>
                <a:lnTo>
                  <a:pt x="406" y="953"/>
                </a:lnTo>
                <a:lnTo>
                  <a:pt x="430" y="956"/>
                </a:lnTo>
                <a:lnTo>
                  <a:pt x="454" y="958"/>
                </a:lnTo>
                <a:lnTo>
                  <a:pt x="479" y="958"/>
                </a:lnTo>
                <a:lnTo>
                  <a:pt x="504" y="958"/>
                </a:lnTo>
                <a:lnTo>
                  <a:pt x="528" y="956"/>
                </a:lnTo>
                <a:lnTo>
                  <a:pt x="552" y="953"/>
                </a:lnTo>
                <a:lnTo>
                  <a:pt x="576" y="948"/>
                </a:lnTo>
                <a:lnTo>
                  <a:pt x="599" y="943"/>
                </a:lnTo>
                <a:lnTo>
                  <a:pt x="622" y="936"/>
                </a:lnTo>
                <a:lnTo>
                  <a:pt x="643" y="929"/>
                </a:lnTo>
                <a:lnTo>
                  <a:pt x="666" y="920"/>
                </a:lnTo>
                <a:lnTo>
                  <a:pt x="686" y="911"/>
                </a:lnTo>
                <a:lnTo>
                  <a:pt x="708" y="900"/>
                </a:lnTo>
                <a:lnTo>
                  <a:pt x="727" y="889"/>
                </a:lnTo>
                <a:lnTo>
                  <a:pt x="746" y="876"/>
                </a:lnTo>
                <a:lnTo>
                  <a:pt x="766" y="862"/>
                </a:lnTo>
                <a:lnTo>
                  <a:pt x="784" y="848"/>
                </a:lnTo>
                <a:lnTo>
                  <a:pt x="801" y="833"/>
                </a:lnTo>
                <a:lnTo>
                  <a:pt x="817" y="817"/>
                </a:lnTo>
                <a:lnTo>
                  <a:pt x="833" y="801"/>
                </a:lnTo>
                <a:lnTo>
                  <a:pt x="848" y="784"/>
                </a:lnTo>
                <a:lnTo>
                  <a:pt x="862" y="766"/>
                </a:lnTo>
                <a:lnTo>
                  <a:pt x="876" y="746"/>
                </a:lnTo>
                <a:lnTo>
                  <a:pt x="889" y="727"/>
                </a:lnTo>
                <a:lnTo>
                  <a:pt x="900" y="708"/>
                </a:lnTo>
                <a:lnTo>
                  <a:pt x="911" y="686"/>
                </a:lnTo>
                <a:lnTo>
                  <a:pt x="920" y="666"/>
                </a:lnTo>
                <a:lnTo>
                  <a:pt x="929" y="643"/>
                </a:lnTo>
                <a:lnTo>
                  <a:pt x="936" y="622"/>
                </a:lnTo>
                <a:lnTo>
                  <a:pt x="943" y="599"/>
                </a:lnTo>
                <a:lnTo>
                  <a:pt x="948" y="576"/>
                </a:lnTo>
                <a:lnTo>
                  <a:pt x="952" y="552"/>
                </a:lnTo>
                <a:lnTo>
                  <a:pt x="956" y="528"/>
                </a:lnTo>
                <a:lnTo>
                  <a:pt x="958" y="504"/>
                </a:lnTo>
                <a:lnTo>
                  <a:pt x="958" y="479"/>
                </a:lnTo>
                <a:lnTo>
                  <a:pt x="958" y="454"/>
                </a:lnTo>
                <a:lnTo>
                  <a:pt x="956" y="430"/>
                </a:lnTo>
                <a:lnTo>
                  <a:pt x="952" y="406"/>
                </a:lnTo>
                <a:lnTo>
                  <a:pt x="948" y="382"/>
                </a:lnTo>
                <a:lnTo>
                  <a:pt x="943" y="360"/>
                </a:lnTo>
                <a:lnTo>
                  <a:pt x="936" y="336"/>
                </a:lnTo>
                <a:lnTo>
                  <a:pt x="929" y="315"/>
                </a:lnTo>
                <a:lnTo>
                  <a:pt x="920" y="292"/>
                </a:lnTo>
                <a:lnTo>
                  <a:pt x="911" y="272"/>
                </a:lnTo>
                <a:lnTo>
                  <a:pt x="900" y="250"/>
                </a:lnTo>
                <a:lnTo>
                  <a:pt x="889" y="231"/>
                </a:lnTo>
                <a:lnTo>
                  <a:pt x="876" y="212"/>
                </a:lnTo>
                <a:lnTo>
                  <a:pt x="862" y="192"/>
                </a:lnTo>
                <a:lnTo>
                  <a:pt x="848" y="174"/>
                </a:lnTo>
                <a:lnTo>
                  <a:pt x="833" y="157"/>
                </a:lnTo>
                <a:lnTo>
                  <a:pt x="817" y="141"/>
                </a:lnTo>
                <a:lnTo>
                  <a:pt x="801" y="125"/>
                </a:lnTo>
                <a:lnTo>
                  <a:pt x="784" y="110"/>
                </a:lnTo>
                <a:lnTo>
                  <a:pt x="766" y="96"/>
                </a:lnTo>
                <a:lnTo>
                  <a:pt x="746" y="82"/>
                </a:lnTo>
                <a:lnTo>
                  <a:pt x="727" y="70"/>
                </a:lnTo>
                <a:lnTo>
                  <a:pt x="708" y="58"/>
                </a:lnTo>
                <a:lnTo>
                  <a:pt x="686" y="47"/>
                </a:lnTo>
                <a:lnTo>
                  <a:pt x="666" y="38"/>
                </a:lnTo>
                <a:lnTo>
                  <a:pt x="643" y="29"/>
                </a:lnTo>
                <a:lnTo>
                  <a:pt x="622" y="22"/>
                </a:lnTo>
                <a:lnTo>
                  <a:pt x="599" y="15"/>
                </a:lnTo>
                <a:lnTo>
                  <a:pt x="576" y="10"/>
                </a:lnTo>
                <a:lnTo>
                  <a:pt x="552" y="5"/>
                </a:lnTo>
                <a:lnTo>
                  <a:pt x="528" y="2"/>
                </a:lnTo>
                <a:lnTo>
                  <a:pt x="504" y="1"/>
                </a:lnTo>
                <a:lnTo>
                  <a:pt x="479" y="0"/>
                </a:lnTo>
                <a:close/>
                <a:moveTo>
                  <a:pt x="479" y="695"/>
                </a:moveTo>
                <a:lnTo>
                  <a:pt x="468" y="695"/>
                </a:lnTo>
                <a:lnTo>
                  <a:pt x="456" y="694"/>
                </a:lnTo>
                <a:lnTo>
                  <a:pt x="446" y="693"/>
                </a:lnTo>
                <a:lnTo>
                  <a:pt x="435" y="691"/>
                </a:lnTo>
                <a:lnTo>
                  <a:pt x="415" y="685"/>
                </a:lnTo>
                <a:lnTo>
                  <a:pt x="395" y="678"/>
                </a:lnTo>
                <a:lnTo>
                  <a:pt x="376" y="669"/>
                </a:lnTo>
                <a:lnTo>
                  <a:pt x="359" y="658"/>
                </a:lnTo>
                <a:lnTo>
                  <a:pt x="342" y="645"/>
                </a:lnTo>
                <a:lnTo>
                  <a:pt x="327" y="631"/>
                </a:lnTo>
                <a:lnTo>
                  <a:pt x="313" y="616"/>
                </a:lnTo>
                <a:lnTo>
                  <a:pt x="300" y="600"/>
                </a:lnTo>
                <a:lnTo>
                  <a:pt x="289" y="582"/>
                </a:lnTo>
                <a:lnTo>
                  <a:pt x="280" y="563"/>
                </a:lnTo>
                <a:lnTo>
                  <a:pt x="273" y="543"/>
                </a:lnTo>
                <a:lnTo>
                  <a:pt x="268" y="523"/>
                </a:lnTo>
                <a:lnTo>
                  <a:pt x="265" y="512"/>
                </a:lnTo>
                <a:lnTo>
                  <a:pt x="264" y="502"/>
                </a:lnTo>
                <a:lnTo>
                  <a:pt x="263" y="490"/>
                </a:lnTo>
                <a:lnTo>
                  <a:pt x="263" y="479"/>
                </a:lnTo>
                <a:lnTo>
                  <a:pt x="263" y="468"/>
                </a:lnTo>
                <a:lnTo>
                  <a:pt x="264" y="456"/>
                </a:lnTo>
                <a:lnTo>
                  <a:pt x="265" y="446"/>
                </a:lnTo>
                <a:lnTo>
                  <a:pt x="268" y="436"/>
                </a:lnTo>
                <a:lnTo>
                  <a:pt x="273" y="415"/>
                </a:lnTo>
                <a:lnTo>
                  <a:pt x="280" y="395"/>
                </a:lnTo>
                <a:lnTo>
                  <a:pt x="289" y="376"/>
                </a:lnTo>
                <a:lnTo>
                  <a:pt x="300" y="359"/>
                </a:lnTo>
                <a:lnTo>
                  <a:pt x="313" y="342"/>
                </a:lnTo>
                <a:lnTo>
                  <a:pt x="327" y="327"/>
                </a:lnTo>
                <a:lnTo>
                  <a:pt x="342" y="313"/>
                </a:lnTo>
                <a:lnTo>
                  <a:pt x="359" y="300"/>
                </a:lnTo>
                <a:lnTo>
                  <a:pt x="376" y="289"/>
                </a:lnTo>
                <a:lnTo>
                  <a:pt x="395" y="280"/>
                </a:lnTo>
                <a:lnTo>
                  <a:pt x="415" y="273"/>
                </a:lnTo>
                <a:lnTo>
                  <a:pt x="435" y="267"/>
                </a:lnTo>
                <a:lnTo>
                  <a:pt x="446" y="265"/>
                </a:lnTo>
                <a:lnTo>
                  <a:pt x="456" y="264"/>
                </a:lnTo>
                <a:lnTo>
                  <a:pt x="468" y="263"/>
                </a:lnTo>
                <a:lnTo>
                  <a:pt x="479" y="263"/>
                </a:lnTo>
                <a:lnTo>
                  <a:pt x="490" y="263"/>
                </a:lnTo>
                <a:lnTo>
                  <a:pt x="502" y="264"/>
                </a:lnTo>
                <a:lnTo>
                  <a:pt x="512" y="265"/>
                </a:lnTo>
                <a:lnTo>
                  <a:pt x="523" y="267"/>
                </a:lnTo>
                <a:lnTo>
                  <a:pt x="543" y="273"/>
                </a:lnTo>
                <a:lnTo>
                  <a:pt x="563" y="280"/>
                </a:lnTo>
                <a:lnTo>
                  <a:pt x="582" y="289"/>
                </a:lnTo>
                <a:lnTo>
                  <a:pt x="600" y="300"/>
                </a:lnTo>
                <a:lnTo>
                  <a:pt x="616" y="313"/>
                </a:lnTo>
                <a:lnTo>
                  <a:pt x="631" y="327"/>
                </a:lnTo>
                <a:lnTo>
                  <a:pt x="645" y="342"/>
                </a:lnTo>
                <a:lnTo>
                  <a:pt x="658" y="359"/>
                </a:lnTo>
                <a:lnTo>
                  <a:pt x="669" y="376"/>
                </a:lnTo>
                <a:lnTo>
                  <a:pt x="678" y="395"/>
                </a:lnTo>
                <a:lnTo>
                  <a:pt x="685" y="415"/>
                </a:lnTo>
                <a:lnTo>
                  <a:pt x="691" y="436"/>
                </a:lnTo>
                <a:lnTo>
                  <a:pt x="693" y="446"/>
                </a:lnTo>
                <a:lnTo>
                  <a:pt x="694" y="456"/>
                </a:lnTo>
                <a:lnTo>
                  <a:pt x="695" y="468"/>
                </a:lnTo>
                <a:lnTo>
                  <a:pt x="695" y="479"/>
                </a:lnTo>
                <a:lnTo>
                  <a:pt x="695" y="490"/>
                </a:lnTo>
                <a:lnTo>
                  <a:pt x="694" y="502"/>
                </a:lnTo>
                <a:lnTo>
                  <a:pt x="693" y="512"/>
                </a:lnTo>
                <a:lnTo>
                  <a:pt x="691" y="523"/>
                </a:lnTo>
                <a:lnTo>
                  <a:pt x="685" y="543"/>
                </a:lnTo>
                <a:lnTo>
                  <a:pt x="678" y="563"/>
                </a:lnTo>
                <a:lnTo>
                  <a:pt x="669" y="582"/>
                </a:lnTo>
                <a:lnTo>
                  <a:pt x="658" y="600"/>
                </a:lnTo>
                <a:lnTo>
                  <a:pt x="645" y="616"/>
                </a:lnTo>
                <a:lnTo>
                  <a:pt x="631" y="631"/>
                </a:lnTo>
                <a:lnTo>
                  <a:pt x="616" y="645"/>
                </a:lnTo>
                <a:lnTo>
                  <a:pt x="600" y="658"/>
                </a:lnTo>
                <a:lnTo>
                  <a:pt x="582" y="669"/>
                </a:lnTo>
                <a:lnTo>
                  <a:pt x="563" y="678"/>
                </a:lnTo>
                <a:lnTo>
                  <a:pt x="543" y="685"/>
                </a:lnTo>
                <a:lnTo>
                  <a:pt x="523" y="691"/>
                </a:lnTo>
                <a:lnTo>
                  <a:pt x="512" y="693"/>
                </a:lnTo>
                <a:lnTo>
                  <a:pt x="502" y="694"/>
                </a:lnTo>
                <a:lnTo>
                  <a:pt x="490" y="695"/>
                </a:lnTo>
                <a:lnTo>
                  <a:pt x="479" y="695"/>
                </a:lnTo>
                <a:close/>
              </a:path>
            </a:pathLst>
          </a:custGeom>
          <a:solidFill>
            <a:srgbClr val="DDBB30"/>
          </a:solidFill>
          <a:ln>
            <a:noFill/>
          </a:ln>
          <a:extLst/>
        </p:spPr>
        <p:txBody>
          <a:bodyPr/>
          <a:lstStyle/>
          <a:p>
            <a:endParaRPr lang="es-MX" dirty="0"/>
          </a:p>
        </p:txBody>
      </p:sp>
      <p:sp>
        <p:nvSpPr>
          <p:cNvPr id="57479" name="Rectangle 148"/>
          <p:cNvSpPr>
            <a:spLocks noGrp="1" noChangeArrowheads="1"/>
          </p:cNvSpPr>
          <p:nvPr>
            <p:ph type="title"/>
          </p:nvPr>
        </p:nvSpPr>
        <p:spPr/>
        <p:txBody>
          <a:bodyPr/>
          <a:lstStyle/>
          <a:p>
            <a:pPr eaLnBrk="1" hangingPunct="1"/>
            <a:r>
              <a:rPr lang="es-MX" dirty="0" smtClean="0"/>
              <a:t>Pérdida de controles inhibitorios</a:t>
            </a:r>
            <a:endParaRPr lang="es-MX" sz="3800" dirty="0" smtClean="0"/>
          </a:p>
        </p:txBody>
      </p:sp>
      <p:sp>
        <p:nvSpPr>
          <p:cNvPr id="57480" name="Text Box 149"/>
          <p:cNvSpPr txBox="1">
            <a:spLocks noChangeArrowheads="1"/>
          </p:cNvSpPr>
          <p:nvPr/>
        </p:nvSpPr>
        <p:spPr bwMode="auto">
          <a:xfrm>
            <a:off x="395536" y="3181223"/>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rgbClr val="002060"/>
                </a:solidFill>
                <a:ea typeface="PMingLiU" pitchFamily="18" charset="-120"/>
              </a:rPr>
              <a:t>Normal</a:t>
            </a:r>
            <a:endParaRPr lang="es-MX" sz="1800" b="1" dirty="0">
              <a:solidFill>
                <a:srgbClr val="002060"/>
              </a:solidFill>
              <a:ea typeface="PMingLiU" pitchFamily="18" charset="-120"/>
            </a:endParaRPr>
          </a:p>
        </p:txBody>
      </p:sp>
      <p:sp>
        <p:nvSpPr>
          <p:cNvPr id="57481" name="Text Box 150"/>
          <p:cNvSpPr txBox="1">
            <a:spLocks noChangeArrowheads="1"/>
          </p:cNvSpPr>
          <p:nvPr/>
        </p:nvSpPr>
        <p:spPr bwMode="auto">
          <a:xfrm>
            <a:off x="368964" y="5175123"/>
            <a:ext cx="1031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r>
              <a:rPr lang="es-MX" sz="1800" b="1" dirty="0" smtClean="0">
                <a:solidFill>
                  <a:srgbClr val="002060"/>
                </a:solidFill>
                <a:ea typeface="PMingLiU" pitchFamily="18" charset="-120"/>
              </a:rPr>
              <a:t>Dañado</a:t>
            </a:r>
            <a:endParaRPr lang="es-MX" sz="1800" b="1" dirty="0">
              <a:solidFill>
                <a:srgbClr val="002060"/>
              </a:solidFill>
              <a:ea typeface="PMingLiU" pitchFamily="18" charset="-120"/>
            </a:endParaRPr>
          </a:p>
        </p:txBody>
      </p:sp>
      <p:sp>
        <p:nvSpPr>
          <p:cNvPr id="57482" name="Text Box 151"/>
          <p:cNvSpPr txBox="1">
            <a:spLocks noChangeArrowheads="1"/>
          </p:cNvSpPr>
          <p:nvPr/>
        </p:nvSpPr>
        <p:spPr bwMode="auto">
          <a:xfrm>
            <a:off x="668243" y="4066254"/>
            <a:ext cx="1959541"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Estímulo Innocuo o Nocivo</a:t>
            </a:r>
            <a:endParaRPr lang="es-MX" b="1" dirty="0">
              <a:solidFill>
                <a:srgbClr val="002060"/>
              </a:solidFill>
              <a:ea typeface="PMingLiU" pitchFamily="18" charset="-120"/>
            </a:endParaRPr>
          </a:p>
        </p:txBody>
      </p:sp>
      <p:sp>
        <p:nvSpPr>
          <p:cNvPr id="57483" name="Text Box 152"/>
          <p:cNvSpPr txBox="1">
            <a:spLocks noChangeArrowheads="1"/>
          </p:cNvSpPr>
          <p:nvPr/>
        </p:nvSpPr>
        <p:spPr bwMode="auto">
          <a:xfrm>
            <a:off x="7193211" y="4808411"/>
            <a:ext cx="1619250" cy="881780"/>
          </a:xfrm>
          <a:prstGeom prst="rect">
            <a:avLst/>
          </a:prstGeom>
          <a:noFill/>
          <a:ln w="38100">
            <a:noFill/>
            <a:miter lim="800000"/>
            <a:headEnd/>
            <a:tailEnd/>
          </a:ln>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800" b="1" dirty="0" smtClean="0">
                <a:solidFill>
                  <a:schemeClr val="accent2"/>
                </a:solidFill>
                <a:ea typeface="PMingLiU" pitchFamily="18" charset="-120"/>
              </a:rPr>
              <a:t>Respuesta de dolor exagerada</a:t>
            </a:r>
            <a:endParaRPr lang="es-MX" sz="1800" b="1" dirty="0">
              <a:solidFill>
                <a:schemeClr val="accent2"/>
              </a:solidFill>
              <a:ea typeface="PMingLiU" pitchFamily="18" charset="-120"/>
            </a:endParaRPr>
          </a:p>
        </p:txBody>
      </p:sp>
      <p:sp>
        <p:nvSpPr>
          <p:cNvPr id="57484" name="Text Box 153"/>
          <p:cNvSpPr txBox="1">
            <a:spLocks noChangeArrowheads="1"/>
          </p:cNvSpPr>
          <p:nvPr/>
        </p:nvSpPr>
        <p:spPr bwMode="auto">
          <a:xfrm>
            <a:off x="6305712" y="4981448"/>
            <a:ext cx="970137"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Al</a:t>
            </a:r>
          </a:p>
          <a:p>
            <a:pPr algn="ctr">
              <a:lnSpc>
                <a:spcPct val="95000"/>
              </a:lnSpc>
            </a:pPr>
            <a:r>
              <a:rPr lang="es-MX" b="1" dirty="0" smtClean="0">
                <a:solidFill>
                  <a:srgbClr val="002060"/>
                </a:solidFill>
                <a:ea typeface="PMingLiU" pitchFamily="18" charset="-120"/>
              </a:rPr>
              <a:t>Cerebro</a:t>
            </a:r>
            <a:endParaRPr lang="es-MX" b="1" dirty="0">
              <a:solidFill>
                <a:srgbClr val="002060"/>
              </a:solidFill>
              <a:ea typeface="PMingLiU" pitchFamily="18" charset="-120"/>
            </a:endParaRPr>
          </a:p>
        </p:txBody>
      </p:sp>
      <p:sp>
        <p:nvSpPr>
          <p:cNvPr id="57485" name="Text Box 154"/>
          <p:cNvSpPr txBox="1">
            <a:spLocks noChangeArrowheads="1"/>
          </p:cNvSpPr>
          <p:nvPr/>
        </p:nvSpPr>
        <p:spPr bwMode="auto">
          <a:xfrm>
            <a:off x="6065605" y="3871786"/>
            <a:ext cx="1544012" cy="340863"/>
          </a:xfrm>
          <a:prstGeom prst="rect">
            <a:avLst/>
          </a:prstGeom>
          <a:noFill/>
          <a:ln w="38100">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700" b="1" dirty="0" smtClean="0">
                <a:solidFill>
                  <a:schemeClr val="accent4"/>
                </a:solidFill>
                <a:ea typeface="PMingLiU" pitchFamily="18" charset="-120"/>
              </a:rPr>
              <a:t>Descendente</a:t>
            </a:r>
            <a:endParaRPr lang="es-MX" sz="1700" b="1" dirty="0">
              <a:solidFill>
                <a:schemeClr val="accent4"/>
              </a:solidFill>
              <a:ea typeface="PMingLiU" pitchFamily="18" charset="-120"/>
            </a:endParaRPr>
          </a:p>
        </p:txBody>
      </p:sp>
      <p:sp>
        <p:nvSpPr>
          <p:cNvPr id="57486" name="Text Box 155"/>
          <p:cNvSpPr txBox="1">
            <a:spLocks noChangeArrowheads="1"/>
          </p:cNvSpPr>
          <p:nvPr/>
        </p:nvSpPr>
        <p:spPr bwMode="auto">
          <a:xfrm>
            <a:off x="4210377" y="4205161"/>
            <a:ext cx="72057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Local</a:t>
            </a:r>
            <a:endParaRPr lang="es-MX" b="1" dirty="0">
              <a:solidFill>
                <a:srgbClr val="002060"/>
              </a:solidFill>
              <a:ea typeface="PMingLiU" pitchFamily="18" charset="-120"/>
            </a:endParaRPr>
          </a:p>
        </p:txBody>
      </p:sp>
      <p:sp>
        <p:nvSpPr>
          <p:cNvPr id="57487" name="Text Box 156"/>
          <p:cNvSpPr txBox="1">
            <a:spLocks noChangeArrowheads="1"/>
          </p:cNvSpPr>
          <p:nvPr/>
        </p:nvSpPr>
        <p:spPr bwMode="auto">
          <a:xfrm>
            <a:off x="4509273" y="1412776"/>
            <a:ext cx="2484976" cy="32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Neurona Cuerno Dorsal</a:t>
            </a:r>
            <a:endParaRPr lang="es-MX" b="1" dirty="0">
              <a:solidFill>
                <a:srgbClr val="002060"/>
              </a:solidFill>
              <a:ea typeface="PMingLiU" pitchFamily="18" charset="-120"/>
            </a:endParaRPr>
          </a:p>
        </p:txBody>
      </p:sp>
      <p:sp>
        <p:nvSpPr>
          <p:cNvPr id="57488" name="Text Box 157"/>
          <p:cNvSpPr txBox="1">
            <a:spLocks noChangeArrowheads="1"/>
          </p:cNvSpPr>
          <p:nvPr/>
        </p:nvSpPr>
        <p:spPr bwMode="auto">
          <a:xfrm>
            <a:off x="5841768" y="1855661"/>
            <a:ext cx="1544012" cy="340863"/>
          </a:xfrm>
          <a:prstGeom prst="rect">
            <a:avLst/>
          </a:prstGeom>
          <a:noFill/>
          <a:ln w="38100">
            <a:noFill/>
            <a:miter lim="800000"/>
            <a:headEnd/>
            <a:tailEnd/>
          </a:ln>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sz="1700" b="1" dirty="0" smtClean="0">
                <a:solidFill>
                  <a:schemeClr val="accent4"/>
                </a:solidFill>
                <a:ea typeface="PMingLiU" pitchFamily="18" charset="-120"/>
              </a:rPr>
              <a:t>Descendente</a:t>
            </a:r>
            <a:endParaRPr lang="es-MX" sz="1700" b="1" dirty="0">
              <a:solidFill>
                <a:schemeClr val="accent4"/>
              </a:solidFill>
              <a:ea typeface="PMingLiU" pitchFamily="18" charset="-120"/>
            </a:endParaRPr>
          </a:p>
        </p:txBody>
      </p:sp>
      <p:sp>
        <p:nvSpPr>
          <p:cNvPr id="57489" name="Text Box 158"/>
          <p:cNvSpPr txBox="1">
            <a:spLocks noChangeArrowheads="1"/>
          </p:cNvSpPr>
          <p:nvPr/>
        </p:nvSpPr>
        <p:spPr bwMode="auto">
          <a:xfrm>
            <a:off x="4210377" y="2225548"/>
            <a:ext cx="72057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Local</a:t>
            </a:r>
            <a:endParaRPr lang="es-MX" b="1" dirty="0">
              <a:solidFill>
                <a:srgbClr val="002060"/>
              </a:solidFill>
              <a:ea typeface="PMingLiU" pitchFamily="18" charset="-120"/>
            </a:endParaRPr>
          </a:p>
        </p:txBody>
      </p:sp>
      <p:sp>
        <p:nvSpPr>
          <p:cNvPr id="57490" name="Text Box 159"/>
          <p:cNvSpPr txBox="1">
            <a:spLocks noChangeArrowheads="1"/>
          </p:cNvSpPr>
          <p:nvPr/>
        </p:nvSpPr>
        <p:spPr bwMode="auto">
          <a:xfrm>
            <a:off x="6305712" y="2963736"/>
            <a:ext cx="970137" cy="5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5000"/>
              </a:lnSpc>
            </a:pPr>
            <a:r>
              <a:rPr lang="es-MX" b="1" dirty="0" smtClean="0">
                <a:solidFill>
                  <a:srgbClr val="002060"/>
                </a:solidFill>
                <a:ea typeface="PMingLiU" pitchFamily="18" charset="-120"/>
              </a:rPr>
              <a:t>Al </a:t>
            </a:r>
          </a:p>
          <a:p>
            <a:pPr algn="ctr">
              <a:lnSpc>
                <a:spcPct val="95000"/>
              </a:lnSpc>
            </a:pPr>
            <a:r>
              <a:rPr lang="es-MX" b="1" dirty="0" smtClean="0">
                <a:solidFill>
                  <a:srgbClr val="002060"/>
                </a:solidFill>
                <a:ea typeface="PMingLiU" pitchFamily="18" charset="-120"/>
              </a:rPr>
              <a:t>Cerebro</a:t>
            </a:r>
            <a:endParaRPr lang="es-MX" b="1" dirty="0">
              <a:solidFill>
                <a:srgbClr val="002060"/>
              </a:solidFill>
              <a:ea typeface="PMingLiU" pitchFamily="18" charset="-120"/>
            </a:endParaRPr>
          </a:p>
        </p:txBody>
      </p:sp>
      <p:sp>
        <p:nvSpPr>
          <p:cNvPr id="57491" name="Rectangle 160"/>
          <p:cNvSpPr>
            <a:spLocks noChangeArrowheads="1"/>
          </p:cNvSpPr>
          <p:nvPr/>
        </p:nvSpPr>
        <p:spPr bwMode="auto">
          <a:xfrm>
            <a:off x="562" y="6464173"/>
            <a:ext cx="888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s-MX" sz="1200" dirty="0" smtClean="0">
                <a:solidFill>
                  <a:schemeClr val="bg2"/>
                </a:solidFill>
              </a:rPr>
              <a:t>Woolf and Mannion. Lancet 1999;353:1959-1964; Attal N, Bouhassira D. Acta Neurol Scand. 1999;173:12-24.</a:t>
            </a:r>
          </a:p>
          <a:p>
            <a:r>
              <a:rPr lang="es-MX" sz="1200" dirty="0" smtClean="0">
                <a:solidFill>
                  <a:schemeClr val="bg2"/>
                </a:solidFill>
              </a:rPr>
              <a:t>Doubell TP, Mannion RJ, Woolf CJ. In: Wall PD, Melzack R, eds. Textbook of dolor. 4th ed. Edinburgh, UK: Harcourt Publishers Limited; 1999.</a:t>
            </a:r>
            <a:endParaRPr lang="es-MX" sz="1200" dirty="0">
              <a:solidFill>
                <a:schemeClr val="bg2"/>
              </a:solidFill>
            </a:endParaRPr>
          </a:p>
        </p:txBody>
      </p:sp>
      <p:sp>
        <p:nvSpPr>
          <p:cNvPr id="57492" name="AutoShape 161"/>
          <p:cNvSpPr>
            <a:spLocks noChangeArrowheads="1"/>
          </p:cNvSpPr>
          <p:nvPr/>
        </p:nvSpPr>
        <p:spPr bwMode="auto">
          <a:xfrm rot="5400000">
            <a:off x="5428705" y="1964405"/>
            <a:ext cx="504825" cy="287337"/>
          </a:xfrm>
          <a:prstGeom prst="rightArrow">
            <a:avLst>
              <a:gd name="adj1" fmla="val 50000"/>
              <a:gd name="adj2" fmla="val 43923"/>
            </a:avLst>
          </a:prstGeom>
          <a:solidFill>
            <a:schemeClr val="accent4"/>
          </a:solidFill>
          <a:ln w="9525">
            <a:noFill/>
            <a:miter lim="800000"/>
            <a:headEnd/>
            <a:tailEnd/>
          </a:ln>
        </p:spPr>
        <p:txBody>
          <a:bodyPr wrap="none" anchor="ctr"/>
          <a:lstStyle/>
          <a:p>
            <a:endParaRPr lang="es-MX" dirty="0"/>
          </a:p>
        </p:txBody>
      </p:sp>
      <p:sp>
        <p:nvSpPr>
          <p:cNvPr id="57493" name="AutoShape 162"/>
          <p:cNvSpPr>
            <a:spLocks noChangeArrowheads="1"/>
          </p:cNvSpPr>
          <p:nvPr/>
        </p:nvSpPr>
        <p:spPr bwMode="auto">
          <a:xfrm rot="5400000">
            <a:off x="5573167" y="3907505"/>
            <a:ext cx="504825" cy="287338"/>
          </a:xfrm>
          <a:prstGeom prst="rightArrow">
            <a:avLst>
              <a:gd name="adj1" fmla="val 50000"/>
              <a:gd name="adj2" fmla="val 43923"/>
            </a:avLst>
          </a:prstGeom>
          <a:solidFill>
            <a:schemeClr val="accent4"/>
          </a:solidFill>
          <a:ln w="9525">
            <a:noFill/>
            <a:miter lim="800000"/>
            <a:headEnd/>
            <a:tailEnd/>
          </a:ln>
        </p:spPr>
        <p:txBody>
          <a:bodyPr wrap="none" anchor="ctr"/>
          <a:lstStyle/>
          <a:p>
            <a:endParaRPr lang="es-MX" dirty="0"/>
          </a:p>
        </p:txBody>
      </p:sp>
      <p:sp>
        <p:nvSpPr>
          <p:cNvPr id="57494" name="Text Box 163"/>
          <p:cNvSpPr txBox="1">
            <a:spLocks noChangeArrowheads="1"/>
          </p:cNvSpPr>
          <p:nvPr/>
        </p:nvSpPr>
        <p:spPr bwMode="auto">
          <a:xfrm>
            <a:off x="4673849" y="5822823"/>
            <a:ext cx="1800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s-MX" sz="1800" b="1" dirty="0" smtClean="0">
                <a:solidFill>
                  <a:schemeClr val="accent3"/>
                </a:solidFill>
              </a:rPr>
              <a:t>Disparo espontáneo</a:t>
            </a:r>
            <a:endParaRPr lang="es-MX" sz="1800" b="1" dirty="0">
              <a:solidFill>
                <a:schemeClr val="accent3"/>
              </a:solidFill>
            </a:endParaRPr>
          </a:p>
        </p:txBody>
      </p:sp>
    </p:spTree>
    <p:extLst>
      <p:ext uri="{BB962C8B-B14F-4D97-AF65-F5344CB8AC3E}">
        <p14:creationId xmlns:p14="http://schemas.microsoft.com/office/powerpoint/2010/main" val="188834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750" y="1636713"/>
            <a:ext cx="8826500" cy="4398962"/>
          </a:xfrm>
          <a:prstGeom prst="rect">
            <a:avLst/>
          </a:prstGeom>
          <a:solidFill>
            <a:srgbClr val="002570"/>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8800" b="1"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s-MX" sz="1400" b="1" dirty="0">
              <a:solidFill>
                <a:srgbClr val="FFFFFF"/>
              </a:solidFill>
            </a:endParaRPr>
          </a:p>
        </p:txBody>
      </p:sp>
      <p:sp>
        <p:nvSpPr>
          <p:cNvPr id="12294" name="Rectangle 20"/>
          <p:cNvSpPr>
            <a:spLocks noGrp="1" noChangeArrowheads="1"/>
          </p:cNvSpPr>
          <p:nvPr>
            <p:ph type="title"/>
          </p:nvPr>
        </p:nvSpPr>
        <p:spPr>
          <a:xfrm>
            <a:off x="457200" y="332656"/>
            <a:ext cx="8229600" cy="874713"/>
          </a:xfrm>
        </p:spPr>
        <p:txBody>
          <a:bodyPr>
            <a:noAutofit/>
          </a:bodyPr>
          <a:lstStyle/>
          <a:p>
            <a:r>
              <a:rPr lang="es-MX" sz="4000" dirty="0" smtClean="0"/>
              <a:t>Pérdida de Control Inhibitorio: Desinhibición</a:t>
            </a:r>
          </a:p>
        </p:txBody>
      </p:sp>
      <p:sp>
        <p:nvSpPr>
          <p:cNvPr id="2178067" name="Text Box 19"/>
          <p:cNvSpPr txBox="1">
            <a:spLocks noChangeArrowheads="1"/>
          </p:cNvSpPr>
          <p:nvPr/>
        </p:nvSpPr>
        <p:spPr bwMode="auto">
          <a:xfrm>
            <a:off x="674688" y="3602285"/>
            <a:ext cx="1161008" cy="523220"/>
          </a:xfrm>
          <a:prstGeom prst="rect">
            <a:avLst/>
          </a:prstGeom>
          <a:noFill/>
          <a:ln w="9525">
            <a:noFill/>
            <a:miter lim="800000"/>
            <a:headEnd/>
            <a:tailEnd/>
          </a:ln>
          <a:effectLst/>
        </p:spPr>
        <p:txBody>
          <a:bodyPr wrap="square">
            <a:spAutoFit/>
          </a:bodyPr>
          <a:lstStyle/>
          <a:p>
            <a:pPr eaLnBrk="0" hangingPunct="0">
              <a:defRPr/>
            </a:pPr>
            <a:r>
              <a:rPr lang="es-MX" sz="1400" b="1" dirty="0" smtClean="0">
                <a:solidFill>
                  <a:srgbClr val="FFFFFF"/>
                </a:solidFill>
              </a:rPr>
              <a:t>Estímulo nocivo</a:t>
            </a:r>
            <a:endParaRPr lang="es-MX" sz="1400" b="1" dirty="0">
              <a:solidFill>
                <a:srgbClr val="FFFFFF"/>
              </a:solidFill>
            </a:endParaRPr>
          </a:p>
        </p:txBody>
      </p:sp>
      <p:sp>
        <p:nvSpPr>
          <p:cNvPr id="2178070" name="AutoShape 22"/>
          <p:cNvSpPr>
            <a:spLocks noChangeArrowheads="1"/>
          </p:cNvSpPr>
          <p:nvPr/>
        </p:nvSpPr>
        <p:spPr bwMode="auto">
          <a:xfrm rot="19768217" flipV="1">
            <a:off x="1065213" y="5675313"/>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endParaRPr>
          </a:p>
        </p:txBody>
      </p:sp>
      <p:sp>
        <p:nvSpPr>
          <p:cNvPr id="2178071" name="AutoShape 23"/>
          <p:cNvSpPr>
            <a:spLocks noChangeArrowheads="1"/>
          </p:cNvSpPr>
          <p:nvPr/>
        </p:nvSpPr>
        <p:spPr bwMode="auto">
          <a:xfrm rot="3196011" flipV="1">
            <a:off x="1047750" y="461962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2178072" name="AutoShape 24"/>
          <p:cNvSpPr>
            <a:spLocks noChangeArrowheads="1"/>
          </p:cNvSpPr>
          <p:nvPr/>
        </p:nvSpPr>
        <p:spPr bwMode="auto">
          <a:xfrm rot="19678889">
            <a:off x="908049" y="5304302"/>
            <a:ext cx="366713" cy="157163"/>
          </a:xfrm>
          <a:prstGeom prst="rightArrow">
            <a:avLst>
              <a:gd name="adj1" fmla="val 50000"/>
              <a:gd name="adj2" fmla="val 58333"/>
            </a:avLst>
          </a:prstGeom>
          <a:solidFill>
            <a:srgbClr val="FFFFFF"/>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endParaRPr>
          </a:p>
        </p:txBody>
      </p:sp>
      <p:sp>
        <p:nvSpPr>
          <p:cNvPr id="2178073" name="Text Box 25"/>
          <p:cNvSpPr txBox="1">
            <a:spLocks noChangeArrowheads="1"/>
          </p:cNvSpPr>
          <p:nvPr/>
        </p:nvSpPr>
        <p:spPr bwMode="auto">
          <a:xfrm>
            <a:off x="5396226" y="4229100"/>
            <a:ext cx="1425262"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Modulación</a:t>
            </a:r>
          </a:p>
          <a:p>
            <a:pPr algn="r" eaLnBrk="0" hangingPunct="0">
              <a:defRPr/>
            </a:pPr>
            <a:r>
              <a:rPr lang="es-MX" b="1" dirty="0" smtClean="0">
                <a:solidFill>
                  <a:srgbClr val="FF99CC"/>
                </a:solidFill>
              </a:rPr>
              <a:t>Descendente</a:t>
            </a:r>
            <a:endParaRPr lang="es-MX" b="1" dirty="0">
              <a:solidFill>
                <a:srgbClr val="FF99CC"/>
              </a:solidFill>
            </a:endParaRPr>
          </a:p>
        </p:txBody>
      </p:sp>
      <p:sp>
        <p:nvSpPr>
          <p:cNvPr id="2178074" name="Text Box 26"/>
          <p:cNvSpPr txBox="1">
            <a:spLocks noChangeArrowheads="1"/>
          </p:cNvSpPr>
          <p:nvPr/>
        </p:nvSpPr>
        <p:spPr bwMode="auto">
          <a:xfrm>
            <a:off x="7232650" y="4229100"/>
            <a:ext cx="1659830"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Estímulo ascendente</a:t>
            </a:r>
            <a:endParaRPr lang="es-MX" b="1" dirty="0">
              <a:solidFill>
                <a:srgbClr val="FF99CC"/>
              </a:solidFill>
            </a:endParaRPr>
          </a:p>
        </p:txBody>
      </p:sp>
      <p:sp>
        <p:nvSpPr>
          <p:cNvPr id="2178077"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s-MX"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09" name="Line 61"/>
          <p:cNvSpPr>
            <a:spLocks noChangeShapeType="1"/>
          </p:cNvSpPr>
          <p:nvPr/>
        </p:nvSpPr>
        <p:spPr bwMode="auto">
          <a:xfrm flipH="1" flipV="1">
            <a:off x="6804248" y="2132856"/>
            <a:ext cx="7715" cy="2921744"/>
          </a:xfrm>
          <a:prstGeom prst="line">
            <a:avLst/>
          </a:prstGeom>
          <a:noFill/>
          <a:ln w="19050">
            <a:solidFill>
              <a:srgbClr val="00B050"/>
            </a:solidFill>
            <a:round/>
            <a:headEnd/>
            <a:tailEnd/>
          </a:ln>
          <a:effectLst/>
        </p:spPr>
        <p:txBody>
          <a:bodyPr/>
          <a:lstStyle/>
          <a:p>
            <a:pPr eaLnBrk="0" hangingPunct="0">
              <a:defRPr/>
            </a:pPr>
            <a:endParaRPr lang="es-MX"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s-MX"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30" name="TextBox 29"/>
          <p:cNvSpPr txBox="1"/>
          <p:nvPr/>
        </p:nvSpPr>
        <p:spPr>
          <a:xfrm>
            <a:off x="1331640" y="4509120"/>
            <a:ext cx="1440160" cy="369332"/>
          </a:xfrm>
          <a:prstGeom prst="rect">
            <a:avLst/>
          </a:prstGeom>
          <a:noFill/>
        </p:spPr>
        <p:txBody>
          <a:bodyPr wrap="square" rtlCol="0">
            <a:spAutoFit/>
          </a:bodyPr>
          <a:lstStyle/>
          <a:p>
            <a:r>
              <a:rPr lang="es-MX" b="1" dirty="0" smtClean="0">
                <a:solidFill>
                  <a:srgbClr val="FF99CC"/>
                </a:solidFill>
              </a:rPr>
              <a:t>Transducción</a:t>
            </a:r>
            <a:endParaRPr lang="es-MX" b="1" dirty="0">
              <a:solidFill>
                <a:srgbClr val="FF99CC"/>
              </a:solidFill>
            </a:endParaRPr>
          </a:p>
        </p:txBody>
      </p:sp>
      <p:sp>
        <p:nvSpPr>
          <p:cNvPr id="32" name="Freeform 31"/>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33" name="TextBox 32"/>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34" name="TextBox 3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41" name="Freeform 40"/>
          <p:cNvSpPr/>
          <p:nvPr/>
        </p:nvSpPr>
        <p:spPr>
          <a:xfrm>
            <a:off x="6156176" y="4725144"/>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2" name="Freeform 41"/>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3" name="Freeform 42"/>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44" name="AutoShape 23"/>
          <p:cNvSpPr>
            <a:spLocks noChangeArrowheads="1"/>
          </p:cNvSpPr>
          <p:nvPr/>
        </p:nvSpPr>
        <p:spPr bwMode="auto">
          <a:xfrm rot="322006" flipV="1">
            <a:off x="906837" y="4896784"/>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pic>
        <p:nvPicPr>
          <p:cNvPr id="2050" name="Picture 2" descr="C:\Users\RCowan\AppData\Local\Microsoft\Windows\Temporary Internet Files\Content.IE5\10GUDHJZ\MC9004326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4688" y="4041068"/>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Cowan\AppData\Local\Microsoft\Windows\Temporary Internet Files\Content.IE5\KOWZG1UZ\MC9004348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802" y="4614716"/>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Cowan\AppData\Local\Microsoft\Windows\Temporary Internet Files\Content.IE5\MY8ODV9I\MC9000129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300" y="5202237"/>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RCowan\AppData\Local\Microsoft\Windows\Temporary Internet Files\Content.IE5\10GUDHJZ\MC90043689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716" y="5633357"/>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26"/>
          <p:cNvSpPr txBox="1">
            <a:spLocks noChangeArrowheads="1"/>
          </p:cNvSpPr>
          <p:nvPr/>
        </p:nvSpPr>
        <p:spPr bwMode="auto">
          <a:xfrm>
            <a:off x="7534238" y="2563309"/>
            <a:ext cx="184731" cy="369332"/>
          </a:xfrm>
          <a:prstGeom prst="rect">
            <a:avLst/>
          </a:prstGeom>
          <a:noFill/>
          <a:ln w="9525">
            <a:noFill/>
            <a:miter lim="800000"/>
            <a:headEnd/>
            <a:tailEnd/>
          </a:ln>
          <a:effectLst/>
        </p:spPr>
        <p:txBody>
          <a:bodyPr wrap="none">
            <a:spAutoFit/>
          </a:bodyPr>
          <a:lstStyle/>
          <a:p>
            <a:pPr eaLnBrk="0" hangingPunct="0">
              <a:defRPr/>
            </a:pPr>
            <a:endParaRPr lang="es-MX" b="1" dirty="0">
              <a:solidFill>
                <a:srgbClr val="FF99CC"/>
              </a:solidFill>
            </a:endParaRPr>
          </a:p>
        </p:txBody>
      </p:sp>
      <p:sp>
        <p:nvSpPr>
          <p:cNvPr id="4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62</a:t>
            </a:fld>
            <a:endParaRPr lang="es-MX" dirty="0">
              <a:solidFill>
                <a:prstClr val="black"/>
              </a:solidFill>
            </a:endParaRPr>
          </a:p>
        </p:txBody>
      </p:sp>
      <p:sp>
        <p:nvSpPr>
          <p:cNvPr id="46" name="Rectangle 45"/>
          <p:cNvSpPr/>
          <p:nvPr/>
        </p:nvSpPr>
        <p:spPr>
          <a:xfrm>
            <a:off x="1979712" y="1889471"/>
            <a:ext cx="3816424" cy="1089529"/>
          </a:xfrm>
          <a:prstGeom prst="rect">
            <a:avLst/>
          </a:prstGeom>
        </p:spPr>
        <p:txBody>
          <a:bodyPr wrap="square">
            <a:spAutoFit/>
          </a:bodyPr>
          <a:lstStyle/>
          <a:p>
            <a:pPr algn="ctr" defTabSz="815975" eaLnBrk="0" hangingPunct="0">
              <a:spcAft>
                <a:spcPct val="30000"/>
              </a:spcAft>
              <a:buClr>
                <a:srgbClr val="0191CD"/>
              </a:buClr>
            </a:pPr>
            <a:r>
              <a:rPr lang="es-MX" b="1" u="sng" dirty="0" smtClean="0">
                <a:solidFill>
                  <a:srgbClr val="C03932">
                    <a:lumMod val="40000"/>
                    <a:lumOff val="60000"/>
                  </a:srgbClr>
                </a:solidFill>
              </a:rPr>
              <a:t>Opciones de tratamiento del dolor</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Inhibidores α</a:t>
            </a:r>
            <a:r>
              <a:rPr lang="es-MX" baseline="-25000" dirty="0" smtClean="0">
                <a:solidFill>
                  <a:srgbClr val="C03932">
                    <a:lumMod val="40000"/>
                    <a:lumOff val="60000"/>
                  </a:srgbClr>
                </a:solidFill>
              </a:rPr>
              <a:t>2</a:t>
            </a:r>
            <a:r>
              <a:rPr lang="es-MX" dirty="0" smtClean="0">
                <a:solidFill>
                  <a:srgbClr val="C03932">
                    <a:lumMod val="40000"/>
                    <a:lumOff val="60000"/>
                  </a:srgbClr>
                </a:solidFill>
              </a:rPr>
              <a:t>δ</a:t>
            </a:r>
          </a:p>
          <a:p>
            <a:pPr marL="285750" indent="-285750" defTabSz="815975" eaLnBrk="0" hangingPunct="0">
              <a:spcAft>
                <a:spcPct val="30000"/>
              </a:spcAft>
              <a:buClr>
                <a:srgbClr val="0191CD"/>
              </a:buClr>
              <a:buFont typeface="Arial" pitchFamily="34" charset="0"/>
              <a:buChar char="•"/>
            </a:pPr>
            <a:r>
              <a:rPr lang="es-MX" dirty="0" smtClean="0">
                <a:solidFill>
                  <a:srgbClr val="C03932">
                    <a:lumMod val="40000"/>
                    <a:lumOff val="60000"/>
                  </a:srgbClr>
                </a:solidFill>
              </a:rPr>
              <a:t>Antidepresivos</a:t>
            </a:r>
            <a:endParaRPr lang="es-MX" b="1" u="sng" dirty="0" smtClean="0">
              <a:solidFill>
                <a:srgbClr val="C03932"/>
              </a:solidFill>
            </a:endParaRPr>
          </a:p>
        </p:txBody>
      </p:sp>
      <p:sp>
        <p:nvSpPr>
          <p:cNvPr id="2" name="Rectangle 1"/>
          <p:cNvSpPr/>
          <p:nvPr/>
        </p:nvSpPr>
        <p:spPr>
          <a:xfrm>
            <a:off x="6596630" y="3451473"/>
            <a:ext cx="495650" cy="769441"/>
          </a:xfrm>
          <a:prstGeom prst="rect">
            <a:avLst/>
          </a:prstGeom>
        </p:spPr>
        <p:txBody>
          <a:bodyPr wrap="none">
            <a:spAutoFit/>
          </a:bodyPr>
          <a:lstStyle/>
          <a:p>
            <a:pPr algn="ctr">
              <a:defRPr/>
            </a:pPr>
            <a:r>
              <a:rPr lang="es-MX" sz="4400" b="1" dirty="0" smtClean="0">
                <a:solidFill>
                  <a:prstClr val="white"/>
                </a:solidFill>
              </a:rPr>
              <a:t>X</a:t>
            </a:r>
            <a:endParaRPr lang="es-MX" sz="4400" b="1" dirty="0">
              <a:solidFill>
                <a:prstClr val="white"/>
              </a:solidFill>
            </a:endParaRPr>
          </a:p>
        </p:txBody>
      </p:sp>
      <p:sp>
        <p:nvSpPr>
          <p:cNvPr id="47" name="Rectangle 46"/>
          <p:cNvSpPr/>
          <p:nvPr/>
        </p:nvSpPr>
        <p:spPr>
          <a:xfrm>
            <a:off x="5824188" y="4200368"/>
            <a:ext cx="495650" cy="769441"/>
          </a:xfrm>
          <a:prstGeom prst="rect">
            <a:avLst/>
          </a:prstGeom>
        </p:spPr>
        <p:txBody>
          <a:bodyPr wrap="none">
            <a:spAutoFit/>
          </a:bodyPr>
          <a:lstStyle/>
          <a:p>
            <a:pPr algn="ctr">
              <a:defRPr/>
            </a:pPr>
            <a:r>
              <a:rPr lang="es-MX" sz="4400" b="1" dirty="0" smtClean="0">
                <a:solidFill>
                  <a:prstClr val="white"/>
                </a:solidFill>
              </a:rPr>
              <a:t>X</a:t>
            </a:r>
            <a:endParaRPr lang="es-MX" sz="4400" b="1" dirty="0">
              <a:solidFill>
                <a:prstClr val="white"/>
              </a:solidFill>
            </a:endParaRPr>
          </a:p>
        </p:txBody>
      </p:sp>
      <p:sp>
        <p:nvSpPr>
          <p:cNvPr id="48" name="Rectangle 160"/>
          <p:cNvSpPr>
            <a:spLocks noChangeArrowheads="1"/>
          </p:cNvSpPr>
          <p:nvPr/>
        </p:nvSpPr>
        <p:spPr bwMode="auto">
          <a:xfrm>
            <a:off x="158750" y="6616700"/>
            <a:ext cx="46736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s-MX" sz="1000" dirty="0" smtClean="0">
                <a:solidFill>
                  <a:srgbClr val="002060"/>
                </a:solidFill>
              </a:rPr>
              <a:t>Woolf CJ, Mannion RJ. </a:t>
            </a:r>
            <a:r>
              <a:rPr lang="es-MX" sz="1000" i="1" dirty="0" smtClean="0">
                <a:solidFill>
                  <a:srgbClr val="002060"/>
                </a:solidFill>
              </a:rPr>
              <a:t>Lancet</a:t>
            </a:r>
            <a:r>
              <a:rPr lang="es-MX" sz="1000" dirty="0" smtClean="0">
                <a:solidFill>
                  <a:srgbClr val="002060"/>
                </a:solidFill>
              </a:rPr>
              <a:t> 1999; 353(9164):1959-64.</a:t>
            </a:r>
            <a:endParaRPr lang="es-MX" sz="1000" dirty="0">
              <a:solidFill>
                <a:srgbClr val="002060"/>
              </a:solidFill>
            </a:endParaRPr>
          </a:p>
        </p:txBody>
      </p:sp>
      <p:sp>
        <p:nvSpPr>
          <p:cNvPr id="49" name="Text Box 26"/>
          <p:cNvSpPr txBox="1">
            <a:spLocks noChangeArrowheads="1"/>
          </p:cNvSpPr>
          <p:nvPr/>
        </p:nvSpPr>
        <p:spPr bwMode="auto">
          <a:xfrm>
            <a:off x="7452321" y="2492896"/>
            <a:ext cx="1691680" cy="923330"/>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Percepción exagerada del dolor</a:t>
            </a:r>
            <a:endParaRPr lang="es-MX" b="1" dirty="0">
              <a:solidFill>
                <a:srgbClr val="FF99CC"/>
              </a:solidFill>
            </a:endParaRPr>
          </a:p>
        </p:txBody>
      </p:sp>
    </p:spTree>
    <p:extLst>
      <p:ext uri="{BB962C8B-B14F-4D97-AF65-F5344CB8AC3E}">
        <p14:creationId xmlns:p14="http://schemas.microsoft.com/office/powerpoint/2010/main" val="2119990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p:stCondLst>
                              <p:cond delay="7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par>
                                <p:cTn id="20" presetID="10" presetClass="entr" presetSubtype="0" fill="hold" grpId="0" nodeType="withEffect">
                                  <p:stCondLst>
                                    <p:cond delay="1000"/>
                                  </p:stCondLst>
                                  <p:childTnLst>
                                    <p:set>
                                      <p:cBhvr>
                                        <p:cTn id="21" dur="1" fill="hold">
                                          <p:stCondLst>
                                            <p:cond delay="0"/>
                                          </p:stCondLst>
                                        </p:cTn>
                                        <p:tgtEl>
                                          <p:spTgt spid="2178074"/>
                                        </p:tgtEl>
                                        <p:attrNameLst>
                                          <p:attrName>style.visibility</p:attrName>
                                        </p:attrNameLst>
                                      </p:cBhvr>
                                      <p:to>
                                        <p:strVal val="visible"/>
                                      </p:to>
                                    </p:set>
                                    <p:animEffect transition="in" filter="fade">
                                      <p:cBhvr>
                                        <p:cTn id="22" dur="200"/>
                                        <p:tgtEl>
                                          <p:spTgt spid="217807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178115"/>
                                        </p:tgtEl>
                                        <p:attrNameLst>
                                          <p:attrName>style.visibility</p:attrName>
                                        </p:attrNameLst>
                                      </p:cBhvr>
                                      <p:to>
                                        <p:strVal val="visible"/>
                                      </p:to>
                                    </p:set>
                                    <p:animEffect transition="in" filter="fade">
                                      <p:cBhvr>
                                        <p:cTn id="26" dur="500"/>
                                        <p:tgtEl>
                                          <p:spTgt spid="2178115"/>
                                        </p:tgtEl>
                                      </p:cBhvr>
                                    </p:animEffect>
                                  </p:childTnLst>
                                </p:cTn>
                              </p:par>
                            </p:childTnLst>
                          </p:cTn>
                        </p:par>
                        <p:par>
                          <p:cTn id="27" fill="hold">
                            <p:stCondLst>
                              <p:cond delay="3500"/>
                            </p:stCondLst>
                            <p:childTnLst>
                              <p:par>
                                <p:cTn id="28" presetID="10" presetClass="exit" presetSubtype="0" fill="hold" nodeType="afterEffect">
                                  <p:stCondLst>
                                    <p:cond delay="0"/>
                                  </p:stCondLst>
                                  <p:childTnLst>
                                    <p:animEffect transition="out" filter="fade">
                                      <p:cBhvr>
                                        <p:cTn id="29" dur="500"/>
                                        <p:tgtEl>
                                          <p:spTgt spid="2178115"/>
                                        </p:tgtEl>
                                      </p:cBhvr>
                                    </p:animEffect>
                                    <p:set>
                                      <p:cBhvr>
                                        <p:cTn id="30" dur="1" fill="hold">
                                          <p:stCondLst>
                                            <p:cond delay="499"/>
                                          </p:stCondLst>
                                        </p:cTn>
                                        <p:tgtEl>
                                          <p:spTgt spid="2178115"/>
                                        </p:tgtEl>
                                        <p:attrNameLst>
                                          <p:attrName>style.visibility</p:attrName>
                                        </p:attrNameLst>
                                      </p:cBhvr>
                                      <p:to>
                                        <p:strVal val="hidden"/>
                                      </p:to>
                                    </p:se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2178115"/>
                                        </p:tgtEl>
                                        <p:attrNameLst>
                                          <p:attrName>style.visibility</p:attrName>
                                        </p:attrNameLst>
                                      </p:cBhvr>
                                      <p:to>
                                        <p:strVal val="visible"/>
                                      </p:to>
                                    </p:set>
                                    <p:animEffect transition="in" filter="fade">
                                      <p:cBhvr>
                                        <p:cTn id="34" dur="500"/>
                                        <p:tgtEl>
                                          <p:spTgt spid="21781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78116"/>
                                        </p:tgtEl>
                                        <p:attrNameLst>
                                          <p:attrName>style.visibility</p:attrName>
                                        </p:attrNameLst>
                                      </p:cBhvr>
                                      <p:to>
                                        <p:strVal val="visible"/>
                                      </p:to>
                                    </p:set>
                                    <p:animEffect transition="in" filter="fade">
                                      <p:cBhvr>
                                        <p:cTn id="37" dur="500"/>
                                        <p:tgtEl>
                                          <p:spTgt spid="21781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78073"/>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0" nodeType="clickEffect" nodePh="1">
                                  <p:stCondLst>
                                    <p:cond delay="0"/>
                                  </p:stCondLst>
                                  <p:endCondLst>
                                    <p:cond evt="begin" delay="0">
                                      <p:tn val="46"/>
                                    </p:cond>
                                  </p:endCondLst>
                                  <p:childTnLst>
                                    <p:animEffect transition="out" filter="wipe(down)">
                                      <p:cBhvr>
                                        <p:cTn id="47" dur="500"/>
                                        <p:tgtEl>
                                          <p:spTgt spid="55"/>
                                        </p:tgtEl>
                                      </p:cBhvr>
                                    </p:animEffect>
                                    <p:set>
                                      <p:cBhvr>
                                        <p:cTn id="48" dur="1" fill="hold">
                                          <p:stCondLst>
                                            <p:cond delay="499"/>
                                          </p:stCondLst>
                                        </p:cTn>
                                        <p:tgtEl>
                                          <p:spTgt spid="55"/>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73" grpId="0"/>
      <p:bldP spid="2178074" grpId="0"/>
      <p:bldP spid="2178112" grpId="0" animBg="1"/>
      <p:bldP spid="2178112" grpId="1" animBg="1"/>
      <p:bldP spid="2178113" grpId="0" animBg="1"/>
      <p:bldP spid="2178113" grpId="1" animBg="1"/>
      <p:bldP spid="2178116" grpId="0"/>
      <p:bldP spid="55" grpId="0"/>
      <p:bldP spid="2" grpId="0"/>
      <p:bldP spid="4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chemeClr val="tx1">
                    <a:lumMod val="50000"/>
                  </a:schemeClr>
                </a:solidFill>
              </a:rPr>
              <a:t>Resumen</a:t>
            </a:r>
            <a:endParaRPr lang="es-MX" sz="4000" noProof="0" dirty="0">
              <a:solidFill>
                <a:schemeClr val="tx1">
                  <a:lumMod val="50000"/>
                </a:schemeClr>
              </a:solidFill>
            </a:endParaRPr>
          </a:p>
        </p:txBody>
      </p:sp>
    </p:spTree>
    <p:extLst>
      <p:ext uri="{BB962C8B-B14F-4D97-AF65-F5344CB8AC3E}">
        <p14:creationId xmlns:p14="http://schemas.microsoft.com/office/powerpoint/2010/main" val="19562963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Patofisiología: Resumen</a:t>
            </a:r>
            <a:endParaRPr lang="es-MX" dirty="0"/>
          </a:p>
        </p:txBody>
      </p:sp>
      <p:sp>
        <p:nvSpPr>
          <p:cNvPr id="3" name="Content Placeholder 2"/>
          <p:cNvSpPr>
            <a:spLocks noGrp="1"/>
          </p:cNvSpPr>
          <p:nvPr>
            <p:ph idx="1"/>
          </p:nvPr>
        </p:nvSpPr>
        <p:spPr/>
        <p:txBody>
          <a:bodyPr>
            <a:normAutofit fontScale="77500" lnSpcReduction="20000"/>
          </a:bodyPr>
          <a:lstStyle/>
          <a:p>
            <a:r>
              <a:rPr lang="es-MX" dirty="0" smtClean="0"/>
              <a:t>El dolor puede ser clasificado de acuerdo con: </a:t>
            </a:r>
          </a:p>
          <a:p>
            <a:pPr lvl="1"/>
            <a:r>
              <a:rPr lang="es-MX" dirty="0" smtClean="0"/>
              <a:t>Duración</a:t>
            </a:r>
          </a:p>
          <a:p>
            <a:pPr lvl="1"/>
            <a:r>
              <a:rPr lang="es-MX" dirty="0" smtClean="0"/>
              <a:t>Localización</a:t>
            </a:r>
          </a:p>
          <a:p>
            <a:pPr lvl="1"/>
            <a:r>
              <a:rPr lang="es-MX" dirty="0" smtClean="0"/>
              <a:t>Severidad</a:t>
            </a:r>
          </a:p>
          <a:p>
            <a:pPr lvl="1"/>
            <a:r>
              <a:rPr lang="es-MX" dirty="0" smtClean="0"/>
              <a:t>Patofisiología</a:t>
            </a:r>
          </a:p>
          <a:p>
            <a:r>
              <a:rPr lang="es-MX" dirty="0" smtClean="0"/>
              <a:t>3 tipos fundamentales de dolor:</a:t>
            </a:r>
          </a:p>
          <a:p>
            <a:pPr lvl="1"/>
            <a:r>
              <a:rPr lang="es-MX" dirty="0" smtClean="0"/>
              <a:t>Dolor Nociceptivo</a:t>
            </a:r>
          </a:p>
          <a:p>
            <a:pPr lvl="2"/>
            <a:r>
              <a:rPr lang="es-MX" dirty="0" smtClean="0"/>
              <a:t>Causado por nociceptores que responden a un estímulo nocivo</a:t>
            </a:r>
          </a:p>
          <a:p>
            <a:pPr lvl="1"/>
            <a:r>
              <a:rPr lang="es-MX" dirty="0" smtClean="0"/>
              <a:t>Dolor Neuropático</a:t>
            </a:r>
          </a:p>
          <a:p>
            <a:pPr lvl="2"/>
            <a:r>
              <a:rPr lang="es-MX" dirty="0" smtClean="0"/>
              <a:t>Causado por una lesión o enfermedad del sistema somatosensorial</a:t>
            </a:r>
          </a:p>
          <a:p>
            <a:pPr lvl="1"/>
            <a:r>
              <a:rPr lang="es-MX" dirty="0" smtClean="0"/>
              <a:t>Sensibilización central/dolor disfuncional</a:t>
            </a:r>
          </a:p>
          <a:p>
            <a:pPr lvl="2"/>
            <a:r>
              <a:rPr lang="es-MX" dirty="0" smtClean="0"/>
              <a:t>Puede ser causado por desregulación o disfunción neuronal persistente</a:t>
            </a:r>
          </a:p>
          <a:p>
            <a:endParaRPr lang="es-MX" dirty="0"/>
          </a:p>
        </p:txBody>
      </p:sp>
    </p:spTree>
    <p:extLst>
      <p:ext uri="{BB962C8B-B14F-4D97-AF65-F5344CB8AC3E}">
        <p14:creationId xmlns:p14="http://schemas.microsoft.com/office/powerpoint/2010/main" val="426199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Visión General del Dolor</a:t>
            </a:r>
            <a:endParaRPr lang="es-MX" dirty="0"/>
          </a:p>
        </p:txBody>
      </p:sp>
      <p:sp>
        <p:nvSpPr>
          <p:cNvPr id="9" name="Slide Number Placeholder 3"/>
          <p:cNvSpPr>
            <a:spLocks noGrp="1"/>
          </p:cNvSpPr>
          <p:nvPr>
            <p:ph type="sldNum" sz="quarter" idx="12"/>
          </p:nvPr>
        </p:nvSpPr>
        <p:spPr>
          <a:xfrm>
            <a:off x="6758880" y="6448251"/>
            <a:ext cx="2133600" cy="365125"/>
          </a:xfrm>
        </p:spPr>
        <p:txBody>
          <a:bodyPr/>
          <a:lstStyle/>
          <a:p>
            <a:r>
              <a:rPr lang="es-MX" dirty="0" smtClean="0">
                <a:solidFill>
                  <a:schemeClr val="bg1"/>
                </a:solidFill>
              </a:rPr>
              <a:t/>
            </a:r>
            <a:br>
              <a:rPr lang="es-MX" dirty="0" smtClean="0">
                <a:solidFill>
                  <a:schemeClr val="bg1"/>
                </a:solidFill>
              </a:rPr>
            </a:br>
            <a:fld id="{903B8EED-60FF-4798-B00A-5F8F0039E366}" type="slidenum">
              <a:rPr lang="es-MX" smtClean="0">
                <a:solidFill>
                  <a:schemeClr val="bg1"/>
                </a:solidFill>
              </a:rPr>
              <a:pPr/>
              <a:t>7</a:t>
            </a:fld>
            <a:endParaRPr lang="es-MX" dirty="0">
              <a:solidFill>
                <a:schemeClr val="bg1"/>
              </a:solidFill>
            </a:endParaRPr>
          </a:p>
        </p:txBody>
      </p:sp>
      <p:graphicFrame>
        <p:nvGraphicFramePr>
          <p:cNvPr id="12" name="Content Placeholder 4"/>
          <p:cNvGraphicFramePr>
            <a:graphicFrameLocks noGrp="1"/>
          </p:cNvGraphicFramePr>
          <p:nvPr>
            <p:ph idx="1"/>
            <p:extLst>
              <p:ext uri="{D42A27DB-BD31-4B8C-83A1-F6EECF244321}">
                <p14:modId xmlns:p14="http://schemas.microsoft.com/office/powerpoint/2010/main" val="2004709422"/>
              </p:ext>
            </p:extLst>
          </p:nvPr>
        </p:nvGraphicFramePr>
        <p:xfrm>
          <a:off x="-972616" y="1556792"/>
          <a:ext cx="1109203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7"/>
          <p:cNvSpPr/>
          <p:nvPr/>
        </p:nvSpPr>
        <p:spPr>
          <a:xfrm>
            <a:off x="107504" y="6485274"/>
            <a:ext cx="7704856" cy="400110"/>
          </a:xfrm>
          <a:prstGeom prst="rect">
            <a:avLst/>
          </a:prstGeom>
        </p:spPr>
        <p:txBody>
          <a:bodyPr wrap="square">
            <a:spAutoFit/>
          </a:bodyPr>
          <a:lstStyle/>
          <a:p>
            <a:r>
              <a:rPr lang="en-CA" sz="1000" dirty="0">
                <a:solidFill>
                  <a:srgbClr val="002060"/>
                </a:solidFill>
              </a:rPr>
              <a:t>Costigan </a:t>
            </a:r>
            <a:r>
              <a:rPr lang="en-CA" sz="1000" dirty="0" smtClean="0">
                <a:solidFill>
                  <a:srgbClr val="002060"/>
                </a:solidFill>
              </a:rPr>
              <a:t>M</a:t>
            </a:r>
            <a:r>
              <a:rPr lang="en-CA" sz="1000" dirty="0">
                <a:solidFill>
                  <a:srgbClr val="002060"/>
                </a:solidFill>
              </a:rPr>
              <a:t> </a:t>
            </a:r>
            <a:r>
              <a:rPr lang="en-CA" sz="1000" i="1" dirty="0" smtClean="0">
                <a:solidFill>
                  <a:srgbClr val="002060"/>
                </a:solidFill>
              </a:rPr>
              <a:t>et al</a:t>
            </a:r>
            <a:r>
              <a:rPr lang="en-CA" sz="1000" dirty="0" smtClean="0">
                <a:solidFill>
                  <a:srgbClr val="002060"/>
                </a:solidFill>
              </a:rPr>
              <a:t>. </a:t>
            </a:r>
            <a:r>
              <a:rPr lang="en-CA" sz="1000" i="1" dirty="0">
                <a:solidFill>
                  <a:srgbClr val="002060"/>
                </a:solidFill>
              </a:rPr>
              <a:t>Annu Rev </a:t>
            </a:r>
            <a:r>
              <a:rPr lang="en-CA" sz="1000" i="1" dirty="0" smtClean="0">
                <a:solidFill>
                  <a:srgbClr val="002060"/>
                </a:solidFill>
              </a:rPr>
              <a:t>Neurosci</a:t>
            </a:r>
            <a:r>
              <a:rPr lang="en-CA" sz="1000" dirty="0" smtClean="0">
                <a:solidFill>
                  <a:srgbClr val="002060"/>
                </a:solidFill>
              </a:rPr>
              <a:t> </a:t>
            </a:r>
            <a:r>
              <a:rPr lang="en-CA" sz="1000" dirty="0">
                <a:solidFill>
                  <a:srgbClr val="002060"/>
                </a:solidFill>
              </a:rPr>
              <a:t>2009</a:t>
            </a:r>
            <a:r>
              <a:rPr lang="en-CA" sz="1000" dirty="0" smtClean="0">
                <a:solidFill>
                  <a:srgbClr val="002060"/>
                </a:solidFill>
              </a:rPr>
              <a:t>; 32:1-32; Wells N </a:t>
            </a:r>
            <a:r>
              <a:rPr lang="en-CA" sz="1000" i="1" dirty="0" smtClean="0">
                <a:solidFill>
                  <a:srgbClr val="002060"/>
                </a:solidFill>
              </a:rPr>
              <a:t>et al. </a:t>
            </a:r>
            <a:r>
              <a:rPr lang="en-CA" sz="1000" dirty="0" smtClean="0">
                <a:solidFill>
                  <a:srgbClr val="002060"/>
                </a:solidFill>
              </a:rPr>
              <a:t>In</a:t>
            </a:r>
            <a:r>
              <a:rPr lang="en-CA" sz="1000" dirty="0">
                <a:solidFill>
                  <a:srgbClr val="002060"/>
                </a:solidFill>
              </a:rPr>
              <a:t>: </a:t>
            </a:r>
            <a:r>
              <a:rPr lang="en-CA" sz="1000" dirty="0" smtClean="0">
                <a:solidFill>
                  <a:srgbClr val="002060"/>
                </a:solidFill>
              </a:rPr>
              <a:t>Hughes RG (ed). </a:t>
            </a:r>
            <a:r>
              <a:rPr lang="en-CA" sz="1000" i="1" dirty="0" smtClean="0">
                <a:solidFill>
                  <a:srgbClr val="002060"/>
                </a:solidFill>
              </a:rPr>
              <a:t>Patient </a:t>
            </a:r>
            <a:r>
              <a:rPr lang="en-CA" sz="1000" i="1" dirty="0">
                <a:solidFill>
                  <a:srgbClr val="002060"/>
                </a:solidFill>
              </a:rPr>
              <a:t>Safety and Quality: An Evidence-Based Handbook for Nurses. </a:t>
            </a:r>
            <a:r>
              <a:rPr lang="en-CA" sz="1000" dirty="0">
                <a:solidFill>
                  <a:srgbClr val="002060"/>
                </a:solidFill>
              </a:rPr>
              <a:t>Agency for Healthcare Research and </a:t>
            </a:r>
            <a:r>
              <a:rPr lang="en-CA" sz="1000" dirty="0" smtClean="0">
                <a:solidFill>
                  <a:srgbClr val="002060"/>
                </a:solidFill>
              </a:rPr>
              <a:t>Quality; Rockville</a:t>
            </a:r>
            <a:r>
              <a:rPr lang="en-CA" sz="1000" dirty="0">
                <a:solidFill>
                  <a:srgbClr val="002060"/>
                </a:solidFill>
              </a:rPr>
              <a:t>, </a:t>
            </a:r>
            <a:r>
              <a:rPr lang="en-CA" sz="1000" dirty="0" smtClean="0">
                <a:solidFill>
                  <a:srgbClr val="002060"/>
                </a:solidFill>
              </a:rPr>
              <a:t>MD: 2008.</a:t>
            </a:r>
            <a:endParaRPr lang="en-CA" sz="1000" dirty="0">
              <a:solidFill>
                <a:srgbClr val="002060"/>
              </a:solidFill>
            </a:endParaRPr>
          </a:p>
        </p:txBody>
      </p:sp>
    </p:spTree>
    <p:extLst>
      <p:ext uri="{BB962C8B-B14F-4D97-AF65-F5344CB8AC3E}">
        <p14:creationId xmlns:p14="http://schemas.microsoft.com/office/powerpoint/2010/main" val="289608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8"/>
          <p:cNvSpPr/>
          <p:nvPr/>
        </p:nvSpPr>
        <p:spPr>
          <a:xfrm>
            <a:off x="4962754" y="3573016"/>
            <a:ext cx="1908000" cy="1908000"/>
          </a:xfrm>
          <a:prstGeom prst="ellipse">
            <a:avLst/>
          </a:prstGeom>
          <a:gradFill>
            <a:gsLst>
              <a:gs pos="0">
                <a:schemeClr val="accent4">
                  <a:lumMod val="50000"/>
                </a:schemeClr>
              </a:gs>
              <a:gs pos="50000">
                <a:schemeClr val="accent4">
                  <a:lumMod val="75000"/>
                </a:schemeClr>
              </a:gs>
              <a:gs pos="100000">
                <a:schemeClr val="accent4">
                  <a:lumMod val="40000"/>
                  <a:lumOff val="60000"/>
                </a:schemeClr>
              </a:gs>
            </a:gsLst>
            <a:lin ang="5400000" scaled="0"/>
          </a:gradFill>
          <a:ln>
            <a:solidFill>
              <a:schemeClr val="accent4"/>
            </a:solidFill>
          </a:ln>
          <a:effectLst>
            <a:innerShdw blurRad="63500" dist="50800" dir="81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Psico</a:t>
            </a:r>
            <a:endParaRPr lang="ru-RU" sz="2800" dirty="0">
              <a:solidFill>
                <a:srgbClr val="FF0066"/>
              </a:solidFill>
            </a:endParaRPr>
          </a:p>
        </p:txBody>
      </p:sp>
      <p:sp>
        <p:nvSpPr>
          <p:cNvPr id="15" name="Oval 15"/>
          <p:cNvSpPr/>
          <p:nvPr/>
        </p:nvSpPr>
        <p:spPr>
          <a:xfrm>
            <a:off x="2195736" y="3573016"/>
            <a:ext cx="1908000" cy="1908000"/>
          </a:xfrm>
          <a:prstGeom prst="ellipse">
            <a:avLst/>
          </a:prstGeom>
          <a:gradFill>
            <a:gsLst>
              <a:gs pos="0">
                <a:srgbClr val="FFC000"/>
              </a:gs>
              <a:gs pos="50000">
                <a:srgbClr val="E3C853"/>
              </a:gs>
              <a:gs pos="100000">
                <a:schemeClr val="accent3">
                  <a:lumMod val="40000"/>
                  <a:lumOff val="60000"/>
                </a:schemeClr>
              </a:gs>
            </a:gsLst>
            <a:lin ang="5400000" scaled="0"/>
          </a:gradFill>
          <a:ln>
            <a:solidFill>
              <a:schemeClr val="accent3"/>
            </a:solidFill>
          </a:ln>
          <a:effectLst>
            <a:innerShdw blurRad="63500" dist="50800" dir="8100000">
              <a:schemeClr val="accent6">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Social</a:t>
            </a:r>
            <a:endParaRPr lang="ru-RU" sz="2800" dirty="0"/>
          </a:p>
        </p:txBody>
      </p:sp>
      <p:sp>
        <p:nvSpPr>
          <p:cNvPr id="16" name="Oval 1"/>
          <p:cNvSpPr/>
          <p:nvPr/>
        </p:nvSpPr>
        <p:spPr>
          <a:xfrm>
            <a:off x="3607330" y="1778796"/>
            <a:ext cx="1908000" cy="1908000"/>
          </a:xfrm>
          <a:prstGeom prst="ellipse">
            <a:avLst/>
          </a:prstGeom>
          <a:gradFill>
            <a:gsLst>
              <a:gs pos="0">
                <a:srgbClr val="C00000"/>
              </a:gs>
              <a:gs pos="50000">
                <a:schemeClr val="accent2"/>
              </a:gs>
              <a:gs pos="100000">
                <a:schemeClr val="accent2">
                  <a:lumMod val="60000"/>
                  <a:lumOff val="40000"/>
                </a:schemeClr>
              </a:gs>
            </a:gsLst>
            <a:lin ang="5400000" scaled="0"/>
          </a:gradFill>
          <a:ln>
            <a:solidFill>
              <a:schemeClr val="accent2"/>
            </a:solidFill>
          </a:ln>
          <a:effectLst>
            <a:innerShdw blurRad="63500" dist="50800" dir="8100000">
              <a:srgbClr val="C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Bio</a:t>
            </a:r>
            <a:endParaRPr lang="en-CA" sz="3200" dirty="0"/>
          </a:p>
        </p:txBody>
      </p:sp>
      <p:sp>
        <p:nvSpPr>
          <p:cNvPr id="19" name="Line 6"/>
          <p:cNvSpPr>
            <a:spLocks noChangeShapeType="1"/>
          </p:cNvSpPr>
          <p:nvPr/>
        </p:nvSpPr>
        <p:spPr bwMode="auto">
          <a:xfrm flipV="1">
            <a:off x="3479085" y="3293496"/>
            <a:ext cx="692852" cy="847733"/>
          </a:xfrm>
          <a:prstGeom prst="line">
            <a:avLst/>
          </a:prstGeom>
          <a:noFill/>
          <a:ln w="50800">
            <a:solidFill>
              <a:schemeClr val="bg2"/>
            </a:solidFill>
            <a:round/>
            <a:headEnd type="triangle" w="med" len="med"/>
            <a:tailEnd type="triangle" w="med" len="med"/>
          </a:ln>
        </p:spPr>
        <p:txBody>
          <a:bodyPr/>
          <a:lstStyle/>
          <a:p>
            <a:endParaRPr lang="it-IT"/>
          </a:p>
        </p:txBody>
      </p:sp>
      <p:sp>
        <p:nvSpPr>
          <p:cNvPr id="20" name="Line 7"/>
          <p:cNvSpPr>
            <a:spLocks noChangeShapeType="1"/>
          </p:cNvSpPr>
          <p:nvPr/>
        </p:nvSpPr>
        <p:spPr bwMode="auto">
          <a:xfrm>
            <a:off x="5005264" y="3293496"/>
            <a:ext cx="692852" cy="847733"/>
          </a:xfrm>
          <a:prstGeom prst="line">
            <a:avLst/>
          </a:prstGeom>
          <a:noFill/>
          <a:ln w="50800">
            <a:solidFill>
              <a:schemeClr val="bg2"/>
            </a:solidFill>
            <a:round/>
            <a:headEnd type="triangle" w="med" len="med"/>
            <a:tailEnd type="triangle" w="med" len="med"/>
          </a:ln>
        </p:spPr>
        <p:txBody>
          <a:bodyPr/>
          <a:lstStyle/>
          <a:p>
            <a:endParaRPr lang="it-IT"/>
          </a:p>
        </p:txBody>
      </p:sp>
      <p:sp>
        <p:nvSpPr>
          <p:cNvPr id="21" name="Line 8"/>
          <p:cNvSpPr>
            <a:spLocks noChangeShapeType="1"/>
          </p:cNvSpPr>
          <p:nvPr/>
        </p:nvSpPr>
        <p:spPr bwMode="auto">
          <a:xfrm>
            <a:off x="3837186" y="4876087"/>
            <a:ext cx="1388085" cy="0"/>
          </a:xfrm>
          <a:prstGeom prst="line">
            <a:avLst/>
          </a:prstGeom>
          <a:noFill/>
          <a:ln w="50800">
            <a:solidFill>
              <a:schemeClr val="bg2"/>
            </a:solidFill>
            <a:round/>
            <a:headEnd type="triangle" w="med" len="med"/>
            <a:tailEnd type="triangle" w="med" len="med"/>
          </a:ln>
        </p:spPr>
        <p:txBody>
          <a:bodyPr/>
          <a:lstStyle/>
          <a:p>
            <a:endParaRPr lang="it-IT"/>
          </a:p>
        </p:txBody>
      </p:sp>
      <p:sp>
        <p:nvSpPr>
          <p:cNvPr id="22" name="Rectangle 19"/>
          <p:cNvSpPr txBox="1">
            <a:spLocks noChangeArrowheads="1"/>
          </p:cNvSpPr>
          <p:nvPr/>
        </p:nvSpPr>
        <p:spPr>
          <a:xfrm>
            <a:off x="457200" y="3429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Modelo Biopsicosocial de Dolor</a:t>
            </a:r>
            <a:endParaRPr kumimoji="0" lang="es-MX"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23" name="Slide Number Placeholder 3"/>
          <p:cNvSpPr>
            <a:spLocks noGrp="1"/>
          </p:cNvSpPr>
          <p:nvPr>
            <p:ph type="sldNum" sz="quarter" idx="12"/>
          </p:nvPr>
        </p:nvSpPr>
        <p:spPr>
          <a:xfrm>
            <a:off x="6758880" y="6448251"/>
            <a:ext cx="2133600" cy="365125"/>
          </a:xfrm>
        </p:spPr>
        <p:txBody>
          <a:body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8</a:t>
            </a:fld>
            <a:endParaRPr lang="en-CA" dirty="0">
              <a:solidFill>
                <a:schemeClr val="bg1"/>
              </a:solidFill>
            </a:endParaRPr>
          </a:p>
        </p:txBody>
      </p:sp>
      <p:sp>
        <p:nvSpPr>
          <p:cNvPr id="24" name="Rectangle 3"/>
          <p:cNvSpPr/>
          <p:nvPr/>
        </p:nvSpPr>
        <p:spPr>
          <a:xfrm>
            <a:off x="122804" y="6620499"/>
            <a:ext cx="5832647" cy="246221"/>
          </a:xfrm>
          <a:prstGeom prst="rect">
            <a:avLst/>
          </a:prstGeom>
        </p:spPr>
        <p:txBody>
          <a:bodyPr wrap="square">
            <a:spAutoFit/>
          </a:bodyPr>
          <a:lstStyle/>
          <a:p>
            <a:r>
              <a:rPr lang="en-CA" sz="1000" dirty="0" smtClean="0">
                <a:solidFill>
                  <a:srgbClr val="002060"/>
                </a:solidFill>
              </a:rPr>
              <a:t>Gatchel RJ </a:t>
            </a:r>
            <a:r>
              <a:rPr lang="en-CA" sz="1000" i="1" dirty="0" smtClean="0">
                <a:solidFill>
                  <a:srgbClr val="002060"/>
                </a:solidFill>
              </a:rPr>
              <a:t>et al. </a:t>
            </a:r>
            <a:r>
              <a:rPr lang="en-CA" sz="1000" i="1" dirty="0">
                <a:solidFill>
                  <a:srgbClr val="002060"/>
                </a:solidFill>
              </a:rPr>
              <a:t>Psychol </a:t>
            </a:r>
            <a:r>
              <a:rPr lang="en-CA" sz="1000" i="1" dirty="0" smtClean="0">
                <a:solidFill>
                  <a:srgbClr val="002060"/>
                </a:solidFill>
              </a:rPr>
              <a:t>Bull </a:t>
            </a:r>
            <a:r>
              <a:rPr lang="en-CA" sz="1000" dirty="0" smtClean="0">
                <a:solidFill>
                  <a:srgbClr val="002060"/>
                </a:solidFill>
              </a:rPr>
              <a:t>2007; 133(4</a:t>
            </a:r>
            <a:r>
              <a:rPr lang="en-CA" sz="1000" dirty="0">
                <a:solidFill>
                  <a:srgbClr val="002060"/>
                </a:solidFill>
              </a:rPr>
              <a:t>):581-624.</a:t>
            </a:r>
          </a:p>
        </p:txBody>
      </p:sp>
    </p:spTree>
    <p:extLst>
      <p:ext uri="{BB962C8B-B14F-4D97-AF65-F5344CB8AC3E}">
        <p14:creationId xmlns:p14="http://schemas.microsoft.com/office/powerpoint/2010/main" val="34644036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s-MX" dirty="0" smtClean="0"/>
              <a:t>Clasificación del Dolor</a:t>
            </a:r>
          </a:p>
        </p:txBody>
      </p:sp>
      <p:graphicFrame>
        <p:nvGraphicFramePr>
          <p:cNvPr id="4" name="Diagram 3"/>
          <p:cNvGraphicFramePr/>
          <p:nvPr>
            <p:extLst>
              <p:ext uri="{D42A27DB-BD31-4B8C-83A1-F6EECF244321}">
                <p14:modId xmlns:p14="http://schemas.microsoft.com/office/powerpoint/2010/main" val="1781394496"/>
              </p:ext>
            </p:extLst>
          </p:nvPr>
        </p:nvGraphicFramePr>
        <p:xfrm>
          <a:off x="-216024" y="1668018"/>
          <a:ext cx="9540552" cy="4396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9</a:t>
            </a:fld>
            <a:endParaRPr lang="es-MX" dirty="0">
              <a:solidFill>
                <a:prstClr val="black"/>
              </a:solidFill>
            </a:endParaRPr>
          </a:p>
        </p:txBody>
      </p:sp>
      <p:sp>
        <p:nvSpPr>
          <p:cNvPr id="7" name="Text Box 8"/>
          <p:cNvSpPr txBox="1">
            <a:spLocks noChangeArrowheads="1"/>
          </p:cNvSpPr>
          <p:nvPr/>
        </p:nvSpPr>
        <p:spPr bwMode="auto">
          <a:xfrm>
            <a:off x="107504" y="6340678"/>
            <a:ext cx="7992888" cy="461665"/>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marL="0" indent="0"/>
            <a:r>
              <a:rPr lang="en-GB" sz="1000" dirty="0" smtClean="0">
                <a:solidFill>
                  <a:srgbClr val="002060"/>
                </a:solidFill>
                <a:latin typeface="Calibri"/>
              </a:rPr>
              <a:t>1. McMahon SB, Koltzenburg M. </a:t>
            </a:r>
            <a:r>
              <a:rPr lang="en-US" sz="1000" dirty="0" smtClean="0">
                <a:solidFill>
                  <a:srgbClr val="002060"/>
                </a:solidFill>
                <a:latin typeface="Calibri"/>
              </a:rPr>
              <a:t>In: McMahon SB, Koltzenburg M (eds). </a:t>
            </a:r>
            <a:r>
              <a:rPr lang="en-US" sz="1000" i="1" dirty="0" smtClean="0">
                <a:solidFill>
                  <a:srgbClr val="002060"/>
                </a:solidFill>
                <a:latin typeface="Calibri"/>
              </a:rPr>
              <a:t>Wall and Melzack’s Textbook of Pain. </a:t>
            </a:r>
            <a:r>
              <a:rPr lang="en-US" sz="1000" dirty="0" smtClean="0">
                <a:solidFill>
                  <a:srgbClr val="002060"/>
                </a:solidFill>
                <a:latin typeface="Calibri"/>
              </a:rPr>
              <a:t>5th ed. Elsevier; London, UK: 2006; </a:t>
            </a:r>
            <a:br>
              <a:rPr lang="en-US" sz="1000" dirty="0" smtClean="0">
                <a:solidFill>
                  <a:srgbClr val="002060"/>
                </a:solidFill>
                <a:latin typeface="Calibri"/>
              </a:rPr>
            </a:br>
            <a:r>
              <a:rPr lang="en-US" sz="1000" dirty="0" smtClean="0">
                <a:solidFill>
                  <a:srgbClr val="002060"/>
                </a:solidFill>
                <a:latin typeface="Calibri"/>
              </a:rPr>
              <a:t>2. </a:t>
            </a:r>
            <a:r>
              <a:rPr lang="en-GB" sz="1000" kern="0" spc="-10" dirty="0">
                <a:solidFill>
                  <a:srgbClr val="002060"/>
                </a:solidFill>
                <a:latin typeface="Calibri"/>
              </a:rPr>
              <a:t>Loeser D </a:t>
            </a:r>
            <a:r>
              <a:rPr lang="en-GB" sz="1000" i="1" kern="0" spc="-10" dirty="0">
                <a:solidFill>
                  <a:srgbClr val="002060"/>
                </a:solidFill>
                <a:latin typeface="Calibri"/>
              </a:rPr>
              <a:t>et al </a:t>
            </a:r>
            <a:r>
              <a:rPr lang="en-GB" sz="1000" kern="0" spc="-10" dirty="0">
                <a:solidFill>
                  <a:srgbClr val="002060"/>
                </a:solidFill>
                <a:latin typeface="Calibri"/>
              </a:rPr>
              <a:t>(</a:t>
            </a:r>
            <a:r>
              <a:rPr lang="en-GB" sz="1000" kern="0" spc="-10" dirty="0" smtClean="0">
                <a:solidFill>
                  <a:srgbClr val="002060"/>
                </a:solidFill>
                <a:latin typeface="Calibri"/>
              </a:rPr>
              <a:t>ed.). </a:t>
            </a:r>
            <a:r>
              <a:rPr lang="en-GB" sz="1000" i="1" kern="0" spc="-10" dirty="0">
                <a:solidFill>
                  <a:srgbClr val="002060"/>
                </a:solidFill>
                <a:latin typeface="Calibri"/>
              </a:rPr>
              <a:t>Bonica’s Management of Pain</a:t>
            </a:r>
            <a:r>
              <a:rPr lang="en-GB" sz="1000" kern="0" spc="-10" dirty="0">
                <a:solidFill>
                  <a:srgbClr val="002060"/>
                </a:solidFill>
                <a:latin typeface="Calibri"/>
              </a:rPr>
              <a:t>. 3</a:t>
            </a:r>
            <a:r>
              <a:rPr lang="en-GB" sz="1000" kern="0" spc="-10" baseline="30000" dirty="0">
                <a:solidFill>
                  <a:srgbClr val="002060"/>
                </a:solidFill>
                <a:latin typeface="Calibri"/>
              </a:rPr>
              <a:t>rd</a:t>
            </a:r>
            <a:r>
              <a:rPr lang="en-GB" sz="1000" kern="0" spc="-10" dirty="0">
                <a:solidFill>
                  <a:srgbClr val="002060"/>
                </a:solidFill>
                <a:latin typeface="Calibri"/>
              </a:rPr>
              <a:t> ed. Lippincott Williams &amp; Wilkins; Hagerstown, MD: </a:t>
            </a:r>
            <a:r>
              <a:rPr lang="en-GB" sz="1000" kern="0" spc="-10" dirty="0" smtClean="0">
                <a:solidFill>
                  <a:srgbClr val="002060"/>
                </a:solidFill>
                <a:latin typeface="Calibri"/>
              </a:rPr>
              <a:t>2001; </a:t>
            </a:r>
            <a:br>
              <a:rPr lang="en-GB" sz="1000" kern="0" spc="-10" dirty="0" smtClean="0">
                <a:solidFill>
                  <a:srgbClr val="002060"/>
                </a:solidFill>
                <a:latin typeface="Calibri"/>
              </a:rPr>
            </a:br>
            <a:r>
              <a:rPr lang="en-GB" sz="1000" kern="0" spc="-10" dirty="0" smtClean="0">
                <a:solidFill>
                  <a:srgbClr val="002060"/>
                </a:solidFill>
                <a:latin typeface="Calibri"/>
              </a:rPr>
              <a:t>3</a:t>
            </a:r>
            <a:r>
              <a:rPr lang="en-GB" sz="1000" dirty="0" smtClean="0">
                <a:solidFill>
                  <a:srgbClr val="002060"/>
                </a:solidFill>
                <a:latin typeface="Calibri"/>
              </a:rPr>
              <a:t>. Hanley MA </a:t>
            </a:r>
            <a:r>
              <a:rPr lang="en-GB" sz="1000" i="1" dirty="0" smtClean="0">
                <a:solidFill>
                  <a:srgbClr val="002060"/>
                </a:solidFill>
                <a:latin typeface="Calibri"/>
              </a:rPr>
              <a:t>et al. J Pain </a:t>
            </a:r>
            <a:r>
              <a:rPr lang="en-GB" sz="1000" dirty="0" smtClean="0">
                <a:solidFill>
                  <a:srgbClr val="002060"/>
                </a:solidFill>
                <a:latin typeface="Calibri"/>
              </a:rPr>
              <a:t>2006; 7(2):129-33; 4. </a:t>
            </a:r>
            <a:r>
              <a:rPr lang="nb-NO" sz="1000" dirty="0" smtClean="0">
                <a:solidFill>
                  <a:srgbClr val="002060"/>
                </a:solidFill>
                <a:latin typeface="Calibri"/>
              </a:rPr>
              <a:t>Jensen TS </a:t>
            </a:r>
            <a:r>
              <a:rPr lang="nb-NO" sz="1000" i="1" dirty="0" smtClean="0">
                <a:solidFill>
                  <a:srgbClr val="002060"/>
                </a:solidFill>
                <a:latin typeface="Calibri"/>
              </a:rPr>
              <a:t>et al. Pain </a:t>
            </a:r>
            <a:r>
              <a:rPr lang="nb-NO" sz="1000" dirty="0" smtClean="0">
                <a:solidFill>
                  <a:srgbClr val="002060"/>
                </a:solidFill>
                <a:latin typeface="Calibri"/>
              </a:rPr>
              <a:t>2011; 152(10):2204-5</a:t>
            </a:r>
            <a:r>
              <a:rPr lang="en-US" sz="1000" dirty="0" smtClean="0">
                <a:solidFill>
                  <a:srgbClr val="002060"/>
                </a:solidFill>
                <a:latin typeface="Calibri"/>
              </a:rPr>
              <a:t>; 5. </a:t>
            </a:r>
            <a:r>
              <a:rPr lang="en-CA" sz="1000" dirty="0">
                <a:solidFill>
                  <a:srgbClr val="002060"/>
                </a:solidFill>
                <a:latin typeface="Calibri"/>
              </a:rPr>
              <a:t>Woolf CJ. </a:t>
            </a:r>
            <a:r>
              <a:rPr lang="en-CA" sz="1000" i="1" dirty="0" smtClean="0">
                <a:solidFill>
                  <a:srgbClr val="002060"/>
                </a:solidFill>
                <a:latin typeface="Calibri"/>
              </a:rPr>
              <a:t>Pain</a:t>
            </a:r>
            <a:r>
              <a:rPr lang="en-CA" sz="1000" dirty="0" smtClean="0">
                <a:solidFill>
                  <a:srgbClr val="002060"/>
                </a:solidFill>
                <a:latin typeface="Calibri"/>
              </a:rPr>
              <a:t> </a:t>
            </a:r>
            <a:r>
              <a:rPr lang="en-CA" sz="1000" dirty="0">
                <a:solidFill>
                  <a:srgbClr val="002060"/>
                </a:solidFill>
                <a:latin typeface="Calibri"/>
              </a:rPr>
              <a:t>2011; 152(3 Suppl):S2-15.</a:t>
            </a:r>
          </a:p>
        </p:txBody>
      </p:sp>
    </p:spTree>
    <p:extLst>
      <p:ext uri="{BB962C8B-B14F-4D97-AF65-F5344CB8AC3E}">
        <p14:creationId xmlns:p14="http://schemas.microsoft.com/office/powerpoint/2010/main" val="17489403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2632a8ea-e3ab-4b2f-8631-181534511ff6"/>
</p:tagLst>
</file>

<file path=ppt/theme/theme1.xml><?xml version="1.0" encoding="utf-8"?>
<a:theme xmlns:a="http://schemas.openxmlformats.org/drawingml/2006/main" name="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15701</TotalTime>
  <Words>15690</Words>
  <Application>Microsoft Office PowerPoint</Application>
  <PresentationFormat>On-screen Show (4:3)</PresentationFormat>
  <Paragraphs>1526</Paragraphs>
  <Slides>64</Slides>
  <Notes>64</Notes>
  <HiddenSlides>0</HiddenSlides>
  <MMClips>0</MMClips>
  <ScaleCrop>false</ScaleCrop>
  <HeadingPairs>
    <vt:vector size="4" baseType="variant">
      <vt:variant>
        <vt:lpstr>Theme</vt:lpstr>
      </vt:variant>
      <vt:variant>
        <vt:i4>19</vt:i4>
      </vt:variant>
      <vt:variant>
        <vt:lpstr>Slide Titles</vt:lpstr>
      </vt:variant>
      <vt:variant>
        <vt:i4>64</vt:i4>
      </vt:variant>
    </vt:vector>
  </HeadingPairs>
  <TitlesOfParts>
    <vt:vector size="83" baseType="lpstr">
      <vt:lpstr>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50_Office Theme</vt:lpstr>
      <vt:lpstr>PowerPoint Presentation</vt:lpstr>
      <vt:lpstr>Comité de Desarrollo</vt:lpstr>
      <vt:lpstr>PATOFISIOLOGÍA</vt:lpstr>
      <vt:lpstr>PowerPoint Presentation</vt:lpstr>
      <vt:lpstr>¿Qué es dolor?</vt:lpstr>
      <vt:lpstr>El Dolor es el 5° Signo Vital</vt:lpstr>
      <vt:lpstr>Visión General del Dolor</vt:lpstr>
      <vt:lpstr>PowerPoint Presentation</vt:lpstr>
      <vt:lpstr>Clasificación del Dolor</vt:lpstr>
      <vt:lpstr>La Secuencia del Dolor</vt:lpstr>
      <vt:lpstr>Dolor Agudo vs. Crónico</vt:lpstr>
      <vt:lpstr>El Dolor Agudo Puede Volverse Crónico</vt:lpstr>
      <vt:lpstr>El Dolor Agudo  Puede Volverse Crónico</vt:lpstr>
      <vt:lpstr>PowerPoint Presentation</vt:lpstr>
      <vt:lpstr>Varias Patofisiologías Pueden Contribuir al Dolor Crónico</vt:lpstr>
      <vt:lpstr>Ejemplo de dolor coexistente: disco herniado que causa dolor de espalda baja y dolor radicular lumbar </vt:lpstr>
      <vt:lpstr>PowerPoint Presentation</vt:lpstr>
      <vt:lpstr>Muchos Padecimientos Comunes son Dolorosos</vt:lpstr>
      <vt:lpstr>PowerPoint Presentation</vt:lpstr>
      <vt:lpstr>¿Qué es Dolor Nociceptivo?</vt:lpstr>
      <vt:lpstr>Características del Dolor Nociceptivo</vt:lpstr>
      <vt:lpstr>Ejemplos de Dolor Nociceptivo</vt:lpstr>
      <vt:lpstr>Dolor Somático vs. Dolor Visceral</vt:lpstr>
      <vt:lpstr>Dolor Referido</vt:lpstr>
      <vt:lpstr>Nocicepción: El Proceso Neuronal de Codificación de Estímulos Nocivos </vt:lpstr>
      <vt:lpstr>Nocicepción</vt:lpstr>
      <vt:lpstr>La Nocicepción Primaria se Logra a través de Nociceptores Periféricos: fibras C y fibras A-d</vt:lpstr>
      <vt:lpstr>Nociceptores Periféricos en Dolor Crónico</vt:lpstr>
      <vt:lpstr>Dolor Nociceptivo</vt:lpstr>
      <vt:lpstr>Transducción vía Mediadores Endógenos</vt:lpstr>
      <vt:lpstr>Transmisión:  El Rol de los Neurotransmisores</vt:lpstr>
      <vt:lpstr>Modulación del Dolor</vt:lpstr>
      <vt:lpstr>Percepción del Dolor</vt:lpstr>
      <vt:lpstr>Inflamación</vt:lpstr>
      <vt:lpstr>¿Qué es Dolor Neuropático?</vt:lpstr>
      <vt:lpstr>¿Qué es Dolor Neuropático?</vt:lpstr>
      <vt:lpstr>PowerPoint Presentation</vt:lpstr>
      <vt:lpstr>El Dolor Neuropático se Caracteriza por Cambios en la Respuesta de Dolor a un Estímulo Doloroso</vt:lpstr>
      <vt:lpstr>Desarrollo del Dolor Neuropático</vt:lpstr>
      <vt:lpstr>Patofisiología Simplificada del Dolor Neuropático</vt:lpstr>
      <vt:lpstr>Mecanismos del Dolor Neuropático</vt:lpstr>
      <vt:lpstr>NeP: Fibras Aβ , Aδ y C </vt:lpstr>
      <vt:lpstr>Procesamiento Sensorial y NeP</vt:lpstr>
      <vt:lpstr>¿Qué es Sensibilización Central/  Dolor disfuncional?</vt:lpstr>
      <vt:lpstr>Características Clínicas  de la Sensibilización Central/dolor disfuncional</vt:lpstr>
      <vt:lpstr>Plasticidad Neuronal</vt:lpstr>
      <vt:lpstr>Plasticidad Neuronal y Patogénesis del Dolor</vt:lpstr>
      <vt:lpstr>Las Neuronas que Detectan y Transmiten Dolor Muestran “Plasticidad”</vt:lpstr>
      <vt:lpstr>Tres Formas de Plasticidad Neuronal</vt:lpstr>
      <vt:lpstr>Autosensibilización</vt:lpstr>
      <vt:lpstr>Dolor Secundario (wind-up)</vt:lpstr>
      <vt:lpstr>Dolor Secundario (wind-up)</vt:lpstr>
      <vt:lpstr>Descargas Ectópicas</vt:lpstr>
      <vt:lpstr>Sensibilización periférica</vt:lpstr>
      <vt:lpstr>Sensibilización central</vt:lpstr>
      <vt:lpstr>Sensibilización Central Después de la Lesión del Nervio</vt:lpstr>
      <vt:lpstr>Sensibilización central</vt:lpstr>
      <vt:lpstr>Sensibilización central</vt:lpstr>
      <vt:lpstr>Sensibilización central</vt:lpstr>
      <vt:lpstr>La Sensibilización Central Produce Señalización Anormal del Dolor </vt:lpstr>
      <vt:lpstr>Pérdida de controles inhibitorios</vt:lpstr>
      <vt:lpstr>Pérdida de Control Inhibitorio: Desinhibición</vt:lpstr>
      <vt:lpstr>PowerPoint Presentation</vt:lpstr>
      <vt:lpstr>Patofisiología: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1436</cp:revision>
  <cp:lastPrinted>2013-08-28T21:24:19Z</cp:lastPrinted>
  <dcterms:created xsi:type="dcterms:W3CDTF">2013-04-23T13:02:59Z</dcterms:created>
  <dcterms:modified xsi:type="dcterms:W3CDTF">2015-07-06T19:31:16Z</dcterms:modified>
</cp:coreProperties>
</file>